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2" r:id="rId7"/>
    <p:sldId id="273" r:id="rId8"/>
    <p:sldId id="277" r:id="rId9"/>
    <p:sldId id="281" r:id="rId10"/>
    <p:sldId id="278" r:id="rId11"/>
    <p:sldId id="279" r:id="rId12"/>
    <p:sldId id="280" r:id="rId13"/>
    <p:sldId id="274" r:id="rId14"/>
    <p:sldId id="275" r:id="rId15"/>
    <p:sldId id="276" r:id="rId16"/>
  </p:sldIdLst>
  <p:sldSz cx="12188825" cy="6858000"/>
  <p:notesSz cx="6858000" cy="9144000"/>
  <p:defaultTextStyle>
    <a:defPPr algn="r" rtl="1">
      <a:defRPr lang="he-il"/>
    </a:defPPr>
    <a:lvl1pPr marL="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0316" autoAdjust="0"/>
  </p:normalViewPr>
  <p:slideViewPr>
    <p:cSldViewPr>
      <p:cViewPr varScale="1">
        <p:scale>
          <a:sx n="96" d="100"/>
          <a:sy n="96" d="100"/>
        </p:scale>
        <p:origin x="178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BDDD32B-AB37-438A-ADA4-3443BF8306D1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22 אפריל 23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6D18A6-F058-41A1-B5F6-5F38D058AE5A}" type="datetime8">
              <a:rPr lang="he-IL" smtClean="0"/>
              <a:pPr/>
              <a:t>22 אפריל 23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BA5BD7-F043-4D1B-AA17-CD412FC534DE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1497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74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1258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656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187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8955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832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1801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575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5080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5144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708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אלכסונים"/>
          <p:cNvGrpSpPr/>
          <p:nvPr/>
        </p:nvGrpSpPr>
        <p:grpSpPr>
          <a:xfrm flipH="1">
            <a:off x="-109712" y="4145281"/>
            <a:ext cx="4686117" cy="2731407"/>
            <a:chOff x="5638800" y="3108960"/>
            <a:chExt cx="3515503" cy="2048555"/>
          </a:xfrm>
        </p:grpSpPr>
        <p:cxnSp>
          <p:nvCxnSpPr>
            <p:cNvPr id="14" name="מחבר ישר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מחבר ישר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קווים תחתונים"/>
          <p:cNvGrpSpPr/>
          <p:nvPr/>
        </p:nvGrpSpPr>
        <p:grpSpPr>
          <a:xfrm flipH="1">
            <a:off x="6722582" y="6057149"/>
            <a:ext cx="5498726" cy="820207"/>
            <a:chOff x="-6689" y="4553748"/>
            <a:chExt cx="4125119" cy="615155"/>
          </a:xfrm>
        </p:grpSpPr>
        <p:sp>
          <p:nvSpPr>
            <p:cNvPr id="9" name="צורה חופשית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צורה חופשית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1">
            <a:normAutofit/>
          </a:bodyPr>
          <a:lstStyle>
            <a:lvl1pPr algn="r" rtl="1"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22" name="מציין מיקום של תאריך 2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E734A5D-85F8-4CEA-8555-40F0628EC813}" type="datetime8">
              <a:rPr lang="he-IL" smtClean="0"/>
              <a:pPr/>
              <a:t>22 אפריל 23</a:t>
            </a:fld>
            <a:endParaRPr lang="he-IL" dirty="0"/>
          </a:p>
        </p:txBody>
      </p:sp>
      <p:sp>
        <p:nvSpPr>
          <p:cNvPr id="23" name="מציין מיקום של כותרת תחתונה 2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24" name="מציין מיקום של מספר שקופית 2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1119843A-5965-4066-8F77-17C9F5971B42}" type="datetime8">
              <a:rPr lang="he-IL" smtClean="0"/>
              <a:pPr/>
              <a:t>22 אפריל 23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00957" y="584200"/>
            <a:ext cx="2742486" cy="5588000"/>
          </a:xfrm>
        </p:spPr>
        <p:txBody>
          <a:bodyPr vert="eaVert"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682941" y="584200"/>
            <a:ext cx="7414869" cy="5588000"/>
          </a:xfrm>
        </p:spPr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C182BE10-A012-478F-970D-02B33AB60D30}" type="datetime8">
              <a:rPr lang="he-IL" smtClean="0"/>
              <a:pPr/>
              <a:t>22 אפריל 23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3A869A44-3F56-4F54-851E-D9BA2BFA2D93}" type="datetime8">
              <a:rPr lang="he-IL" smtClean="0"/>
              <a:pPr/>
              <a:t>22 אפריל 23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אלכסונים"/>
          <p:cNvGrpSpPr/>
          <p:nvPr/>
        </p:nvGrpSpPr>
        <p:grpSpPr>
          <a:xfrm flipH="1">
            <a:off x="-28852" y="4145281"/>
            <a:ext cx="4686117" cy="2731407"/>
            <a:chOff x="5638800" y="3108960"/>
            <a:chExt cx="3515503" cy="2048555"/>
          </a:xfrm>
        </p:grpSpPr>
        <p:cxnSp>
          <p:nvCxnSpPr>
            <p:cNvPr id="12" name="מחבר ישר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מחבר ישר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מחבר ישר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1" anchor="b">
            <a:normAutofit/>
          </a:bodyPr>
          <a:lstStyle>
            <a:lvl1pPr algn="r" rtl="1">
              <a:defRPr sz="5400" b="0" cap="none" baseline="0"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918829" y="4951266"/>
            <a:ext cx="7645145" cy="1220933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r" rtl="1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DD0C3948-2FFE-4251-B2D0-00A3090E8774}" type="datetime8">
              <a:rPr lang="he-IL" smtClean="0"/>
              <a:pPr/>
              <a:t>22 אפריל 23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2941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964765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01DD720-C7C4-4F5E-BF2F-F38FF18DE6CB}" type="datetime8">
              <a:rPr lang="he-IL" smtClean="0"/>
              <a:pPr/>
              <a:t>22 אפריל 23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8344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88344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966105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970168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 baseline="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7B38CB8E-D5B9-4AD4-89B7-927A08FC54C4}" type="datetime8">
              <a:rPr lang="he-IL" smtClean="0"/>
              <a:pPr/>
              <a:t>22 אפריל 23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3363B414-CCC6-4B2F-9B9E-496E849E2F49}" type="datetime8">
              <a:rPr lang="he-IL" smtClean="0"/>
              <a:pPr/>
              <a:t>22 אפריל 23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28B2DB12-7FB4-4139-911D-01C2854CADD1}" type="datetime8">
              <a:rPr lang="he-IL" smtClean="0"/>
              <a:pPr/>
              <a:t>22 אפריל 23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79987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79987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2941" y="584200"/>
            <a:ext cx="6094413" cy="558800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9926EAD-8A3F-4654-BFDC-4787BF188C03}" type="datetime8">
              <a:rPr lang="he-IL" smtClean="0"/>
              <a:pPr/>
              <a:t>22 אפריל 23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88186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88186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."/>
          <p:cNvSpPr>
            <a:spLocks noGrp="1"/>
          </p:cNvSpPr>
          <p:nvPr>
            <p:ph type="pic" idx="1"/>
          </p:nvPr>
        </p:nvSpPr>
        <p:spPr>
          <a:xfrm>
            <a:off x="68294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1">
            <a:normAutofit/>
          </a:bodyPr>
          <a:lstStyle>
            <a:lvl1pPr marL="0" indent="0" algn="r" rtl="1">
              <a:buNone/>
              <a:defRPr sz="2800"/>
            </a:lvl1pPr>
            <a:lvl2pPr marL="609493" indent="0" algn="r" rtl="1">
              <a:buNone/>
              <a:defRPr sz="3700"/>
            </a:lvl2pPr>
            <a:lvl3pPr marL="1218987" indent="0" algn="r" rtl="1">
              <a:buNone/>
              <a:defRPr sz="3200"/>
            </a:lvl3pPr>
            <a:lvl4pPr marL="1828480" indent="0" algn="r" rtl="1">
              <a:buNone/>
              <a:defRPr sz="2700"/>
            </a:lvl4pPr>
            <a:lvl5pPr marL="2437973" indent="0" algn="r" rtl="1">
              <a:buNone/>
              <a:defRPr sz="2700"/>
            </a:lvl5pPr>
            <a:lvl6pPr marL="3047467" indent="0" algn="r" rtl="1">
              <a:buNone/>
              <a:defRPr sz="2700"/>
            </a:lvl6pPr>
            <a:lvl7pPr marL="3656960" indent="0" algn="r" rtl="1">
              <a:buNone/>
              <a:defRPr sz="2700"/>
            </a:lvl7pPr>
            <a:lvl8pPr marL="4266453" indent="0" algn="r" rtl="1">
              <a:buNone/>
              <a:defRPr sz="2700"/>
            </a:lvl8pPr>
            <a:lvl9pPr marL="4875947" indent="0" algn="r" rtl="1">
              <a:buNone/>
              <a:defRPr sz="27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7CF51E49-901D-4930-8C53-00BD23E56F80}" type="datetime8">
              <a:rPr lang="he-IL" smtClean="0"/>
              <a:pPr/>
              <a:t>22 אפריל 23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ווים משמאל"/>
          <p:cNvGrpSpPr/>
          <p:nvPr/>
        </p:nvGrpSpPr>
        <p:grpSpPr>
          <a:xfrm flipH="1">
            <a:off x="11368832" y="-3174"/>
            <a:ext cx="819993" cy="5229225"/>
            <a:chOff x="-11906" y="-2381"/>
            <a:chExt cx="615155" cy="3921919"/>
          </a:xfrm>
        </p:grpSpPr>
        <p:sp>
          <p:nvSpPr>
            <p:cNvPr id="10" name="צורה חופשית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4212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1">
            <a:normAutofit/>
          </a:bodyPr>
          <a:lstStyle/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200654" y="6356352"/>
            <a:ext cx="284227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EA7507E-11BB-4C1E-A24E-B80FE17FB488}" type="datetime8">
              <a:rPr lang="he-IL" smtClean="0"/>
              <a:pPr/>
              <a:t>22 אפריל 23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2918830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82941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rtl="1"/>
            <a:r>
              <a:rPr lang="he-IL" dirty="0" err="1"/>
              <a:t>פרוייקט</a:t>
            </a:r>
            <a:r>
              <a:rPr lang="he-IL" dirty="0"/>
              <a:t> ניהול מבחנים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מוגש על ידי:</a:t>
            </a:r>
          </a:p>
          <a:p>
            <a:pPr rtl="1"/>
            <a:r>
              <a:rPr lang="he-IL" dirty="0"/>
              <a:t>אמיר מחמוד -&gt;211755897</a:t>
            </a:r>
            <a:br>
              <a:rPr lang="en-US" dirty="0"/>
            </a:br>
            <a:r>
              <a:rPr lang="he-IL" dirty="0"/>
              <a:t>אחמד זיאד -&gt; 209315670</a:t>
            </a:r>
            <a:br>
              <a:rPr lang="en-US" dirty="0"/>
            </a:br>
            <a:r>
              <a:rPr lang="he-IL" dirty="0"/>
              <a:t>עבד אלרחמן סמחאת -&gt;</a:t>
            </a:r>
            <a:r>
              <a:rPr lang="en-US" dirty="0"/>
              <a:t>   208169474</a:t>
            </a:r>
            <a:r>
              <a:rPr lang="he-IL" dirty="0"/>
              <a:t> 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רשימת פונקציות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 fontScale="92500"/>
          </a:bodyPr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פונקציית התחברות –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dirty="0"/>
              <a:t>פונקציית משיכת כל המבחנים – </a:t>
            </a:r>
            <a:r>
              <a:rPr lang="en-US" dirty="0" err="1"/>
              <a:t>GetExams</a:t>
            </a:r>
            <a:endParaRPr lang="he-IL" dirty="0"/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פונקציית משיכת מבחן על ידי שם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GetExam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dirty="0"/>
              <a:t>פונקציית הוספת מבחנים מ </a:t>
            </a:r>
            <a:r>
              <a:rPr lang="en-US" dirty="0"/>
              <a:t>JSON</a:t>
            </a:r>
            <a:r>
              <a:rPr lang="he-IL" dirty="0"/>
              <a:t> לבסיס נתונים – </a:t>
            </a:r>
            <a:r>
              <a:rPr lang="en-US" dirty="0" err="1"/>
              <a:t>CreateExams</a:t>
            </a:r>
            <a:r>
              <a:rPr lang="he-IL" dirty="0"/>
              <a:t>.</a:t>
            </a:r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פונקציית עדכון מבחן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UpdateExam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dirty="0"/>
              <a:t>פונקציית משיכת ציון מבחן – </a:t>
            </a:r>
            <a:r>
              <a:rPr lang="en-US" dirty="0"/>
              <a:t>Get</a:t>
            </a:r>
          </a:p>
          <a:p>
            <a:pPr rtl="1"/>
            <a:r>
              <a:rPr lang="he-IL" dirty="0"/>
              <a:t>פונקציית הוספת ציון למבחן – </a:t>
            </a:r>
            <a:r>
              <a:rPr lang="en-US" dirty="0" err="1"/>
              <a:t>AddResult</a:t>
            </a:r>
            <a:endParaRPr lang="he-IL" dirty="0"/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פונקציית הוספת סטודנט –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רשימת טבלאות בסיס נתונים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 fontScale="92500" lnSpcReduction="20000"/>
          </a:bodyPr>
          <a:lstStyle/>
          <a:p>
            <a:pPr rtl="1"/>
            <a:r>
              <a:rPr lang="he-IL" dirty="0"/>
              <a:t>טבלת </a:t>
            </a:r>
            <a:r>
              <a:rPr lang="en-US" dirty="0"/>
              <a:t>Exams</a:t>
            </a:r>
            <a:r>
              <a:rPr lang="he-IL" dirty="0"/>
              <a:t> – מכילה מידע על כל המבחנים במערכת.</a:t>
            </a:r>
          </a:p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טבלת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מכילה מידע על כל המשתמשים במערכת.</a:t>
            </a:r>
            <a:endParaRPr lang="he-IL" dirty="0"/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טבלת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Students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מכילה מידע</a:t>
            </a:r>
            <a:r>
              <a:rPr lang="he-IL" dirty="0"/>
              <a:t> על כל הסטודנטים במערכת. במידה ומשתמש מופיע בטבלה הזאת, יהיו לו הרשאות סטודנט, אחרת הרשאות מרצה.</a:t>
            </a:r>
          </a:p>
          <a:p>
            <a:pPr rtl="1"/>
            <a:r>
              <a:rPr lang="he-IL" dirty="0"/>
              <a:t>טבלת </a:t>
            </a:r>
            <a:r>
              <a:rPr lang="en-US" dirty="0"/>
              <a:t>Questions</a:t>
            </a:r>
            <a:r>
              <a:rPr lang="he-IL" dirty="0"/>
              <a:t> – מכילה מידע על כל השאלות שיש במערכת ומקושרת לטבלת </a:t>
            </a:r>
            <a:r>
              <a:rPr lang="en-US" dirty="0"/>
              <a:t>Exams</a:t>
            </a:r>
            <a:r>
              <a:rPr lang="he-IL" dirty="0"/>
              <a:t>.</a:t>
            </a:r>
          </a:p>
          <a:p>
            <a:pPr rtl="1"/>
            <a:r>
              <a:rPr lang="he-IL" dirty="0"/>
              <a:t>טבלת </a:t>
            </a:r>
            <a:r>
              <a:rPr lang="en-US" dirty="0"/>
              <a:t>Answers</a:t>
            </a:r>
            <a:r>
              <a:rPr lang="he-IL" dirty="0"/>
              <a:t> – מכילה מידע לגבי התשובות של כל שאלה.</a:t>
            </a:r>
          </a:p>
          <a:p>
            <a:pPr rtl="1"/>
            <a:r>
              <a:rPr lang="he-IL" dirty="0"/>
              <a:t>טבלת </a:t>
            </a:r>
            <a:r>
              <a:rPr lang="en-US" dirty="0"/>
              <a:t>Errors</a:t>
            </a:r>
            <a:r>
              <a:rPr lang="he-IL" dirty="0"/>
              <a:t> – שומרת מידע לגבי השאלות שנענו בצורה שגויה.</a:t>
            </a:r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טבלת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ExamResults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מכילה </a:t>
            </a:r>
            <a:r>
              <a:rPr lang="he-IL" dirty="0"/>
              <a:t>מידע לגבי תוצאות כל המבחנים, כל תוצאה מקושרת למבחן </a:t>
            </a:r>
            <a:r>
              <a:rPr lang="he-IL" dirty="0" err="1"/>
              <a:t>מסויים</a:t>
            </a:r>
            <a:r>
              <a:rPr lang="he-IL" dirty="0"/>
              <a:t> ולסטודנט </a:t>
            </a:r>
            <a:r>
              <a:rPr lang="he-IL" dirty="0" err="1"/>
              <a:t>מסויים</a:t>
            </a:r>
            <a:r>
              <a:rPr lang="he-IL" dirty="0"/>
              <a:t>.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3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/>
              <a:t>זרימת מידע כללית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3960812" y="1701796"/>
            <a:ext cx="7083901" cy="5384803"/>
          </a:xfrm>
        </p:spPr>
        <p:txBody>
          <a:bodyPr rtlCol="1">
            <a:normAutofit fontScale="85000" lnSpcReduction="20000"/>
          </a:bodyPr>
          <a:lstStyle/>
          <a:p>
            <a:pPr rtl="1"/>
            <a:r>
              <a:rPr lang="he-IL" dirty="0"/>
              <a:t>המערכת מונחית אירועים אז זרימת המידע היא כזאת:</a:t>
            </a:r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משתמש המערכת </a:t>
            </a:r>
            <a:r>
              <a:rPr lang="he-IL" dirty="0"/>
              <a:t>מבצע פעולות בממשק המשתמש.</a:t>
            </a:r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בהתאם לפעולות שביצע, מוזנקים אירועים, אשר נתפסים בצד הלקוח. בהתאם לפעולה שבוצעה, האירוע מטופל בצד הלקוח או שנשלח לצד השרת במידה וצריך.</a:t>
            </a:r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במידה והאירוע מערב את צד השרת, נשלחת בקשת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שנמצא בצד השרת.</a:t>
            </a:r>
          </a:p>
          <a:p>
            <a:pPr rtl="1"/>
            <a:r>
              <a:rPr lang="he-IL" dirty="0"/>
              <a:t>ה</a:t>
            </a:r>
            <a:r>
              <a:rPr lang="en-US" dirty="0"/>
              <a:t> Controller</a:t>
            </a:r>
            <a:r>
              <a:rPr lang="he-IL" dirty="0"/>
              <a:t>מטפל בבקשה ומעדכן את בסיס הנתונים במידת הצורך, ומחזיר תשובה לצד הלקוח.</a:t>
            </a:r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צד הלקוח מציג את התשובה למשתמש, אשר ממשיך לעבוד מול ממשק המשתמש.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1F38058-37B2-2E05-90E6-87CAD3A41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5" y="1981200"/>
            <a:ext cx="3581400" cy="369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5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מבנה כללי 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marL="0" indent="0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מבנה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הפרוייקט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הוא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Client/Server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עם ארכיטקטורת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(model view controller)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כאשר בצד 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יש את כל המסכי</a:t>
            </a:r>
            <a:r>
              <a:rPr lang="he-IL" dirty="0"/>
              <a:t> ממשק משתמש, והאפליקציה כתובה בצורת:</a:t>
            </a:r>
          </a:p>
          <a:p>
            <a:pPr marL="0" indent="0" rtl="1">
              <a:buNone/>
            </a:pPr>
            <a:r>
              <a:rPr lang="en-US" dirty="0"/>
              <a:t>Event-Driven</a:t>
            </a:r>
            <a:r>
              <a:rPr lang="he-IL" dirty="0"/>
              <a:t> – מונחה אירועים. כאשר המשתמש יכול לבצע פעולות בממשק המשתמש אשר יוצרות אירוע, ואותו אירוע מטופל בהתאם לסוג האירוע. חלק מהאירועים מטופלים בצד הקליינט וחלק מהאירועים שולחים בקשות לשרת ומחכים לתשובה. </a:t>
            </a:r>
          </a:p>
          <a:p>
            <a:pPr marL="0" indent="0" rtl="1">
              <a:buNone/>
            </a:pPr>
            <a:r>
              <a:rPr lang="he-IL" dirty="0"/>
              <a:t>הארכיטקטורה שהשתמשנו בה עובדת כך שעבור כל פעולה יש </a:t>
            </a:r>
            <a:r>
              <a:rPr lang="en-US" dirty="0"/>
              <a:t>controller</a:t>
            </a:r>
            <a:r>
              <a:rPr lang="he-IL" dirty="0"/>
              <a:t> אשר "מתווך" בין התצוגה לבין בסיס הנתונים. </a:t>
            </a:r>
          </a:p>
          <a:p>
            <a:pPr marL="0" indent="0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טכנולוגיות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 fontScale="55000" lnSpcReduction="20000"/>
          </a:bodyPr>
          <a:lstStyle/>
          <a:p>
            <a:pPr rtl="1"/>
            <a:r>
              <a:rPr lang="he-IL" dirty="0"/>
              <a:t>צד לקוח:</a:t>
            </a:r>
          </a:p>
          <a:p>
            <a:pPr rt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dirty="0"/>
              <a:t>#</a:t>
            </a:r>
            <a:r>
              <a:rPr lang="he-IL" dirty="0"/>
              <a:t> עם ממשק </a:t>
            </a:r>
            <a:r>
              <a:rPr lang="en-US" dirty="0"/>
              <a:t>WPF</a:t>
            </a:r>
            <a:r>
              <a:rPr lang="he-IL" dirty="0"/>
              <a:t> - </a:t>
            </a:r>
            <a:r>
              <a:rPr lang="en-US" dirty="0"/>
              <a:t>.NET FRAMEWORK 6.0</a:t>
            </a:r>
            <a:endParaRPr lang="he-IL" dirty="0"/>
          </a:p>
          <a:p>
            <a:pPr rtl="1"/>
            <a:r>
              <a:rPr lang="en-US" dirty="0" err="1"/>
              <a:t>Nugets</a:t>
            </a:r>
            <a:r>
              <a:rPr lang="he-IL" dirty="0"/>
              <a:t>:</a:t>
            </a:r>
          </a:p>
          <a:p>
            <a:pPr rtl="1"/>
            <a:r>
              <a:rPr lang="en-US" dirty="0" err="1"/>
              <a:t>FontAwesome.WPF</a:t>
            </a:r>
            <a:endParaRPr lang="en-US" dirty="0"/>
          </a:p>
          <a:p>
            <a:pPr rtl="1"/>
            <a:r>
              <a:rPr lang="en-US" dirty="0" err="1"/>
              <a:t>HandyControls</a:t>
            </a:r>
            <a:endParaRPr lang="en-US" dirty="0"/>
          </a:p>
          <a:p>
            <a:pPr rtl="1"/>
            <a:r>
              <a:rPr lang="en-US" dirty="0" err="1"/>
              <a:t>Microsoft.EntityFrameworkCore.Design</a:t>
            </a:r>
            <a:endParaRPr lang="en-US" dirty="0"/>
          </a:p>
          <a:p>
            <a:pPr rtl="1"/>
            <a:r>
              <a:rPr lang="en-US" dirty="0" err="1"/>
              <a:t>Newtonsoft.Json</a:t>
            </a:r>
            <a:endParaRPr lang="en-US" dirty="0"/>
          </a:p>
          <a:p>
            <a:pPr rtl="1"/>
            <a:r>
              <a:rPr lang="en-US" dirty="0" err="1"/>
              <a:t>Prism.Core</a:t>
            </a:r>
            <a:endParaRPr lang="he-IL" dirty="0"/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צד שרת:</a:t>
            </a:r>
          </a:p>
          <a:p>
            <a:pPr rtl="1"/>
            <a:r>
              <a:rPr lang="en-US" dirty="0"/>
              <a:t>ASP.NET</a:t>
            </a:r>
            <a:endParaRPr lang="he-IL" dirty="0"/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בסיס נתונים:</a:t>
            </a:r>
          </a:p>
          <a:p>
            <a:pPr rtl="1"/>
            <a:r>
              <a:rPr lang="en-US" dirty="0"/>
              <a:t>SQL Server </a:t>
            </a:r>
            <a:r>
              <a:rPr lang="he-IL" dirty="0"/>
              <a:t>.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1691CDD7-0957-1495-5545-05F49B447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6" y="2209800"/>
            <a:ext cx="5709056" cy="31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רשימת מסכים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0" y="1676400"/>
            <a:ext cx="11044713" cy="4462272"/>
          </a:xfrm>
        </p:spPr>
        <p:txBody>
          <a:bodyPr rtlCol="1">
            <a:normAutofit lnSpcReduction="10000"/>
          </a:bodyPr>
          <a:lstStyle/>
          <a:p>
            <a:pPr rtl="1"/>
            <a:r>
              <a:rPr lang="he-IL" dirty="0"/>
              <a:t>מסך התחברות – </a:t>
            </a:r>
            <a:r>
              <a:rPr lang="en-US" dirty="0" err="1"/>
              <a:t>Login.xaml</a:t>
            </a:r>
            <a:endParaRPr lang="he-IL" dirty="0"/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מסך ראשי (תפריט עבור סטודנט/מרצה)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MainWindow.xaml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מסך יצירת מבחן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CreateExamWindow.xaml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dirty="0"/>
              <a:t>מסך עדכון מבחן – </a:t>
            </a:r>
            <a:r>
              <a:rPr lang="en-US" dirty="0" err="1"/>
              <a:t>UpdateExam.xaml</a:t>
            </a:r>
            <a:endParaRPr lang="he-IL" dirty="0"/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מסך חיפוש מבחן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SearchEaxmWindow.xaml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dirty="0"/>
              <a:t>מסך סטטיסטיקות מבחנים עבור מרצה – </a:t>
            </a:r>
            <a:r>
              <a:rPr lang="en-US" dirty="0" err="1"/>
              <a:t>StatisticsWindow.xaml</a:t>
            </a:r>
            <a:endParaRPr lang="en-US" dirty="0"/>
          </a:p>
          <a:p>
            <a:pPr rtl="1"/>
            <a:r>
              <a:rPr lang="he-IL" dirty="0"/>
              <a:t>מסך ציוני סטודנט – </a:t>
            </a:r>
            <a:r>
              <a:rPr lang="en-US" dirty="0" err="1"/>
              <a:t>StudentStatsWindow.xaml</a:t>
            </a:r>
            <a:endParaRPr lang="he-IL" dirty="0"/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מסך מענה על מבחן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ExamWindow.xaml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צילומי מסכים - התחברות</a:t>
            </a:r>
          </a:p>
        </p:txBody>
      </p:sp>
      <p:pic>
        <p:nvPicPr>
          <p:cNvPr id="3" name="מציין מיקום תוכן 2">
            <a:extLst>
              <a:ext uri="{FF2B5EF4-FFF2-40B4-BE49-F238E27FC236}">
                <a16:creationId xmlns:a16="http://schemas.microsoft.com/office/drawing/2014/main" id="{84172D8F-D64F-027C-1BE2-77E1C5AAB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9212" y="1676400"/>
            <a:ext cx="4791075" cy="3505200"/>
          </a:xfr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EDF00BE-C099-4735-D950-3BD371618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87" y="1733550"/>
            <a:ext cx="47529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0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צילומי מסכים – מסך בית מרצה + מסך סטטיסטיקות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B642BD7-D090-C86D-D031-C1E70B4F7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1981200"/>
            <a:ext cx="5273566" cy="408622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3C8A411-1AC0-5B8C-399B-EDCB89861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45" y="1502611"/>
            <a:ext cx="4324350" cy="45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2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צילומי מסכים – הוספת מבחן</a:t>
            </a:r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D13C33C8-1CB2-7BB2-2E5F-51FFC6F84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2630" y="1688196"/>
            <a:ext cx="9972675" cy="4895167"/>
          </a:xfrm>
        </p:spPr>
      </p:pic>
    </p:spTree>
    <p:extLst>
      <p:ext uri="{BB962C8B-B14F-4D97-AF65-F5344CB8AC3E}">
        <p14:creationId xmlns:p14="http://schemas.microsoft.com/office/powerpoint/2010/main" val="9314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צילומי מסכים – הוספת שאלות ותשובות למבחן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60EAC881-8B62-812C-F91D-40EDE884E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59" y="1701800"/>
            <a:ext cx="9176332" cy="4462463"/>
          </a:xfrm>
        </p:spPr>
      </p:pic>
    </p:spTree>
    <p:extLst>
      <p:ext uri="{BB962C8B-B14F-4D97-AF65-F5344CB8AC3E}">
        <p14:creationId xmlns:p14="http://schemas.microsoft.com/office/powerpoint/2010/main" val="191686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צילומי מסכים – מענה על מבחן + חיפוש מבחן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4BC648A8-6CCF-5F2F-0C2E-40E0F2D78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676400"/>
            <a:ext cx="7549079" cy="4462463"/>
          </a:xfr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A3F35AF4-FCC5-7950-B514-F2C0E626A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412" y="1676400"/>
            <a:ext cx="3390900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0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טכנולוגיה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3_TF02787990.potx" id="{F3E051B8-4A18-4BE6-95A6-CDDD2921A287}" vid="{0104B8EC-A7CA-455E-81F6-09E5E76CE49B}"/>
    </a:ext>
  </a:extLst>
</a:theme>
</file>

<file path=ppt/theme/theme2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שלישיית קווים של מעגל חשמלי (מסך רחב)</Template>
  <TotalTime>68</TotalTime>
  <Words>513</Words>
  <Application>Microsoft Office PowerPoint</Application>
  <PresentationFormat>مخصص</PresentationFormat>
  <Paragraphs>70</Paragraphs>
  <Slides>12</Slides>
  <Notes>12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5" baseType="lpstr">
      <vt:lpstr>Arial</vt:lpstr>
      <vt:lpstr>Tahoma</vt:lpstr>
      <vt:lpstr>טכנולוגיה 16x9</vt:lpstr>
      <vt:lpstr>פרוייקט ניהול מבחנים</vt:lpstr>
      <vt:lpstr>מבנה כללי </vt:lpstr>
      <vt:lpstr>טכנולוגיות</vt:lpstr>
      <vt:lpstr>רשימת מסכים Client</vt:lpstr>
      <vt:lpstr>צילומי מסכים - התחברות</vt:lpstr>
      <vt:lpstr>צילומי מסכים – מסך בית מרצה + מסך סטטיסטיקות</vt:lpstr>
      <vt:lpstr>צילומי מסכים – הוספת מבחן</vt:lpstr>
      <vt:lpstr>צילומי מסכים – הוספת שאלות ותשובות למבחן</vt:lpstr>
      <vt:lpstr>צילומי מסכים – מענה על מבחן + חיפוש מבחן</vt:lpstr>
      <vt:lpstr>רשימת פונקציות API</vt:lpstr>
      <vt:lpstr>רשימת טבלאות בסיס נתונים</vt:lpstr>
      <vt:lpstr>זרימת מידע כללית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פריסת כותרת</dc:title>
  <dc:creator>League-Accounts.com - Smurfs shop support</dc:creator>
  <cp:lastModifiedBy>אמיר מחמוד</cp:lastModifiedBy>
  <cp:revision>20</cp:revision>
  <dcterms:created xsi:type="dcterms:W3CDTF">2023-03-28T10:04:43Z</dcterms:created>
  <dcterms:modified xsi:type="dcterms:W3CDTF">2023-04-22T09:50:23Z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