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89" r:id="rId25"/>
    <p:sldId id="292" r:id="rId26"/>
    <p:sldId id="290" r:id="rId27"/>
    <p:sldId id="293" r:id="rId28"/>
    <p:sldId id="294" r:id="rId29"/>
    <p:sldId id="295" r:id="rId30"/>
    <p:sldId id="296" r:id="rId31"/>
    <p:sldId id="297" r:id="rId32"/>
    <p:sldId id="299" r:id="rId33"/>
    <p:sldId id="29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6ECBD-C642-621E-D33E-73F5E12A2F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8BA798-FCED-8DC6-12DE-61FBF77163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9967FC-ECE4-B2D2-9F57-194949C076C2}"/>
              </a:ext>
            </a:extLst>
          </p:cNvPr>
          <p:cNvSpPr>
            <a:spLocks noGrp="1"/>
          </p:cNvSpPr>
          <p:nvPr>
            <p:ph type="dt" sz="half" idx="10"/>
          </p:nvPr>
        </p:nvSpPr>
        <p:spPr/>
        <p:txBody>
          <a:bodyPr/>
          <a:lstStyle/>
          <a:p>
            <a:fld id="{F1AD87B5-BDAB-44C9-A19A-1E13A3943BBC}" type="datetimeFigureOut">
              <a:rPr lang="en-US" smtClean="0"/>
              <a:t>4/28/2025</a:t>
            </a:fld>
            <a:endParaRPr lang="en-US"/>
          </a:p>
        </p:txBody>
      </p:sp>
      <p:sp>
        <p:nvSpPr>
          <p:cNvPr id="5" name="Footer Placeholder 4">
            <a:extLst>
              <a:ext uri="{FF2B5EF4-FFF2-40B4-BE49-F238E27FC236}">
                <a16:creationId xmlns:a16="http://schemas.microsoft.com/office/drawing/2014/main" id="{F15DC778-4470-EE69-5D9E-D190846A56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B85A05-5519-3DBA-E365-1E141DC0BBB5}"/>
              </a:ext>
            </a:extLst>
          </p:cNvPr>
          <p:cNvSpPr>
            <a:spLocks noGrp="1"/>
          </p:cNvSpPr>
          <p:nvPr>
            <p:ph type="sldNum" sz="quarter" idx="12"/>
          </p:nvPr>
        </p:nvSpPr>
        <p:spPr/>
        <p:txBody>
          <a:bodyPr/>
          <a:lstStyle/>
          <a:p>
            <a:fld id="{18B787F6-C4FE-4975-AF0E-FE92F0E2A5DE}" type="slidenum">
              <a:rPr lang="en-US" smtClean="0"/>
              <a:t>‹#›</a:t>
            </a:fld>
            <a:endParaRPr lang="en-US"/>
          </a:p>
        </p:txBody>
      </p:sp>
    </p:spTree>
    <p:extLst>
      <p:ext uri="{BB962C8B-B14F-4D97-AF65-F5344CB8AC3E}">
        <p14:creationId xmlns:p14="http://schemas.microsoft.com/office/powerpoint/2010/main" val="3924003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DFD8E-2F9D-81BF-A26D-4C8EBD05C5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4705CA-8D61-A062-28FA-8BA2FB22CA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F0EF86-72B3-3944-E28B-4F3E59EED3A4}"/>
              </a:ext>
            </a:extLst>
          </p:cNvPr>
          <p:cNvSpPr>
            <a:spLocks noGrp="1"/>
          </p:cNvSpPr>
          <p:nvPr>
            <p:ph type="dt" sz="half" idx="10"/>
          </p:nvPr>
        </p:nvSpPr>
        <p:spPr/>
        <p:txBody>
          <a:bodyPr/>
          <a:lstStyle/>
          <a:p>
            <a:fld id="{F1AD87B5-BDAB-44C9-A19A-1E13A3943BBC}" type="datetimeFigureOut">
              <a:rPr lang="en-US" smtClean="0"/>
              <a:t>4/28/2025</a:t>
            </a:fld>
            <a:endParaRPr lang="en-US"/>
          </a:p>
        </p:txBody>
      </p:sp>
      <p:sp>
        <p:nvSpPr>
          <p:cNvPr id="5" name="Footer Placeholder 4">
            <a:extLst>
              <a:ext uri="{FF2B5EF4-FFF2-40B4-BE49-F238E27FC236}">
                <a16:creationId xmlns:a16="http://schemas.microsoft.com/office/drawing/2014/main" id="{5EC41C8E-3E1F-94A3-7EAE-2AE08CB5D9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4B0546-DCBB-E26E-11E5-5898A3F51F8D}"/>
              </a:ext>
            </a:extLst>
          </p:cNvPr>
          <p:cNvSpPr>
            <a:spLocks noGrp="1"/>
          </p:cNvSpPr>
          <p:nvPr>
            <p:ph type="sldNum" sz="quarter" idx="12"/>
          </p:nvPr>
        </p:nvSpPr>
        <p:spPr/>
        <p:txBody>
          <a:bodyPr/>
          <a:lstStyle/>
          <a:p>
            <a:fld id="{18B787F6-C4FE-4975-AF0E-FE92F0E2A5DE}" type="slidenum">
              <a:rPr lang="en-US" smtClean="0"/>
              <a:t>‹#›</a:t>
            </a:fld>
            <a:endParaRPr lang="en-US"/>
          </a:p>
        </p:txBody>
      </p:sp>
    </p:spTree>
    <p:extLst>
      <p:ext uri="{BB962C8B-B14F-4D97-AF65-F5344CB8AC3E}">
        <p14:creationId xmlns:p14="http://schemas.microsoft.com/office/powerpoint/2010/main" val="3366549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49CAD1-4F0E-D399-0A10-22C8F431B5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98FBF4-161B-4BA8-7420-390FDA8397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F834C6-DE60-D8EC-966F-3C98FDEE3EFE}"/>
              </a:ext>
            </a:extLst>
          </p:cNvPr>
          <p:cNvSpPr>
            <a:spLocks noGrp="1"/>
          </p:cNvSpPr>
          <p:nvPr>
            <p:ph type="dt" sz="half" idx="10"/>
          </p:nvPr>
        </p:nvSpPr>
        <p:spPr/>
        <p:txBody>
          <a:bodyPr/>
          <a:lstStyle/>
          <a:p>
            <a:fld id="{F1AD87B5-BDAB-44C9-A19A-1E13A3943BBC}" type="datetimeFigureOut">
              <a:rPr lang="en-US" smtClean="0"/>
              <a:t>4/28/2025</a:t>
            </a:fld>
            <a:endParaRPr lang="en-US"/>
          </a:p>
        </p:txBody>
      </p:sp>
      <p:sp>
        <p:nvSpPr>
          <p:cNvPr id="5" name="Footer Placeholder 4">
            <a:extLst>
              <a:ext uri="{FF2B5EF4-FFF2-40B4-BE49-F238E27FC236}">
                <a16:creationId xmlns:a16="http://schemas.microsoft.com/office/drawing/2014/main" id="{EF53DDD7-31EA-70CB-07FC-E80E29AE6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C97A6-74BB-C30B-5A6F-BF0363B3F82C}"/>
              </a:ext>
            </a:extLst>
          </p:cNvPr>
          <p:cNvSpPr>
            <a:spLocks noGrp="1"/>
          </p:cNvSpPr>
          <p:nvPr>
            <p:ph type="sldNum" sz="quarter" idx="12"/>
          </p:nvPr>
        </p:nvSpPr>
        <p:spPr/>
        <p:txBody>
          <a:bodyPr/>
          <a:lstStyle/>
          <a:p>
            <a:fld id="{18B787F6-C4FE-4975-AF0E-FE92F0E2A5DE}" type="slidenum">
              <a:rPr lang="en-US" smtClean="0"/>
              <a:t>‹#›</a:t>
            </a:fld>
            <a:endParaRPr lang="en-US"/>
          </a:p>
        </p:txBody>
      </p:sp>
    </p:spTree>
    <p:extLst>
      <p:ext uri="{BB962C8B-B14F-4D97-AF65-F5344CB8AC3E}">
        <p14:creationId xmlns:p14="http://schemas.microsoft.com/office/powerpoint/2010/main" val="2612271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35352-8449-684C-2EFF-DA62F806FF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F7BCC-61E0-7E05-0351-52917906E5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84F72D-4B1B-09F4-059A-E62BD921154C}"/>
              </a:ext>
            </a:extLst>
          </p:cNvPr>
          <p:cNvSpPr>
            <a:spLocks noGrp="1"/>
          </p:cNvSpPr>
          <p:nvPr>
            <p:ph type="dt" sz="half" idx="10"/>
          </p:nvPr>
        </p:nvSpPr>
        <p:spPr/>
        <p:txBody>
          <a:bodyPr/>
          <a:lstStyle/>
          <a:p>
            <a:fld id="{F1AD87B5-BDAB-44C9-A19A-1E13A3943BBC}" type="datetimeFigureOut">
              <a:rPr lang="en-US" smtClean="0"/>
              <a:t>4/28/2025</a:t>
            </a:fld>
            <a:endParaRPr lang="en-US"/>
          </a:p>
        </p:txBody>
      </p:sp>
      <p:sp>
        <p:nvSpPr>
          <p:cNvPr id="5" name="Footer Placeholder 4">
            <a:extLst>
              <a:ext uri="{FF2B5EF4-FFF2-40B4-BE49-F238E27FC236}">
                <a16:creationId xmlns:a16="http://schemas.microsoft.com/office/drawing/2014/main" id="{610CE914-1050-0F8D-25E2-5620BEC1E6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8C5905-8BC2-1DA5-B4F5-A090C5DEAC6F}"/>
              </a:ext>
            </a:extLst>
          </p:cNvPr>
          <p:cNvSpPr>
            <a:spLocks noGrp="1"/>
          </p:cNvSpPr>
          <p:nvPr>
            <p:ph type="sldNum" sz="quarter" idx="12"/>
          </p:nvPr>
        </p:nvSpPr>
        <p:spPr/>
        <p:txBody>
          <a:bodyPr/>
          <a:lstStyle/>
          <a:p>
            <a:fld id="{18B787F6-C4FE-4975-AF0E-FE92F0E2A5DE}" type="slidenum">
              <a:rPr lang="en-US" smtClean="0"/>
              <a:t>‹#›</a:t>
            </a:fld>
            <a:endParaRPr lang="en-US"/>
          </a:p>
        </p:txBody>
      </p:sp>
    </p:spTree>
    <p:extLst>
      <p:ext uri="{BB962C8B-B14F-4D97-AF65-F5344CB8AC3E}">
        <p14:creationId xmlns:p14="http://schemas.microsoft.com/office/powerpoint/2010/main" val="2151386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656EA-C3E0-DC5F-492B-6E16CB3F5F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EF334C-36EC-952B-12FE-2849A2A015A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236A25-F0F0-17F4-ABB6-A5F5C40BBA32}"/>
              </a:ext>
            </a:extLst>
          </p:cNvPr>
          <p:cNvSpPr>
            <a:spLocks noGrp="1"/>
          </p:cNvSpPr>
          <p:nvPr>
            <p:ph type="dt" sz="half" idx="10"/>
          </p:nvPr>
        </p:nvSpPr>
        <p:spPr/>
        <p:txBody>
          <a:bodyPr/>
          <a:lstStyle/>
          <a:p>
            <a:fld id="{F1AD87B5-BDAB-44C9-A19A-1E13A3943BBC}" type="datetimeFigureOut">
              <a:rPr lang="en-US" smtClean="0"/>
              <a:t>4/28/2025</a:t>
            </a:fld>
            <a:endParaRPr lang="en-US"/>
          </a:p>
        </p:txBody>
      </p:sp>
      <p:sp>
        <p:nvSpPr>
          <p:cNvPr id="5" name="Footer Placeholder 4">
            <a:extLst>
              <a:ext uri="{FF2B5EF4-FFF2-40B4-BE49-F238E27FC236}">
                <a16:creationId xmlns:a16="http://schemas.microsoft.com/office/drawing/2014/main" id="{4E6025B8-71B9-5657-194B-99C129ED39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04DAF5-256A-8950-13E7-BFF2B11D3F88}"/>
              </a:ext>
            </a:extLst>
          </p:cNvPr>
          <p:cNvSpPr>
            <a:spLocks noGrp="1"/>
          </p:cNvSpPr>
          <p:nvPr>
            <p:ph type="sldNum" sz="quarter" idx="12"/>
          </p:nvPr>
        </p:nvSpPr>
        <p:spPr/>
        <p:txBody>
          <a:bodyPr/>
          <a:lstStyle/>
          <a:p>
            <a:fld id="{18B787F6-C4FE-4975-AF0E-FE92F0E2A5DE}" type="slidenum">
              <a:rPr lang="en-US" smtClean="0"/>
              <a:t>‹#›</a:t>
            </a:fld>
            <a:endParaRPr lang="en-US"/>
          </a:p>
        </p:txBody>
      </p:sp>
    </p:spTree>
    <p:extLst>
      <p:ext uri="{BB962C8B-B14F-4D97-AF65-F5344CB8AC3E}">
        <p14:creationId xmlns:p14="http://schemas.microsoft.com/office/powerpoint/2010/main" val="2314149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DFE55-A940-6FE2-7753-292A152A2D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D8FE70-9B24-65D9-76A2-7102CEFCF26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08ACC0C-EEC3-DAD3-3232-38CC4228BD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972634B-517A-3EDF-5741-07D5B625F5E7}"/>
              </a:ext>
            </a:extLst>
          </p:cNvPr>
          <p:cNvSpPr>
            <a:spLocks noGrp="1"/>
          </p:cNvSpPr>
          <p:nvPr>
            <p:ph type="dt" sz="half" idx="10"/>
          </p:nvPr>
        </p:nvSpPr>
        <p:spPr/>
        <p:txBody>
          <a:bodyPr/>
          <a:lstStyle/>
          <a:p>
            <a:fld id="{F1AD87B5-BDAB-44C9-A19A-1E13A3943BBC}" type="datetimeFigureOut">
              <a:rPr lang="en-US" smtClean="0"/>
              <a:t>4/28/2025</a:t>
            </a:fld>
            <a:endParaRPr lang="en-US"/>
          </a:p>
        </p:txBody>
      </p:sp>
      <p:sp>
        <p:nvSpPr>
          <p:cNvPr id="6" name="Footer Placeholder 5">
            <a:extLst>
              <a:ext uri="{FF2B5EF4-FFF2-40B4-BE49-F238E27FC236}">
                <a16:creationId xmlns:a16="http://schemas.microsoft.com/office/drawing/2014/main" id="{82D37CDF-65D5-69B1-610A-E3910DCB59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895CC1-8217-C485-0D55-D4BE62734900}"/>
              </a:ext>
            </a:extLst>
          </p:cNvPr>
          <p:cNvSpPr>
            <a:spLocks noGrp="1"/>
          </p:cNvSpPr>
          <p:nvPr>
            <p:ph type="sldNum" sz="quarter" idx="12"/>
          </p:nvPr>
        </p:nvSpPr>
        <p:spPr/>
        <p:txBody>
          <a:bodyPr/>
          <a:lstStyle/>
          <a:p>
            <a:fld id="{18B787F6-C4FE-4975-AF0E-FE92F0E2A5DE}" type="slidenum">
              <a:rPr lang="en-US" smtClean="0"/>
              <a:t>‹#›</a:t>
            </a:fld>
            <a:endParaRPr lang="en-US"/>
          </a:p>
        </p:txBody>
      </p:sp>
    </p:spTree>
    <p:extLst>
      <p:ext uri="{BB962C8B-B14F-4D97-AF65-F5344CB8AC3E}">
        <p14:creationId xmlns:p14="http://schemas.microsoft.com/office/powerpoint/2010/main" val="3659565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7551F-1173-EFD8-6AF1-951F3125D11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F1B606-A6C1-EDCF-B660-9DC981D975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12A532-CE52-3314-F901-1362EF1A8F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046587-6C48-29AB-0583-55EE900E44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FD03009-AAC3-28AE-8E69-C47F2721B5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6686F6-B56B-062A-52FD-BBDF90C6B550}"/>
              </a:ext>
            </a:extLst>
          </p:cNvPr>
          <p:cNvSpPr>
            <a:spLocks noGrp="1"/>
          </p:cNvSpPr>
          <p:nvPr>
            <p:ph type="dt" sz="half" idx="10"/>
          </p:nvPr>
        </p:nvSpPr>
        <p:spPr/>
        <p:txBody>
          <a:bodyPr/>
          <a:lstStyle/>
          <a:p>
            <a:fld id="{F1AD87B5-BDAB-44C9-A19A-1E13A3943BBC}" type="datetimeFigureOut">
              <a:rPr lang="en-US" smtClean="0"/>
              <a:t>4/28/2025</a:t>
            </a:fld>
            <a:endParaRPr lang="en-US"/>
          </a:p>
        </p:txBody>
      </p:sp>
      <p:sp>
        <p:nvSpPr>
          <p:cNvPr id="8" name="Footer Placeholder 7">
            <a:extLst>
              <a:ext uri="{FF2B5EF4-FFF2-40B4-BE49-F238E27FC236}">
                <a16:creationId xmlns:a16="http://schemas.microsoft.com/office/drawing/2014/main" id="{69D52A5D-ED75-BF88-9257-A2C7BBA0AA0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71E71D-8D39-D9AC-AA7B-AC5EE37D6C29}"/>
              </a:ext>
            </a:extLst>
          </p:cNvPr>
          <p:cNvSpPr>
            <a:spLocks noGrp="1"/>
          </p:cNvSpPr>
          <p:nvPr>
            <p:ph type="sldNum" sz="quarter" idx="12"/>
          </p:nvPr>
        </p:nvSpPr>
        <p:spPr/>
        <p:txBody>
          <a:bodyPr/>
          <a:lstStyle/>
          <a:p>
            <a:fld id="{18B787F6-C4FE-4975-AF0E-FE92F0E2A5DE}" type="slidenum">
              <a:rPr lang="en-US" smtClean="0"/>
              <a:t>‹#›</a:t>
            </a:fld>
            <a:endParaRPr lang="en-US"/>
          </a:p>
        </p:txBody>
      </p:sp>
    </p:spTree>
    <p:extLst>
      <p:ext uri="{BB962C8B-B14F-4D97-AF65-F5344CB8AC3E}">
        <p14:creationId xmlns:p14="http://schemas.microsoft.com/office/powerpoint/2010/main" val="442170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ACDF5-2DB6-6896-6648-079560C76E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36BD58-EC99-8407-8060-0228CBD7B127}"/>
              </a:ext>
            </a:extLst>
          </p:cNvPr>
          <p:cNvSpPr>
            <a:spLocks noGrp="1"/>
          </p:cNvSpPr>
          <p:nvPr>
            <p:ph type="dt" sz="half" idx="10"/>
          </p:nvPr>
        </p:nvSpPr>
        <p:spPr/>
        <p:txBody>
          <a:bodyPr/>
          <a:lstStyle/>
          <a:p>
            <a:fld id="{F1AD87B5-BDAB-44C9-A19A-1E13A3943BBC}" type="datetimeFigureOut">
              <a:rPr lang="en-US" smtClean="0"/>
              <a:t>4/28/2025</a:t>
            </a:fld>
            <a:endParaRPr lang="en-US"/>
          </a:p>
        </p:txBody>
      </p:sp>
      <p:sp>
        <p:nvSpPr>
          <p:cNvPr id="4" name="Footer Placeholder 3">
            <a:extLst>
              <a:ext uri="{FF2B5EF4-FFF2-40B4-BE49-F238E27FC236}">
                <a16:creationId xmlns:a16="http://schemas.microsoft.com/office/drawing/2014/main" id="{E8232178-DD24-D873-737D-2311753138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77EFD2-B5E5-7EED-7AFC-28101D407805}"/>
              </a:ext>
            </a:extLst>
          </p:cNvPr>
          <p:cNvSpPr>
            <a:spLocks noGrp="1"/>
          </p:cNvSpPr>
          <p:nvPr>
            <p:ph type="sldNum" sz="quarter" idx="12"/>
          </p:nvPr>
        </p:nvSpPr>
        <p:spPr/>
        <p:txBody>
          <a:bodyPr/>
          <a:lstStyle/>
          <a:p>
            <a:fld id="{18B787F6-C4FE-4975-AF0E-FE92F0E2A5DE}" type="slidenum">
              <a:rPr lang="en-US" smtClean="0"/>
              <a:t>‹#›</a:t>
            </a:fld>
            <a:endParaRPr lang="en-US"/>
          </a:p>
        </p:txBody>
      </p:sp>
    </p:spTree>
    <p:extLst>
      <p:ext uri="{BB962C8B-B14F-4D97-AF65-F5344CB8AC3E}">
        <p14:creationId xmlns:p14="http://schemas.microsoft.com/office/powerpoint/2010/main" val="2595418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DD6EE79-17CC-BC7C-24E6-3B22ABAA6635}"/>
              </a:ext>
            </a:extLst>
          </p:cNvPr>
          <p:cNvSpPr>
            <a:spLocks noGrp="1"/>
          </p:cNvSpPr>
          <p:nvPr>
            <p:ph type="dt" sz="half" idx="10"/>
          </p:nvPr>
        </p:nvSpPr>
        <p:spPr/>
        <p:txBody>
          <a:bodyPr/>
          <a:lstStyle/>
          <a:p>
            <a:fld id="{F1AD87B5-BDAB-44C9-A19A-1E13A3943BBC}" type="datetimeFigureOut">
              <a:rPr lang="en-US" smtClean="0"/>
              <a:t>4/28/2025</a:t>
            </a:fld>
            <a:endParaRPr lang="en-US"/>
          </a:p>
        </p:txBody>
      </p:sp>
      <p:sp>
        <p:nvSpPr>
          <p:cNvPr id="3" name="Footer Placeholder 2">
            <a:extLst>
              <a:ext uri="{FF2B5EF4-FFF2-40B4-BE49-F238E27FC236}">
                <a16:creationId xmlns:a16="http://schemas.microsoft.com/office/drawing/2014/main" id="{AA544A35-0149-672A-57CB-07B658BF17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EFB12E-4A14-068A-A495-D4B6914B8E5C}"/>
              </a:ext>
            </a:extLst>
          </p:cNvPr>
          <p:cNvSpPr>
            <a:spLocks noGrp="1"/>
          </p:cNvSpPr>
          <p:nvPr>
            <p:ph type="sldNum" sz="quarter" idx="12"/>
          </p:nvPr>
        </p:nvSpPr>
        <p:spPr/>
        <p:txBody>
          <a:bodyPr/>
          <a:lstStyle/>
          <a:p>
            <a:fld id="{18B787F6-C4FE-4975-AF0E-FE92F0E2A5DE}" type="slidenum">
              <a:rPr lang="en-US" smtClean="0"/>
              <a:t>‹#›</a:t>
            </a:fld>
            <a:endParaRPr lang="en-US"/>
          </a:p>
        </p:txBody>
      </p:sp>
    </p:spTree>
    <p:extLst>
      <p:ext uri="{BB962C8B-B14F-4D97-AF65-F5344CB8AC3E}">
        <p14:creationId xmlns:p14="http://schemas.microsoft.com/office/powerpoint/2010/main" val="589967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3CEBF-03F1-AC7C-E705-8500768FEF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09BCB3-88B3-1E87-E2EF-4B9FC90C4B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AAABBA6-CFE9-E6D6-1340-16484ECAE6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3B0044-D293-EC12-5F55-D38CB05D00DB}"/>
              </a:ext>
            </a:extLst>
          </p:cNvPr>
          <p:cNvSpPr>
            <a:spLocks noGrp="1"/>
          </p:cNvSpPr>
          <p:nvPr>
            <p:ph type="dt" sz="half" idx="10"/>
          </p:nvPr>
        </p:nvSpPr>
        <p:spPr/>
        <p:txBody>
          <a:bodyPr/>
          <a:lstStyle/>
          <a:p>
            <a:fld id="{F1AD87B5-BDAB-44C9-A19A-1E13A3943BBC}" type="datetimeFigureOut">
              <a:rPr lang="en-US" smtClean="0"/>
              <a:t>4/28/2025</a:t>
            </a:fld>
            <a:endParaRPr lang="en-US"/>
          </a:p>
        </p:txBody>
      </p:sp>
      <p:sp>
        <p:nvSpPr>
          <p:cNvPr id="6" name="Footer Placeholder 5">
            <a:extLst>
              <a:ext uri="{FF2B5EF4-FFF2-40B4-BE49-F238E27FC236}">
                <a16:creationId xmlns:a16="http://schemas.microsoft.com/office/drawing/2014/main" id="{79AB6444-871E-FD0E-AA66-C937CA0A61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A2603F-DF75-E447-17B7-33CF4FEF40A4}"/>
              </a:ext>
            </a:extLst>
          </p:cNvPr>
          <p:cNvSpPr>
            <a:spLocks noGrp="1"/>
          </p:cNvSpPr>
          <p:nvPr>
            <p:ph type="sldNum" sz="quarter" idx="12"/>
          </p:nvPr>
        </p:nvSpPr>
        <p:spPr/>
        <p:txBody>
          <a:bodyPr/>
          <a:lstStyle/>
          <a:p>
            <a:fld id="{18B787F6-C4FE-4975-AF0E-FE92F0E2A5DE}" type="slidenum">
              <a:rPr lang="en-US" smtClean="0"/>
              <a:t>‹#›</a:t>
            </a:fld>
            <a:endParaRPr lang="en-US"/>
          </a:p>
        </p:txBody>
      </p:sp>
    </p:spTree>
    <p:extLst>
      <p:ext uri="{BB962C8B-B14F-4D97-AF65-F5344CB8AC3E}">
        <p14:creationId xmlns:p14="http://schemas.microsoft.com/office/powerpoint/2010/main" val="1902702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8E7A3-1265-C268-D0A3-49A87BFB7C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ADC90E7-3B1A-DAD6-731B-329C8015D4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9C5B2D-1EA6-CF41-20FA-210F6A816D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180BAF-6495-A918-9598-4ACC0550B023}"/>
              </a:ext>
            </a:extLst>
          </p:cNvPr>
          <p:cNvSpPr>
            <a:spLocks noGrp="1"/>
          </p:cNvSpPr>
          <p:nvPr>
            <p:ph type="dt" sz="half" idx="10"/>
          </p:nvPr>
        </p:nvSpPr>
        <p:spPr/>
        <p:txBody>
          <a:bodyPr/>
          <a:lstStyle/>
          <a:p>
            <a:fld id="{F1AD87B5-BDAB-44C9-A19A-1E13A3943BBC}" type="datetimeFigureOut">
              <a:rPr lang="en-US" smtClean="0"/>
              <a:t>4/28/2025</a:t>
            </a:fld>
            <a:endParaRPr lang="en-US"/>
          </a:p>
        </p:txBody>
      </p:sp>
      <p:sp>
        <p:nvSpPr>
          <p:cNvPr id="6" name="Footer Placeholder 5">
            <a:extLst>
              <a:ext uri="{FF2B5EF4-FFF2-40B4-BE49-F238E27FC236}">
                <a16:creationId xmlns:a16="http://schemas.microsoft.com/office/drawing/2014/main" id="{1166B08A-475F-8B19-9F2B-AF8C482372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60EE6D-4DF4-7208-81BC-94F80F11AB42}"/>
              </a:ext>
            </a:extLst>
          </p:cNvPr>
          <p:cNvSpPr>
            <a:spLocks noGrp="1"/>
          </p:cNvSpPr>
          <p:nvPr>
            <p:ph type="sldNum" sz="quarter" idx="12"/>
          </p:nvPr>
        </p:nvSpPr>
        <p:spPr/>
        <p:txBody>
          <a:bodyPr/>
          <a:lstStyle/>
          <a:p>
            <a:fld id="{18B787F6-C4FE-4975-AF0E-FE92F0E2A5DE}" type="slidenum">
              <a:rPr lang="en-US" smtClean="0"/>
              <a:t>‹#›</a:t>
            </a:fld>
            <a:endParaRPr lang="en-US"/>
          </a:p>
        </p:txBody>
      </p:sp>
    </p:spTree>
    <p:extLst>
      <p:ext uri="{BB962C8B-B14F-4D97-AF65-F5344CB8AC3E}">
        <p14:creationId xmlns:p14="http://schemas.microsoft.com/office/powerpoint/2010/main" val="10505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385A33-F7C9-118B-6781-1E40C92F55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DB5032-6C8A-00CC-6AAA-E8591AC609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24A436-1A01-6260-8F76-C5B47D28A4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AD87B5-BDAB-44C9-A19A-1E13A3943BBC}" type="datetimeFigureOut">
              <a:rPr lang="en-US" smtClean="0"/>
              <a:t>4/28/2025</a:t>
            </a:fld>
            <a:endParaRPr lang="en-US"/>
          </a:p>
        </p:txBody>
      </p:sp>
      <p:sp>
        <p:nvSpPr>
          <p:cNvPr id="5" name="Footer Placeholder 4">
            <a:extLst>
              <a:ext uri="{FF2B5EF4-FFF2-40B4-BE49-F238E27FC236}">
                <a16:creationId xmlns:a16="http://schemas.microsoft.com/office/drawing/2014/main" id="{82552659-2A44-6DBF-3922-2A86D45270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F5808A-C58E-5B07-3764-128EE6B94D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B787F6-C4FE-4975-AF0E-FE92F0E2A5DE}" type="slidenum">
              <a:rPr lang="en-US" smtClean="0"/>
              <a:t>‹#›</a:t>
            </a:fld>
            <a:endParaRPr lang="en-US"/>
          </a:p>
        </p:txBody>
      </p:sp>
    </p:spTree>
    <p:extLst>
      <p:ext uri="{BB962C8B-B14F-4D97-AF65-F5344CB8AC3E}">
        <p14:creationId xmlns:p14="http://schemas.microsoft.com/office/powerpoint/2010/main" val="1649652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9.jpg"/></Relationships>
</file>

<file path=ppt/slides/_rels/slide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2.jpg"/><Relationship Id="rId5" Type="http://schemas.openxmlformats.org/officeDocument/2006/relationships/image" Target="../media/image11.jpg"/><Relationship Id="rId4" Type="http://schemas.openxmlformats.org/officeDocument/2006/relationships/image" Target="../media/image10.jpg"/></Relationships>
</file>

<file path=ppt/slides/_rels/slide15.xml.rels><?xml version="1.0" encoding="UTF-8" standalone="yes"?>
<Relationships xmlns="http://schemas.openxmlformats.org/package/2006/relationships"><Relationship Id="rId3" Type="http://schemas.openxmlformats.org/officeDocument/2006/relationships/image" Target="../media/image10.jpg"/><Relationship Id="rId7" Type="http://schemas.openxmlformats.org/officeDocument/2006/relationships/image" Target="../media/image14.jp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4.jpg"/><Relationship Id="rId4" Type="http://schemas.openxmlformats.org/officeDocument/2006/relationships/image" Target="../media/image13.jpg"/></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3.jpg"/><Relationship Id="rId7"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jpg"/><Relationship Id="rId4" Type="http://schemas.openxmlformats.org/officeDocument/2006/relationships/image" Target="../media/image15.jpg"/><Relationship Id="rId9" Type="http://schemas.openxmlformats.org/officeDocument/2006/relationships/image" Target="../media/image19.jpg"/></Relationships>
</file>

<file path=ppt/slides/_rels/slide27.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image" Target="../media/image3.jpg"/><Relationship Id="rId7"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jpg"/><Relationship Id="rId4" Type="http://schemas.openxmlformats.org/officeDocument/2006/relationships/image" Target="../media/image15.jpg"/><Relationship Id="rId9" Type="http://schemas.openxmlformats.org/officeDocument/2006/relationships/image" Target="../media/image2.jpg"/></Relationships>
</file>

<file path=ppt/slides/_rels/slide28.xml.rels><?xml version="1.0" encoding="UTF-8" standalone="yes"?>
<Relationships xmlns="http://schemas.openxmlformats.org/package/2006/relationships"><Relationship Id="rId8" Type="http://schemas.openxmlformats.org/officeDocument/2006/relationships/image" Target="../media/image19.jpg"/><Relationship Id="rId3" Type="http://schemas.openxmlformats.org/officeDocument/2006/relationships/image" Target="../media/image3.jpg"/><Relationship Id="rId7"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jpg"/><Relationship Id="rId4" Type="http://schemas.openxmlformats.org/officeDocument/2006/relationships/image" Target="../media/image15.jpg"/><Relationship Id="rId9" Type="http://schemas.openxmlformats.org/officeDocument/2006/relationships/image" Target="../media/image2.jpg"/></Relationships>
</file>

<file path=ppt/slides/_rels/slide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31.xml.rels><?xml version="1.0" encoding="UTF-8" standalone="yes"?>
<Relationships xmlns="http://schemas.openxmlformats.org/package/2006/relationships"><Relationship Id="rId8" Type="http://schemas.openxmlformats.org/officeDocument/2006/relationships/image" Target="../media/image23.jpg"/><Relationship Id="rId3" Type="http://schemas.openxmlformats.org/officeDocument/2006/relationships/image" Target="../media/image3.jpg"/><Relationship Id="rId7" Type="http://schemas.openxmlformats.org/officeDocument/2006/relationships/image" Target="../media/image22.jp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1.jpg"/><Relationship Id="rId5" Type="http://schemas.openxmlformats.org/officeDocument/2006/relationships/image" Target="../media/image20.jpg"/><Relationship Id="rId4" Type="http://schemas.openxmlformats.org/officeDocument/2006/relationships/image" Target="../media/image2.jpg"/></Relationships>
</file>

<file path=ppt/slides/_rels/slide32.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image" Target="../media/image20.jpg"/><Relationship Id="rId7" Type="http://schemas.openxmlformats.org/officeDocument/2006/relationships/image" Target="../media/image24.jp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3.jpg"/><Relationship Id="rId5" Type="http://schemas.openxmlformats.org/officeDocument/2006/relationships/image" Target="../media/image22.jpg"/><Relationship Id="rId4" Type="http://schemas.openxmlformats.org/officeDocument/2006/relationships/image" Target="../media/image21.jpg"/><Relationship Id="rId9" Type="http://schemas.openxmlformats.org/officeDocument/2006/relationships/image" Target="../media/image2.jpg"/></Relationships>
</file>

<file path=ppt/slides/_rels/slide33.xml.rels><?xml version="1.0" encoding="UTF-8" standalone="yes"?>
<Relationships xmlns="http://schemas.openxmlformats.org/package/2006/relationships"><Relationship Id="rId3" Type="http://schemas.openxmlformats.org/officeDocument/2006/relationships/image" Target="../media/image24.jpg"/><Relationship Id="rId7" Type="http://schemas.openxmlformats.org/officeDocument/2006/relationships/image" Target="../media/image23.jp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2.jpg"/><Relationship Id="rId5" Type="http://schemas.openxmlformats.org/officeDocument/2006/relationships/image" Target="../media/image21.jpg"/><Relationship Id="rId4" Type="http://schemas.openxmlformats.org/officeDocument/2006/relationships/image" Target="../media/image20.jp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jp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6.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Box 1">
            <a:extLst>
              <a:ext uri="{FF2B5EF4-FFF2-40B4-BE49-F238E27FC236}">
                <a16:creationId xmlns:a16="http://schemas.microsoft.com/office/drawing/2014/main" id="{5DD92716-57A8-17ED-9AC6-955152F41B53}"/>
              </a:ext>
            </a:extLst>
          </p:cNvPr>
          <p:cNvSpPr txBox="1"/>
          <p:nvPr/>
        </p:nvSpPr>
        <p:spPr>
          <a:xfrm>
            <a:off x="3080791" y="4261161"/>
            <a:ext cx="6030410" cy="707886"/>
          </a:xfrm>
          <a:prstGeom prst="rect">
            <a:avLst/>
          </a:prstGeom>
          <a:noFill/>
        </p:spPr>
        <p:txBody>
          <a:bodyPr wrap="square" rtlCol="0">
            <a:spAutoFit/>
          </a:bodyPr>
          <a:lstStyle/>
          <a:p>
            <a:pPr algn="ctr"/>
            <a:r>
              <a:rPr lang="en-US" sz="4000" b="0" i="0" dirty="0">
                <a:solidFill>
                  <a:schemeClr val="bg1"/>
                </a:solidFill>
                <a:effectLst/>
                <a:latin typeface="arial" panose="020B0604020202020204" pitchFamily="34" charset="0"/>
              </a:rPr>
              <a:t>UBIS Plus</a:t>
            </a:r>
            <a:endParaRPr lang="en-US" sz="4000" dirty="0">
              <a:solidFill>
                <a:schemeClr val="bg1"/>
              </a:solidFill>
            </a:endParaRPr>
          </a:p>
        </p:txBody>
      </p:sp>
      <p:sp>
        <p:nvSpPr>
          <p:cNvPr id="9" name="TextBox 2">
            <a:extLst>
              <a:ext uri="{FF2B5EF4-FFF2-40B4-BE49-F238E27FC236}">
                <a16:creationId xmlns:a16="http://schemas.microsoft.com/office/drawing/2014/main" id="{EC7BD000-22F3-7C5A-4AFD-E4559A33821B}"/>
              </a:ext>
            </a:extLst>
          </p:cNvPr>
          <p:cNvSpPr txBox="1"/>
          <p:nvPr/>
        </p:nvSpPr>
        <p:spPr>
          <a:xfrm>
            <a:off x="2010132" y="7222602"/>
            <a:ext cx="8171727" cy="1323439"/>
          </a:xfrm>
          <a:prstGeom prst="rect">
            <a:avLst/>
          </a:prstGeom>
          <a:noFill/>
        </p:spPr>
        <p:txBody>
          <a:bodyPr wrap="square" rtlCol="0">
            <a:spAutoFit/>
          </a:bodyPr>
          <a:lstStyle/>
          <a:p>
            <a:pPr algn="ctr"/>
            <a:r>
              <a:rPr lang="en-US" sz="2000" b="0" i="0" dirty="0">
                <a:solidFill>
                  <a:srgbClr val="BDC1C6"/>
                </a:solidFill>
                <a:effectLst/>
                <a:latin typeface="arial" panose="020B0604020202020204" pitchFamily="34" charset="0"/>
              </a:rPr>
              <a:t>A French-Swedish physicist, and professor of atomic physics at Lund University in Sweden. She leads an attosecond physics group which studies the movements of electrons in real time, which is used to understand the chemical reactions on the atomic level.</a:t>
            </a:r>
            <a:endParaRPr lang="en-US" sz="2000" dirty="0"/>
          </a:p>
        </p:txBody>
      </p:sp>
      <p:sp>
        <p:nvSpPr>
          <p:cNvPr id="12" name="Oval 11">
            <a:extLst>
              <a:ext uri="{FF2B5EF4-FFF2-40B4-BE49-F238E27FC236}">
                <a16:creationId xmlns:a16="http://schemas.microsoft.com/office/drawing/2014/main" id="{5BF7E1D5-E096-1C98-A3B1-1957994D9C58}"/>
              </a:ext>
            </a:extLst>
          </p:cNvPr>
          <p:cNvSpPr/>
          <p:nvPr/>
        </p:nvSpPr>
        <p:spPr>
          <a:xfrm>
            <a:off x="6040807" y="2710989"/>
            <a:ext cx="110376" cy="109517"/>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2FA2222-0AD3-6270-03B3-503B3630830C}"/>
              </a:ext>
            </a:extLst>
          </p:cNvPr>
          <p:cNvSpPr/>
          <p:nvPr/>
        </p:nvSpPr>
        <p:spPr>
          <a:xfrm>
            <a:off x="6040807" y="2709748"/>
            <a:ext cx="110376" cy="109517"/>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D29AB8F5-D5CA-92EF-2F06-450876271BB7}"/>
              </a:ext>
            </a:extLst>
          </p:cNvPr>
          <p:cNvSpPr/>
          <p:nvPr/>
        </p:nvSpPr>
        <p:spPr>
          <a:xfrm>
            <a:off x="6040806" y="2710989"/>
            <a:ext cx="110376" cy="109517"/>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2ADA5B7-87B2-1F17-5664-911C5710B7CF}"/>
              </a:ext>
            </a:extLst>
          </p:cNvPr>
          <p:cNvSpPr/>
          <p:nvPr/>
        </p:nvSpPr>
        <p:spPr>
          <a:xfrm>
            <a:off x="6040806" y="2710988"/>
            <a:ext cx="110377" cy="109518"/>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AC2AC47-4DDF-DC8D-EAFD-0149BEEEA09A}"/>
              </a:ext>
            </a:extLst>
          </p:cNvPr>
          <p:cNvSpPr/>
          <p:nvPr/>
        </p:nvSpPr>
        <p:spPr>
          <a:xfrm>
            <a:off x="6040807" y="2709748"/>
            <a:ext cx="110376" cy="109517"/>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1">
            <a:extLst>
              <a:ext uri="{FF2B5EF4-FFF2-40B4-BE49-F238E27FC236}">
                <a16:creationId xmlns:a16="http://schemas.microsoft.com/office/drawing/2014/main" id="{6C440719-4ECC-7E94-6E93-2E3FA8CB087D}"/>
              </a:ext>
            </a:extLst>
          </p:cNvPr>
          <p:cNvSpPr/>
          <p:nvPr/>
        </p:nvSpPr>
        <p:spPr>
          <a:xfrm>
            <a:off x="4897013" y="1576095"/>
            <a:ext cx="2397967" cy="2379306"/>
          </a:xfrm>
          <a:prstGeom prst="ellipse">
            <a:avLst/>
          </a:prstGeom>
          <a:blipFill>
            <a:blip r:embed="rId3">
              <a:extLst>
                <a:ext uri="{28A0092B-C50C-407E-A947-70E740481C1C}">
                  <a14:useLocalDpi xmlns:a14="http://schemas.microsoft.com/office/drawing/2010/main" val="0"/>
                </a:ext>
              </a:extLst>
            </a:blip>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782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A517379F-B7E9-4313-26C9-0E7112AFE2A7}"/>
            </a:ext>
          </a:extLst>
        </p:cNvPr>
        <p:cNvGrpSpPr/>
        <p:nvPr/>
      </p:nvGrpSpPr>
      <p:grpSpPr>
        <a:xfrm>
          <a:off x="0" y="0"/>
          <a:ext cx="0" cy="0"/>
          <a:chOff x="0" y="0"/>
          <a:chExt cx="0" cy="0"/>
        </a:xfrm>
      </p:grpSpPr>
      <p:sp>
        <p:nvSpPr>
          <p:cNvPr id="5" name="Oval 4">
            <a:extLst>
              <a:ext uri="{FF2B5EF4-FFF2-40B4-BE49-F238E27FC236}">
                <a16:creationId xmlns:a16="http://schemas.microsoft.com/office/drawing/2014/main" id="{02C976E9-BFDF-E409-33C9-167716D29FD0}"/>
              </a:ext>
            </a:extLst>
          </p:cNvPr>
          <p:cNvSpPr/>
          <p:nvPr/>
        </p:nvSpPr>
        <p:spPr>
          <a:xfrm>
            <a:off x="10905530" y="242213"/>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4C24E23-2A32-6974-91D1-27B6CF2350D1}"/>
              </a:ext>
            </a:extLst>
          </p:cNvPr>
          <p:cNvSpPr/>
          <p:nvPr/>
        </p:nvSpPr>
        <p:spPr>
          <a:xfrm>
            <a:off x="10620376"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B9E8B9D-B96F-E23F-861A-AF8612B0F3BB}"/>
              </a:ext>
            </a:extLst>
          </p:cNvPr>
          <p:cNvSpPr/>
          <p:nvPr/>
        </p:nvSpPr>
        <p:spPr>
          <a:xfrm>
            <a:off x="11188062"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35A6FE60-6E33-3CC2-E805-66AB405D0B22}"/>
              </a:ext>
            </a:extLst>
          </p:cNvPr>
          <p:cNvSpPr/>
          <p:nvPr/>
        </p:nvSpPr>
        <p:spPr>
          <a:xfrm>
            <a:off x="821058"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C479E9BA-8998-230D-B301-98EE956440F5}"/>
              </a:ext>
            </a:extLst>
          </p:cNvPr>
          <p:cNvSpPr/>
          <p:nvPr/>
        </p:nvSpPr>
        <p:spPr>
          <a:xfrm>
            <a:off x="4730589" y="517956"/>
            <a:ext cx="274320" cy="27432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8">
            <a:extLst>
              <a:ext uri="{FF2B5EF4-FFF2-40B4-BE49-F238E27FC236}">
                <a16:creationId xmlns:a16="http://schemas.microsoft.com/office/drawing/2014/main" id="{E48EAC2D-2918-52FF-D013-D7899BF68D14}"/>
              </a:ext>
            </a:extLst>
          </p:cNvPr>
          <p:cNvSpPr txBox="1"/>
          <p:nvPr/>
        </p:nvSpPr>
        <p:spPr>
          <a:xfrm>
            <a:off x="5004908" y="424284"/>
            <a:ext cx="2967413" cy="461665"/>
          </a:xfrm>
          <a:prstGeom prst="rect">
            <a:avLst/>
          </a:prstGeom>
          <a:noFill/>
        </p:spPr>
        <p:txBody>
          <a:bodyPr wrap="square" rtlCol="0">
            <a:spAutoFit/>
          </a:bodyPr>
          <a:lstStyle/>
          <a:p>
            <a:r>
              <a:rPr lang="en-US" sz="2400" b="1" i="0" dirty="0">
                <a:solidFill>
                  <a:schemeClr val="bg1"/>
                </a:solidFill>
                <a:effectLst/>
                <a:latin typeface="Roboto" panose="02000000000000000000" pitchFamily="2" charset="0"/>
              </a:rPr>
              <a:t>Working features</a:t>
            </a:r>
            <a:endParaRPr lang="en-US" sz="2400" b="1" dirty="0">
              <a:solidFill>
                <a:schemeClr val="bg1"/>
              </a:solidFill>
            </a:endParaRPr>
          </a:p>
        </p:txBody>
      </p:sp>
      <p:sp>
        <p:nvSpPr>
          <p:cNvPr id="4" name="TextBox 3">
            <a:extLst>
              <a:ext uri="{FF2B5EF4-FFF2-40B4-BE49-F238E27FC236}">
                <a16:creationId xmlns:a16="http://schemas.microsoft.com/office/drawing/2014/main" id="{0BF35C2D-51BF-69F7-0DD8-B6C13B5C3A81}"/>
              </a:ext>
            </a:extLst>
          </p:cNvPr>
          <p:cNvSpPr txBox="1"/>
          <p:nvPr/>
        </p:nvSpPr>
        <p:spPr>
          <a:xfrm>
            <a:off x="235471" y="1395123"/>
            <a:ext cx="8136294" cy="5324535"/>
          </a:xfrm>
          <a:prstGeom prst="rect">
            <a:avLst/>
          </a:prstGeom>
          <a:noFill/>
        </p:spPr>
        <p:txBody>
          <a:bodyPr wrap="square" rtlCol="0">
            <a:spAutoFit/>
          </a:bodyPr>
          <a:lstStyle/>
          <a:p>
            <a:pPr algn="ctr"/>
            <a:r>
              <a:rPr lang="en-US" sz="2000" b="0" i="0" dirty="0">
                <a:solidFill>
                  <a:schemeClr val="bg1"/>
                </a:solidFill>
                <a:effectLst/>
                <a:latin typeface="arial" panose="020B0604020202020204" pitchFamily="34" charset="0"/>
              </a:rPr>
              <a:t>This is probably the most important feature in this project</a:t>
            </a:r>
          </a:p>
          <a:p>
            <a:pPr algn="ctr"/>
            <a:r>
              <a:rPr lang="en-US" sz="2000" b="0" i="0" dirty="0">
                <a:solidFill>
                  <a:schemeClr val="bg1"/>
                </a:solidFill>
                <a:effectLst/>
                <a:latin typeface="arial" panose="020B0604020202020204" pitchFamily="34" charset="0"/>
              </a:rPr>
              <a:t>The AI is able to read all of the course's notes and provide answers based on that, with the source from which file and page it found the answer</a:t>
            </a:r>
          </a:p>
          <a:p>
            <a:pPr algn="ctr"/>
            <a:endParaRPr lang="en-US" sz="2000" b="0" i="0" dirty="0">
              <a:solidFill>
                <a:schemeClr val="bg1"/>
              </a:solidFill>
              <a:effectLst/>
              <a:latin typeface="arial" panose="020B0604020202020204" pitchFamily="34" charset="0"/>
            </a:endParaRPr>
          </a:p>
          <a:p>
            <a:pPr algn="ctr"/>
            <a:r>
              <a:rPr lang="en-US" sz="2000" b="1" i="0" dirty="0">
                <a:solidFill>
                  <a:schemeClr val="bg1"/>
                </a:solidFill>
                <a:effectLst/>
                <a:latin typeface="arial" panose="020B0604020202020204" pitchFamily="34" charset="0"/>
              </a:rPr>
              <a:t>What was the problem?</a:t>
            </a:r>
          </a:p>
          <a:p>
            <a:pPr algn="ctr"/>
            <a:r>
              <a:rPr lang="en-US" sz="2000" b="0" i="0" dirty="0">
                <a:solidFill>
                  <a:schemeClr val="bg1"/>
                </a:solidFill>
                <a:effectLst/>
                <a:latin typeface="arial" panose="020B0604020202020204" pitchFamily="34" charset="0"/>
              </a:rPr>
              <a:t>Searching in all of the notes for the answer will take a lot of time, and there's no easy solution for that because searching the internet or asking the general AIs will not give the exact answer that you have in the notes </a:t>
            </a:r>
          </a:p>
          <a:p>
            <a:pPr algn="ctr"/>
            <a:endParaRPr lang="en-US" sz="2000" b="0" i="0" dirty="0">
              <a:solidFill>
                <a:schemeClr val="bg1"/>
              </a:solidFill>
              <a:effectLst/>
              <a:latin typeface="arial" panose="020B0604020202020204" pitchFamily="34" charset="0"/>
            </a:endParaRPr>
          </a:p>
          <a:p>
            <a:pPr algn="ctr"/>
            <a:r>
              <a:rPr lang="en-US" sz="2000" b="1" i="0" dirty="0">
                <a:solidFill>
                  <a:schemeClr val="bg1"/>
                </a:solidFill>
                <a:effectLst/>
                <a:latin typeface="arial" panose="020B0604020202020204" pitchFamily="34" charset="0"/>
              </a:rPr>
              <a:t>How this AI can help?</a:t>
            </a:r>
          </a:p>
          <a:p>
            <a:pPr algn="ctr"/>
            <a:r>
              <a:rPr lang="en-US" sz="2000" b="0" i="0" dirty="0">
                <a:solidFill>
                  <a:schemeClr val="bg1"/>
                </a:solidFill>
                <a:effectLst/>
                <a:latin typeface="arial" panose="020B0604020202020204" pitchFamily="34" charset="0"/>
              </a:rPr>
              <a:t>It will give the answer based on information that in your notes and also gives you the note file and page so you can directly go and read more about that subject, And also you can ask in any language even if it's not the note language and the AI will answer in your language so it's note translation as well</a:t>
            </a:r>
          </a:p>
        </p:txBody>
      </p:sp>
      <p:sp>
        <p:nvSpPr>
          <p:cNvPr id="8" name="TextBox 7">
            <a:extLst>
              <a:ext uri="{FF2B5EF4-FFF2-40B4-BE49-F238E27FC236}">
                <a16:creationId xmlns:a16="http://schemas.microsoft.com/office/drawing/2014/main" id="{142BA39B-FB64-8753-9555-2CF36D44B61F}"/>
              </a:ext>
            </a:extLst>
          </p:cNvPr>
          <p:cNvSpPr txBox="1"/>
          <p:nvPr/>
        </p:nvSpPr>
        <p:spPr>
          <a:xfrm>
            <a:off x="3352925" y="979621"/>
            <a:ext cx="5486147" cy="461665"/>
          </a:xfrm>
          <a:prstGeom prst="rect">
            <a:avLst/>
          </a:prstGeom>
          <a:noFill/>
        </p:spPr>
        <p:txBody>
          <a:bodyPr wrap="square" rtlCol="0">
            <a:spAutoFit/>
          </a:bodyPr>
          <a:lstStyle/>
          <a:p>
            <a:pPr algn="ctr"/>
            <a:r>
              <a:rPr lang="en-US" sz="2400" i="0" dirty="0">
                <a:solidFill>
                  <a:schemeClr val="bg1"/>
                </a:solidFill>
                <a:effectLst/>
                <a:latin typeface="Roboto" panose="02000000000000000000" pitchFamily="2" charset="0"/>
              </a:rPr>
              <a:t>2. Notes AI</a:t>
            </a:r>
            <a:endParaRPr lang="en-US" sz="2400" dirty="0">
              <a:solidFill>
                <a:schemeClr val="bg1"/>
              </a:solidFill>
            </a:endParaRPr>
          </a:p>
        </p:txBody>
      </p:sp>
      <p:sp>
        <p:nvSpPr>
          <p:cNvPr id="15" name="Rectangle: Rounded Corners 14">
            <a:extLst>
              <a:ext uri="{FF2B5EF4-FFF2-40B4-BE49-F238E27FC236}">
                <a16:creationId xmlns:a16="http://schemas.microsoft.com/office/drawing/2014/main" id="{05D8D7F7-D3D2-C7A8-BEA6-CF58B68BF494}"/>
              </a:ext>
            </a:extLst>
          </p:cNvPr>
          <p:cNvSpPr/>
          <p:nvPr/>
        </p:nvSpPr>
        <p:spPr>
          <a:xfrm>
            <a:off x="8357128" y="3862872"/>
            <a:ext cx="3541608" cy="2183457"/>
          </a:xfrm>
          <a:prstGeom prst="roundRect">
            <a:avLst/>
          </a:prstGeom>
          <a:noFill/>
          <a:ln>
            <a:noFill/>
          </a:ln>
          <a:effectLst>
            <a:outerShdw blurRad="254000" sx="96000" sy="96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5A0F3C5D-B57C-AC3D-A7E5-D7F6A1EDFB46}"/>
              </a:ext>
            </a:extLst>
          </p:cNvPr>
          <p:cNvSpPr/>
          <p:nvPr/>
        </p:nvSpPr>
        <p:spPr>
          <a:xfrm>
            <a:off x="8357128" y="2139473"/>
            <a:ext cx="3541608" cy="1642187"/>
          </a:xfrm>
          <a:prstGeom prst="roundRect">
            <a:avLst/>
          </a:prstGeom>
          <a:noFill/>
          <a:ln>
            <a:noFill/>
          </a:ln>
          <a:effectLst>
            <a:outerShdw blurRad="254000" sx="96000" sy="96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65247129-9AC4-1E12-7555-2016C0B713B1}"/>
              </a:ext>
            </a:extLst>
          </p:cNvPr>
          <p:cNvSpPr/>
          <p:nvPr/>
        </p:nvSpPr>
        <p:spPr>
          <a:xfrm>
            <a:off x="8357128" y="877085"/>
            <a:ext cx="3541608" cy="5710335"/>
          </a:xfrm>
          <a:prstGeom prst="roundRect">
            <a:avLst/>
          </a:prstGeom>
          <a:blipFill dpi="0" rotWithShape="1">
            <a:blip r:embed="rId3">
              <a:extLst>
                <a:ext uri="{28A0092B-C50C-407E-A947-70E740481C1C}">
                  <a14:useLocalDpi xmlns:a14="http://schemas.microsoft.com/office/drawing/2010/main" val="0"/>
                </a:ext>
              </a:extLst>
            </a:blip>
            <a:srcRect/>
            <a:stretch>
              <a:fillRect l="414" t="-271" r="771" b="-16832"/>
            </a:stretch>
          </a:blipFill>
          <a:ln>
            <a:noFill/>
          </a:ln>
          <a:effectLst>
            <a:outerShdw blurRad="254000" sx="96000" sy="96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658D0FED-A89B-EB7D-0C00-3E08DC0BFA7D}"/>
              </a:ext>
            </a:extLst>
          </p:cNvPr>
          <p:cNvSpPr/>
          <p:nvPr/>
        </p:nvSpPr>
        <p:spPr>
          <a:xfrm>
            <a:off x="12710636" y="1334278"/>
            <a:ext cx="3541608" cy="4758612"/>
          </a:xfrm>
          <a:prstGeom prst="roundRect">
            <a:avLst/>
          </a:prstGeom>
          <a:blipFill dpi="0" rotWithShape="1">
            <a:blip r:embed="rId4">
              <a:extLst>
                <a:ext uri="{28A0092B-C50C-407E-A947-70E740481C1C}">
                  <a14:useLocalDpi xmlns:a14="http://schemas.microsoft.com/office/drawing/2010/main" val="0"/>
                </a:ext>
              </a:extLst>
            </a:blip>
            <a:srcRect/>
            <a:stretch>
              <a:fillRect t="-1063" b="-1849"/>
            </a:stretch>
          </a:blipFill>
          <a:ln>
            <a:noFill/>
          </a:ln>
          <a:effectLst>
            <a:outerShdw blurRad="254000" sx="96000" sy="96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63128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C3B6FEA9-2476-848F-45AD-1F15C7F5E398}"/>
            </a:ext>
          </a:extLst>
        </p:cNvPr>
        <p:cNvGrpSpPr/>
        <p:nvPr/>
      </p:nvGrpSpPr>
      <p:grpSpPr>
        <a:xfrm>
          <a:off x="0" y="0"/>
          <a:ext cx="0" cy="0"/>
          <a:chOff x="0" y="0"/>
          <a:chExt cx="0" cy="0"/>
        </a:xfrm>
      </p:grpSpPr>
      <p:sp>
        <p:nvSpPr>
          <p:cNvPr id="5" name="Oval 4">
            <a:extLst>
              <a:ext uri="{FF2B5EF4-FFF2-40B4-BE49-F238E27FC236}">
                <a16:creationId xmlns:a16="http://schemas.microsoft.com/office/drawing/2014/main" id="{2FF2FCEE-3FD2-9383-5875-159C425DAEFF}"/>
              </a:ext>
            </a:extLst>
          </p:cNvPr>
          <p:cNvSpPr/>
          <p:nvPr/>
        </p:nvSpPr>
        <p:spPr>
          <a:xfrm>
            <a:off x="10905530" y="242213"/>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4A40320-C6C5-30E2-44A0-C85EC5F0233D}"/>
              </a:ext>
            </a:extLst>
          </p:cNvPr>
          <p:cNvSpPr/>
          <p:nvPr/>
        </p:nvSpPr>
        <p:spPr>
          <a:xfrm>
            <a:off x="10620376"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0C9A635-63CD-4754-5343-C63C152B89D3}"/>
              </a:ext>
            </a:extLst>
          </p:cNvPr>
          <p:cNvSpPr/>
          <p:nvPr/>
        </p:nvSpPr>
        <p:spPr>
          <a:xfrm>
            <a:off x="11188062"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C33E46D8-D1F1-5582-6E7D-6310D8092ACF}"/>
              </a:ext>
            </a:extLst>
          </p:cNvPr>
          <p:cNvSpPr/>
          <p:nvPr/>
        </p:nvSpPr>
        <p:spPr>
          <a:xfrm>
            <a:off x="821058"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7CA94ACC-60C8-40E5-917E-64B41E5FCE49}"/>
              </a:ext>
            </a:extLst>
          </p:cNvPr>
          <p:cNvSpPr/>
          <p:nvPr/>
        </p:nvSpPr>
        <p:spPr>
          <a:xfrm>
            <a:off x="4731366" y="517956"/>
            <a:ext cx="274320" cy="27432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8">
            <a:extLst>
              <a:ext uri="{FF2B5EF4-FFF2-40B4-BE49-F238E27FC236}">
                <a16:creationId xmlns:a16="http://schemas.microsoft.com/office/drawing/2014/main" id="{77CF3482-7F71-79BB-FD29-F83B53D5D332}"/>
              </a:ext>
            </a:extLst>
          </p:cNvPr>
          <p:cNvSpPr txBox="1"/>
          <p:nvPr/>
        </p:nvSpPr>
        <p:spPr>
          <a:xfrm>
            <a:off x="5005685" y="424284"/>
            <a:ext cx="3018641" cy="461665"/>
          </a:xfrm>
          <a:prstGeom prst="rect">
            <a:avLst/>
          </a:prstGeom>
          <a:noFill/>
        </p:spPr>
        <p:txBody>
          <a:bodyPr wrap="square" rtlCol="0">
            <a:spAutoFit/>
          </a:bodyPr>
          <a:lstStyle/>
          <a:p>
            <a:r>
              <a:rPr lang="en-US" sz="2400" b="1" i="0" dirty="0">
                <a:solidFill>
                  <a:schemeClr val="bg1"/>
                </a:solidFill>
                <a:effectLst/>
                <a:latin typeface="Roboto" panose="02000000000000000000" pitchFamily="2" charset="0"/>
              </a:rPr>
              <a:t>Working features</a:t>
            </a:r>
            <a:endParaRPr lang="en-US" sz="2400" b="1" dirty="0">
              <a:solidFill>
                <a:schemeClr val="bg1"/>
              </a:solidFill>
            </a:endParaRPr>
          </a:p>
        </p:txBody>
      </p:sp>
      <p:sp>
        <p:nvSpPr>
          <p:cNvPr id="4" name="TextBox 3">
            <a:extLst>
              <a:ext uri="{FF2B5EF4-FFF2-40B4-BE49-F238E27FC236}">
                <a16:creationId xmlns:a16="http://schemas.microsoft.com/office/drawing/2014/main" id="{26BA0B07-F0B0-4382-CF31-DBDC32EA4173}"/>
              </a:ext>
            </a:extLst>
          </p:cNvPr>
          <p:cNvSpPr txBox="1"/>
          <p:nvPr/>
        </p:nvSpPr>
        <p:spPr>
          <a:xfrm>
            <a:off x="235471" y="2360063"/>
            <a:ext cx="8136294" cy="2862322"/>
          </a:xfrm>
          <a:prstGeom prst="rect">
            <a:avLst/>
          </a:prstGeom>
          <a:noFill/>
        </p:spPr>
        <p:txBody>
          <a:bodyPr wrap="square" rtlCol="0">
            <a:spAutoFit/>
          </a:bodyPr>
          <a:lstStyle/>
          <a:p>
            <a:pPr algn="ctr"/>
            <a:r>
              <a:rPr lang="en-US" sz="2000" b="0" i="0" dirty="0">
                <a:solidFill>
                  <a:schemeClr val="bg1"/>
                </a:solidFill>
                <a:effectLst/>
                <a:latin typeface="arial" panose="020B0604020202020204" pitchFamily="34" charset="0"/>
              </a:rPr>
              <a:t>Getting the notifications inside WhatsApp and being able to use any of the other features directly after receiving the notification</a:t>
            </a:r>
          </a:p>
          <a:p>
            <a:pPr algn="ctr"/>
            <a:endParaRPr lang="en-US" sz="2000" b="0" i="0" dirty="0">
              <a:solidFill>
                <a:schemeClr val="bg1"/>
              </a:solidFill>
              <a:effectLst/>
              <a:latin typeface="arial" panose="020B0604020202020204" pitchFamily="34" charset="0"/>
            </a:endParaRPr>
          </a:p>
          <a:p>
            <a:pPr algn="ctr"/>
            <a:r>
              <a:rPr lang="en-US" sz="2000" b="1" i="0" dirty="0">
                <a:solidFill>
                  <a:schemeClr val="bg1"/>
                </a:solidFill>
                <a:effectLst/>
                <a:latin typeface="arial" panose="020B0604020202020204" pitchFamily="34" charset="0"/>
              </a:rPr>
              <a:t>What was the problem?</a:t>
            </a:r>
          </a:p>
          <a:p>
            <a:pPr algn="ctr"/>
            <a:r>
              <a:rPr lang="en-US" sz="2000" b="0" i="0" dirty="0">
                <a:solidFill>
                  <a:schemeClr val="bg1"/>
                </a:solidFill>
                <a:effectLst/>
                <a:latin typeface="arial" panose="020B0604020202020204" pitchFamily="34" charset="0"/>
              </a:rPr>
              <a:t>Students can miss the notifications from the university app because they usually don't open it a lot, so when they get a lot of notifications on their phones and clear them in one click, that means they will not be aware of the university notification, which sometimes it's about an exam or something important</a:t>
            </a:r>
            <a:endParaRPr lang="en-US" sz="2000" dirty="0">
              <a:solidFill>
                <a:schemeClr val="bg1"/>
              </a:solidFill>
            </a:endParaRPr>
          </a:p>
        </p:txBody>
      </p:sp>
      <p:sp>
        <p:nvSpPr>
          <p:cNvPr id="8" name="TextBox 7">
            <a:extLst>
              <a:ext uri="{FF2B5EF4-FFF2-40B4-BE49-F238E27FC236}">
                <a16:creationId xmlns:a16="http://schemas.microsoft.com/office/drawing/2014/main" id="{9D07C5B3-2A00-D352-DFC0-3AE0FEF61E16}"/>
              </a:ext>
            </a:extLst>
          </p:cNvPr>
          <p:cNvSpPr txBox="1"/>
          <p:nvPr/>
        </p:nvSpPr>
        <p:spPr>
          <a:xfrm>
            <a:off x="3352925" y="979621"/>
            <a:ext cx="5486147" cy="461665"/>
          </a:xfrm>
          <a:prstGeom prst="rect">
            <a:avLst/>
          </a:prstGeom>
          <a:noFill/>
        </p:spPr>
        <p:txBody>
          <a:bodyPr wrap="square" rtlCol="0">
            <a:spAutoFit/>
          </a:bodyPr>
          <a:lstStyle/>
          <a:p>
            <a:pPr algn="ctr"/>
            <a:r>
              <a:rPr lang="en-US" sz="2400" i="0" dirty="0">
                <a:solidFill>
                  <a:schemeClr val="bg1"/>
                </a:solidFill>
                <a:effectLst/>
                <a:latin typeface="Roboto" panose="02000000000000000000" pitchFamily="2" charset="0"/>
              </a:rPr>
              <a:t>3. Interactive notifications</a:t>
            </a:r>
            <a:endParaRPr lang="en-US" sz="2400" dirty="0">
              <a:solidFill>
                <a:schemeClr val="bg1"/>
              </a:solidFill>
            </a:endParaRPr>
          </a:p>
        </p:txBody>
      </p:sp>
      <p:sp>
        <p:nvSpPr>
          <p:cNvPr id="12" name="Rectangle: Rounded Corners 11">
            <a:extLst>
              <a:ext uri="{FF2B5EF4-FFF2-40B4-BE49-F238E27FC236}">
                <a16:creationId xmlns:a16="http://schemas.microsoft.com/office/drawing/2014/main" id="{46E7D910-F32C-364C-8906-A8837E3AF256}"/>
              </a:ext>
            </a:extLst>
          </p:cNvPr>
          <p:cNvSpPr/>
          <p:nvPr/>
        </p:nvSpPr>
        <p:spPr>
          <a:xfrm>
            <a:off x="8371765" y="1411918"/>
            <a:ext cx="3541608" cy="4758612"/>
          </a:xfrm>
          <a:prstGeom prst="roundRect">
            <a:avLst/>
          </a:prstGeom>
          <a:blipFill dpi="0" rotWithShape="1">
            <a:blip r:embed="rId3">
              <a:extLst>
                <a:ext uri="{28A0092B-C50C-407E-A947-70E740481C1C}">
                  <a14:useLocalDpi xmlns:a14="http://schemas.microsoft.com/office/drawing/2010/main" val="0"/>
                </a:ext>
              </a:extLst>
            </a:blip>
            <a:srcRect/>
            <a:stretch>
              <a:fillRect t="-1063" b="-1849"/>
            </a:stretch>
          </a:blipFill>
          <a:ln>
            <a:noFill/>
          </a:ln>
          <a:effectLst>
            <a:outerShdw blurRad="254000" sx="96000" sy="96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04486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0A1BF234-6B3A-32E5-7C28-5382033EBF9E}"/>
            </a:ext>
          </a:extLst>
        </p:cNvPr>
        <p:cNvGrpSpPr/>
        <p:nvPr/>
      </p:nvGrpSpPr>
      <p:grpSpPr>
        <a:xfrm>
          <a:off x="0" y="0"/>
          <a:ext cx="0" cy="0"/>
          <a:chOff x="0" y="0"/>
          <a:chExt cx="0" cy="0"/>
        </a:xfrm>
      </p:grpSpPr>
      <p:sp>
        <p:nvSpPr>
          <p:cNvPr id="5" name="Oval 4">
            <a:extLst>
              <a:ext uri="{FF2B5EF4-FFF2-40B4-BE49-F238E27FC236}">
                <a16:creationId xmlns:a16="http://schemas.microsoft.com/office/drawing/2014/main" id="{CEA5BF08-BFCE-4D18-E729-0B6A3115278F}"/>
              </a:ext>
            </a:extLst>
          </p:cNvPr>
          <p:cNvSpPr/>
          <p:nvPr/>
        </p:nvSpPr>
        <p:spPr>
          <a:xfrm>
            <a:off x="10905530" y="242213"/>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8C98747-DA14-4CB4-46EA-B0ACEC332BE3}"/>
              </a:ext>
            </a:extLst>
          </p:cNvPr>
          <p:cNvSpPr/>
          <p:nvPr/>
        </p:nvSpPr>
        <p:spPr>
          <a:xfrm>
            <a:off x="10620376"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C40AC26-ABCE-7025-B227-88B91CB7687B}"/>
              </a:ext>
            </a:extLst>
          </p:cNvPr>
          <p:cNvSpPr/>
          <p:nvPr/>
        </p:nvSpPr>
        <p:spPr>
          <a:xfrm>
            <a:off x="11188062"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C5405EB6-283F-4BB7-5EDB-4193FDF57687}"/>
              </a:ext>
            </a:extLst>
          </p:cNvPr>
          <p:cNvSpPr/>
          <p:nvPr/>
        </p:nvSpPr>
        <p:spPr>
          <a:xfrm>
            <a:off x="821058"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6FD86B43-8C89-C62C-3806-7D2D8D292606}"/>
              </a:ext>
            </a:extLst>
          </p:cNvPr>
          <p:cNvSpPr/>
          <p:nvPr/>
        </p:nvSpPr>
        <p:spPr>
          <a:xfrm>
            <a:off x="4725826" y="517956"/>
            <a:ext cx="274320" cy="27432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8">
            <a:extLst>
              <a:ext uri="{FF2B5EF4-FFF2-40B4-BE49-F238E27FC236}">
                <a16:creationId xmlns:a16="http://schemas.microsoft.com/office/drawing/2014/main" id="{501C582F-6E86-083A-14D3-4476F6F06476}"/>
              </a:ext>
            </a:extLst>
          </p:cNvPr>
          <p:cNvSpPr txBox="1"/>
          <p:nvPr/>
        </p:nvSpPr>
        <p:spPr>
          <a:xfrm>
            <a:off x="5000146" y="424284"/>
            <a:ext cx="3296129" cy="461665"/>
          </a:xfrm>
          <a:prstGeom prst="rect">
            <a:avLst/>
          </a:prstGeom>
          <a:noFill/>
        </p:spPr>
        <p:txBody>
          <a:bodyPr wrap="square" rtlCol="0">
            <a:spAutoFit/>
          </a:bodyPr>
          <a:lstStyle/>
          <a:p>
            <a:r>
              <a:rPr lang="en-US" sz="2400" b="1" i="0" dirty="0">
                <a:solidFill>
                  <a:schemeClr val="bg1"/>
                </a:solidFill>
                <a:effectLst/>
                <a:latin typeface="Roboto" panose="02000000000000000000" pitchFamily="2" charset="0"/>
              </a:rPr>
              <a:t>Working features</a:t>
            </a:r>
            <a:endParaRPr lang="en-US" sz="2400" b="1" dirty="0">
              <a:solidFill>
                <a:schemeClr val="bg1"/>
              </a:solidFill>
            </a:endParaRPr>
          </a:p>
        </p:txBody>
      </p:sp>
      <p:sp>
        <p:nvSpPr>
          <p:cNvPr id="4" name="TextBox 3">
            <a:extLst>
              <a:ext uri="{FF2B5EF4-FFF2-40B4-BE49-F238E27FC236}">
                <a16:creationId xmlns:a16="http://schemas.microsoft.com/office/drawing/2014/main" id="{4D699B06-703B-007F-526C-4B67EF20FE5B}"/>
              </a:ext>
            </a:extLst>
          </p:cNvPr>
          <p:cNvSpPr txBox="1"/>
          <p:nvPr/>
        </p:nvSpPr>
        <p:spPr>
          <a:xfrm>
            <a:off x="578497" y="2360063"/>
            <a:ext cx="7793267" cy="2554545"/>
          </a:xfrm>
          <a:prstGeom prst="rect">
            <a:avLst/>
          </a:prstGeom>
          <a:noFill/>
        </p:spPr>
        <p:txBody>
          <a:bodyPr wrap="square" rtlCol="0">
            <a:spAutoFit/>
          </a:bodyPr>
          <a:lstStyle/>
          <a:p>
            <a:pPr algn="ctr"/>
            <a:r>
              <a:rPr lang="en-US" sz="2000" b="1" i="0" dirty="0">
                <a:solidFill>
                  <a:schemeClr val="bg1"/>
                </a:solidFill>
                <a:effectLst/>
                <a:latin typeface="arial" panose="020B0604020202020204" pitchFamily="34" charset="0"/>
              </a:rPr>
              <a:t>How this AI can help?</a:t>
            </a:r>
          </a:p>
          <a:p>
            <a:pPr algn="ctr"/>
            <a:r>
              <a:rPr lang="en-US" sz="2000" b="0" i="0" dirty="0">
                <a:solidFill>
                  <a:schemeClr val="bg1"/>
                </a:solidFill>
                <a:effectLst/>
                <a:latin typeface="arial" panose="020B0604020202020204" pitchFamily="34" charset="0"/>
              </a:rPr>
              <a:t>Everyone opens the messaging apps multiple times a day so having the notification in it will make sure that the student will notice it and also the AI can read what was the last notification so he can understand if the student directly talks about it, And many students ask the AI to summarize the note directly after they see the notification so that increases the chance that they will at least read what the note is talking about</a:t>
            </a:r>
            <a:endParaRPr lang="en-US" sz="2000" dirty="0">
              <a:solidFill>
                <a:schemeClr val="bg1"/>
              </a:solidFill>
            </a:endParaRPr>
          </a:p>
        </p:txBody>
      </p:sp>
      <p:sp>
        <p:nvSpPr>
          <p:cNvPr id="8" name="TextBox 7">
            <a:extLst>
              <a:ext uri="{FF2B5EF4-FFF2-40B4-BE49-F238E27FC236}">
                <a16:creationId xmlns:a16="http://schemas.microsoft.com/office/drawing/2014/main" id="{42BECCAB-482B-F617-45B0-82E788DF452E}"/>
              </a:ext>
            </a:extLst>
          </p:cNvPr>
          <p:cNvSpPr txBox="1"/>
          <p:nvPr/>
        </p:nvSpPr>
        <p:spPr>
          <a:xfrm>
            <a:off x="3352925" y="979621"/>
            <a:ext cx="5486147" cy="461665"/>
          </a:xfrm>
          <a:prstGeom prst="rect">
            <a:avLst/>
          </a:prstGeom>
          <a:noFill/>
        </p:spPr>
        <p:txBody>
          <a:bodyPr wrap="square" rtlCol="0">
            <a:spAutoFit/>
          </a:bodyPr>
          <a:lstStyle/>
          <a:p>
            <a:pPr algn="ctr"/>
            <a:r>
              <a:rPr lang="en-US" sz="2400" i="0" dirty="0">
                <a:solidFill>
                  <a:schemeClr val="bg1"/>
                </a:solidFill>
                <a:effectLst/>
                <a:latin typeface="Roboto" panose="02000000000000000000" pitchFamily="2" charset="0"/>
              </a:rPr>
              <a:t>3. Interactive notifications</a:t>
            </a:r>
            <a:endParaRPr lang="en-US" sz="2400" dirty="0">
              <a:solidFill>
                <a:schemeClr val="bg1"/>
              </a:solidFill>
            </a:endParaRPr>
          </a:p>
        </p:txBody>
      </p:sp>
      <p:sp>
        <p:nvSpPr>
          <p:cNvPr id="12" name="Rectangle: Rounded Corners 11">
            <a:extLst>
              <a:ext uri="{FF2B5EF4-FFF2-40B4-BE49-F238E27FC236}">
                <a16:creationId xmlns:a16="http://schemas.microsoft.com/office/drawing/2014/main" id="{6E46F7EF-2B63-3501-C837-8B61EE76B53D}"/>
              </a:ext>
            </a:extLst>
          </p:cNvPr>
          <p:cNvSpPr/>
          <p:nvPr/>
        </p:nvSpPr>
        <p:spPr>
          <a:xfrm>
            <a:off x="8371765" y="1411918"/>
            <a:ext cx="3541608" cy="4758612"/>
          </a:xfrm>
          <a:prstGeom prst="roundRect">
            <a:avLst/>
          </a:prstGeom>
          <a:blipFill dpi="0" rotWithShape="1">
            <a:blip r:embed="rId3">
              <a:extLst>
                <a:ext uri="{28A0092B-C50C-407E-A947-70E740481C1C}">
                  <a14:useLocalDpi xmlns:a14="http://schemas.microsoft.com/office/drawing/2010/main" val="0"/>
                </a:ext>
              </a:extLst>
            </a:blip>
            <a:srcRect/>
            <a:stretch>
              <a:fillRect t="-1063" b="-1849"/>
            </a:stretch>
          </a:blipFill>
          <a:ln>
            <a:noFill/>
          </a:ln>
          <a:effectLst>
            <a:outerShdw blurRad="254000" sx="96000" sy="96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4F9896DF-5FB7-4D48-8C0A-DF18D8124A83}"/>
              </a:ext>
            </a:extLst>
          </p:cNvPr>
          <p:cNvSpPr/>
          <p:nvPr/>
        </p:nvSpPr>
        <p:spPr>
          <a:xfrm>
            <a:off x="12630023" y="1800808"/>
            <a:ext cx="3541608" cy="4012315"/>
          </a:xfrm>
          <a:prstGeom prst="roundRect">
            <a:avLst/>
          </a:prstGeom>
          <a:blipFill dpi="0" rotWithShape="1">
            <a:blip r:embed="rId4">
              <a:extLst>
                <a:ext uri="{28A0092B-C50C-407E-A947-70E740481C1C}">
                  <a14:useLocalDpi xmlns:a14="http://schemas.microsoft.com/office/drawing/2010/main" val="0"/>
                </a:ext>
              </a:extLst>
            </a:blip>
            <a:srcRect/>
            <a:stretch>
              <a:fillRect t="-417" b="369"/>
            </a:stretch>
          </a:blipFill>
          <a:ln>
            <a:noFill/>
          </a:ln>
          <a:effectLst>
            <a:outerShdw blurRad="254000" sx="96000" sy="96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8622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4E26A3D-EBF1-367E-67B5-527A5E13ED77}"/>
            </a:ext>
          </a:extLst>
        </p:cNvPr>
        <p:cNvGrpSpPr/>
        <p:nvPr/>
      </p:nvGrpSpPr>
      <p:grpSpPr>
        <a:xfrm>
          <a:off x="0" y="0"/>
          <a:ext cx="0" cy="0"/>
          <a:chOff x="0" y="0"/>
          <a:chExt cx="0" cy="0"/>
        </a:xfrm>
      </p:grpSpPr>
      <p:sp>
        <p:nvSpPr>
          <p:cNvPr id="5" name="Oval 4">
            <a:extLst>
              <a:ext uri="{FF2B5EF4-FFF2-40B4-BE49-F238E27FC236}">
                <a16:creationId xmlns:a16="http://schemas.microsoft.com/office/drawing/2014/main" id="{D4D3ED1F-2990-C180-DDBF-1C32EF32692D}"/>
              </a:ext>
            </a:extLst>
          </p:cNvPr>
          <p:cNvSpPr/>
          <p:nvPr/>
        </p:nvSpPr>
        <p:spPr>
          <a:xfrm>
            <a:off x="10905530" y="242213"/>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72C067B-F4E2-452A-F06D-AF1AEA1EF36D}"/>
              </a:ext>
            </a:extLst>
          </p:cNvPr>
          <p:cNvSpPr/>
          <p:nvPr/>
        </p:nvSpPr>
        <p:spPr>
          <a:xfrm>
            <a:off x="10620376"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5CC60CE-DB9E-0572-0DFF-860929FAD9C2}"/>
              </a:ext>
            </a:extLst>
          </p:cNvPr>
          <p:cNvSpPr/>
          <p:nvPr/>
        </p:nvSpPr>
        <p:spPr>
          <a:xfrm>
            <a:off x="11188062"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690402BB-80E9-D071-5A1C-0300FB45AE89}"/>
              </a:ext>
            </a:extLst>
          </p:cNvPr>
          <p:cNvSpPr/>
          <p:nvPr/>
        </p:nvSpPr>
        <p:spPr>
          <a:xfrm>
            <a:off x="821058"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7A31BE85-17CE-F72A-179F-A957F5E81713}"/>
              </a:ext>
            </a:extLst>
          </p:cNvPr>
          <p:cNvSpPr/>
          <p:nvPr/>
        </p:nvSpPr>
        <p:spPr>
          <a:xfrm>
            <a:off x="4725827" y="517956"/>
            <a:ext cx="274320" cy="27432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8">
            <a:extLst>
              <a:ext uri="{FF2B5EF4-FFF2-40B4-BE49-F238E27FC236}">
                <a16:creationId xmlns:a16="http://schemas.microsoft.com/office/drawing/2014/main" id="{7D7C6B0D-7D90-21D5-C970-049175D0F3CC}"/>
              </a:ext>
            </a:extLst>
          </p:cNvPr>
          <p:cNvSpPr txBox="1"/>
          <p:nvPr/>
        </p:nvSpPr>
        <p:spPr>
          <a:xfrm>
            <a:off x="5000146" y="424284"/>
            <a:ext cx="3238979" cy="461665"/>
          </a:xfrm>
          <a:prstGeom prst="rect">
            <a:avLst/>
          </a:prstGeom>
          <a:noFill/>
        </p:spPr>
        <p:txBody>
          <a:bodyPr wrap="square" rtlCol="0">
            <a:spAutoFit/>
          </a:bodyPr>
          <a:lstStyle/>
          <a:p>
            <a:r>
              <a:rPr lang="en-US" sz="2400" b="1" i="0" dirty="0">
                <a:solidFill>
                  <a:schemeClr val="bg1"/>
                </a:solidFill>
                <a:effectLst/>
                <a:latin typeface="Roboto" panose="02000000000000000000" pitchFamily="2" charset="0"/>
              </a:rPr>
              <a:t>Working features</a:t>
            </a:r>
            <a:endParaRPr lang="en-US" sz="2400" b="1" dirty="0">
              <a:solidFill>
                <a:schemeClr val="bg1"/>
              </a:solidFill>
            </a:endParaRPr>
          </a:p>
        </p:txBody>
      </p:sp>
      <p:sp>
        <p:nvSpPr>
          <p:cNvPr id="4" name="TextBox 3">
            <a:extLst>
              <a:ext uri="{FF2B5EF4-FFF2-40B4-BE49-F238E27FC236}">
                <a16:creationId xmlns:a16="http://schemas.microsoft.com/office/drawing/2014/main" id="{21F733C5-28E0-B410-ACE4-243B477A8B86}"/>
              </a:ext>
            </a:extLst>
          </p:cNvPr>
          <p:cNvSpPr txBox="1"/>
          <p:nvPr/>
        </p:nvSpPr>
        <p:spPr>
          <a:xfrm>
            <a:off x="278627" y="1632275"/>
            <a:ext cx="8093137" cy="4401205"/>
          </a:xfrm>
          <a:prstGeom prst="rect">
            <a:avLst/>
          </a:prstGeom>
          <a:noFill/>
        </p:spPr>
        <p:txBody>
          <a:bodyPr wrap="square" rtlCol="0">
            <a:spAutoFit/>
          </a:bodyPr>
          <a:lstStyle/>
          <a:p>
            <a:pPr algn="ctr"/>
            <a:r>
              <a:rPr lang="en-US" sz="2000" i="0" dirty="0">
                <a:solidFill>
                  <a:schemeClr val="bg1"/>
                </a:solidFill>
                <a:effectLst/>
                <a:latin typeface="arial" panose="020B0604020202020204" pitchFamily="34" charset="0"/>
              </a:rPr>
              <a:t>For this feature, it's useful, but I'm not sure if teachers allow it or not</a:t>
            </a:r>
          </a:p>
          <a:p>
            <a:pPr algn="ctr"/>
            <a:r>
              <a:rPr lang="en-US" sz="2000" i="0" dirty="0">
                <a:solidFill>
                  <a:schemeClr val="bg1"/>
                </a:solidFill>
                <a:effectLst/>
                <a:latin typeface="arial" panose="020B0604020202020204" pitchFamily="34" charset="0"/>
              </a:rPr>
              <a:t>The student can ask for the  other sections' schedule and notes so he can attend with the other sections if he misses his section's lecture</a:t>
            </a:r>
          </a:p>
          <a:p>
            <a:pPr algn="ctr"/>
            <a:endParaRPr lang="en-US" sz="2000" i="0" dirty="0">
              <a:solidFill>
                <a:schemeClr val="bg1"/>
              </a:solidFill>
              <a:effectLst/>
              <a:latin typeface="arial" panose="020B0604020202020204" pitchFamily="34" charset="0"/>
            </a:endParaRPr>
          </a:p>
          <a:p>
            <a:pPr algn="ctr"/>
            <a:r>
              <a:rPr lang="en-US" sz="2000" b="1" i="0" dirty="0">
                <a:solidFill>
                  <a:schemeClr val="bg1"/>
                </a:solidFill>
                <a:effectLst/>
                <a:latin typeface="arial" panose="020B0604020202020204" pitchFamily="34" charset="0"/>
              </a:rPr>
              <a:t>What was the problem?</a:t>
            </a:r>
          </a:p>
          <a:p>
            <a:pPr algn="ctr"/>
            <a:r>
              <a:rPr lang="en-US" sz="2000" i="0" dirty="0">
                <a:solidFill>
                  <a:schemeClr val="bg1"/>
                </a:solidFill>
                <a:effectLst/>
                <a:latin typeface="arial" panose="020B0604020202020204" pitchFamily="34" charset="0"/>
              </a:rPr>
              <a:t>Sometimes the student misses his lecture, and most teachers will probably let him attend the other sections' lectures, but he has to ask for their schedule, which might change, so he may go to the wrong time </a:t>
            </a:r>
          </a:p>
          <a:p>
            <a:pPr algn="ctr"/>
            <a:endParaRPr lang="en-US" sz="2000" i="0" dirty="0">
              <a:solidFill>
                <a:schemeClr val="bg1"/>
              </a:solidFill>
              <a:effectLst/>
              <a:latin typeface="arial" panose="020B0604020202020204" pitchFamily="34" charset="0"/>
            </a:endParaRPr>
          </a:p>
          <a:p>
            <a:pPr algn="ctr"/>
            <a:r>
              <a:rPr lang="en-US" sz="2000" b="1" i="0" dirty="0">
                <a:solidFill>
                  <a:schemeClr val="bg1"/>
                </a:solidFill>
                <a:effectLst/>
                <a:latin typeface="arial" panose="020B0604020202020204" pitchFamily="34" charset="0"/>
              </a:rPr>
              <a:t>How this AI can help?</a:t>
            </a:r>
          </a:p>
          <a:p>
            <a:pPr algn="ctr"/>
            <a:r>
              <a:rPr lang="en-US" sz="2000" i="0" dirty="0">
                <a:solidFill>
                  <a:schemeClr val="bg1"/>
                </a:solidFill>
                <a:effectLst/>
                <a:latin typeface="arial" panose="020B0604020202020204" pitchFamily="34" charset="0"/>
              </a:rPr>
              <a:t>In general, the AI answers based on the student section data, but if the student specifies that he wants the data from another section, the AI will let him get that data</a:t>
            </a:r>
            <a:endParaRPr lang="en-US" sz="2000" dirty="0">
              <a:solidFill>
                <a:schemeClr val="bg1"/>
              </a:solidFill>
            </a:endParaRPr>
          </a:p>
        </p:txBody>
      </p:sp>
      <p:sp>
        <p:nvSpPr>
          <p:cNvPr id="8" name="TextBox 7">
            <a:extLst>
              <a:ext uri="{FF2B5EF4-FFF2-40B4-BE49-F238E27FC236}">
                <a16:creationId xmlns:a16="http://schemas.microsoft.com/office/drawing/2014/main" id="{1D39C6E9-BF1C-472E-D8B6-90742DD96248}"/>
              </a:ext>
            </a:extLst>
          </p:cNvPr>
          <p:cNvSpPr txBox="1"/>
          <p:nvPr/>
        </p:nvSpPr>
        <p:spPr>
          <a:xfrm>
            <a:off x="3352925" y="979621"/>
            <a:ext cx="5486147" cy="461665"/>
          </a:xfrm>
          <a:prstGeom prst="rect">
            <a:avLst/>
          </a:prstGeom>
          <a:noFill/>
        </p:spPr>
        <p:txBody>
          <a:bodyPr wrap="square" rtlCol="0">
            <a:spAutoFit/>
          </a:bodyPr>
          <a:lstStyle/>
          <a:p>
            <a:pPr algn="ctr"/>
            <a:r>
              <a:rPr lang="en-US" sz="2400" i="0" dirty="0">
                <a:solidFill>
                  <a:schemeClr val="bg1"/>
                </a:solidFill>
                <a:effectLst/>
                <a:latin typeface="Roboto" panose="02000000000000000000" pitchFamily="2" charset="0"/>
              </a:rPr>
              <a:t>4. Get data from other sections</a:t>
            </a:r>
            <a:endParaRPr lang="en-US" sz="2400" dirty="0">
              <a:solidFill>
                <a:schemeClr val="bg1"/>
              </a:solidFill>
            </a:endParaRPr>
          </a:p>
        </p:txBody>
      </p:sp>
      <p:sp>
        <p:nvSpPr>
          <p:cNvPr id="10" name="Rectangle: Rounded Corners 9">
            <a:extLst>
              <a:ext uri="{FF2B5EF4-FFF2-40B4-BE49-F238E27FC236}">
                <a16:creationId xmlns:a16="http://schemas.microsoft.com/office/drawing/2014/main" id="{E4946060-5ACA-284A-9FC7-620D4732CD50}"/>
              </a:ext>
            </a:extLst>
          </p:cNvPr>
          <p:cNvSpPr/>
          <p:nvPr/>
        </p:nvSpPr>
        <p:spPr>
          <a:xfrm>
            <a:off x="8371765" y="1411918"/>
            <a:ext cx="3541608" cy="4758612"/>
          </a:xfrm>
          <a:prstGeom prst="roundRect">
            <a:avLst/>
          </a:prstGeom>
          <a:noFill/>
          <a:ln>
            <a:noFill/>
          </a:ln>
          <a:effectLst>
            <a:outerShdw blurRad="254000" sx="96000" sy="96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95EEE6B1-D387-A5A2-40AA-AD7AC3007672}"/>
              </a:ext>
            </a:extLst>
          </p:cNvPr>
          <p:cNvSpPr/>
          <p:nvPr/>
        </p:nvSpPr>
        <p:spPr>
          <a:xfrm>
            <a:off x="8371765" y="1800808"/>
            <a:ext cx="3541608" cy="4012315"/>
          </a:xfrm>
          <a:prstGeom prst="roundRect">
            <a:avLst/>
          </a:prstGeom>
          <a:blipFill dpi="0" rotWithShape="1">
            <a:blip r:embed="rId3">
              <a:extLst>
                <a:ext uri="{28A0092B-C50C-407E-A947-70E740481C1C}">
                  <a14:useLocalDpi xmlns:a14="http://schemas.microsoft.com/office/drawing/2010/main" val="0"/>
                </a:ext>
              </a:extLst>
            </a:blip>
            <a:srcRect/>
            <a:stretch>
              <a:fillRect t="-417" b="369"/>
            </a:stretch>
          </a:blipFill>
          <a:ln>
            <a:noFill/>
          </a:ln>
          <a:effectLst>
            <a:outerShdw blurRad="254000" sx="96000" sy="96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972DABB8-0F8C-B7C7-0478-6804B9294F3E}"/>
              </a:ext>
            </a:extLst>
          </p:cNvPr>
          <p:cNvSpPr/>
          <p:nvPr/>
        </p:nvSpPr>
        <p:spPr>
          <a:xfrm>
            <a:off x="12706223" y="1800808"/>
            <a:ext cx="3541608" cy="4245429"/>
          </a:xfrm>
          <a:prstGeom prst="roundRect">
            <a:avLst/>
          </a:prstGeom>
          <a:blipFill dpi="0" rotWithShape="1">
            <a:blip r:embed="rId4">
              <a:extLst>
                <a:ext uri="{28A0092B-C50C-407E-A947-70E740481C1C}">
                  <a14:useLocalDpi xmlns:a14="http://schemas.microsoft.com/office/drawing/2010/main" val="0"/>
                </a:ext>
              </a:extLst>
            </a:blip>
            <a:srcRect/>
            <a:stretch>
              <a:fillRect t="-5" b="-1185"/>
            </a:stretch>
          </a:blipFill>
          <a:ln>
            <a:noFill/>
          </a:ln>
          <a:effectLst>
            <a:outerShdw blurRad="254000" sx="96000" sy="96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34585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8746E72C-C80F-9219-A0CB-34F40F460725}"/>
            </a:ext>
          </a:extLst>
        </p:cNvPr>
        <p:cNvGrpSpPr/>
        <p:nvPr/>
      </p:nvGrpSpPr>
      <p:grpSpPr>
        <a:xfrm>
          <a:off x="0" y="0"/>
          <a:ext cx="0" cy="0"/>
          <a:chOff x="0" y="0"/>
          <a:chExt cx="0" cy="0"/>
        </a:xfrm>
      </p:grpSpPr>
      <p:sp>
        <p:nvSpPr>
          <p:cNvPr id="5" name="Oval 4">
            <a:extLst>
              <a:ext uri="{FF2B5EF4-FFF2-40B4-BE49-F238E27FC236}">
                <a16:creationId xmlns:a16="http://schemas.microsoft.com/office/drawing/2014/main" id="{60F37D02-A17D-506F-9F6D-BA7CE54DEE86}"/>
              </a:ext>
            </a:extLst>
          </p:cNvPr>
          <p:cNvSpPr/>
          <p:nvPr/>
        </p:nvSpPr>
        <p:spPr>
          <a:xfrm>
            <a:off x="10905530" y="242213"/>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00A0DE4-C5C2-FA40-ABCA-506D2747A117}"/>
              </a:ext>
            </a:extLst>
          </p:cNvPr>
          <p:cNvSpPr/>
          <p:nvPr/>
        </p:nvSpPr>
        <p:spPr>
          <a:xfrm>
            <a:off x="10620376"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32926B7-7B21-9980-DDA7-5E027E05D3C1}"/>
              </a:ext>
            </a:extLst>
          </p:cNvPr>
          <p:cNvSpPr/>
          <p:nvPr/>
        </p:nvSpPr>
        <p:spPr>
          <a:xfrm>
            <a:off x="11188062"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CEBC145E-1349-FB1E-FBFE-DB0ED76FEF72}"/>
              </a:ext>
            </a:extLst>
          </p:cNvPr>
          <p:cNvSpPr/>
          <p:nvPr/>
        </p:nvSpPr>
        <p:spPr>
          <a:xfrm>
            <a:off x="821058"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B72EE4B7-B789-6629-1F05-9221B5B4DBC3}"/>
              </a:ext>
            </a:extLst>
          </p:cNvPr>
          <p:cNvSpPr/>
          <p:nvPr/>
        </p:nvSpPr>
        <p:spPr>
          <a:xfrm>
            <a:off x="4731366" y="517956"/>
            <a:ext cx="274320" cy="27432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8">
            <a:extLst>
              <a:ext uri="{FF2B5EF4-FFF2-40B4-BE49-F238E27FC236}">
                <a16:creationId xmlns:a16="http://schemas.microsoft.com/office/drawing/2014/main" id="{0AAF3207-CADF-868D-7DD2-3BC25F917D60}"/>
              </a:ext>
            </a:extLst>
          </p:cNvPr>
          <p:cNvSpPr txBox="1"/>
          <p:nvPr/>
        </p:nvSpPr>
        <p:spPr>
          <a:xfrm>
            <a:off x="5005686" y="424284"/>
            <a:ext cx="3073523" cy="461665"/>
          </a:xfrm>
          <a:prstGeom prst="rect">
            <a:avLst/>
          </a:prstGeom>
          <a:noFill/>
        </p:spPr>
        <p:txBody>
          <a:bodyPr wrap="square" rtlCol="0">
            <a:spAutoFit/>
          </a:bodyPr>
          <a:lstStyle/>
          <a:p>
            <a:r>
              <a:rPr lang="en-US" sz="2400" b="1" i="0" dirty="0">
                <a:solidFill>
                  <a:schemeClr val="bg1"/>
                </a:solidFill>
                <a:effectLst/>
                <a:latin typeface="Roboto" panose="02000000000000000000" pitchFamily="2" charset="0"/>
              </a:rPr>
              <a:t>Working features</a:t>
            </a:r>
            <a:endParaRPr lang="en-US" sz="2400" b="1" dirty="0">
              <a:solidFill>
                <a:schemeClr val="bg1"/>
              </a:solidFill>
            </a:endParaRPr>
          </a:p>
        </p:txBody>
      </p:sp>
      <p:sp>
        <p:nvSpPr>
          <p:cNvPr id="4" name="TextBox 3">
            <a:extLst>
              <a:ext uri="{FF2B5EF4-FFF2-40B4-BE49-F238E27FC236}">
                <a16:creationId xmlns:a16="http://schemas.microsoft.com/office/drawing/2014/main" id="{649DC1AA-881C-CF25-23FA-B16117A6EBF7}"/>
              </a:ext>
            </a:extLst>
          </p:cNvPr>
          <p:cNvSpPr txBox="1"/>
          <p:nvPr/>
        </p:nvSpPr>
        <p:spPr>
          <a:xfrm>
            <a:off x="278627" y="1632275"/>
            <a:ext cx="8093137" cy="4708981"/>
          </a:xfrm>
          <a:prstGeom prst="rect">
            <a:avLst/>
          </a:prstGeom>
          <a:noFill/>
        </p:spPr>
        <p:txBody>
          <a:bodyPr wrap="square" rtlCol="0">
            <a:spAutoFit/>
          </a:bodyPr>
          <a:lstStyle/>
          <a:p>
            <a:pPr algn="ctr"/>
            <a:r>
              <a:rPr lang="en-US" sz="2000" i="0" dirty="0">
                <a:solidFill>
                  <a:schemeClr val="bg1"/>
                </a:solidFill>
                <a:effectLst/>
                <a:latin typeface="arial" panose="020B0604020202020204" pitchFamily="34" charset="0"/>
              </a:rPr>
              <a:t>By combining the schedule of all people registered in the bot, I can create the teacher's schedule so the student can find their teachers more easily. This can be much easier if I had access to the university database directly</a:t>
            </a:r>
          </a:p>
          <a:p>
            <a:pPr algn="ctr"/>
            <a:endParaRPr lang="en-US" sz="2000" i="0" dirty="0">
              <a:solidFill>
                <a:schemeClr val="bg1"/>
              </a:solidFill>
              <a:effectLst/>
              <a:latin typeface="arial" panose="020B0604020202020204" pitchFamily="34" charset="0"/>
            </a:endParaRPr>
          </a:p>
          <a:p>
            <a:pPr algn="ctr"/>
            <a:r>
              <a:rPr lang="en-US" sz="2000" b="1" i="0" dirty="0">
                <a:solidFill>
                  <a:schemeClr val="bg1"/>
                </a:solidFill>
                <a:effectLst/>
                <a:latin typeface="arial" panose="020B0604020202020204" pitchFamily="34" charset="0"/>
              </a:rPr>
              <a:t>What was the problem?</a:t>
            </a:r>
          </a:p>
          <a:p>
            <a:pPr algn="ctr"/>
            <a:r>
              <a:rPr lang="en-US" sz="2000" i="0" dirty="0">
                <a:solidFill>
                  <a:schemeClr val="bg1"/>
                </a:solidFill>
                <a:effectLst/>
                <a:latin typeface="arial" panose="020B0604020202020204" pitchFamily="34" charset="0"/>
              </a:rPr>
              <a:t>The university platform doesn't even provide the teacher's office, and even if the student knows the teacher's office, it is still hard to find them in it since they are teaching in different classes most of the time</a:t>
            </a:r>
          </a:p>
          <a:p>
            <a:pPr algn="ctr"/>
            <a:endParaRPr lang="en-US" sz="2000" i="0" dirty="0">
              <a:solidFill>
                <a:schemeClr val="bg1"/>
              </a:solidFill>
              <a:effectLst/>
              <a:latin typeface="arial" panose="020B0604020202020204" pitchFamily="34" charset="0"/>
            </a:endParaRPr>
          </a:p>
          <a:p>
            <a:pPr algn="ctr"/>
            <a:r>
              <a:rPr lang="en-US" sz="2000" b="1" i="0" dirty="0">
                <a:solidFill>
                  <a:schemeClr val="bg1"/>
                </a:solidFill>
                <a:effectLst/>
                <a:latin typeface="arial" panose="020B0604020202020204" pitchFamily="34" charset="0"/>
              </a:rPr>
              <a:t>How this AI can help?</a:t>
            </a:r>
          </a:p>
          <a:p>
            <a:pPr algn="ctr"/>
            <a:r>
              <a:rPr lang="en-US" sz="2000" i="0" dirty="0">
                <a:solidFill>
                  <a:schemeClr val="bg1"/>
                </a:solidFill>
                <a:effectLst/>
                <a:latin typeface="arial" panose="020B0604020202020204" pitchFamily="34" charset="0"/>
              </a:rPr>
              <a:t>By combining all of the students' schedules, the AI can tell you where you can find the teacher right now. For this feature, it kind of works without the AI. He basically just runs it, which can be replaced with a button in the university app, better than the bot</a:t>
            </a:r>
            <a:endParaRPr lang="en-US" sz="2000" dirty="0">
              <a:solidFill>
                <a:schemeClr val="bg1"/>
              </a:solidFill>
            </a:endParaRPr>
          </a:p>
        </p:txBody>
      </p:sp>
      <p:sp>
        <p:nvSpPr>
          <p:cNvPr id="8" name="TextBox 7">
            <a:extLst>
              <a:ext uri="{FF2B5EF4-FFF2-40B4-BE49-F238E27FC236}">
                <a16:creationId xmlns:a16="http://schemas.microsoft.com/office/drawing/2014/main" id="{CA89B7D1-E41B-AC4C-C581-31E6F89154DD}"/>
              </a:ext>
            </a:extLst>
          </p:cNvPr>
          <p:cNvSpPr txBox="1"/>
          <p:nvPr/>
        </p:nvSpPr>
        <p:spPr>
          <a:xfrm>
            <a:off x="3352925" y="979621"/>
            <a:ext cx="5486147" cy="461665"/>
          </a:xfrm>
          <a:prstGeom prst="rect">
            <a:avLst/>
          </a:prstGeom>
          <a:noFill/>
        </p:spPr>
        <p:txBody>
          <a:bodyPr wrap="square" rtlCol="0">
            <a:spAutoFit/>
          </a:bodyPr>
          <a:lstStyle/>
          <a:p>
            <a:pPr algn="ctr"/>
            <a:r>
              <a:rPr lang="en-US" sz="2400" i="0" dirty="0">
                <a:solidFill>
                  <a:schemeClr val="bg1"/>
                </a:solidFill>
                <a:effectLst/>
                <a:latin typeface="Roboto" panose="02000000000000000000" pitchFamily="2" charset="0"/>
              </a:rPr>
              <a:t>5. Teacher finder</a:t>
            </a:r>
            <a:endParaRPr lang="en-US" sz="2400" dirty="0">
              <a:solidFill>
                <a:schemeClr val="bg1"/>
              </a:solidFill>
            </a:endParaRPr>
          </a:p>
        </p:txBody>
      </p:sp>
      <p:sp>
        <p:nvSpPr>
          <p:cNvPr id="14" name="Rectangle: Rounded Corners 13">
            <a:extLst>
              <a:ext uri="{FF2B5EF4-FFF2-40B4-BE49-F238E27FC236}">
                <a16:creationId xmlns:a16="http://schemas.microsoft.com/office/drawing/2014/main" id="{9D63DDAD-47E0-239B-B61C-2A2FBAE61E36}"/>
              </a:ext>
            </a:extLst>
          </p:cNvPr>
          <p:cNvSpPr/>
          <p:nvPr/>
        </p:nvSpPr>
        <p:spPr>
          <a:xfrm>
            <a:off x="8371765" y="1411918"/>
            <a:ext cx="3541608" cy="4758612"/>
          </a:xfrm>
          <a:prstGeom prst="roundRect">
            <a:avLst/>
          </a:prstGeom>
          <a:noFill/>
          <a:ln>
            <a:noFill/>
          </a:ln>
          <a:effectLst>
            <a:outerShdw blurRad="254000" sx="96000" sy="96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D7D94298-DA0B-956A-2DB8-0220DFC7EF6D}"/>
              </a:ext>
            </a:extLst>
          </p:cNvPr>
          <p:cNvSpPr/>
          <p:nvPr/>
        </p:nvSpPr>
        <p:spPr>
          <a:xfrm>
            <a:off x="8371765" y="1800808"/>
            <a:ext cx="3541608" cy="4012315"/>
          </a:xfrm>
          <a:prstGeom prst="roundRect">
            <a:avLst/>
          </a:prstGeom>
          <a:noFill/>
          <a:ln>
            <a:noFill/>
          </a:ln>
          <a:effectLst>
            <a:outerShdw blurRad="254000" sx="96000" sy="96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8E0251DD-3F3E-D1B5-6014-D2CC72DA6C75}"/>
              </a:ext>
            </a:extLst>
          </p:cNvPr>
          <p:cNvSpPr/>
          <p:nvPr/>
        </p:nvSpPr>
        <p:spPr>
          <a:xfrm>
            <a:off x="8371765" y="1800808"/>
            <a:ext cx="3541608" cy="4245429"/>
          </a:xfrm>
          <a:prstGeom prst="roundRect">
            <a:avLst/>
          </a:prstGeom>
          <a:blipFill dpi="0" rotWithShape="1">
            <a:blip r:embed="rId3">
              <a:extLst>
                <a:ext uri="{28A0092B-C50C-407E-A947-70E740481C1C}">
                  <a14:useLocalDpi xmlns:a14="http://schemas.microsoft.com/office/drawing/2010/main" val="0"/>
                </a:ext>
              </a:extLst>
            </a:blip>
            <a:srcRect/>
            <a:stretch>
              <a:fillRect t="-5" b="-1185"/>
            </a:stretch>
          </a:blipFill>
          <a:ln>
            <a:noFill/>
          </a:ln>
          <a:effectLst>
            <a:outerShdw blurRad="254000" sx="96000" sy="96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E99AD9E5-C5F0-F920-1556-D697C8C89222}"/>
              </a:ext>
            </a:extLst>
          </p:cNvPr>
          <p:cNvSpPr/>
          <p:nvPr/>
        </p:nvSpPr>
        <p:spPr>
          <a:xfrm>
            <a:off x="571178" y="7527978"/>
            <a:ext cx="3541608" cy="3433666"/>
          </a:xfrm>
          <a:prstGeom prst="roundRect">
            <a:avLst/>
          </a:prstGeom>
          <a:blipFill dpi="0" rotWithShape="1">
            <a:blip r:embed="rId4">
              <a:extLst>
                <a:ext uri="{28A0092B-C50C-407E-A947-70E740481C1C}">
                  <a14:useLocalDpi xmlns:a14="http://schemas.microsoft.com/office/drawing/2010/main" val="0"/>
                </a:ext>
              </a:extLst>
            </a:blip>
            <a:srcRect/>
            <a:stretch>
              <a:fillRect t="207" b="-1152"/>
            </a:stretch>
          </a:blipFill>
          <a:ln>
            <a:noFill/>
          </a:ln>
          <a:effectLst>
            <a:outerShdw blurRad="254000" sx="96000" sy="96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04A09B6A-450C-173B-360B-18D6DD5055C0}"/>
              </a:ext>
            </a:extLst>
          </p:cNvPr>
          <p:cNvSpPr/>
          <p:nvPr/>
        </p:nvSpPr>
        <p:spPr>
          <a:xfrm>
            <a:off x="4325194" y="7527977"/>
            <a:ext cx="3541608" cy="3433667"/>
          </a:xfrm>
          <a:prstGeom prst="roundRect">
            <a:avLst/>
          </a:prstGeom>
          <a:blipFill dpi="0" rotWithShape="1">
            <a:blip r:embed="rId5">
              <a:extLst>
                <a:ext uri="{28A0092B-C50C-407E-A947-70E740481C1C}">
                  <a14:useLocalDpi xmlns:a14="http://schemas.microsoft.com/office/drawing/2010/main" val="0"/>
                </a:ext>
              </a:extLst>
            </a:blip>
            <a:srcRect/>
            <a:stretch>
              <a:fillRect l="641" t="4" r="-641" b="-2764"/>
            </a:stretch>
          </a:blipFill>
          <a:ln>
            <a:noFill/>
          </a:ln>
          <a:effectLst>
            <a:outerShdw blurRad="254000" sx="96000" sy="96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A077E5F4-B77A-5D6A-7032-640360D6D50E}"/>
              </a:ext>
            </a:extLst>
          </p:cNvPr>
          <p:cNvSpPr/>
          <p:nvPr/>
        </p:nvSpPr>
        <p:spPr>
          <a:xfrm>
            <a:off x="8079209" y="7526290"/>
            <a:ext cx="3541608" cy="3433667"/>
          </a:xfrm>
          <a:prstGeom prst="roundRect">
            <a:avLst/>
          </a:prstGeom>
          <a:blipFill dpi="0" rotWithShape="1">
            <a:blip r:embed="rId6">
              <a:extLst>
                <a:ext uri="{28A0092B-C50C-407E-A947-70E740481C1C}">
                  <a14:useLocalDpi xmlns:a14="http://schemas.microsoft.com/office/drawing/2010/main" val="0"/>
                </a:ext>
              </a:extLst>
            </a:blip>
            <a:srcRect/>
            <a:stretch>
              <a:fillRect/>
            </a:stretch>
          </a:blipFill>
          <a:ln>
            <a:noFill/>
          </a:ln>
          <a:effectLst>
            <a:outerShdw blurRad="254000" sx="96000" sy="96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25970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C6FF0091-5571-123F-9C0C-4D88BBBF3FD4}"/>
            </a:ext>
          </a:extLst>
        </p:cNvPr>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F0670773-B37D-DD18-F144-86D86DC2F44C}"/>
              </a:ext>
            </a:extLst>
          </p:cNvPr>
          <p:cNvSpPr/>
          <p:nvPr/>
        </p:nvSpPr>
        <p:spPr>
          <a:xfrm>
            <a:off x="8371765" y="1411918"/>
            <a:ext cx="3541608" cy="4758612"/>
          </a:xfrm>
          <a:prstGeom prst="roundRect">
            <a:avLst/>
          </a:prstGeom>
          <a:noFill/>
          <a:ln>
            <a:noFill/>
          </a:ln>
          <a:effectLst>
            <a:outerShdw blurRad="254000" sx="96000" sy="96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99E30B77-39CB-237D-2568-7AFFEDFC0881}"/>
              </a:ext>
            </a:extLst>
          </p:cNvPr>
          <p:cNvSpPr/>
          <p:nvPr/>
        </p:nvSpPr>
        <p:spPr>
          <a:xfrm>
            <a:off x="8371765" y="1800808"/>
            <a:ext cx="3541608" cy="4012315"/>
          </a:xfrm>
          <a:prstGeom prst="roundRect">
            <a:avLst/>
          </a:prstGeom>
          <a:noFill/>
          <a:ln>
            <a:noFill/>
          </a:ln>
          <a:effectLst>
            <a:outerShdw blurRad="254000" sx="96000" sy="96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1FF2EB67-D769-BCB3-2937-B39849E558C0}"/>
              </a:ext>
            </a:extLst>
          </p:cNvPr>
          <p:cNvSpPr/>
          <p:nvPr/>
        </p:nvSpPr>
        <p:spPr>
          <a:xfrm>
            <a:off x="8371765" y="1800808"/>
            <a:ext cx="3541608" cy="4245429"/>
          </a:xfrm>
          <a:prstGeom prst="roundRect">
            <a:avLst/>
          </a:prstGeom>
          <a:noFill/>
          <a:ln>
            <a:noFill/>
          </a:ln>
          <a:effectLst>
            <a:outerShdw blurRad="254000" sx="96000" sy="96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5E18D20-6336-9C91-FE0C-4BC7F68CA8BA}"/>
              </a:ext>
            </a:extLst>
          </p:cNvPr>
          <p:cNvSpPr/>
          <p:nvPr/>
        </p:nvSpPr>
        <p:spPr>
          <a:xfrm>
            <a:off x="10905530" y="242213"/>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0BF1FF0-4608-156E-2EAB-3DEB2167B68E}"/>
              </a:ext>
            </a:extLst>
          </p:cNvPr>
          <p:cNvSpPr/>
          <p:nvPr/>
        </p:nvSpPr>
        <p:spPr>
          <a:xfrm>
            <a:off x="10620376"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31B1474-D524-D026-1458-D49B4A354885}"/>
              </a:ext>
            </a:extLst>
          </p:cNvPr>
          <p:cNvSpPr/>
          <p:nvPr/>
        </p:nvSpPr>
        <p:spPr>
          <a:xfrm>
            <a:off x="11188062"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548DB660-A81A-78F3-29B5-7E477CFEB3CE}"/>
              </a:ext>
            </a:extLst>
          </p:cNvPr>
          <p:cNvSpPr/>
          <p:nvPr/>
        </p:nvSpPr>
        <p:spPr>
          <a:xfrm>
            <a:off x="821058"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876AB134-240A-F710-E9FA-4AC9D9093EDD}"/>
              </a:ext>
            </a:extLst>
          </p:cNvPr>
          <p:cNvSpPr/>
          <p:nvPr/>
        </p:nvSpPr>
        <p:spPr>
          <a:xfrm>
            <a:off x="4708039" y="517956"/>
            <a:ext cx="274320" cy="27432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8">
            <a:extLst>
              <a:ext uri="{FF2B5EF4-FFF2-40B4-BE49-F238E27FC236}">
                <a16:creationId xmlns:a16="http://schemas.microsoft.com/office/drawing/2014/main" id="{0D088BE8-9618-3FA5-EA43-44985858DCAA}"/>
              </a:ext>
            </a:extLst>
          </p:cNvPr>
          <p:cNvSpPr txBox="1"/>
          <p:nvPr/>
        </p:nvSpPr>
        <p:spPr>
          <a:xfrm>
            <a:off x="4982359" y="424284"/>
            <a:ext cx="3096850" cy="461665"/>
          </a:xfrm>
          <a:prstGeom prst="rect">
            <a:avLst/>
          </a:prstGeom>
          <a:noFill/>
        </p:spPr>
        <p:txBody>
          <a:bodyPr wrap="square" rtlCol="0">
            <a:spAutoFit/>
          </a:bodyPr>
          <a:lstStyle/>
          <a:p>
            <a:r>
              <a:rPr lang="en-US" sz="2400" b="1" i="0" dirty="0">
                <a:solidFill>
                  <a:schemeClr val="bg1"/>
                </a:solidFill>
                <a:effectLst/>
                <a:latin typeface="Roboto" panose="02000000000000000000" pitchFamily="2" charset="0"/>
              </a:rPr>
              <a:t>Working features</a:t>
            </a:r>
            <a:endParaRPr lang="en-US" sz="2400" b="1" dirty="0">
              <a:solidFill>
                <a:schemeClr val="bg1"/>
              </a:solidFill>
            </a:endParaRPr>
          </a:p>
        </p:txBody>
      </p:sp>
      <p:sp>
        <p:nvSpPr>
          <p:cNvPr id="8" name="TextBox 7">
            <a:extLst>
              <a:ext uri="{FF2B5EF4-FFF2-40B4-BE49-F238E27FC236}">
                <a16:creationId xmlns:a16="http://schemas.microsoft.com/office/drawing/2014/main" id="{D46E2BF5-C097-3F27-D40D-0AB21CDAB40E}"/>
              </a:ext>
            </a:extLst>
          </p:cNvPr>
          <p:cNvSpPr txBox="1"/>
          <p:nvPr/>
        </p:nvSpPr>
        <p:spPr>
          <a:xfrm>
            <a:off x="3352922" y="980925"/>
            <a:ext cx="5486147" cy="461665"/>
          </a:xfrm>
          <a:prstGeom prst="rect">
            <a:avLst/>
          </a:prstGeom>
          <a:noFill/>
        </p:spPr>
        <p:txBody>
          <a:bodyPr wrap="square" rtlCol="0">
            <a:spAutoFit/>
          </a:bodyPr>
          <a:lstStyle/>
          <a:p>
            <a:pPr algn="ctr"/>
            <a:r>
              <a:rPr lang="en-US" sz="2400" i="0" dirty="0">
                <a:solidFill>
                  <a:schemeClr val="bg1"/>
                </a:solidFill>
                <a:effectLst/>
                <a:latin typeface="Roboto" panose="02000000000000000000" pitchFamily="2" charset="0"/>
              </a:rPr>
              <a:t>Some other features</a:t>
            </a:r>
            <a:endParaRPr lang="en-US" sz="2400" dirty="0">
              <a:solidFill>
                <a:schemeClr val="bg1"/>
              </a:solidFill>
            </a:endParaRPr>
          </a:p>
        </p:txBody>
      </p:sp>
      <p:sp>
        <p:nvSpPr>
          <p:cNvPr id="4" name="TextBox 3">
            <a:extLst>
              <a:ext uri="{FF2B5EF4-FFF2-40B4-BE49-F238E27FC236}">
                <a16:creationId xmlns:a16="http://schemas.microsoft.com/office/drawing/2014/main" id="{CD9C09A0-2374-6D42-213B-B2E4B13FB801}"/>
              </a:ext>
            </a:extLst>
          </p:cNvPr>
          <p:cNvSpPr txBox="1"/>
          <p:nvPr/>
        </p:nvSpPr>
        <p:spPr>
          <a:xfrm>
            <a:off x="1073485" y="1628631"/>
            <a:ext cx="2536993" cy="707886"/>
          </a:xfrm>
          <a:prstGeom prst="rect">
            <a:avLst/>
          </a:prstGeom>
          <a:noFill/>
        </p:spPr>
        <p:txBody>
          <a:bodyPr wrap="square" rtlCol="0">
            <a:spAutoFit/>
          </a:bodyPr>
          <a:lstStyle/>
          <a:p>
            <a:pPr algn="ctr"/>
            <a:r>
              <a:rPr lang="en-US" sz="2000" i="0" dirty="0">
                <a:solidFill>
                  <a:schemeClr val="bg1"/>
                </a:solidFill>
                <a:effectLst/>
                <a:latin typeface="arial" panose="020B0604020202020204" pitchFamily="34" charset="0"/>
              </a:rPr>
              <a:t>6. Lecture &amp; absence reminder</a:t>
            </a:r>
            <a:endParaRPr lang="en-US" sz="2000" dirty="0">
              <a:solidFill>
                <a:schemeClr val="bg1"/>
              </a:solidFill>
            </a:endParaRPr>
          </a:p>
        </p:txBody>
      </p:sp>
      <p:sp>
        <p:nvSpPr>
          <p:cNvPr id="12" name="Rectangle: Rounded Corners 11">
            <a:extLst>
              <a:ext uri="{FF2B5EF4-FFF2-40B4-BE49-F238E27FC236}">
                <a16:creationId xmlns:a16="http://schemas.microsoft.com/office/drawing/2014/main" id="{950D0BF3-8FEA-A634-993D-B52434975BA7}"/>
              </a:ext>
            </a:extLst>
          </p:cNvPr>
          <p:cNvSpPr/>
          <p:nvPr/>
        </p:nvSpPr>
        <p:spPr>
          <a:xfrm>
            <a:off x="571178" y="2340161"/>
            <a:ext cx="3541608" cy="3433666"/>
          </a:xfrm>
          <a:prstGeom prst="roundRect">
            <a:avLst/>
          </a:prstGeom>
          <a:blipFill dpi="0" rotWithShape="1">
            <a:blip r:embed="rId3">
              <a:extLst>
                <a:ext uri="{28A0092B-C50C-407E-A947-70E740481C1C}">
                  <a14:useLocalDpi xmlns:a14="http://schemas.microsoft.com/office/drawing/2010/main" val="0"/>
                </a:ext>
              </a:extLst>
            </a:blip>
            <a:srcRect/>
            <a:stretch>
              <a:fillRect t="207" b="-1152"/>
            </a:stretch>
          </a:blipFill>
          <a:ln>
            <a:noFill/>
          </a:ln>
          <a:effectLst>
            <a:outerShdw blurRad="254000" sx="96000" sy="96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0256A10E-E4F7-C1BD-8FE5-84F588673C05}"/>
              </a:ext>
            </a:extLst>
          </p:cNvPr>
          <p:cNvSpPr/>
          <p:nvPr/>
        </p:nvSpPr>
        <p:spPr>
          <a:xfrm>
            <a:off x="4325194" y="2340160"/>
            <a:ext cx="3541608" cy="3433667"/>
          </a:xfrm>
          <a:prstGeom prst="roundRect">
            <a:avLst/>
          </a:prstGeom>
          <a:blipFill dpi="0" rotWithShape="1">
            <a:blip r:embed="rId4">
              <a:extLst>
                <a:ext uri="{28A0092B-C50C-407E-A947-70E740481C1C}">
                  <a14:useLocalDpi xmlns:a14="http://schemas.microsoft.com/office/drawing/2010/main" val="0"/>
                </a:ext>
              </a:extLst>
            </a:blip>
            <a:srcRect/>
            <a:stretch>
              <a:fillRect l="641" t="4" r="-641" b="-2764"/>
            </a:stretch>
          </a:blipFill>
          <a:ln>
            <a:noFill/>
          </a:ln>
          <a:effectLst>
            <a:outerShdw blurRad="254000" sx="96000" sy="96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1AEB718F-B6A3-5BD1-5AF6-F01F69E63516}"/>
              </a:ext>
            </a:extLst>
          </p:cNvPr>
          <p:cNvSpPr txBox="1"/>
          <p:nvPr/>
        </p:nvSpPr>
        <p:spPr>
          <a:xfrm>
            <a:off x="4724392" y="1936407"/>
            <a:ext cx="2743208" cy="400110"/>
          </a:xfrm>
          <a:prstGeom prst="rect">
            <a:avLst/>
          </a:prstGeom>
          <a:noFill/>
        </p:spPr>
        <p:txBody>
          <a:bodyPr wrap="square" rtlCol="0">
            <a:spAutoFit/>
          </a:bodyPr>
          <a:lstStyle/>
          <a:p>
            <a:pPr algn="ctr"/>
            <a:r>
              <a:rPr lang="en-US" sz="2000" i="0" dirty="0">
                <a:solidFill>
                  <a:schemeClr val="bg1"/>
                </a:solidFill>
                <a:effectLst/>
                <a:latin typeface="arial" panose="020B0604020202020204" pitchFamily="34" charset="0"/>
              </a:rPr>
              <a:t>7. </a:t>
            </a:r>
            <a:r>
              <a:rPr lang="en-US" sz="2000" i="0" dirty="0">
                <a:solidFill>
                  <a:srgbClr val="FAFAFC"/>
                </a:solidFill>
                <a:effectLst/>
              </a:rPr>
              <a:t>Combine notes</a:t>
            </a:r>
            <a:endParaRPr lang="en-US" sz="2000" dirty="0">
              <a:solidFill>
                <a:schemeClr val="bg1"/>
              </a:solidFill>
            </a:endParaRPr>
          </a:p>
        </p:txBody>
      </p:sp>
      <p:sp>
        <p:nvSpPr>
          <p:cNvPr id="13" name="TextBox 12">
            <a:extLst>
              <a:ext uri="{FF2B5EF4-FFF2-40B4-BE49-F238E27FC236}">
                <a16:creationId xmlns:a16="http://schemas.microsoft.com/office/drawing/2014/main" id="{51E7EB77-B819-8519-64D4-BDB64146C848}"/>
              </a:ext>
            </a:extLst>
          </p:cNvPr>
          <p:cNvSpPr txBox="1"/>
          <p:nvPr/>
        </p:nvSpPr>
        <p:spPr>
          <a:xfrm>
            <a:off x="8413678" y="1628631"/>
            <a:ext cx="2872670" cy="707886"/>
          </a:xfrm>
          <a:prstGeom prst="rect">
            <a:avLst/>
          </a:prstGeom>
          <a:noFill/>
        </p:spPr>
        <p:txBody>
          <a:bodyPr wrap="square" rtlCol="0">
            <a:spAutoFit/>
          </a:bodyPr>
          <a:lstStyle/>
          <a:p>
            <a:pPr algn="ctr"/>
            <a:r>
              <a:rPr lang="en-US" sz="2000" i="0" dirty="0">
                <a:solidFill>
                  <a:schemeClr val="bg1"/>
                </a:solidFill>
                <a:effectLst/>
                <a:latin typeface="arial" panose="020B0604020202020204" pitchFamily="34" charset="0"/>
              </a:rPr>
              <a:t>8. </a:t>
            </a:r>
            <a:r>
              <a:rPr lang="en-US" sz="2000" i="0" dirty="0">
                <a:solidFill>
                  <a:srgbClr val="FAFAFC"/>
                </a:solidFill>
                <a:effectLst/>
              </a:rPr>
              <a:t>Questions generator (For Teachers)</a:t>
            </a:r>
            <a:endParaRPr lang="en-US" sz="2000" dirty="0">
              <a:solidFill>
                <a:schemeClr val="bg1"/>
              </a:solidFill>
            </a:endParaRPr>
          </a:p>
        </p:txBody>
      </p:sp>
      <p:sp>
        <p:nvSpPr>
          <p:cNvPr id="14" name="Rectangle: Rounded Corners 13">
            <a:extLst>
              <a:ext uri="{FF2B5EF4-FFF2-40B4-BE49-F238E27FC236}">
                <a16:creationId xmlns:a16="http://schemas.microsoft.com/office/drawing/2014/main" id="{20C87622-AD70-B899-0CEF-0B1BF17057E2}"/>
              </a:ext>
            </a:extLst>
          </p:cNvPr>
          <p:cNvSpPr/>
          <p:nvPr/>
        </p:nvSpPr>
        <p:spPr>
          <a:xfrm>
            <a:off x="8079209" y="2338473"/>
            <a:ext cx="3541608" cy="3433667"/>
          </a:xfrm>
          <a:prstGeom prst="roundRect">
            <a:avLst/>
          </a:prstGeom>
          <a:blipFill dpi="0" rotWithShape="1">
            <a:blip r:embed="rId5">
              <a:extLst>
                <a:ext uri="{28A0092B-C50C-407E-A947-70E740481C1C}">
                  <a14:useLocalDpi xmlns:a14="http://schemas.microsoft.com/office/drawing/2010/main" val="0"/>
                </a:ext>
              </a:extLst>
            </a:blip>
            <a:srcRect/>
            <a:stretch>
              <a:fillRect/>
            </a:stretch>
          </a:blipFill>
          <a:ln>
            <a:noFill/>
          </a:ln>
          <a:effectLst>
            <a:outerShdw blurRad="254000" sx="96000" sy="96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C248C128-1EBC-E0D7-B332-16F3B5834F18}"/>
              </a:ext>
            </a:extLst>
          </p:cNvPr>
          <p:cNvSpPr/>
          <p:nvPr/>
        </p:nvSpPr>
        <p:spPr>
          <a:xfrm>
            <a:off x="2448188" y="8238925"/>
            <a:ext cx="3541608" cy="1660850"/>
          </a:xfrm>
          <a:prstGeom prst="roundRect">
            <a:avLst/>
          </a:prstGeom>
          <a:blipFill dpi="0" rotWithShape="1">
            <a:blip r:embed="rId6">
              <a:extLst>
                <a:ext uri="{28A0092B-C50C-407E-A947-70E740481C1C}">
                  <a14:useLocalDpi xmlns:a14="http://schemas.microsoft.com/office/drawing/2010/main" val="0"/>
                </a:ext>
              </a:extLst>
            </a:blip>
            <a:srcRect/>
            <a:stretch>
              <a:fillRect t="-587" b="-1489"/>
            </a:stretch>
          </a:blipFill>
          <a:ln>
            <a:noFill/>
          </a:ln>
          <a:effectLst>
            <a:outerShdw blurRad="254000" sx="96000" sy="96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79BCE8B7-B0F3-6481-CF43-6C2AE111EB9A}"/>
              </a:ext>
            </a:extLst>
          </p:cNvPr>
          <p:cNvSpPr/>
          <p:nvPr/>
        </p:nvSpPr>
        <p:spPr>
          <a:xfrm>
            <a:off x="6202203" y="7358337"/>
            <a:ext cx="3541608" cy="4258270"/>
          </a:xfrm>
          <a:prstGeom prst="roundRect">
            <a:avLst/>
          </a:prstGeom>
          <a:blipFill dpi="0" rotWithShape="1">
            <a:blip r:embed="rId7">
              <a:extLst>
                <a:ext uri="{28A0092B-C50C-407E-A947-70E740481C1C}">
                  <a14:useLocalDpi xmlns:a14="http://schemas.microsoft.com/office/drawing/2010/main" val="0"/>
                </a:ext>
              </a:extLst>
            </a:blip>
            <a:srcRect/>
            <a:stretch>
              <a:fillRect t="2" b="-1582"/>
            </a:stretch>
          </a:blipFill>
          <a:ln>
            <a:noFill/>
          </a:ln>
          <a:effectLst>
            <a:outerShdw blurRad="254000" sx="96000" sy="96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02253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49399015-23EF-0A04-0BDF-7D50D425608B}"/>
            </a:ext>
          </a:extLst>
        </p:cNvPr>
        <p:cNvGrpSpPr/>
        <p:nvPr/>
      </p:nvGrpSpPr>
      <p:grpSpPr>
        <a:xfrm>
          <a:off x="0" y="0"/>
          <a:ext cx="0" cy="0"/>
          <a:chOff x="0" y="0"/>
          <a:chExt cx="0" cy="0"/>
        </a:xfrm>
      </p:grpSpPr>
      <p:sp>
        <p:nvSpPr>
          <p:cNvPr id="5" name="Oval 4">
            <a:extLst>
              <a:ext uri="{FF2B5EF4-FFF2-40B4-BE49-F238E27FC236}">
                <a16:creationId xmlns:a16="http://schemas.microsoft.com/office/drawing/2014/main" id="{53309344-0B08-85CD-AC7C-92B47303242A}"/>
              </a:ext>
            </a:extLst>
          </p:cNvPr>
          <p:cNvSpPr/>
          <p:nvPr/>
        </p:nvSpPr>
        <p:spPr>
          <a:xfrm>
            <a:off x="10905530" y="242213"/>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27EE794-94AB-A2B8-D547-DB84B1FC88D6}"/>
              </a:ext>
            </a:extLst>
          </p:cNvPr>
          <p:cNvSpPr/>
          <p:nvPr/>
        </p:nvSpPr>
        <p:spPr>
          <a:xfrm>
            <a:off x="10620376" y="241404"/>
            <a:ext cx="182880" cy="18288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1BE0B59-9414-14ED-0A46-C26933CB9EC4}"/>
              </a:ext>
            </a:extLst>
          </p:cNvPr>
          <p:cNvSpPr/>
          <p:nvPr/>
        </p:nvSpPr>
        <p:spPr>
          <a:xfrm>
            <a:off x="11188062"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4B3CA15A-095E-9ECA-466C-27E7BE00530A}"/>
              </a:ext>
            </a:extLst>
          </p:cNvPr>
          <p:cNvSpPr/>
          <p:nvPr/>
        </p:nvSpPr>
        <p:spPr>
          <a:xfrm>
            <a:off x="821058"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FA9209D3-B1C5-83BB-339A-25D8BFC5FEB4}"/>
              </a:ext>
            </a:extLst>
          </p:cNvPr>
          <p:cNvSpPr/>
          <p:nvPr/>
        </p:nvSpPr>
        <p:spPr>
          <a:xfrm>
            <a:off x="4731366" y="517956"/>
            <a:ext cx="274320" cy="27432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8">
            <a:extLst>
              <a:ext uri="{FF2B5EF4-FFF2-40B4-BE49-F238E27FC236}">
                <a16:creationId xmlns:a16="http://schemas.microsoft.com/office/drawing/2014/main" id="{337F0D82-D529-FCBA-7E44-0341A05362F1}"/>
              </a:ext>
            </a:extLst>
          </p:cNvPr>
          <p:cNvSpPr txBox="1"/>
          <p:nvPr/>
        </p:nvSpPr>
        <p:spPr>
          <a:xfrm>
            <a:off x="5005686" y="424284"/>
            <a:ext cx="2943996" cy="461665"/>
          </a:xfrm>
          <a:prstGeom prst="rect">
            <a:avLst/>
          </a:prstGeom>
          <a:noFill/>
        </p:spPr>
        <p:txBody>
          <a:bodyPr wrap="square" rtlCol="0">
            <a:spAutoFit/>
          </a:bodyPr>
          <a:lstStyle/>
          <a:p>
            <a:r>
              <a:rPr lang="en-US" sz="2400" b="1" i="0" dirty="0">
                <a:solidFill>
                  <a:schemeClr val="bg1"/>
                </a:solidFill>
                <a:effectLst/>
                <a:latin typeface="Roboto" panose="02000000000000000000" pitchFamily="2" charset="0"/>
              </a:rPr>
              <a:t>Working features</a:t>
            </a:r>
            <a:endParaRPr lang="en-US" sz="2400" b="1" dirty="0">
              <a:solidFill>
                <a:schemeClr val="bg1"/>
              </a:solidFill>
            </a:endParaRPr>
          </a:p>
        </p:txBody>
      </p:sp>
      <p:sp>
        <p:nvSpPr>
          <p:cNvPr id="9" name="Rectangle: Rounded Corners 8">
            <a:extLst>
              <a:ext uri="{FF2B5EF4-FFF2-40B4-BE49-F238E27FC236}">
                <a16:creationId xmlns:a16="http://schemas.microsoft.com/office/drawing/2014/main" id="{EF300C2B-371F-B514-AD57-8DB3F4EA4284}"/>
              </a:ext>
            </a:extLst>
          </p:cNvPr>
          <p:cNvSpPr/>
          <p:nvPr/>
        </p:nvSpPr>
        <p:spPr>
          <a:xfrm>
            <a:off x="2448188" y="3219061"/>
            <a:ext cx="3541608" cy="1660850"/>
          </a:xfrm>
          <a:prstGeom prst="roundRect">
            <a:avLst/>
          </a:prstGeom>
          <a:blipFill dpi="0" rotWithShape="1">
            <a:blip r:embed="rId4">
              <a:extLst>
                <a:ext uri="{28A0092B-C50C-407E-A947-70E740481C1C}">
                  <a14:useLocalDpi xmlns:a14="http://schemas.microsoft.com/office/drawing/2010/main" val="0"/>
                </a:ext>
              </a:extLst>
            </a:blip>
            <a:srcRect/>
            <a:stretch>
              <a:fillRect t="-587" b="-1489"/>
            </a:stretch>
          </a:blipFill>
          <a:ln>
            <a:noFill/>
          </a:ln>
          <a:effectLst>
            <a:outerShdw blurRad="254000" sx="96000" sy="96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9DC4FCE8-8754-E50E-9FC3-C8B5664455FA}"/>
              </a:ext>
            </a:extLst>
          </p:cNvPr>
          <p:cNvSpPr txBox="1"/>
          <p:nvPr/>
        </p:nvSpPr>
        <p:spPr>
          <a:xfrm>
            <a:off x="2953591" y="1938363"/>
            <a:ext cx="2530801" cy="400110"/>
          </a:xfrm>
          <a:prstGeom prst="rect">
            <a:avLst/>
          </a:prstGeom>
          <a:noFill/>
        </p:spPr>
        <p:txBody>
          <a:bodyPr wrap="square" rtlCol="0">
            <a:spAutoFit/>
          </a:bodyPr>
          <a:lstStyle/>
          <a:p>
            <a:pPr algn="ctr"/>
            <a:r>
              <a:rPr lang="en-US" sz="2000" i="0" dirty="0">
                <a:solidFill>
                  <a:srgbClr val="FAFAFC"/>
                </a:solidFill>
                <a:effectLst/>
              </a:rPr>
              <a:t>9. Customizable</a:t>
            </a:r>
            <a:endParaRPr lang="en-US" sz="2000" dirty="0">
              <a:solidFill>
                <a:schemeClr val="bg1"/>
              </a:solidFill>
            </a:endParaRPr>
          </a:p>
        </p:txBody>
      </p:sp>
      <p:sp>
        <p:nvSpPr>
          <p:cNvPr id="13" name="TextBox 12">
            <a:extLst>
              <a:ext uri="{FF2B5EF4-FFF2-40B4-BE49-F238E27FC236}">
                <a16:creationId xmlns:a16="http://schemas.microsoft.com/office/drawing/2014/main" id="{D4A32E05-1CE1-16A4-98FC-514CFADF1B7B}"/>
              </a:ext>
            </a:extLst>
          </p:cNvPr>
          <p:cNvSpPr txBox="1"/>
          <p:nvPr/>
        </p:nvSpPr>
        <p:spPr>
          <a:xfrm>
            <a:off x="6621266" y="1628631"/>
            <a:ext cx="2703481" cy="707886"/>
          </a:xfrm>
          <a:prstGeom prst="rect">
            <a:avLst/>
          </a:prstGeom>
          <a:noFill/>
        </p:spPr>
        <p:txBody>
          <a:bodyPr wrap="square" rtlCol="0">
            <a:spAutoFit/>
          </a:bodyPr>
          <a:lstStyle/>
          <a:p>
            <a:pPr algn="ctr"/>
            <a:r>
              <a:rPr lang="en-US" sz="2000" i="0" dirty="0">
                <a:solidFill>
                  <a:schemeClr val="bg1"/>
                </a:solidFill>
                <a:effectLst/>
                <a:latin typeface="arial" panose="020B0604020202020204" pitchFamily="34" charset="0"/>
              </a:rPr>
              <a:t>10. Notes file conversion</a:t>
            </a:r>
            <a:endParaRPr lang="en-US" sz="2000" dirty="0">
              <a:solidFill>
                <a:schemeClr val="bg1"/>
              </a:solidFill>
            </a:endParaRPr>
          </a:p>
        </p:txBody>
      </p:sp>
      <p:sp>
        <p:nvSpPr>
          <p:cNvPr id="14" name="Rectangle: Rounded Corners 13">
            <a:extLst>
              <a:ext uri="{FF2B5EF4-FFF2-40B4-BE49-F238E27FC236}">
                <a16:creationId xmlns:a16="http://schemas.microsoft.com/office/drawing/2014/main" id="{13675CC6-32DB-A435-038C-48C9A02BA0AE}"/>
              </a:ext>
            </a:extLst>
          </p:cNvPr>
          <p:cNvSpPr/>
          <p:nvPr/>
        </p:nvSpPr>
        <p:spPr>
          <a:xfrm>
            <a:off x="6202203" y="2338473"/>
            <a:ext cx="3541608" cy="4258270"/>
          </a:xfrm>
          <a:prstGeom prst="roundRect">
            <a:avLst/>
          </a:prstGeom>
          <a:blipFill dpi="0" rotWithShape="1">
            <a:blip r:embed="rId5">
              <a:extLst>
                <a:ext uri="{28A0092B-C50C-407E-A947-70E740481C1C}">
                  <a14:useLocalDpi xmlns:a14="http://schemas.microsoft.com/office/drawing/2010/main" val="0"/>
                </a:ext>
              </a:extLst>
            </a:blip>
            <a:srcRect/>
            <a:stretch>
              <a:fillRect t="2" b="-1582"/>
            </a:stretch>
          </a:blipFill>
          <a:ln>
            <a:noFill/>
          </a:ln>
          <a:effectLst>
            <a:outerShdw blurRad="254000" sx="96000" sy="96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8AAD546B-38B1-3043-A0D3-89CB03DAE287}"/>
              </a:ext>
            </a:extLst>
          </p:cNvPr>
          <p:cNvSpPr txBox="1"/>
          <p:nvPr/>
        </p:nvSpPr>
        <p:spPr>
          <a:xfrm>
            <a:off x="3352922" y="980925"/>
            <a:ext cx="5486147" cy="461665"/>
          </a:xfrm>
          <a:prstGeom prst="rect">
            <a:avLst/>
          </a:prstGeom>
          <a:noFill/>
        </p:spPr>
        <p:txBody>
          <a:bodyPr wrap="square" rtlCol="0">
            <a:spAutoFit/>
          </a:bodyPr>
          <a:lstStyle/>
          <a:p>
            <a:pPr algn="ctr"/>
            <a:r>
              <a:rPr lang="en-US" sz="2400" i="0" dirty="0">
                <a:solidFill>
                  <a:schemeClr val="bg1"/>
                </a:solidFill>
                <a:effectLst/>
                <a:latin typeface="Roboto" panose="02000000000000000000" pitchFamily="2" charset="0"/>
              </a:rPr>
              <a:t>Some other features</a:t>
            </a:r>
            <a:endParaRPr lang="en-US" sz="2400" dirty="0">
              <a:solidFill>
                <a:schemeClr val="bg1"/>
              </a:solidFill>
            </a:endParaRPr>
          </a:p>
        </p:txBody>
      </p:sp>
    </p:spTree>
    <p:extLst>
      <p:ext uri="{BB962C8B-B14F-4D97-AF65-F5344CB8AC3E}">
        <p14:creationId xmlns:p14="http://schemas.microsoft.com/office/powerpoint/2010/main" val="16220069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E7A8FFC6-974B-3A84-9BCA-FAF6BD896124}"/>
            </a:ext>
          </a:extLst>
        </p:cNvPr>
        <p:cNvGrpSpPr/>
        <p:nvPr/>
      </p:nvGrpSpPr>
      <p:grpSpPr>
        <a:xfrm>
          <a:off x="0" y="0"/>
          <a:ext cx="0" cy="0"/>
          <a:chOff x="0" y="0"/>
          <a:chExt cx="0" cy="0"/>
        </a:xfrm>
      </p:grpSpPr>
      <p:sp>
        <p:nvSpPr>
          <p:cNvPr id="5" name="Oval 4">
            <a:extLst>
              <a:ext uri="{FF2B5EF4-FFF2-40B4-BE49-F238E27FC236}">
                <a16:creationId xmlns:a16="http://schemas.microsoft.com/office/drawing/2014/main" id="{40E49BF4-C8E1-C576-FBCD-8A5C02405D74}"/>
              </a:ext>
            </a:extLst>
          </p:cNvPr>
          <p:cNvSpPr/>
          <p:nvPr/>
        </p:nvSpPr>
        <p:spPr>
          <a:xfrm>
            <a:off x="10905530" y="242213"/>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ED0AACB-3EE3-7B63-F9FD-896FF124D69B}"/>
              </a:ext>
            </a:extLst>
          </p:cNvPr>
          <p:cNvSpPr/>
          <p:nvPr/>
        </p:nvSpPr>
        <p:spPr>
          <a:xfrm>
            <a:off x="11188062"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1FD7078D-23A6-BA6D-8DA5-A2FAC9EE152A}"/>
              </a:ext>
            </a:extLst>
          </p:cNvPr>
          <p:cNvSpPr/>
          <p:nvPr/>
        </p:nvSpPr>
        <p:spPr>
          <a:xfrm>
            <a:off x="821058"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33F3365A-D9B4-4E36-7B0A-63D60E4E619E}"/>
              </a:ext>
            </a:extLst>
          </p:cNvPr>
          <p:cNvSpPr/>
          <p:nvPr/>
        </p:nvSpPr>
        <p:spPr>
          <a:xfrm>
            <a:off x="1103590"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477A23F-0A10-F9A8-76BD-EDA3921508E7}"/>
              </a:ext>
            </a:extLst>
          </p:cNvPr>
          <p:cNvSpPr/>
          <p:nvPr/>
        </p:nvSpPr>
        <p:spPr>
          <a:xfrm>
            <a:off x="4885323" y="521305"/>
            <a:ext cx="274320" cy="27432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8">
            <a:extLst>
              <a:ext uri="{FF2B5EF4-FFF2-40B4-BE49-F238E27FC236}">
                <a16:creationId xmlns:a16="http://schemas.microsoft.com/office/drawing/2014/main" id="{02D272CF-676E-F94E-6699-3F067B75E621}"/>
              </a:ext>
            </a:extLst>
          </p:cNvPr>
          <p:cNvSpPr txBox="1"/>
          <p:nvPr/>
        </p:nvSpPr>
        <p:spPr>
          <a:xfrm>
            <a:off x="5159643" y="424284"/>
            <a:ext cx="2724724" cy="461665"/>
          </a:xfrm>
          <a:prstGeom prst="rect">
            <a:avLst/>
          </a:prstGeom>
          <a:noFill/>
        </p:spPr>
        <p:txBody>
          <a:bodyPr wrap="square" rtlCol="0">
            <a:spAutoFit/>
          </a:bodyPr>
          <a:lstStyle/>
          <a:p>
            <a:r>
              <a:rPr lang="en-US" sz="2400" b="1" i="0" dirty="0">
                <a:solidFill>
                  <a:srgbClr val="E8EAED"/>
                </a:solidFill>
                <a:effectLst/>
                <a:latin typeface="Roboto" panose="02000000000000000000" pitchFamily="2" charset="0"/>
              </a:rPr>
              <a:t>Features ideas</a:t>
            </a:r>
            <a:endParaRPr lang="en-US" sz="2400" b="1" dirty="0">
              <a:solidFill>
                <a:schemeClr val="bg1"/>
              </a:solidFill>
            </a:endParaRPr>
          </a:p>
        </p:txBody>
      </p:sp>
      <p:sp>
        <p:nvSpPr>
          <p:cNvPr id="12" name="TextBox 11">
            <a:extLst>
              <a:ext uri="{FF2B5EF4-FFF2-40B4-BE49-F238E27FC236}">
                <a16:creationId xmlns:a16="http://schemas.microsoft.com/office/drawing/2014/main" id="{87B56AA6-CEAD-DE6C-1A42-DB60F7197BA8}"/>
              </a:ext>
            </a:extLst>
          </p:cNvPr>
          <p:cNvSpPr txBox="1"/>
          <p:nvPr/>
        </p:nvSpPr>
        <p:spPr>
          <a:xfrm>
            <a:off x="1490518" y="2613392"/>
            <a:ext cx="9210964" cy="1323439"/>
          </a:xfrm>
          <a:prstGeom prst="rect">
            <a:avLst/>
          </a:prstGeom>
          <a:noFill/>
        </p:spPr>
        <p:txBody>
          <a:bodyPr wrap="square" rtlCol="0">
            <a:spAutoFit/>
          </a:bodyPr>
          <a:lstStyle/>
          <a:p>
            <a:pPr algn="ctr"/>
            <a:r>
              <a:rPr lang="en-US" sz="2000" b="0" i="0" dirty="0">
                <a:solidFill>
                  <a:schemeClr val="bg1"/>
                </a:solidFill>
                <a:effectLst/>
                <a:latin typeface="arial" panose="020B0604020202020204" pitchFamily="34" charset="0"/>
              </a:rPr>
              <a:t>These are just ideas that can be done if the university supports this project by making me part of the university developers' team so it's not ready for now but I will talk about it to show that I have a lot of ideas that can improve the university system, I will talk about 10 features ideas without giving too much details</a:t>
            </a:r>
          </a:p>
        </p:txBody>
      </p:sp>
    </p:spTree>
    <p:extLst>
      <p:ext uri="{BB962C8B-B14F-4D97-AF65-F5344CB8AC3E}">
        <p14:creationId xmlns:p14="http://schemas.microsoft.com/office/powerpoint/2010/main" val="580139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E541A164-DDE1-855F-356C-1F0A63EB8FEC}"/>
            </a:ext>
          </a:extLst>
        </p:cNvPr>
        <p:cNvGrpSpPr/>
        <p:nvPr/>
      </p:nvGrpSpPr>
      <p:grpSpPr>
        <a:xfrm>
          <a:off x="0" y="0"/>
          <a:ext cx="0" cy="0"/>
          <a:chOff x="0" y="0"/>
          <a:chExt cx="0" cy="0"/>
        </a:xfrm>
      </p:grpSpPr>
      <p:sp>
        <p:nvSpPr>
          <p:cNvPr id="5" name="Oval 4">
            <a:extLst>
              <a:ext uri="{FF2B5EF4-FFF2-40B4-BE49-F238E27FC236}">
                <a16:creationId xmlns:a16="http://schemas.microsoft.com/office/drawing/2014/main" id="{8D051417-B8F3-3914-97AC-7B5C4E4AEBB7}"/>
              </a:ext>
            </a:extLst>
          </p:cNvPr>
          <p:cNvSpPr/>
          <p:nvPr/>
        </p:nvSpPr>
        <p:spPr>
          <a:xfrm>
            <a:off x="10905530" y="242213"/>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06F3E59-DF7E-AAC2-9D64-E55F16AA4F61}"/>
              </a:ext>
            </a:extLst>
          </p:cNvPr>
          <p:cNvSpPr/>
          <p:nvPr/>
        </p:nvSpPr>
        <p:spPr>
          <a:xfrm>
            <a:off x="11188062"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695A2F66-789D-317E-DDB0-16768E9C0AF9}"/>
              </a:ext>
            </a:extLst>
          </p:cNvPr>
          <p:cNvSpPr/>
          <p:nvPr/>
        </p:nvSpPr>
        <p:spPr>
          <a:xfrm>
            <a:off x="821058"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3C1F8997-7A07-586A-7B76-61C8420CACE7}"/>
              </a:ext>
            </a:extLst>
          </p:cNvPr>
          <p:cNvSpPr/>
          <p:nvPr/>
        </p:nvSpPr>
        <p:spPr>
          <a:xfrm>
            <a:off x="1103590"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44B6501-AC01-D2C7-3414-016495637225}"/>
              </a:ext>
            </a:extLst>
          </p:cNvPr>
          <p:cNvSpPr/>
          <p:nvPr/>
        </p:nvSpPr>
        <p:spPr>
          <a:xfrm>
            <a:off x="4880658" y="521305"/>
            <a:ext cx="274320" cy="27432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8">
            <a:extLst>
              <a:ext uri="{FF2B5EF4-FFF2-40B4-BE49-F238E27FC236}">
                <a16:creationId xmlns:a16="http://schemas.microsoft.com/office/drawing/2014/main" id="{94E2634D-7FA6-12D0-042C-C46223C4CAD6}"/>
              </a:ext>
            </a:extLst>
          </p:cNvPr>
          <p:cNvSpPr txBox="1"/>
          <p:nvPr/>
        </p:nvSpPr>
        <p:spPr>
          <a:xfrm>
            <a:off x="5154978" y="424284"/>
            <a:ext cx="2701398" cy="461665"/>
          </a:xfrm>
          <a:prstGeom prst="rect">
            <a:avLst/>
          </a:prstGeom>
          <a:noFill/>
        </p:spPr>
        <p:txBody>
          <a:bodyPr wrap="square" rtlCol="0">
            <a:spAutoFit/>
          </a:bodyPr>
          <a:lstStyle/>
          <a:p>
            <a:r>
              <a:rPr lang="en-US" sz="2400" b="1" i="0" dirty="0">
                <a:solidFill>
                  <a:srgbClr val="E8EAED"/>
                </a:solidFill>
                <a:effectLst/>
                <a:latin typeface="Roboto" panose="02000000000000000000" pitchFamily="2" charset="0"/>
              </a:rPr>
              <a:t>Features ideas</a:t>
            </a:r>
            <a:endParaRPr lang="en-US" sz="2400" b="1" dirty="0">
              <a:solidFill>
                <a:schemeClr val="bg1"/>
              </a:solidFill>
            </a:endParaRPr>
          </a:p>
        </p:txBody>
      </p:sp>
      <p:sp>
        <p:nvSpPr>
          <p:cNvPr id="12" name="TextBox 11">
            <a:extLst>
              <a:ext uri="{FF2B5EF4-FFF2-40B4-BE49-F238E27FC236}">
                <a16:creationId xmlns:a16="http://schemas.microsoft.com/office/drawing/2014/main" id="{050C36A7-0F80-DD79-5AAD-40C98D3A091D}"/>
              </a:ext>
            </a:extLst>
          </p:cNvPr>
          <p:cNvSpPr txBox="1"/>
          <p:nvPr/>
        </p:nvSpPr>
        <p:spPr>
          <a:xfrm>
            <a:off x="821058" y="1545853"/>
            <a:ext cx="10549884" cy="1323439"/>
          </a:xfrm>
          <a:prstGeom prst="rect">
            <a:avLst/>
          </a:prstGeom>
          <a:noFill/>
        </p:spPr>
        <p:txBody>
          <a:bodyPr wrap="square" rtlCol="0">
            <a:spAutoFit/>
          </a:bodyPr>
          <a:lstStyle/>
          <a:p>
            <a:pPr algn="ctr"/>
            <a:r>
              <a:rPr lang="en-US" sz="2000" b="0" i="0" dirty="0">
                <a:solidFill>
                  <a:schemeClr val="bg1"/>
                </a:solidFill>
                <a:effectLst/>
                <a:latin typeface="arial" panose="020B0604020202020204" pitchFamily="34" charset="0"/>
              </a:rPr>
              <a:t>In the university database, they have every student's number because they ask for it during registration.</a:t>
            </a:r>
          </a:p>
          <a:p>
            <a:pPr algn="ctr"/>
            <a:r>
              <a:rPr lang="en-US" sz="2000" b="0" i="0" dirty="0">
                <a:solidFill>
                  <a:schemeClr val="bg1"/>
                </a:solidFill>
                <a:effectLst/>
                <a:latin typeface="arial" panose="020B0604020202020204" pitchFamily="34" charset="0"/>
              </a:rPr>
              <a:t>So, we can use that database to send them the new notifications to their numbers over WhatsApp, so they can notice the new AI feature and use it without any login</a:t>
            </a:r>
          </a:p>
        </p:txBody>
      </p:sp>
      <p:sp>
        <p:nvSpPr>
          <p:cNvPr id="4" name="TextBox 3">
            <a:extLst>
              <a:ext uri="{FF2B5EF4-FFF2-40B4-BE49-F238E27FC236}">
                <a16:creationId xmlns:a16="http://schemas.microsoft.com/office/drawing/2014/main" id="{7ACF908F-1856-4CBC-6BF7-CC98F04212B1}"/>
              </a:ext>
            </a:extLst>
          </p:cNvPr>
          <p:cNvSpPr txBox="1"/>
          <p:nvPr/>
        </p:nvSpPr>
        <p:spPr>
          <a:xfrm>
            <a:off x="3352924" y="1084188"/>
            <a:ext cx="5486147" cy="461665"/>
          </a:xfrm>
          <a:prstGeom prst="rect">
            <a:avLst/>
          </a:prstGeom>
          <a:noFill/>
        </p:spPr>
        <p:txBody>
          <a:bodyPr wrap="square" rtlCol="0">
            <a:spAutoFit/>
          </a:bodyPr>
          <a:lstStyle/>
          <a:p>
            <a:pPr algn="ctr"/>
            <a:r>
              <a:rPr lang="en-US" sz="2400" b="1" i="0" dirty="0">
                <a:solidFill>
                  <a:schemeClr val="bg1"/>
                </a:solidFill>
                <a:effectLst/>
                <a:latin typeface="Roboto" panose="02000000000000000000" pitchFamily="2" charset="0"/>
              </a:rPr>
              <a:t>1. Automatic login in WhatsApp</a:t>
            </a:r>
            <a:endParaRPr lang="en-US" sz="2400" b="1" dirty="0">
              <a:solidFill>
                <a:schemeClr val="bg1"/>
              </a:solidFill>
            </a:endParaRPr>
          </a:p>
        </p:txBody>
      </p:sp>
      <p:sp>
        <p:nvSpPr>
          <p:cNvPr id="8" name="TextBox 7">
            <a:extLst>
              <a:ext uri="{FF2B5EF4-FFF2-40B4-BE49-F238E27FC236}">
                <a16:creationId xmlns:a16="http://schemas.microsoft.com/office/drawing/2014/main" id="{71E558FA-7B2A-4810-D5BE-2FAF66E4EDE9}"/>
              </a:ext>
            </a:extLst>
          </p:cNvPr>
          <p:cNvSpPr txBox="1"/>
          <p:nvPr/>
        </p:nvSpPr>
        <p:spPr>
          <a:xfrm>
            <a:off x="821058" y="3909612"/>
            <a:ext cx="10549884" cy="2246769"/>
          </a:xfrm>
          <a:prstGeom prst="rect">
            <a:avLst/>
          </a:prstGeom>
          <a:noFill/>
        </p:spPr>
        <p:txBody>
          <a:bodyPr wrap="square" rtlCol="0">
            <a:spAutoFit/>
          </a:bodyPr>
          <a:lstStyle/>
          <a:p>
            <a:pPr algn="ctr"/>
            <a:r>
              <a:rPr lang="en-US" sz="2000" b="0" i="0" dirty="0">
                <a:solidFill>
                  <a:schemeClr val="bg1"/>
                </a:solidFill>
                <a:effectLst/>
                <a:latin typeface="arial" panose="020B0604020202020204" pitchFamily="34" charset="0"/>
              </a:rPr>
              <a:t>Since we have every student in the WhatsApp version so we can make the website version show a QR code and when the student sends that QR to the WhatsApp it will automatically login on the website version so there will be no need for a password anymore and this will also add an extra layer of security against the bot attacks since the current security is not enough, I mean I already bypass the bot restrictions to make this project and it was easy to do that, Of course this </a:t>
            </a:r>
            <a:r>
              <a:rPr lang="en-US" sz="2000" b="0" i="0" dirty="0" err="1">
                <a:solidFill>
                  <a:schemeClr val="bg1"/>
                </a:solidFill>
                <a:effectLst/>
                <a:latin typeface="arial" panose="020B0604020202020204" pitchFamily="34" charset="0"/>
              </a:rPr>
              <a:t>exra</a:t>
            </a:r>
            <a:r>
              <a:rPr lang="en-US" sz="2000" b="0" i="0" dirty="0">
                <a:solidFill>
                  <a:schemeClr val="bg1"/>
                </a:solidFill>
                <a:effectLst/>
                <a:latin typeface="arial" panose="020B0604020202020204" pitchFamily="34" charset="0"/>
              </a:rPr>
              <a:t> layer will not protect from bot attacks completely but it will make it harder</a:t>
            </a:r>
          </a:p>
        </p:txBody>
      </p:sp>
      <p:sp>
        <p:nvSpPr>
          <p:cNvPr id="9" name="TextBox 8">
            <a:extLst>
              <a:ext uri="{FF2B5EF4-FFF2-40B4-BE49-F238E27FC236}">
                <a16:creationId xmlns:a16="http://schemas.microsoft.com/office/drawing/2014/main" id="{5A62E5BC-68E6-ED91-3529-2DFE16345921}"/>
              </a:ext>
            </a:extLst>
          </p:cNvPr>
          <p:cNvSpPr txBox="1"/>
          <p:nvPr/>
        </p:nvSpPr>
        <p:spPr>
          <a:xfrm>
            <a:off x="2604046" y="3429000"/>
            <a:ext cx="6983902" cy="461665"/>
          </a:xfrm>
          <a:prstGeom prst="rect">
            <a:avLst/>
          </a:prstGeom>
          <a:noFill/>
        </p:spPr>
        <p:txBody>
          <a:bodyPr wrap="square" rtlCol="0">
            <a:spAutoFit/>
          </a:bodyPr>
          <a:lstStyle/>
          <a:p>
            <a:pPr algn="ctr"/>
            <a:r>
              <a:rPr lang="en-US" sz="2400" b="1" i="0" dirty="0">
                <a:solidFill>
                  <a:schemeClr val="bg1"/>
                </a:solidFill>
                <a:effectLst/>
                <a:latin typeface="Roboto" panose="02000000000000000000" pitchFamily="2" charset="0"/>
              </a:rPr>
              <a:t>2. No password login on the website version</a:t>
            </a:r>
            <a:endParaRPr lang="en-US" sz="2400" b="1" dirty="0">
              <a:solidFill>
                <a:schemeClr val="bg1"/>
              </a:solidFill>
            </a:endParaRPr>
          </a:p>
        </p:txBody>
      </p:sp>
    </p:spTree>
    <p:extLst>
      <p:ext uri="{BB962C8B-B14F-4D97-AF65-F5344CB8AC3E}">
        <p14:creationId xmlns:p14="http://schemas.microsoft.com/office/powerpoint/2010/main" val="17378472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122707AF-BC1D-FA6A-79C0-7F3251547518}"/>
            </a:ext>
          </a:extLst>
        </p:cNvPr>
        <p:cNvGrpSpPr/>
        <p:nvPr/>
      </p:nvGrpSpPr>
      <p:grpSpPr>
        <a:xfrm>
          <a:off x="0" y="0"/>
          <a:ext cx="0" cy="0"/>
          <a:chOff x="0" y="0"/>
          <a:chExt cx="0" cy="0"/>
        </a:xfrm>
      </p:grpSpPr>
      <p:sp>
        <p:nvSpPr>
          <p:cNvPr id="5" name="Oval 4">
            <a:extLst>
              <a:ext uri="{FF2B5EF4-FFF2-40B4-BE49-F238E27FC236}">
                <a16:creationId xmlns:a16="http://schemas.microsoft.com/office/drawing/2014/main" id="{53478EF2-707C-6EE0-CA29-A70038303553}"/>
              </a:ext>
            </a:extLst>
          </p:cNvPr>
          <p:cNvSpPr/>
          <p:nvPr/>
        </p:nvSpPr>
        <p:spPr>
          <a:xfrm>
            <a:off x="10905530" y="242213"/>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A1AC5C5-0869-C8D4-208C-7670927F3088}"/>
              </a:ext>
            </a:extLst>
          </p:cNvPr>
          <p:cNvSpPr/>
          <p:nvPr/>
        </p:nvSpPr>
        <p:spPr>
          <a:xfrm>
            <a:off x="11188062"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79A9F654-D132-793B-D510-28F528B11DEE}"/>
              </a:ext>
            </a:extLst>
          </p:cNvPr>
          <p:cNvSpPr/>
          <p:nvPr/>
        </p:nvSpPr>
        <p:spPr>
          <a:xfrm>
            <a:off x="821058"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C8E20B6B-E2E3-1D63-DA81-8617BF722F8A}"/>
              </a:ext>
            </a:extLst>
          </p:cNvPr>
          <p:cNvSpPr/>
          <p:nvPr/>
        </p:nvSpPr>
        <p:spPr>
          <a:xfrm>
            <a:off x="1103590"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6C2AC79-6100-9E4C-7F9A-1E0A83471D1E}"/>
              </a:ext>
            </a:extLst>
          </p:cNvPr>
          <p:cNvSpPr/>
          <p:nvPr/>
        </p:nvSpPr>
        <p:spPr>
          <a:xfrm>
            <a:off x="4880657" y="521305"/>
            <a:ext cx="274320" cy="27432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8">
            <a:extLst>
              <a:ext uri="{FF2B5EF4-FFF2-40B4-BE49-F238E27FC236}">
                <a16:creationId xmlns:a16="http://schemas.microsoft.com/office/drawing/2014/main" id="{22C8C489-FE94-EC85-3741-FAC73DCFC3BC}"/>
              </a:ext>
            </a:extLst>
          </p:cNvPr>
          <p:cNvSpPr txBox="1"/>
          <p:nvPr/>
        </p:nvSpPr>
        <p:spPr>
          <a:xfrm>
            <a:off x="5154976" y="424284"/>
            <a:ext cx="2738721" cy="461665"/>
          </a:xfrm>
          <a:prstGeom prst="rect">
            <a:avLst/>
          </a:prstGeom>
          <a:noFill/>
        </p:spPr>
        <p:txBody>
          <a:bodyPr wrap="square" rtlCol="0">
            <a:spAutoFit/>
          </a:bodyPr>
          <a:lstStyle/>
          <a:p>
            <a:r>
              <a:rPr lang="en-US" sz="2400" b="1" i="0" dirty="0">
                <a:solidFill>
                  <a:srgbClr val="E8EAED"/>
                </a:solidFill>
                <a:effectLst/>
                <a:latin typeface="Roboto" panose="02000000000000000000" pitchFamily="2" charset="0"/>
              </a:rPr>
              <a:t>Features ideas</a:t>
            </a:r>
            <a:endParaRPr lang="en-US" sz="2400" b="1" dirty="0">
              <a:solidFill>
                <a:schemeClr val="bg1"/>
              </a:solidFill>
            </a:endParaRPr>
          </a:p>
        </p:txBody>
      </p:sp>
      <p:sp>
        <p:nvSpPr>
          <p:cNvPr id="12" name="TextBox 11">
            <a:extLst>
              <a:ext uri="{FF2B5EF4-FFF2-40B4-BE49-F238E27FC236}">
                <a16:creationId xmlns:a16="http://schemas.microsoft.com/office/drawing/2014/main" id="{ED380E27-6706-9D64-A274-61B50EE9F4DA}"/>
              </a:ext>
            </a:extLst>
          </p:cNvPr>
          <p:cNvSpPr txBox="1"/>
          <p:nvPr/>
        </p:nvSpPr>
        <p:spPr>
          <a:xfrm>
            <a:off x="821058" y="1545853"/>
            <a:ext cx="10549884" cy="1631216"/>
          </a:xfrm>
          <a:prstGeom prst="rect">
            <a:avLst/>
          </a:prstGeom>
          <a:noFill/>
        </p:spPr>
        <p:txBody>
          <a:bodyPr wrap="square" rtlCol="0">
            <a:spAutoFit/>
          </a:bodyPr>
          <a:lstStyle/>
          <a:p>
            <a:pPr algn="ctr"/>
            <a:r>
              <a:rPr lang="en-US" sz="2000" b="0" i="0" dirty="0">
                <a:solidFill>
                  <a:schemeClr val="bg1"/>
                </a:solidFill>
                <a:effectLst/>
                <a:latin typeface="arial" panose="020B0604020202020204" pitchFamily="34" charset="0"/>
              </a:rPr>
              <a:t>Sometimes the classroom has some kind of problem that needs to be fixed like in the electric, board or other devices and fixing it takes time while there are already some other classes who are empty for the upcoming few hours so by using the schedule of all departments, we can detect these empty classes and send it to the teacher when he asks for it, And this feature can help with preparing the schedules as well</a:t>
            </a:r>
          </a:p>
        </p:txBody>
      </p:sp>
      <p:sp>
        <p:nvSpPr>
          <p:cNvPr id="4" name="TextBox 3">
            <a:extLst>
              <a:ext uri="{FF2B5EF4-FFF2-40B4-BE49-F238E27FC236}">
                <a16:creationId xmlns:a16="http://schemas.microsoft.com/office/drawing/2014/main" id="{7CFE3DD5-060B-CF23-2A59-8BC2B37BA3B9}"/>
              </a:ext>
            </a:extLst>
          </p:cNvPr>
          <p:cNvSpPr txBox="1"/>
          <p:nvPr/>
        </p:nvSpPr>
        <p:spPr>
          <a:xfrm>
            <a:off x="3352926" y="1084188"/>
            <a:ext cx="5486147" cy="461665"/>
          </a:xfrm>
          <a:prstGeom prst="rect">
            <a:avLst/>
          </a:prstGeom>
          <a:noFill/>
        </p:spPr>
        <p:txBody>
          <a:bodyPr wrap="square" rtlCol="0">
            <a:spAutoFit/>
          </a:bodyPr>
          <a:lstStyle/>
          <a:p>
            <a:pPr algn="ctr"/>
            <a:r>
              <a:rPr lang="en-US" sz="2400" b="1" i="0" dirty="0">
                <a:solidFill>
                  <a:schemeClr val="bg1"/>
                </a:solidFill>
                <a:effectLst/>
                <a:latin typeface="Roboto" panose="02000000000000000000" pitchFamily="2" charset="0"/>
              </a:rPr>
              <a:t>3. Empty classes finder</a:t>
            </a:r>
            <a:endParaRPr lang="en-US" sz="2400" b="1" dirty="0">
              <a:solidFill>
                <a:schemeClr val="bg1"/>
              </a:solidFill>
            </a:endParaRPr>
          </a:p>
        </p:txBody>
      </p:sp>
      <p:sp>
        <p:nvSpPr>
          <p:cNvPr id="10" name="TextBox 9">
            <a:extLst>
              <a:ext uri="{FF2B5EF4-FFF2-40B4-BE49-F238E27FC236}">
                <a16:creationId xmlns:a16="http://schemas.microsoft.com/office/drawing/2014/main" id="{F9E3C3E2-7061-996A-B3F6-8400C81C9B0F}"/>
              </a:ext>
            </a:extLst>
          </p:cNvPr>
          <p:cNvSpPr txBox="1"/>
          <p:nvPr/>
        </p:nvSpPr>
        <p:spPr>
          <a:xfrm>
            <a:off x="821058" y="4142597"/>
            <a:ext cx="10549884" cy="1631216"/>
          </a:xfrm>
          <a:prstGeom prst="rect">
            <a:avLst/>
          </a:prstGeom>
          <a:noFill/>
        </p:spPr>
        <p:txBody>
          <a:bodyPr wrap="square" rtlCol="0">
            <a:spAutoFit/>
          </a:bodyPr>
          <a:lstStyle/>
          <a:p>
            <a:pPr algn="ctr"/>
            <a:r>
              <a:rPr lang="en-US" sz="2000" b="0" i="0" dirty="0">
                <a:solidFill>
                  <a:schemeClr val="bg1"/>
                </a:solidFill>
                <a:effectLst/>
                <a:latin typeface="arial" panose="020B0604020202020204" pitchFamily="34" charset="0"/>
              </a:rPr>
              <a:t>By giving the AI the right answer and the student answer and asking it to check how much percentage of the information that the student's answer covers of the right answer we will get a suggested score for this exam question which can help teachers to check the exams papers faster, we can automate that so it will be easy to do that steps but of course we will not let the AI give the final score but it will just suggest a score to help the teacher</a:t>
            </a:r>
          </a:p>
        </p:txBody>
      </p:sp>
      <p:sp>
        <p:nvSpPr>
          <p:cNvPr id="13" name="TextBox 12">
            <a:extLst>
              <a:ext uri="{FF2B5EF4-FFF2-40B4-BE49-F238E27FC236}">
                <a16:creationId xmlns:a16="http://schemas.microsoft.com/office/drawing/2014/main" id="{3C244816-D6AD-BAAE-02A1-2486A68AFEB5}"/>
              </a:ext>
            </a:extLst>
          </p:cNvPr>
          <p:cNvSpPr txBox="1"/>
          <p:nvPr/>
        </p:nvSpPr>
        <p:spPr>
          <a:xfrm>
            <a:off x="3352926" y="3680932"/>
            <a:ext cx="5486147" cy="461665"/>
          </a:xfrm>
          <a:prstGeom prst="rect">
            <a:avLst/>
          </a:prstGeom>
          <a:noFill/>
        </p:spPr>
        <p:txBody>
          <a:bodyPr wrap="square" rtlCol="0">
            <a:spAutoFit/>
          </a:bodyPr>
          <a:lstStyle/>
          <a:p>
            <a:pPr algn="ctr"/>
            <a:r>
              <a:rPr lang="en-US" sz="2400" b="1" i="0" dirty="0">
                <a:solidFill>
                  <a:schemeClr val="bg1"/>
                </a:solidFill>
                <a:effectLst/>
                <a:latin typeface="Roboto" panose="02000000000000000000" pitchFamily="2" charset="0"/>
              </a:rPr>
              <a:t>4. Exam papers checker</a:t>
            </a:r>
            <a:endParaRPr lang="en-US" sz="2400" b="1" dirty="0">
              <a:solidFill>
                <a:schemeClr val="bg1"/>
              </a:solidFill>
            </a:endParaRPr>
          </a:p>
        </p:txBody>
      </p:sp>
    </p:spTree>
    <p:extLst>
      <p:ext uri="{BB962C8B-B14F-4D97-AF65-F5344CB8AC3E}">
        <p14:creationId xmlns:p14="http://schemas.microsoft.com/office/powerpoint/2010/main" val="2956515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DD92716-57A8-17ED-9AC6-955152F41B53}"/>
              </a:ext>
            </a:extLst>
          </p:cNvPr>
          <p:cNvSpPr txBox="1"/>
          <p:nvPr/>
        </p:nvSpPr>
        <p:spPr>
          <a:xfrm>
            <a:off x="3080789" y="2839261"/>
            <a:ext cx="6030410" cy="707886"/>
          </a:xfrm>
          <a:prstGeom prst="rect">
            <a:avLst/>
          </a:prstGeom>
          <a:noFill/>
        </p:spPr>
        <p:txBody>
          <a:bodyPr wrap="square" rtlCol="0">
            <a:spAutoFit/>
          </a:bodyPr>
          <a:lstStyle/>
          <a:p>
            <a:pPr algn="ctr"/>
            <a:r>
              <a:rPr lang="en-US" sz="4000" b="0" i="0" dirty="0">
                <a:solidFill>
                  <a:schemeClr val="bg1"/>
                </a:solidFill>
                <a:effectLst/>
                <a:latin typeface="arial" panose="020B0604020202020204" pitchFamily="34" charset="0"/>
              </a:rPr>
              <a:t>UBIS Plus</a:t>
            </a:r>
            <a:endParaRPr lang="en-US" sz="4000" dirty="0">
              <a:solidFill>
                <a:schemeClr val="bg1"/>
              </a:solidFill>
            </a:endParaRPr>
          </a:p>
        </p:txBody>
      </p:sp>
      <p:sp>
        <p:nvSpPr>
          <p:cNvPr id="9" name="TextBox 8">
            <a:extLst>
              <a:ext uri="{FF2B5EF4-FFF2-40B4-BE49-F238E27FC236}">
                <a16:creationId xmlns:a16="http://schemas.microsoft.com/office/drawing/2014/main" id="{EC7BD000-22F3-7C5A-4AFD-E4559A33821B}"/>
              </a:ext>
            </a:extLst>
          </p:cNvPr>
          <p:cNvSpPr txBox="1"/>
          <p:nvPr/>
        </p:nvSpPr>
        <p:spPr>
          <a:xfrm>
            <a:off x="1910134" y="3947359"/>
            <a:ext cx="8371720" cy="1938992"/>
          </a:xfrm>
          <a:prstGeom prst="rect">
            <a:avLst/>
          </a:prstGeom>
          <a:noFill/>
        </p:spPr>
        <p:txBody>
          <a:bodyPr wrap="square" rtlCol="0">
            <a:spAutoFit/>
          </a:bodyPr>
          <a:lstStyle/>
          <a:p>
            <a:pPr algn="ctr"/>
            <a:r>
              <a:rPr lang="en-US" sz="2000" b="0" i="0" dirty="0">
                <a:solidFill>
                  <a:schemeClr val="bg1"/>
                </a:solidFill>
                <a:effectLst/>
                <a:latin typeface="arial" panose="020B0604020202020204" pitchFamily="34" charset="0"/>
              </a:rPr>
              <a:t>This project aims on providing many features to students and teachers that can help them do their tasks easier, It is most focused on using the AI to provide these features although some of them can be done without the AI, I implement it into a WhatsApp bot so it can be used as a new way to reach the university information other than the website and the mobile app but it can be added in them too</a:t>
            </a:r>
            <a:endParaRPr lang="en-US" sz="2000" dirty="0">
              <a:solidFill>
                <a:schemeClr val="bg1"/>
              </a:solidFill>
            </a:endParaRPr>
          </a:p>
        </p:txBody>
      </p:sp>
      <p:sp>
        <p:nvSpPr>
          <p:cNvPr id="2" name="Oval 1">
            <a:extLst>
              <a:ext uri="{FF2B5EF4-FFF2-40B4-BE49-F238E27FC236}">
                <a16:creationId xmlns:a16="http://schemas.microsoft.com/office/drawing/2014/main" id="{BBC4ECCD-5221-ED80-4C5B-8DC78354C44C}"/>
              </a:ext>
            </a:extLst>
          </p:cNvPr>
          <p:cNvSpPr/>
          <p:nvPr/>
        </p:nvSpPr>
        <p:spPr>
          <a:xfrm>
            <a:off x="4482694" y="841918"/>
            <a:ext cx="261496" cy="259461"/>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A8D71DE4-BAD7-A5D3-52BB-F864DDEEEB2C}"/>
              </a:ext>
            </a:extLst>
          </p:cNvPr>
          <p:cNvSpPr/>
          <p:nvPr/>
        </p:nvSpPr>
        <p:spPr>
          <a:xfrm>
            <a:off x="4613442" y="1558872"/>
            <a:ext cx="172827" cy="171482"/>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2C4F3D3-625C-038E-64B5-AD617E04DD7F}"/>
              </a:ext>
            </a:extLst>
          </p:cNvPr>
          <p:cNvSpPr/>
          <p:nvPr/>
        </p:nvSpPr>
        <p:spPr>
          <a:xfrm>
            <a:off x="6823227" y="176190"/>
            <a:ext cx="352827" cy="350081"/>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B932B34-8DC2-1DA2-A5F9-937586B450F5}"/>
              </a:ext>
            </a:extLst>
          </p:cNvPr>
          <p:cNvSpPr/>
          <p:nvPr/>
        </p:nvSpPr>
        <p:spPr>
          <a:xfrm>
            <a:off x="5032835" y="526271"/>
            <a:ext cx="162567" cy="161302"/>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6773673-E0FE-4CF9-0D35-AD0C3C00CC1C}"/>
              </a:ext>
            </a:extLst>
          </p:cNvPr>
          <p:cNvSpPr/>
          <p:nvPr/>
        </p:nvSpPr>
        <p:spPr>
          <a:xfrm>
            <a:off x="7158001" y="751186"/>
            <a:ext cx="182887" cy="181464"/>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D0B625A-7C9B-1DC1-48F8-B18E28605E81}"/>
              </a:ext>
            </a:extLst>
          </p:cNvPr>
          <p:cNvSpPr/>
          <p:nvPr/>
        </p:nvSpPr>
        <p:spPr>
          <a:xfrm>
            <a:off x="4897011" y="409191"/>
            <a:ext cx="2397967" cy="2379306"/>
          </a:xfrm>
          <a:prstGeom prst="ellipse">
            <a:avLst/>
          </a:prstGeom>
          <a:blipFill>
            <a:blip r:embed="rId3">
              <a:extLst>
                <a:ext uri="{28A0092B-C50C-407E-A947-70E740481C1C}">
                  <a14:useLocalDpi xmlns:a14="http://schemas.microsoft.com/office/drawing/2010/main" val="0"/>
                </a:ext>
              </a:extLst>
            </a:blip>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49490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5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298DB386-1311-BE69-676D-33115847A93C}"/>
            </a:ext>
          </a:extLst>
        </p:cNvPr>
        <p:cNvGrpSpPr/>
        <p:nvPr/>
      </p:nvGrpSpPr>
      <p:grpSpPr>
        <a:xfrm>
          <a:off x="0" y="0"/>
          <a:ext cx="0" cy="0"/>
          <a:chOff x="0" y="0"/>
          <a:chExt cx="0" cy="0"/>
        </a:xfrm>
      </p:grpSpPr>
      <p:sp>
        <p:nvSpPr>
          <p:cNvPr id="5" name="Oval 4">
            <a:extLst>
              <a:ext uri="{FF2B5EF4-FFF2-40B4-BE49-F238E27FC236}">
                <a16:creationId xmlns:a16="http://schemas.microsoft.com/office/drawing/2014/main" id="{7AB0D699-E4EC-3400-C0CD-A7633AF914A6}"/>
              </a:ext>
            </a:extLst>
          </p:cNvPr>
          <p:cNvSpPr/>
          <p:nvPr/>
        </p:nvSpPr>
        <p:spPr>
          <a:xfrm>
            <a:off x="10905530" y="242213"/>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4C123AF-CE82-0C29-97BC-C7BB8E5810CB}"/>
              </a:ext>
            </a:extLst>
          </p:cNvPr>
          <p:cNvSpPr/>
          <p:nvPr/>
        </p:nvSpPr>
        <p:spPr>
          <a:xfrm>
            <a:off x="11188062"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4765BC4E-488A-3D73-6C1A-40B75BFC6275}"/>
              </a:ext>
            </a:extLst>
          </p:cNvPr>
          <p:cNvSpPr/>
          <p:nvPr/>
        </p:nvSpPr>
        <p:spPr>
          <a:xfrm>
            <a:off x="821058"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08281ECD-586E-C3D3-DA24-64843549148E}"/>
              </a:ext>
            </a:extLst>
          </p:cNvPr>
          <p:cNvSpPr/>
          <p:nvPr/>
        </p:nvSpPr>
        <p:spPr>
          <a:xfrm>
            <a:off x="1103590"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2337FE8-1F53-2A35-6FD4-0A4525C88944}"/>
              </a:ext>
            </a:extLst>
          </p:cNvPr>
          <p:cNvSpPr/>
          <p:nvPr/>
        </p:nvSpPr>
        <p:spPr>
          <a:xfrm>
            <a:off x="4885322" y="521305"/>
            <a:ext cx="274320" cy="27432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8">
            <a:extLst>
              <a:ext uri="{FF2B5EF4-FFF2-40B4-BE49-F238E27FC236}">
                <a16:creationId xmlns:a16="http://schemas.microsoft.com/office/drawing/2014/main" id="{FE389F71-D96E-7490-E616-5DCB7C910D29}"/>
              </a:ext>
            </a:extLst>
          </p:cNvPr>
          <p:cNvSpPr txBox="1"/>
          <p:nvPr/>
        </p:nvSpPr>
        <p:spPr>
          <a:xfrm>
            <a:off x="5159641" y="424284"/>
            <a:ext cx="2743387" cy="461665"/>
          </a:xfrm>
          <a:prstGeom prst="rect">
            <a:avLst/>
          </a:prstGeom>
          <a:noFill/>
        </p:spPr>
        <p:txBody>
          <a:bodyPr wrap="square" rtlCol="0">
            <a:spAutoFit/>
          </a:bodyPr>
          <a:lstStyle/>
          <a:p>
            <a:r>
              <a:rPr lang="en-US" sz="2400" b="1" i="0" dirty="0">
                <a:solidFill>
                  <a:srgbClr val="E8EAED"/>
                </a:solidFill>
                <a:effectLst/>
                <a:latin typeface="Roboto" panose="02000000000000000000" pitchFamily="2" charset="0"/>
              </a:rPr>
              <a:t>Features ideas</a:t>
            </a:r>
            <a:endParaRPr lang="en-US" sz="2400" b="1" dirty="0">
              <a:solidFill>
                <a:schemeClr val="bg1"/>
              </a:solidFill>
            </a:endParaRPr>
          </a:p>
        </p:txBody>
      </p:sp>
      <p:sp>
        <p:nvSpPr>
          <p:cNvPr id="12" name="TextBox 11">
            <a:extLst>
              <a:ext uri="{FF2B5EF4-FFF2-40B4-BE49-F238E27FC236}">
                <a16:creationId xmlns:a16="http://schemas.microsoft.com/office/drawing/2014/main" id="{66908769-28E3-5A4A-C88A-3B6E08F02415}"/>
              </a:ext>
            </a:extLst>
          </p:cNvPr>
          <p:cNvSpPr txBox="1"/>
          <p:nvPr/>
        </p:nvSpPr>
        <p:spPr>
          <a:xfrm>
            <a:off x="821058" y="1545853"/>
            <a:ext cx="10549884" cy="1323439"/>
          </a:xfrm>
          <a:prstGeom prst="rect">
            <a:avLst/>
          </a:prstGeom>
          <a:noFill/>
        </p:spPr>
        <p:txBody>
          <a:bodyPr wrap="square" rtlCol="0">
            <a:spAutoFit/>
          </a:bodyPr>
          <a:lstStyle/>
          <a:p>
            <a:pPr algn="ctr"/>
            <a:r>
              <a:rPr lang="en-US" sz="2000" b="0" i="0" dirty="0">
                <a:solidFill>
                  <a:schemeClr val="bg1"/>
                </a:solidFill>
                <a:effectLst/>
                <a:latin typeface="arial" panose="020B0604020202020204" pitchFamily="34" charset="0"/>
              </a:rPr>
              <a:t>This one is very important if the university wants to take the clubs seriously cause for now it's a mess, I don't even know in which clubs I'm registered because there's no way to check that so It should be inside the university platform so students can register and quit and check the events and other clubs related things in one place</a:t>
            </a:r>
          </a:p>
        </p:txBody>
      </p:sp>
      <p:sp>
        <p:nvSpPr>
          <p:cNvPr id="4" name="TextBox 3">
            <a:extLst>
              <a:ext uri="{FF2B5EF4-FFF2-40B4-BE49-F238E27FC236}">
                <a16:creationId xmlns:a16="http://schemas.microsoft.com/office/drawing/2014/main" id="{82BED38C-5E82-D71A-8B71-8D8917DF88D3}"/>
              </a:ext>
            </a:extLst>
          </p:cNvPr>
          <p:cNvSpPr txBox="1"/>
          <p:nvPr/>
        </p:nvSpPr>
        <p:spPr>
          <a:xfrm>
            <a:off x="2816320" y="1084187"/>
            <a:ext cx="6559358" cy="461665"/>
          </a:xfrm>
          <a:prstGeom prst="rect">
            <a:avLst/>
          </a:prstGeom>
          <a:noFill/>
        </p:spPr>
        <p:txBody>
          <a:bodyPr wrap="square" rtlCol="0">
            <a:spAutoFit/>
          </a:bodyPr>
          <a:lstStyle/>
          <a:p>
            <a:pPr algn="ctr"/>
            <a:r>
              <a:rPr lang="en-US" sz="2400" b="1" i="0" dirty="0">
                <a:solidFill>
                  <a:schemeClr val="bg1"/>
                </a:solidFill>
                <a:effectLst/>
                <a:latin typeface="Roboto" panose="02000000000000000000" pitchFamily="2" charset="0"/>
              </a:rPr>
              <a:t>5. Clubs section in the university platform</a:t>
            </a:r>
            <a:endParaRPr lang="en-US" sz="2400" b="1" dirty="0">
              <a:solidFill>
                <a:schemeClr val="bg1"/>
              </a:solidFill>
            </a:endParaRPr>
          </a:p>
        </p:txBody>
      </p:sp>
      <p:sp>
        <p:nvSpPr>
          <p:cNvPr id="10" name="TextBox 9">
            <a:extLst>
              <a:ext uri="{FF2B5EF4-FFF2-40B4-BE49-F238E27FC236}">
                <a16:creationId xmlns:a16="http://schemas.microsoft.com/office/drawing/2014/main" id="{55ECC83C-22B2-B056-6103-5E5C06282C45}"/>
              </a:ext>
            </a:extLst>
          </p:cNvPr>
          <p:cNvSpPr txBox="1"/>
          <p:nvPr/>
        </p:nvSpPr>
        <p:spPr>
          <a:xfrm>
            <a:off x="821058" y="4142597"/>
            <a:ext cx="10549884" cy="1631216"/>
          </a:xfrm>
          <a:prstGeom prst="rect">
            <a:avLst/>
          </a:prstGeom>
          <a:noFill/>
        </p:spPr>
        <p:txBody>
          <a:bodyPr wrap="square" rtlCol="0">
            <a:spAutoFit/>
          </a:bodyPr>
          <a:lstStyle/>
          <a:p>
            <a:pPr algn="ctr"/>
            <a:r>
              <a:rPr lang="en-US" sz="2000" b="0" i="0" dirty="0">
                <a:solidFill>
                  <a:schemeClr val="bg1"/>
                </a:solidFill>
                <a:effectLst/>
                <a:latin typeface="arial" panose="020B0604020202020204" pitchFamily="34" charset="0"/>
              </a:rPr>
              <a:t>For now, there's no way for students to share their summary notes of the course other than the students’ group, So we can add a section for that on the university platform and maybe rewarding students who share their notes to encourage more students to do that, The rewards can be some extra points or maybe some discount coupons for the stores inside the university</a:t>
            </a:r>
          </a:p>
        </p:txBody>
      </p:sp>
      <p:sp>
        <p:nvSpPr>
          <p:cNvPr id="13" name="TextBox 12">
            <a:extLst>
              <a:ext uri="{FF2B5EF4-FFF2-40B4-BE49-F238E27FC236}">
                <a16:creationId xmlns:a16="http://schemas.microsoft.com/office/drawing/2014/main" id="{95DB7E8A-8373-522C-1F47-FE8576F53AF1}"/>
              </a:ext>
            </a:extLst>
          </p:cNvPr>
          <p:cNvSpPr txBox="1"/>
          <p:nvPr/>
        </p:nvSpPr>
        <p:spPr>
          <a:xfrm>
            <a:off x="3352925" y="3680932"/>
            <a:ext cx="5486147" cy="461665"/>
          </a:xfrm>
          <a:prstGeom prst="rect">
            <a:avLst/>
          </a:prstGeom>
          <a:noFill/>
        </p:spPr>
        <p:txBody>
          <a:bodyPr wrap="square" rtlCol="0">
            <a:spAutoFit/>
          </a:bodyPr>
          <a:lstStyle/>
          <a:p>
            <a:pPr algn="ctr"/>
            <a:r>
              <a:rPr lang="en-US" sz="2400" b="1" i="0" dirty="0">
                <a:solidFill>
                  <a:schemeClr val="bg1"/>
                </a:solidFill>
                <a:effectLst/>
                <a:latin typeface="Roboto" panose="02000000000000000000" pitchFamily="2" charset="0"/>
              </a:rPr>
              <a:t>6. Students notes section</a:t>
            </a:r>
            <a:endParaRPr lang="en-US" sz="2400" b="1" dirty="0">
              <a:solidFill>
                <a:schemeClr val="bg1"/>
              </a:solidFill>
            </a:endParaRPr>
          </a:p>
        </p:txBody>
      </p:sp>
    </p:spTree>
    <p:extLst>
      <p:ext uri="{BB962C8B-B14F-4D97-AF65-F5344CB8AC3E}">
        <p14:creationId xmlns:p14="http://schemas.microsoft.com/office/powerpoint/2010/main" val="40115708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E2D1B392-27DD-E70C-BA31-963578916231}"/>
            </a:ext>
          </a:extLst>
        </p:cNvPr>
        <p:cNvGrpSpPr/>
        <p:nvPr/>
      </p:nvGrpSpPr>
      <p:grpSpPr>
        <a:xfrm>
          <a:off x="0" y="0"/>
          <a:ext cx="0" cy="0"/>
          <a:chOff x="0" y="0"/>
          <a:chExt cx="0" cy="0"/>
        </a:xfrm>
      </p:grpSpPr>
      <p:sp>
        <p:nvSpPr>
          <p:cNvPr id="5" name="Oval 4">
            <a:extLst>
              <a:ext uri="{FF2B5EF4-FFF2-40B4-BE49-F238E27FC236}">
                <a16:creationId xmlns:a16="http://schemas.microsoft.com/office/drawing/2014/main" id="{795B2B94-9639-8696-16AF-7C3F4B8A3B1A}"/>
              </a:ext>
            </a:extLst>
          </p:cNvPr>
          <p:cNvSpPr/>
          <p:nvPr/>
        </p:nvSpPr>
        <p:spPr>
          <a:xfrm>
            <a:off x="10905530" y="242213"/>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45BB30C8-3426-A8A8-5EDF-4CA7E1318678}"/>
              </a:ext>
            </a:extLst>
          </p:cNvPr>
          <p:cNvSpPr/>
          <p:nvPr/>
        </p:nvSpPr>
        <p:spPr>
          <a:xfrm>
            <a:off x="11188062"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45FFFB31-771A-4500-6C55-12B2885FB09C}"/>
              </a:ext>
            </a:extLst>
          </p:cNvPr>
          <p:cNvSpPr/>
          <p:nvPr/>
        </p:nvSpPr>
        <p:spPr>
          <a:xfrm>
            <a:off x="821058"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D767BEA5-64A3-8C91-38F9-545775E0B1AF}"/>
              </a:ext>
            </a:extLst>
          </p:cNvPr>
          <p:cNvSpPr/>
          <p:nvPr/>
        </p:nvSpPr>
        <p:spPr>
          <a:xfrm>
            <a:off x="1103590"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9377ECBD-1C98-73ED-D979-EE275459A4DF}"/>
              </a:ext>
            </a:extLst>
          </p:cNvPr>
          <p:cNvSpPr/>
          <p:nvPr/>
        </p:nvSpPr>
        <p:spPr>
          <a:xfrm>
            <a:off x="4885323" y="521305"/>
            <a:ext cx="274320" cy="27432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8">
            <a:extLst>
              <a:ext uri="{FF2B5EF4-FFF2-40B4-BE49-F238E27FC236}">
                <a16:creationId xmlns:a16="http://schemas.microsoft.com/office/drawing/2014/main" id="{6A7B35BB-1402-B885-8605-E52227B87CC3}"/>
              </a:ext>
            </a:extLst>
          </p:cNvPr>
          <p:cNvSpPr txBox="1"/>
          <p:nvPr/>
        </p:nvSpPr>
        <p:spPr>
          <a:xfrm>
            <a:off x="5159643" y="424284"/>
            <a:ext cx="2902006" cy="461665"/>
          </a:xfrm>
          <a:prstGeom prst="rect">
            <a:avLst/>
          </a:prstGeom>
          <a:noFill/>
        </p:spPr>
        <p:txBody>
          <a:bodyPr wrap="square" rtlCol="0">
            <a:spAutoFit/>
          </a:bodyPr>
          <a:lstStyle/>
          <a:p>
            <a:r>
              <a:rPr lang="en-US" sz="2400" b="1" i="0" dirty="0">
                <a:solidFill>
                  <a:srgbClr val="E8EAED"/>
                </a:solidFill>
                <a:effectLst/>
                <a:latin typeface="Roboto" panose="02000000000000000000" pitchFamily="2" charset="0"/>
              </a:rPr>
              <a:t>Features ideas</a:t>
            </a:r>
            <a:endParaRPr lang="en-US" sz="2400" b="1" dirty="0">
              <a:solidFill>
                <a:schemeClr val="bg1"/>
              </a:solidFill>
            </a:endParaRPr>
          </a:p>
        </p:txBody>
      </p:sp>
      <p:sp>
        <p:nvSpPr>
          <p:cNvPr id="12" name="TextBox 11">
            <a:extLst>
              <a:ext uri="{FF2B5EF4-FFF2-40B4-BE49-F238E27FC236}">
                <a16:creationId xmlns:a16="http://schemas.microsoft.com/office/drawing/2014/main" id="{DB56E96F-F3AC-6421-6C16-6183B18ABCB2}"/>
              </a:ext>
            </a:extLst>
          </p:cNvPr>
          <p:cNvSpPr txBox="1"/>
          <p:nvPr/>
        </p:nvSpPr>
        <p:spPr>
          <a:xfrm>
            <a:off x="821058" y="1545853"/>
            <a:ext cx="10549884" cy="1938992"/>
          </a:xfrm>
          <a:prstGeom prst="rect">
            <a:avLst/>
          </a:prstGeom>
          <a:noFill/>
        </p:spPr>
        <p:txBody>
          <a:bodyPr wrap="square" rtlCol="0">
            <a:spAutoFit/>
          </a:bodyPr>
          <a:lstStyle/>
          <a:p>
            <a:pPr algn="ctr"/>
            <a:r>
              <a:rPr lang="en-US" sz="2000" b="0" i="0" dirty="0">
                <a:solidFill>
                  <a:schemeClr val="bg1"/>
                </a:solidFill>
                <a:effectLst/>
                <a:latin typeface="arial" panose="020B0604020202020204" pitchFamily="34" charset="0"/>
              </a:rPr>
              <a:t>We can provide many features inside this one, For example friends can see each others schedule or maybe they can make a score points competition and show it in a beautiful way similar to the gaming achievements competition, In gaming this feature encourages the competition and most students are gamers so maybe providing a similar thing in the university platform can encourage them to study harder, And a lot more ideas can be added to the friends’ feature</a:t>
            </a:r>
          </a:p>
        </p:txBody>
      </p:sp>
      <p:sp>
        <p:nvSpPr>
          <p:cNvPr id="4" name="TextBox 3">
            <a:extLst>
              <a:ext uri="{FF2B5EF4-FFF2-40B4-BE49-F238E27FC236}">
                <a16:creationId xmlns:a16="http://schemas.microsoft.com/office/drawing/2014/main" id="{4E5A0680-CC85-5B39-73EE-32704214B2EB}"/>
              </a:ext>
            </a:extLst>
          </p:cNvPr>
          <p:cNvSpPr txBox="1"/>
          <p:nvPr/>
        </p:nvSpPr>
        <p:spPr>
          <a:xfrm>
            <a:off x="2704351" y="1082036"/>
            <a:ext cx="6783293" cy="461665"/>
          </a:xfrm>
          <a:prstGeom prst="rect">
            <a:avLst/>
          </a:prstGeom>
          <a:noFill/>
        </p:spPr>
        <p:txBody>
          <a:bodyPr wrap="square" rtlCol="0">
            <a:spAutoFit/>
          </a:bodyPr>
          <a:lstStyle/>
          <a:p>
            <a:pPr algn="ctr"/>
            <a:r>
              <a:rPr lang="en-US" sz="2400" b="1" i="0" dirty="0">
                <a:solidFill>
                  <a:schemeClr val="bg1"/>
                </a:solidFill>
                <a:effectLst/>
                <a:latin typeface="Roboto" panose="02000000000000000000" pitchFamily="2" charset="0"/>
              </a:rPr>
              <a:t>7. Add friends on the university platform</a:t>
            </a:r>
            <a:endParaRPr lang="en-US" sz="2400" b="1" dirty="0">
              <a:solidFill>
                <a:schemeClr val="bg1"/>
              </a:solidFill>
            </a:endParaRPr>
          </a:p>
        </p:txBody>
      </p:sp>
      <p:sp>
        <p:nvSpPr>
          <p:cNvPr id="10" name="TextBox 9">
            <a:extLst>
              <a:ext uri="{FF2B5EF4-FFF2-40B4-BE49-F238E27FC236}">
                <a16:creationId xmlns:a16="http://schemas.microsoft.com/office/drawing/2014/main" id="{00EDB8DA-56E8-1B5B-68E3-0C8B97E8A36C}"/>
              </a:ext>
            </a:extLst>
          </p:cNvPr>
          <p:cNvSpPr txBox="1"/>
          <p:nvPr/>
        </p:nvSpPr>
        <p:spPr>
          <a:xfrm>
            <a:off x="821058" y="4142597"/>
            <a:ext cx="10549884" cy="707886"/>
          </a:xfrm>
          <a:prstGeom prst="rect">
            <a:avLst/>
          </a:prstGeom>
          <a:noFill/>
        </p:spPr>
        <p:txBody>
          <a:bodyPr wrap="square" rtlCol="0">
            <a:spAutoFit/>
          </a:bodyPr>
          <a:lstStyle/>
          <a:p>
            <a:pPr algn="ctr"/>
            <a:r>
              <a:rPr lang="en-US" sz="2000" b="0" i="0" dirty="0">
                <a:solidFill>
                  <a:schemeClr val="bg1"/>
                </a:solidFill>
                <a:effectLst/>
                <a:latin typeface="arial" panose="020B0604020202020204" pitchFamily="34" charset="0"/>
              </a:rPr>
              <a:t>By using the information in the course notes, we can generate a small exam that can tell the student how ready he is for the exam</a:t>
            </a:r>
          </a:p>
        </p:txBody>
      </p:sp>
      <p:sp>
        <p:nvSpPr>
          <p:cNvPr id="13" name="TextBox 12">
            <a:extLst>
              <a:ext uri="{FF2B5EF4-FFF2-40B4-BE49-F238E27FC236}">
                <a16:creationId xmlns:a16="http://schemas.microsoft.com/office/drawing/2014/main" id="{07C53CE9-0F5E-1927-AA6C-2BC46EAC95C0}"/>
              </a:ext>
            </a:extLst>
          </p:cNvPr>
          <p:cNvSpPr txBox="1"/>
          <p:nvPr/>
        </p:nvSpPr>
        <p:spPr>
          <a:xfrm>
            <a:off x="3352925" y="3680932"/>
            <a:ext cx="5486147" cy="461665"/>
          </a:xfrm>
          <a:prstGeom prst="rect">
            <a:avLst/>
          </a:prstGeom>
          <a:noFill/>
        </p:spPr>
        <p:txBody>
          <a:bodyPr wrap="square" rtlCol="0">
            <a:spAutoFit/>
          </a:bodyPr>
          <a:lstStyle/>
          <a:p>
            <a:pPr algn="ctr"/>
            <a:r>
              <a:rPr lang="en-US" sz="2400" b="1" i="0" dirty="0">
                <a:solidFill>
                  <a:schemeClr val="bg1"/>
                </a:solidFill>
                <a:effectLst/>
                <a:latin typeface="Roboto" panose="02000000000000000000" pitchFamily="2" charset="0"/>
              </a:rPr>
              <a:t>8. Tester before exams</a:t>
            </a:r>
            <a:endParaRPr lang="en-US" sz="2400" b="1" dirty="0">
              <a:solidFill>
                <a:schemeClr val="bg1"/>
              </a:solidFill>
            </a:endParaRPr>
          </a:p>
        </p:txBody>
      </p:sp>
    </p:spTree>
    <p:extLst>
      <p:ext uri="{BB962C8B-B14F-4D97-AF65-F5344CB8AC3E}">
        <p14:creationId xmlns:p14="http://schemas.microsoft.com/office/powerpoint/2010/main" val="10923185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CA13B95F-D06E-1585-1FAC-F6DD2943CD0B}"/>
            </a:ext>
          </a:extLst>
        </p:cNvPr>
        <p:cNvGrpSpPr/>
        <p:nvPr/>
      </p:nvGrpSpPr>
      <p:grpSpPr>
        <a:xfrm>
          <a:off x="0" y="0"/>
          <a:ext cx="0" cy="0"/>
          <a:chOff x="0" y="0"/>
          <a:chExt cx="0" cy="0"/>
        </a:xfrm>
      </p:grpSpPr>
      <p:sp>
        <p:nvSpPr>
          <p:cNvPr id="5" name="Oval 4">
            <a:extLst>
              <a:ext uri="{FF2B5EF4-FFF2-40B4-BE49-F238E27FC236}">
                <a16:creationId xmlns:a16="http://schemas.microsoft.com/office/drawing/2014/main" id="{58668D74-0339-9886-E669-4EEFC26B4FE1}"/>
              </a:ext>
            </a:extLst>
          </p:cNvPr>
          <p:cNvSpPr/>
          <p:nvPr/>
        </p:nvSpPr>
        <p:spPr>
          <a:xfrm>
            <a:off x="10905530" y="242213"/>
            <a:ext cx="182880" cy="18288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3AFC014-9B5C-1DCC-FAD0-DFF7A8B9DFB0}"/>
              </a:ext>
            </a:extLst>
          </p:cNvPr>
          <p:cNvSpPr/>
          <p:nvPr/>
        </p:nvSpPr>
        <p:spPr>
          <a:xfrm>
            <a:off x="11188062"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D5A8A6ED-D97A-6AC4-54A6-5FF8AB400C82}"/>
              </a:ext>
            </a:extLst>
          </p:cNvPr>
          <p:cNvSpPr/>
          <p:nvPr/>
        </p:nvSpPr>
        <p:spPr>
          <a:xfrm>
            <a:off x="821058"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691D4B58-5826-7126-A02E-E10129E8E603}"/>
              </a:ext>
            </a:extLst>
          </p:cNvPr>
          <p:cNvSpPr/>
          <p:nvPr/>
        </p:nvSpPr>
        <p:spPr>
          <a:xfrm>
            <a:off x="1103590"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A452EF7-8742-A4E6-D17A-877E7C335876}"/>
              </a:ext>
            </a:extLst>
          </p:cNvPr>
          <p:cNvSpPr/>
          <p:nvPr/>
        </p:nvSpPr>
        <p:spPr>
          <a:xfrm>
            <a:off x="4889988" y="521305"/>
            <a:ext cx="274320" cy="27432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8">
            <a:extLst>
              <a:ext uri="{FF2B5EF4-FFF2-40B4-BE49-F238E27FC236}">
                <a16:creationId xmlns:a16="http://schemas.microsoft.com/office/drawing/2014/main" id="{B0944CDF-2EC8-2206-4A17-E521BDB17673}"/>
              </a:ext>
            </a:extLst>
          </p:cNvPr>
          <p:cNvSpPr txBox="1"/>
          <p:nvPr/>
        </p:nvSpPr>
        <p:spPr>
          <a:xfrm>
            <a:off x="5164308" y="424284"/>
            <a:ext cx="2804035" cy="461665"/>
          </a:xfrm>
          <a:prstGeom prst="rect">
            <a:avLst/>
          </a:prstGeom>
          <a:noFill/>
        </p:spPr>
        <p:txBody>
          <a:bodyPr wrap="square" rtlCol="0">
            <a:spAutoFit/>
          </a:bodyPr>
          <a:lstStyle/>
          <a:p>
            <a:r>
              <a:rPr lang="en-US" sz="2400" b="1" i="0" dirty="0">
                <a:solidFill>
                  <a:srgbClr val="E8EAED"/>
                </a:solidFill>
                <a:effectLst/>
                <a:latin typeface="Roboto" panose="02000000000000000000" pitchFamily="2" charset="0"/>
              </a:rPr>
              <a:t>Features ideas</a:t>
            </a:r>
            <a:endParaRPr lang="en-US" sz="2400" b="1" dirty="0">
              <a:solidFill>
                <a:schemeClr val="bg1"/>
              </a:solidFill>
            </a:endParaRPr>
          </a:p>
        </p:txBody>
      </p:sp>
      <p:sp>
        <p:nvSpPr>
          <p:cNvPr id="12" name="TextBox 11">
            <a:extLst>
              <a:ext uri="{FF2B5EF4-FFF2-40B4-BE49-F238E27FC236}">
                <a16:creationId xmlns:a16="http://schemas.microsoft.com/office/drawing/2014/main" id="{81306CC3-545F-78A3-E31C-2D01F3253D87}"/>
              </a:ext>
            </a:extLst>
          </p:cNvPr>
          <p:cNvSpPr txBox="1"/>
          <p:nvPr/>
        </p:nvSpPr>
        <p:spPr>
          <a:xfrm>
            <a:off x="821058" y="1545853"/>
            <a:ext cx="10549884" cy="1015663"/>
          </a:xfrm>
          <a:prstGeom prst="rect">
            <a:avLst/>
          </a:prstGeom>
          <a:noFill/>
        </p:spPr>
        <p:txBody>
          <a:bodyPr wrap="square" rtlCol="0">
            <a:spAutoFit/>
          </a:bodyPr>
          <a:lstStyle/>
          <a:p>
            <a:pPr algn="ctr"/>
            <a:r>
              <a:rPr lang="en-US" sz="2000" b="0" i="0" dirty="0">
                <a:solidFill>
                  <a:schemeClr val="bg1"/>
                </a:solidFill>
                <a:effectLst/>
                <a:latin typeface="arial" panose="020B0604020202020204" pitchFamily="34" charset="0"/>
              </a:rPr>
              <a:t>This is actually a basic feature that should already exist by now, but for now, students get the average score only at the final, but in the quiz and midterm, they can't see the average, and also, they can't see their position in the class, even after the final score</a:t>
            </a:r>
          </a:p>
        </p:txBody>
      </p:sp>
      <p:sp>
        <p:nvSpPr>
          <p:cNvPr id="4" name="TextBox 3">
            <a:extLst>
              <a:ext uri="{FF2B5EF4-FFF2-40B4-BE49-F238E27FC236}">
                <a16:creationId xmlns:a16="http://schemas.microsoft.com/office/drawing/2014/main" id="{1AA93C6B-91E0-1770-F667-DCE3E3965645}"/>
              </a:ext>
            </a:extLst>
          </p:cNvPr>
          <p:cNvSpPr txBox="1"/>
          <p:nvPr/>
        </p:nvSpPr>
        <p:spPr>
          <a:xfrm>
            <a:off x="3107157" y="1084188"/>
            <a:ext cx="5977686" cy="461665"/>
          </a:xfrm>
          <a:prstGeom prst="rect">
            <a:avLst/>
          </a:prstGeom>
          <a:noFill/>
        </p:spPr>
        <p:txBody>
          <a:bodyPr wrap="square" rtlCol="0">
            <a:spAutoFit/>
          </a:bodyPr>
          <a:lstStyle/>
          <a:p>
            <a:pPr algn="ctr"/>
            <a:r>
              <a:rPr lang="en-US" sz="2400" b="1" i="0" dirty="0">
                <a:solidFill>
                  <a:schemeClr val="bg1"/>
                </a:solidFill>
                <a:effectLst/>
                <a:latin typeface="Roboto" panose="02000000000000000000" pitchFamily="2" charset="0"/>
              </a:rPr>
              <a:t>9. The average score of every exam</a:t>
            </a:r>
            <a:endParaRPr lang="en-US" sz="2400" b="1" dirty="0">
              <a:solidFill>
                <a:schemeClr val="bg1"/>
              </a:solidFill>
            </a:endParaRPr>
          </a:p>
        </p:txBody>
      </p:sp>
      <p:sp>
        <p:nvSpPr>
          <p:cNvPr id="10" name="TextBox 9">
            <a:extLst>
              <a:ext uri="{FF2B5EF4-FFF2-40B4-BE49-F238E27FC236}">
                <a16:creationId xmlns:a16="http://schemas.microsoft.com/office/drawing/2014/main" id="{D7D057C7-58C5-E75C-AAD0-E10CA9F78B93}"/>
              </a:ext>
            </a:extLst>
          </p:cNvPr>
          <p:cNvSpPr txBox="1"/>
          <p:nvPr/>
        </p:nvSpPr>
        <p:spPr>
          <a:xfrm>
            <a:off x="821058" y="4142597"/>
            <a:ext cx="10549884" cy="1323439"/>
          </a:xfrm>
          <a:prstGeom prst="rect">
            <a:avLst/>
          </a:prstGeom>
          <a:noFill/>
        </p:spPr>
        <p:txBody>
          <a:bodyPr wrap="square" rtlCol="0">
            <a:spAutoFit/>
          </a:bodyPr>
          <a:lstStyle/>
          <a:p>
            <a:pPr algn="ctr"/>
            <a:r>
              <a:rPr lang="en-US" sz="2000" b="0" i="0" dirty="0">
                <a:solidFill>
                  <a:schemeClr val="bg1"/>
                </a:solidFill>
                <a:effectLst/>
                <a:latin typeface="arial" panose="020B0604020202020204" pitchFamily="34" charset="0"/>
              </a:rPr>
              <a:t>This one will be hard to make, but it will be very useful because, for now, we lose a lot of time in the lecture waiting for students to do what the teacher just did on his PC, so if he can share his session and let the students continue from where he stopped, that will be very helpful</a:t>
            </a:r>
          </a:p>
        </p:txBody>
      </p:sp>
      <p:sp>
        <p:nvSpPr>
          <p:cNvPr id="13" name="TextBox 12">
            <a:extLst>
              <a:ext uri="{FF2B5EF4-FFF2-40B4-BE49-F238E27FC236}">
                <a16:creationId xmlns:a16="http://schemas.microsoft.com/office/drawing/2014/main" id="{6BBE6C82-9D6F-3CD9-D076-277F2FDE7534}"/>
              </a:ext>
            </a:extLst>
          </p:cNvPr>
          <p:cNvSpPr txBox="1"/>
          <p:nvPr/>
        </p:nvSpPr>
        <p:spPr>
          <a:xfrm>
            <a:off x="2016221" y="3680737"/>
            <a:ext cx="8159557" cy="461665"/>
          </a:xfrm>
          <a:prstGeom prst="rect">
            <a:avLst/>
          </a:prstGeom>
          <a:noFill/>
        </p:spPr>
        <p:txBody>
          <a:bodyPr wrap="square" rtlCol="0">
            <a:spAutoFit/>
          </a:bodyPr>
          <a:lstStyle/>
          <a:p>
            <a:pPr algn="ctr"/>
            <a:r>
              <a:rPr lang="en-US" sz="2400" b="1" i="0" dirty="0">
                <a:solidFill>
                  <a:schemeClr val="bg1"/>
                </a:solidFill>
                <a:effectLst/>
                <a:latin typeface="Roboto" panose="02000000000000000000" pitchFamily="2" charset="0"/>
              </a:rPr>
              <a:t>10. Sharing session between Teacher and Students</a:t>
            </a:r>
            <a:endParaRPr lang="en-US" sz="2400" b="1" dirty="0">
              <a:solidFill>
                <a:schemeClr val="bg1"/>
              </a:solidFill>
            </a:endParaRPr>
          </a:p>
        </p:txBody>
      </p:sp>
    </p:spTree>
    <p:extLst>
      <p:ext uri="{BB962C8B-B14F-4D97-AF65-F5344CB8AC3E}">
        <p14:creationId xmlns:p14="http://schemas.microsoft.com/office/powerpoint/2010/main" val="42143401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D87D6903-71C2-CDE6-C030-47129BC86AA5}"/>
            </a:ext>
          </a:extLst>
        </p:cNvPr>
        <p:cNvGrpSpPr/>
        <p:nvPr/>
      </p:nvGrpSpPr>
      <p:grpSpPr>
        <a:xfrm>
          <a:off x="0" y="0"/>
          <a:ext cx="0" cy="0"/>
          <a:chOff x="0" y="0"/>
          <a:chExt cx="0" cy="0"/>
        </a:xfrm>
      </p:grpSpPr>
      <p:sp>
        <p:nvSpPr>
          <p:cNvPr id="7" name="Oval 6">
            <a:extLst>
              <a:ext uri="{FF2B5EF4-FFF2-40B4-BE49-F238E27FC236}">
                <a16:creationId xmlns:a16="http://schemas.microsoft.com/office/drawing/2014/main" id="{13D27029-A482-9C4D-4C3F-9480CA407F67}"/>
              </a:ext>
            </a:extLst>
          </p:cNvPr>
          <p:cNvSpPr/>
          <p:nvPr/>
        </p:nvSpPr>
        <p:spPr>
          <a:xfrm>
            <a:off x="11188062"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1EDBAC12-B27E-758A-94EC-CB559DE65F11}"/>
              </a:ext>
            </a:extLst>
          </p:cNvPr>
          <p:cNvSpPr/>
          <p:nvPr/>
        </p:nvSpPr>
        <p:spPr>
          <a:xfrm>
            <a:off x="821058"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4F35229E-BE89-FA8C-5C56-E17AC9DDDC52}"/>
              </a:ext>
            </a:extLst>
          </p:cNvPr>
          <p:cNvSpPr/>
          <p:nvPr/>
        </p:nvSpPr>
        <p:spPr>
          <a:xfrm>
            <a:off x="1103590"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B352BC9-D771-AAE7-9BFD-2BE42E1C6058}"/>
              </a:ext>
            </a:extLst>
          </p:cNvPr>
          <p:cNvSpPr/>
          <p:nvPr/>
        </p:nvSpPr>
        <p:spPr>
          <a:xfrm>
            <a:off x="1386122"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CB34458-1DE9-21A5-F236-D74494C79537}"/>
              </a:ext>
            </a:extLst>
          </p:cNvPr>
          <p:cNvSpPr/>
          <p:nvPr/>
        </p:nvSpPr>
        <p:spPr>
          <a:xfrm>
            <a:off x="3955791" y="517956"/>
            <a:ext cx="274320" cy="27432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8">
            <a:extLst>
              <a:ext uri="{FF2B5EF4-FFF2-40B4-BE49-F238E27FC236}">
                <a16:creationId xmlns:a16="http://schemas.microsoft.com/office/drawing/2014/main" id="{7F52EB3D-ABB5-D75D-DBE1-0F87D71F83E1}"/>
              </a:ext>
            </a:extLst>
          </p:cNvPr>
          <p:cNvSpPr txBox="1"/>
          <p:nvPr/>
        </p:nvSpPr>
        <p:spPr>
          <a:xfrm>
            <a:off x="4230110" y="424284"/>
            <a:ext cx="4699285" cy="461665"/>
          </a:xfrm>
          <a:prstGeom prst="rect">
            <a:avLst/>
          </a:prstGeom>
          <a:noFill/>
        </p:spPr>
        <p:txBody>
          <a:bodyPr wrap="square" rtlCol="0">
            <a:spAutoFit/>
          </a:bodyPr>
          <a:lstStyle/>
          <a:p>
            <a:r>
              <a:rPr lang="en-US" sz="2400" b="0" i="0" dirty="0">
                <a:solidFill>
                  <a:schemeClr val="bg1"/>
                </a:solidFill>
                <a:effectLst/>
                <a:latin typeface="Arial" panose="020B0604020202020204" pitchFamily="34" charset="0"/>
              </a:rPr>
              <a:t>Frequently Asked Questions</a:t>
            </a:r>
            <a:endParaRPr lang="en-US" sz="2400" b="1" dirty="0">
              <a:solidFill>
                <a:schemeClr val="bg1"/>
              </a:solidFill>
            </a:endParaRPr>
          </a:p>
        </p:txBody>
      </p:sp>
      <p:sp>
        <p:nvSpPr>
          <p:cNvPr id="12" name="TextBox 11">
            <a:extLst>
              <a:ext uri="{FF2B5EF4-FFF2-40B4-BE49-F238E27FC236}">
                <a16:creationId xmlns:a16="http://schemas.microsoft.com/office/drawing/2014/main" id="{0A84DF54-D52C-15EC-4D34-7666DA65E89F}"/>
              </a:ext>
            </a:extLst>
          </p:cNvPr>
          <p:cNvSpPr txBox="1"/>
          <p:nvPr/>
        </p:nvSpPr>
        <p:spPr>
          <a:xfrm>
            <a:off x="821058" y="1672821"/>
            <a:ext cx="10549884" cy="4401205"/>
          </a:xfrm>
          <a:prstGeom prst="rect">
            <a:avLst/>
          </a:prstGeom>
          <a:noFill/>
        </p:spPr>
        <p:txBody>
          <a:bodyPr wrap="square" rtlCol="0">
            <a:spAutoFit/>
          </a:bodyPr>
          <a:lstStyle/>
          <a:p>
            <a:pPr algn="ctr"/>
            <a:r>
              <a:rPr lang="en-US" sz="2000" b="0" i="0" dirty="0">
                <a:solidFill>
                  <a:schemeClr val="bg1"/>
                </a:solidFill>
                <a:effectLst/>
                <a:latin typeface="arial" panose="020B0604020202020204" pitchFamily="34" charset="0"/>
              </a:rPr>
              <a:t>Well, to calculate that, I need to know how many students there are and how much they will use the AI on average, and how many notes we have for all courses</a:t>
            </a:r>
          </a:p>
          <a:p>
            <a:pPr algn="ctr"/>
            <a:endParaRPr lang="en-US" sz="2000" b="0" i="0" dirty="0">
              <a:solidFill>
                <a:schemeClr val="bg1"/>
              </a:solidFill>
              <a:effectLst/>
              <a:latin typeface="arial" panose="020B0604020202020204" pitchFamily="34" charset="0"/>
            </a:endParaRPr>
          </a:p>
          <a:p>
            <a:pPr algn="ctr"/>
            <a:r>
              <a:rPr lang="en-US" sz="2000" b="0" i="0" dirty="0">
                <a:solidFill>
                  <a:schemeClr val="bg1"/>
                </a:solidFill>
                <a:effectLst/>
                <a:latin typeface="arial" panose="020B0604020202020204" pitchFamily="34" charset="0"/>
              </a:rPr>
              <a:t>But in general, most of it is pay-as-you-go.</a:t>
            </a:r>
          </a:p>
          <a:p>
            <a:pPr algn="ctr"/>
            <a:r>
              <a:rPr lang="en-US" sz="2000" b="0" i="0" dirty="0">
                <a:solidFill>
                  <a:schemeClr val="bg1"/>
                </a:solidFill>
                <a:effectLst/>
                <a:latin typeface="arial" panose="020B0604020202020204" pitchFamily="34" charset="0"/>
              </a:rPr>
              <a:t>That means the more messages the students send to it, the more it will cost, but that also means they like it and they benefit from it, that's why they use it more, so in that case, it will be worth it</a:t>
            </a:r>
          </a:p>
          <a:p>
            <a:pPr algn="ctr"/>
            <a:endParaRPr lang="en-US" sz="2000" b="0" i="0" dirty="0">
              <a:solidFill>
                <a:schemeClr val="bg1"/>
              </a:solidFill>
              <a:effectLst/>
              <a:latin typeface="arial" panose="020B0604020202020204" pitchFamily="34" charset="0"/>
            </a:endParaRPr>
          </a:p>
          <a:p>
            <a:pPr algn="ctr"/>
            <a:r>
              <a:rPr lang="en-US" sz="2000" b="0" i="0" dirty="0">
                <a:solidFill>
                  <a:schemeClr val="bg1"/>
                </a:solidFill>
                <a:effectLst/>
                <a:latin typeface="arial" panose="020B0604020202020204" pitchFamily="34" charset="0"/>
              </a:rPr>
              <a:t>And in general, we are not talking about expensive prices, especially now after the competition between </a:t>
            </a:r>
            <a:r>
              <a:rPr lang="en-US" sz="2000" b="0" i="0" dirty="0" err="1">
                <a:solidFill>
                  <a:schemeClr val="bg1"/>
                </a:solidFill>
                <a:effectLst/>
                <a:latin typeface="arial" panose="020B0604020202020204" pitchFamily="34" charset="0"/>
              </a:rPr>
              <a:t>DeepSeek</a:t>
            </a:r>
            <a:r>
              <a:rPr lang="en-US" sz="2000" b="0" i="0" dirty="0">
                <a:solidFill>
                  <a:schemeClr val="bg1"/>
                </a:solidFill>
                <a:effectLst/>
                <a:latin typeface="arial" panose="020B0604020202020204" pitchFamily="34" charset="0"/>
              </a:rPr>
              <a:t> and OpenAI, they are both lowering the prices, so we can benefit from that</a:t>
            </a:r>
          </a:p>
          <a:p>
            <a:pPr algn="ctr"/>
            <a:endParaRPr lang="en-US" sz="2000" b="0" i="0" dirty="0">
              <a:solidFill>
                <a:schemeClr val="bg1"/>
              </a:solidFill>
              <a:effectLst/>
              <a:latin typeface="arial" panose="020B0604020202020204" pitchFamily="34" charset="0"/>
            </a:endParaRPr>
          </a:p>
          <a:p>
            <a:pPr algn="ctr"/>
            <a:r>
              <a:rPr lang="en-US" sz="2000" b="0" i="0" dirty="0">
                <a:solidFill>
                  <a:schemeClr val="bg1"/>
                </a:solidFill>
                <a:effectLst/>
                <a:latin typeface="arial" panose="020B0604020202020204" pitchFamily="34" charset="0"/>
              </a:rPr>
              <a:t>And also, we can host it locally, so it will be free in this case, but this will require a strong server, and it will not be as good as using it without hosting it locally</a:t>
            </a:r>
          </a:p>
        </p:txBody>
      </p:sp>
      <p:sp>
        <p:nvSpPr>
          <p:cNvPr id="4" name="TextBox 3">
            <a:extLst>
              <a:ext uri="{FF2B5EF4-FFF2-40B4-BE49-F238E27FC236}">
                <a16:creationId xmlns:a16="http://schemas.microsoft.com/office/drawing/2014/main" id="{985FAB33-E7A4-FEA5-C02B-F80169A37784}"/>
              </a:ext>
            </a:extLst>
          </p:cNvPr>
          <p:cNvSpPr txBox="1"/>
          <p:nvPr/>
        </p:nvSpPr>
        <p:spPr>
          <a:xfrm>
            <a:off x="3107157" y="1211156"/>
            <a:ext cx="5977686" cy="461665"/>
          </a:xfrm>
          <a:prstGeom prst="rect">
            <a:avLst/>
          </a:prstGeom>
          <a:noFill/>
        </p:spPr>
        <p:txBody>
          <a:bodyPr wrap="square" rtlCol="0">
            <a:spAutoFit/>
          </a:bodyPr>
          <a:lstStyle/>
          <a:p>
            <a:pPr algn="ctr"/>
            <a:r>
              <a:rPr lang="en-US" sz="2400" b="1" i="0" dirty="0">
                <a:solidFill>
                  <a:schemeClr val="bg1"/>
                </a:solidFill>
                <a:effectLst/>
                <a:latin typeface="Roboto" panose="02000000000000000000" pitchFamily="2" charset="0"/>
              </a:rPr>
              <a:t>1. How much it costs to run it</a:t>
            </a:r>
            <a:endParaRPr lang="en-US" sz="2400" b="1" dirty="0">
              <a:solidFill>
                <a:schemeClr val="bg1"/>
              </a:solidFill>
            </a:endParaRPr>
          </a:p>
        </p:txBody>
      </p:sp>
    </p:spTree>
    <p:extLst>
      <p:ext uri="{BB962C8B-B14F-4D97-AF65-F5344CB8AC3E}">
        <p14:creationId xmlns:p14="http://schemas.microsoft.com/office/powerpoint/2010/main" val="4067753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CFB3C345-84D4-250A-BC6F-A32BD4D5BA6F}"/>
            </a:ext>
          </a:extLst>
        </p:cNvPr>
        <p:cNvGrpSpPr/>
        <p:nvPr/>
      </p:nvGrpSpPr>
      <p:grpSpPr>
        <a:xfrm>
          <a:off x="0" y="0"/>
          <a:ext cx="0" cy="0"/>
          <a:chOff x="0" y="0"/>
          <a:chExt cx="0" cy="0"/>
        </a:xfrm>
      </p:grpSpPr>
      <p:sp>
        <p:nvSpPr>
          <p:cNvPr id="7" name="Oval 6">
            <a:extLst>
              <a:ext uri="{FF2B5EF4-FFF2-40B4-BE49-F238E27FC236}">
                <a16:creationId xmlns:a16="http://schemas.microsoft.com/office/drawing/2014/main" id="{CE43CAC1-1667-65FD-0A72-6D10C6CBE29C}"/>
              </a:ext>
            </a:extLst>
          </p:cNvPr>
          <p:cNvSpPr/>
          <p:nvPr/>
        </p:nvSpPr>
        <p:spPr>
          <a:xfrm>
            <a:off x="11188062"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9042FF92-2B13-228A-434E-2FA216B10633}"/>
              </a:ext>
            </a:extLst>
          </p:cNvPr>
          <p:cNvSpPr/>
          <p:nvPr/>
        </p:nvSpPr>
        <p:spPr>
          <a:xfrm>
            <a:off x="821058"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C9F37C12-3144-5E05-11A9-F71105247426}"/>
              </a:ext>
            </a:extLst>
          </p:cNvPr>
          <p:cNvSpPr/>
          <p:nvPr/>
        </p:nvSpPr>
        <p:spPr>
          <a:xfrm>
            <a:off x="1103590"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4987AAF-503E-EBB2-D1C7-ED544CD9D2D8}"/>
              </a:ext>
            </a:extLst>
          </p:cNvPr>
          <p:cNvSpPr/>
          <p:nvPr/>
        </p:nvSpPr>
        <p:spPr>
          <a:xfrm>
            <a:off x="1386122"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2CAD859D-5533-0AC2-6280-E7A879EAB6B7}"/>
              </a:ext>
            </a:extLst>
          </p:cNvPr>
          <p:cNvSpPr/>
          <p:nvPr/>
        </p:nvSpPr>
        <p:spPr>
          <a:xfrm>
            <a:off x="3951126" y="517956"/>
            <a:ext cx="274320" cy="27432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8">
            <a:extLst>
              <a:ext uri="{FF2B5EF4-FFF2-40B4-BE49-F238E27FC236}">
                <a16:creationId xmlns:a16="http://schemas.microsoft.com/office/drawing/2014/main" id="{4C69057D-D805-9648-8236-5EACF1F2FBE8}"/>
              </a:ext>
            </a:extLst>
          </p:cNvPr>
          <p:cNvSpPr txBox="1"/>
          <p:nvPr/>
        </p:nvSpPr>
        <p:spPr>
          <a:xfrm>
            <a:off x="4225445" y="424284"/>
            <a:ext cx="4685289" cy="461665"/>
          </a:xfrm>
          <a:prstGeom prst="rect">
            <a:avLst/>
          </a:prstGeom>
          <a:noFill/>
        </p:spPr>
        <p:txBody>
          <a:bodyPr wrap="square" rtlCol="0">
            <a:spAutoFit/>
          </a:bodyPr>
          <a:lstStyle/>
          <a:p>
            <a:r>
              <a:rPr lang="en-US" sz="2400" b="0" i="0" dirty="0">
                <a:solidFill>
                  <a:schemeClr val="bg1"/>
                </a:solidFill>
                <a:effectLst/>
                <a:latin typeface="Arial" panose="020B0604020202020204" pitchFamily="34" charset="0"/>
              </a:rPr>
              <a:t>Frequently Asked Questions</a:t>
            </a:r>
            <a:endParaRPr lang="en-US" sz="2400" b="1" dirty="0">
              <a:solidFill>
                <a:schemeClr val="bg1"/>
              </a:solidFill>
            </a:endParaRPr>
          </a:p>
        </p:txBody>
      </p:sp>
      <p:sp>
        <p:nvSpPr>
          <p:cNvPr id="12" name="TextBox 11">
            <a:extLst>
              <a:ext uri="{FF2B5EF4-FFF2-40B4-BE49-F238E27FC236}">
                <a16:creationId xmlns:a16="http://schemas.microsoft.com/office/drawing/2014/main" id="{CF361C59-6EEB-5DE7-7DEC-ABFB6B1F299E}"/>
              </a:ext>
            </a:extLst>
          </p:cNvPr>
          <p:cNvSpPr txBox="1"/>
          <p:nvPr/>
        </p:nvSpPr>
        <p:spPr>
          <a:xfrm>
            <a:off x="821058" y="2305615"/>
            <a:ext cx="10549884" cy="2246769"/>
          </a:xfrm>
          <a:prstGeom prst="rect">
            <a:avLst/>
          </a:prstGeom>
          <a:noFill/>
        </p:spPr>
        <p:txBody>
          <a:bodyPr wrap="square" rtlCol="0">
            <a:spAutoFit/>
          </a:bodyPr>
          <a:lstStyle/>
          <a:p>
            <a:pPr algn="ctr"/>
            <a:r>
              <a:rPr lang="en-US" sz="2000" b="0" i="0" dirty="0">
                <a:solidFill>
                  <a:schemeClr val="bg1"/>
                </a:solidFill>
                <a:effectLst/>
                <a:latin typeface="arial" panose="020B0604020202020204" pitchFamily="34" charset="0"/>
              </a:rPr>
              <a:t>First of all, we are not passing the whole university database to the AI. We are just giving it access to what we choose, so we can control that and not give it any sensitive data</a:t>
            </a:r>
          </a:p>
          <a:p>
            <a:pPr algn="ctr"/>
            <a:endParaRPr lang="en-US" sz="2000" b="0" i="0" dirty="0">
              <a:solidFill>
                <a:schemeClr val="bg1"/>
              </a:solidFill>
              <a:effectLst/>
              <a:latin typeface="arial" panose="020B0604020202020204" pitchFamily="34" charset="0"/>
            </a:endParaRPr>
          </a:p>
          <a:p>
            <a:pPr algn="ctr"/>
            <a:r>
              <a:rPr lang="en-US" sz="2000" b="0" i="0" dirty="0">
                <a:solidFill>
                  <a:schemeClr val="bg1"/>
                </a:solidFill>
                <a:effectLst/>
                <a:latin typeface="arial" panose="020B0604020202020204" pitchFamily="34" charset="0"/>
              </a:rPr>
              <a:t>Secondly, For any highly sensitive data we can let the AI deal with it without letting him see it, So it will be like the AI giving an order to our server to send this student his receipt and our server will reply to the AI saying the mission has been done so the AI will understand that the data has been sent but he didn't get any access to that data</a:t>
            </a:r>
          </a:p>
        </p:txBody>
      </p:sp>
      <p:sp>
        <p:nvSpPr>
          <p:cNvPr id="10" name="TextBox 9">
            <a:extLst>
              <a:ext uri="{FF2B5EF4-FFF2-40B4-BE49-F238E27FC236}">
                <a16:creationId xmlns:a16="http://schemas.microsoft.com/office/drawing/2014/main" id="{50DDC2E3-DF80-7198-7478-1CC278444C89}"/>
              </a:ext>
            </a:extLst>
          </p:cNvPr>
          <p:cNvSpPr txBox="1"/>
          <p:nvPr/>
        </p:nvSpPr>
        <p:spPr>
          <a:xfrm>
            <a:off x="3107157" y="1288005"/>
            <a:ext cx="5977686" cy="461665"/>
          </a:xfrm>
          <a:prstGeom prst="rect">
            <a:avLst/>
          </a:prstGeom>
          <a:noFill/>
        </p:spPr>
        <p:txBody>
          <a:bodyPr wrap="square" rtlCol="0">
            <a:spAutoFit/>
          </a:bodyPr>
          <a:lstStyle/>
          <a:p>
            <a:pPr algn="ctr"/>
            <a:r>
              <a:rPr lang="en-US" sz="2400" b="1" i="0" dirty="0">
                <a:solidFill>
                  <a:schemeClr val="bg1"/>
                </a:solidFill>
                <a:effectLst/>
                <a:latin typeface="Roboto" panose="02000000000000000000" pitchFamily="2" charset="0"/>
              </a:rPr>
              <a:t>2. Security concerns</a:t>
            </a:r>
            <a:endParaRPr lang="en-US" sz="2400" b="1" dirty="0">
              <a:solidFill>
                <a:schemeClr val="bg1"/>
              </a:solidFill>
            </a:endParaRPr>
          </a:p>
        </p:txBody>
      </p:sp>
    </p:spTree>
    <p:extLst>
      <p:ext uri="{BB962C8B-B14F-4D97-AF65-F5344CB8AC3E}">
        <p14:creationId xmlns:p14="http://schemas.microsoft.com/office/powerpoint/2010/main" val="40796670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BDD55893-BC4A-C876-56B8-57DF4B841859}"/>
            </a:ext>
          </a:extLst>
        </p:cNvPr>
        <p:cNvGrpSpPr/>
        <p:nvPr/>
      </p:nvGrpSpPr>
      <p:grpSpPr>
        <a:xfrm>
          <a:off x="0" y="0"/>
          <a:ext cx="0" cy="0"/>
          <a:chOff x="0" y="0"/>
          <a:chExt cx="0" cy="0"/>
        </a:xfrm>
      </p:grpSpPr>
      <p:sp>
        <p:nvSpPr>
          <p:cNvPr id="7" name="Oval 6">
            <a:extLst>
              <a:ext uri="{FF2B5EF4-FFF2-40B4-BE49-F238E27FC236}">
                <a16:creationId xmlns:a16="http://schemas.microsoft.com/office/drawing/2014/main" id="{9F6B1A7C-ED54-DC5F-72F1-DBE5CC982221}"/>
              </a:ext>
            </a:extLst>
          </p:cNvPr>
          <p:cNvSpPr/>
          <p:nvPr/>
        </p:nvSpPr>
        <p:spPr>
          <a:xfrm>
            <a:off x="11188062" y="241404"/>
            <a:ext cx="182880" cy="18288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31719D08-40F8-3915-AFF0-90248DFEEA2D}"/>
              </a:ext>
            </a:extLst>
          </p:cNvPr>
          <p:cNvSpPr/>
          <p:nvPr/>
        </p:nvSpPr>
        <p:spPr>
          <a:xfrm>
            <a:off x="821058"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4A96FE0B-C372-500D-D03B-66244044D392}"/>
              </a:ext>
            </a:extLst>
          </p:cNvPr>
          <p:cNvSpPr/>
          <p:nvPr/>
        </p:nvSpPr>
        <p:spPr>
          <a:xfrm>
            <a:off x="1103590"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1E405AD-1E69-33BD-B3FB-0712EC725C02}"/>
              </a:ext>
            </a:extLst>
          </p:cNvPr>
          <p:cNvSpPr/>
          <p:nvPr/>
        </p:nvSpPr>
        <p:spPr>
          <a:xfrm>
            <a:off x="1386122"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EC2BCA3-01BF-7D71-6ABB-7264D279BA39}"/>
              </a:ext>
            </a:extLst>
          </p:cNvPr>
          <p:cNvSpPr/>
          <p:nvPr/>
        </p:nvSpPr>
        <p:spPr>
          <a:xfrm>
            <a:off x="3951126" y="517956"/>
            <a:ext cx="274320" cy="27432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8">
            <a:extLst>
              <a:ext uri="{FF2B5EF4-FFF2-40B4-BE49-F238E27FC236}">
                <a16:creationId xmlns:a16="http://schemas.microsoft.com/office/drawing/2014/main" id="{CF3B9D51-9C93-0704-985E-A02345471ABC}"/>
              </a:ext>
            </a:extLst>
          </p:cNvPr>
          <p:cNvSpPr txBox="1"/>
          <p:nvPr/>
        </p:nvSpPr>
        <p:spPr>
          <a:xfrm>
            <a:off x="4225445" y="424284"/>
            <a:ext cx="4722611" cy="461665"/>
          </a:xfrm>
          <a:prstGeom prst="rect">
            <a:avLst/>
          </a:prstGeom>
          <a:noFill/>
        </p:spPr>
        <p:txBody>
          <a:bodyPr wrap="square" rtlCol="0">
            <a:spAutoFit/>
          </a:bodyPr>
          <a:lstStyle/>
          <a:p>
            <a:r>
              <a:rPr lang="en-US" sz="2400" b="0" i="0" dirty="0">
                <a:solidFill>
                  <a:schemeClr val="bg1"/>
                </a:solidFill>
                <a:effectLst/>
                <a:latin typeface="Arial" panose="020B0604020202020204" pitchFamily="34" charset="0"/>
              </a:rPr>
              <a:t>Frequently Asked Questions</a:t>
            </a:r>
            <a:endParaRPr lang="en-US" sz="2400" b="1" dirty="0">
              <a:solidFill>
                <a:schemeClr val="bg1"/>
              </a:solidFill>
            </a:endParaRPr>
          </a:p>
        </p:txBody>
      </p:sp>
      <p:sp>
        <p:nvSpPr>
          <p:cNvPr id="12" name="TextBox 11">
            <a:extLst>
              <a:ext uri="{FF2B5EF4-FFF2-40B4-BE49-F238E27FC236}">
                <a16:creationId xmlns:a16="http://schemas.microsoft.com/office/drawing/2014/main" id="{97DCA422-1C1E-9F98-B8FB-0CA3EBB50D32}"/>
              </a:ext>
            </a:extLst>
          </p:cNvPr>
          <p:cNvSpPr txBox="1"/>
          <p:nvPr/>
        </p:nvSpPr>
        <p:spPr>
          <a:xfrm>
            <a:off x="821058" y="2151727"/>
            <a:ext cx="10549884" cy="2554545"/>
          </a:xfrm>
          <a:prstGeom prst="rect">
            <a:avLst/>
          </a:prstGeom>
          <a:noFill/>
        </p:spPr>
        <p:txBody>
          <a:bodyPr wrap="square" rtlCol="0">
            <a:spAutoFit/>
          </a:bodyPr>
          <a:lstStyle/>
          <a:p>
            <a:pPr algn="ctr"/>
            <a:r>
              <a:rPr lang="en-US" sz="2000" b="0" i="0" dirty="0">
                <a:solidFill>
                  <a:schemeClr val="bg1"/>
                </a:solidFill>
                <a:effectLst/>
                <a:latin typeface="arial" panose="020B0604020202020204" pitchFamily="34" charset="0"/>
              </a:rPr>
              <a:t>Third, we are talking about using services from big companies that control the data of millions of people, so it's not like dealing with some random people. And also, the university is already using different services from other companies, like using the Email service from Microsoft, and there is a lot of sensitive data in these emails</a:t>
            </a:r>
          </a:p>
          <a:p>
            <a:pPr algn="ctr"/>
            <a:endParaRPr lang="en-US" sz="2000" b="0" i="0" dirty="0">
              <a:solidFill>
                <a:schemeClr val="bg1"/>
              </a:solidFill>
              <a:effectLst/>
              <a:latin typeface="arial" panose="020B0604020202020204" pitchFamily="34" charset="0"/>
            </a:endParaRPr>
          </a:p>
          <a:p>
            <a:pPr algn="ctr"/>
            <a:r>
              <a:rPr lang="en-US" sz="2000" b="0" i="0" dirty="0">
                <a:solidFill>
                  <a:schemeClr val="bg1"/>
                </a:solidFill>
                <a:effectLst/>
                <a:latin typeface="arial" panose="020B0604020202020204" pitchFamily="34" charset="0"/>
              </a:rPr>
              <a:t>And lastly, we can use the open source </a:t>
            </a:r>
            <a:r>
              <a:rPr lang="en-US" sz="2000" b="0" i="0" dirty="0" err="1">
                <a:solidFill>
                  <a:schemeClr val="bg1"/>
                </a:solidFill>
                <a:effectLst/>
                <a:latin typeface="arial" panose="020B0604020202020204" pitchFamily="34" charset="0"/>
              </a:rPr>
              <a:t>DeepSeek</a:t>
            </a:r>
            <a:r>
              <a:rPr lang="en-US" sz="2000" b="0" i="0" dirty="0">
                <a:solidFill>
                  <a:schemeClr val="bg1"/>
                </a:solidFill>
                <a:effectLst/>
                <a:latin typeface="arial" panose="020B0604020202020204" pitchFamily="34" charset="0"/>
              </a:rPr>
              <a:t> and host it locally so we don't have to pass any data to anyone, but this is not a good idea since we will face a lot of unnecessary problems by using this way, so I suggest the solution of the second point over this one</a:t>
            </a:r>
          </a:p>
        </p:txBody>
      </p:sp>
      <p:sp>
        <p:nvSpPr>
          <p:cNvPr id="4" name="TextBox 3">
            <a:extLst>
              <a:ext uri="{FF2B5EF4-FFF2-40B4-BE49-F238E27FC236}">
                <a16:creationId xmlns:a16="http://schemas.microsoft.com/office/drawing/2014/main" id="{D40BB011-6257-5CDB-41AC-4376FD7B5FCE}"/>
              </a:ext>
            </a:extLst>
          </p:cNvPr>
          <p:cNvSpPr txBox="1"/>
          <p:nvPr/>
        </p:nvSpPr>
        <p:spPr>
          <a:xfrm>
            <a:off x="3107157" y="1288005"/>
            <a:ext cx="5977686" cy="461665"/>
          </a:xfrm>
          <a:prstGeom prst="rect">
            <a:avLst/>
          </a:prstGeom>
          <a:noFill/>
        </p:spPr>
        <p:txBody>
          <a:bodyPr wrap="square" rtlCol="0">
            <a:spAutoFit/>
          </a:bodyPr>
          <a:lstStyle/>
          <a:p>
            <a:pPr algn="ctr"/>
            <a:r>
              <a:rPr lang="en-US" sz="2400" b="1" i="0" dirty="0">
                <a:solidFill>
                  <a:schemeClr val="bg1"/>
                </a:solidFill>
                <a:effectLst/>
                <a:latin typeface="Roboto" panose="02000000000000000000" pitchFamily="2" charset="0"/>
              </a:rPr>
              <a:t>2. Security concerns</a:t>
            </a:r>
            <a:endParaRPr lang="en-US" sz="2400" b="1" dirty="0">
              <a:solidFill>
                <a:schemeClr val="bg1"/>
              </a:solidFill>
            </a:endParaRPr>
          </a:p>
        </p:txBody>
      </p:sp>
    </p:spTree>
    <p:extLst>
      <p:ext uri="{BB962C8B-B14F-4D97-AF65-F5344CB8AC3E}">
        <p14:creationId xmlns:p14="http://schemas.microsoft.com/office/powerpoint/2010/main" val="15517856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25093422-5A76-542F-6406-543FD8A5E9F3}"/>
            </a:ext>
          </a:extLst>
        </p:cNvPr>
        <p:cNvGrpSpPr/>
        <p:nvPr/>
      </p:nvGrpSpPr>
      <p:grpSpPr>
        <a:xfrm>
          <a:off x="0" y="0"/>
          <a:ext cx="0" cy="0"/>
          <a:chOff x="0" y="0"/>
          <a:chExt cx="0" cy="0"/>
        </a:xfrm>
      </p:grpSpPr>
      <p:sp>
        <p:nvSpPr>
          <p:cNvPr id="3" name="Oval 2">
            <a:extLst>
              <a:ext uri="{FF2B5EF4-FFF2-40B4-BE49-F238E27FC236}">
                <a16:creationId xmlns:a16="http://schemas.microsoft.com/office/drawing/2014/main" id="{8CE8C4B7-0261-448C-8D2D-846BF58185D7}"/>
              </a:ext>
            </a:extLst>
          </p:cNvPr>
          <p:cNvSpPr/>
          <p:nvPr/>
        </p:nvSpPr>
        <p:spPr>
          <a:xfrm>
            <a:off x="821058"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ACB18273-75B4-E974-7029-6B6462F1951B}"/>
              </a:ext>
            </a:extLst>
          </p:cNvPr>
          <p:cNvSpPr/>
          <p:nvPr/>
        </p:nvSpPr>
        <p:spPr>
          <a:xfrm>
            <a:off x="1103590"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7EB2247-AACD-7F69-CE05-263505E66B40}"/>
              </a:ext>
            </a:extLst>
          </p:cNvPr>
          <p:cNvSpPr/>
          <p:nvPr/>
        </p:nvSpPr>
        <p:spPr>
          <a:xfrm>
            <a:off x="1386122"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B0C522B-4441-B272-9E81-1E63D6B9A8D3}"/>
              </a:ext>
            </a:extLst>
          </p:cNvPr>
          <p:cNvSpPr/>
          <p:nvPr/>
        </p:nvSpPr>
        <p:spPr>
          <a:xfrm>
            <a:off x="1668654"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0BC6344-5EC8-C03C-003C-CE96151D4D3B}"/>
              </a:ext>
            </a:extLst>
          </p:cNvPr>
          <p:cNvSpPr/>
          <p:nvPr/>
        </p:nvSpPr>
        <p:spPr>
          <a:xfrm>
            <a:off x="5033477" y="517956"/>
            <a:ext cx="274320" cy="27432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8">
            <a:extLst>
              <a:ext uri="{FF2B5EF4-FFF2-40B4-BE49-F238E27FC236}">
                <a16:creationId xmlns:a16="http://schemas.microsoft.com/office/drawing/2014/main" id="{98D6A08F-85CF-E7EA-B273-45E1858A8CB8}"/>
              </a:ext>
            </a:extLst>
          </p:cNvPr>
          <p:cNvSpPr txBox="1"/>
          <p:nvPr/>
        </p:nvSpPr>
        <p:spPr>
          <a:xfrm>
            <a:off x="5307797" y="424284"/>
            <a:ext cx="2305983" cy="461665"/>
          </a:xfrm>
          <a:prstGeom prst="rect">
            <a:avLst/>
          </a:prstGeom>
          <a:noFill/>
        </p:spPr>
        <p:txBody>
          <a:bodyPr wrap="square" rtlCol="0">
            <a:spAutoFit/>
          </a:bodyPr>
          <a:lstStyle/>
          <a:p>
            <a:r>
              <a:rPr lang="en-US" sz="2400" b="0" i="0" dirty="0">
                <a:solidFill>
                  <a:schemeClr val="bg1"/>
                </a:solidFill>
                <a:effectLst/>
                <a:latin typeface="Roboto" panose="02000000000000000000" pitchFamily="2" charset="0"/>
              </a:rPr>
              <a:t>Comparison</a:t>
            </a:r>
            <a:endParaRPr lang="en-US" sz="2400" b="1" dirty="0">
              <a:solidFill>
                <a:schemeClr val="bg1"/>
              </a:solidFill>
            </a:endParaRPr>
          </a:p>
        </p:txBody>
      </p:sp>
      <p:sp>
        <p:nvSpPr>
          <p:cNvPr id="12" name="TextBox 11">
            <a:extLst>
              <a:ext uri="{FF2B5EF4-FFF2-40B4-BE49-F238E27FC236}">
                <a16:creationId xmlns:a16="http://schemas.microsoft.com/office/drawing/2014/main" id="{E006FF0A-C0EE-8DF9-97F5-052A1F30FA46}"/>
              </a:ext>
            </a:extLst>
          </p:cNvPr>
          <p:cNvSpPr txBox="1"/>
          <p:nvPr/>
        </p:nvSpPr>
        <p:spPr>
          <a:xfrm>
            <a:off x="821058" y="2460249"/>
            <a:ext cx="10549884" cy="1631216"/>
          </a:xfrm>
          <a:prstGeom prst="rect">
            <a:avLst/>
          </a:prstGeom>
          <a:noFill/>
        </p:spPr>
        <p:txBody>
          <a:bodyPr wrap="square" rtlCol="0">
            <a:spAutoFit/>
          </a:bodyPr>
          <a:lstStyle/>
          <a:p>
            <a:pPr algn="ctr"/>
            <a:r>
              <a:rPr lang="en-US" sz="2000" b="0" i="0" dirty="0">
                <a:solidFill>
                  <a:schemeClr val="bg1"/>
                </a:solidFill>
                <a:effectLst/>
                <a:latin typeface="arial" panose="020B0604020202020204" pitchFamily="34" charset="0"/>
              </a:rPr>
              <a:t>Please note that this comparison doesn't show that my AI is better than other large companies because I already built my AI by using their service, Instead this comparison shows how my AI can provide a better answer when it comes to the questions related to the course notes because other AIs don't have access to these notes so my AI can help more when it comes to questions related to the student's courses</a:t>
            </a:r>
          </a:p>
        </p:txBody>
      </p:sp>
      <p:sp>
        <p:nvSpPr>
          <p:cNvPr id="13" name="Rectangle: Rounded Corners 12">
            <a:extLst>
              <a:ext uri="{FF2B5EF4-FFF2-40B4-BE49-F238E27FC236}">
                <a16:creationId xmlns:a16="http://schemas.microsoft.com/office/drawing/2014/main" id="{FAA94540-F27A-A9C5-ABA1-9A15B9433FDE}"/>
              </a:ext>
            </a:extLst>
          </p:cNvPr>
          <p:cNvSpPr/>
          <p:nvPr/>
        </p:nvSpPr>
        <p:spPr>
          <a:xfrm>
            <a:off x="571179" y="8184766"/>
            <a:ext cx="3541608" cy="4161453"/>
          </a:xfrm>
          <a:prstGeom prst="roundRect">
            <a:avLst/>
          </a:prstGeom>
          <a:blipFill dpi="0" rotWithShape="1">
            <a:blip r:embed="rId4">
              <a:extLst>
                <a:ext uri="{28A0092B-C50C-407E-A947-70E740481C1C}">
                  <a14:useLocalDpi xmlns:a14="http://schemas.microsoft.com/office/drawing/2010/main" val="0"/>
                </a:ext>
              </a:extLst>
            </a:blip>
            <a:srcRect/>
            <a:stretch>
              <a:fillRect t="-533" b="-36320"/>
            </a:stretch>
          </a:blipFill>
          <a:ln>
            <a:noFill/>
          </a:ln>
          <a:effectLst>
            <a:outerShdw blurRad="254000" sx="96000" sy="96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351094E7-4B94-AD05-C6C9-46A4C390D38D}"/>
              </a:ext>
            </a:extLst>
          </p:cNvPr>
          <p:cNvSpPr/>
          <p:nvPr/>
        </p:nvSpPr>
        <p:spPr>
          <a:xfrm>
            <a:off x="8079213" y="8184766"/>
            <a:ext cx="3541608" cy="4161453"/>
          </a:xfrm>
          <a:prstGeom prst="roundRect">
            <a:avLst/>
          </a:prstGeom>
          <a:blipFill dpi="0" rotWithShape="1">
            <a:blip r:embed="rId5">
              <a:extLst>
                <a:ext uri="{28A0092B-C50C-407E-A947-70E740481C1C}">
                  <a14:useLocalDpi xmlns:a14="http://schemas.microsoft.com/office/drawing/2010/main" val="0"/>
                </a:ext>
              </a:extLst>
            </a:blip>
            <a:srcRect/>
            <a:stretch>
              <a:fillRect b="-24213"/>
            </a:stretch>
          </a:blipFill>
          <a:ln>
            <a:noFill/>
          </a:ln>
          <a:effectLst>
            <a:outerShdw blurRad="254000" sx="96000" sy="96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7F8995CD-33FA-91D2-9B8D-EABC8E171B8C}"/>
              </a:ext>
            </a:extLst>
          </p:cNvPr>
          <p:cNvSpPr txBox="1"/>
          <p:nvPr/>
        </p:nvSpPr>
        <p:spPr>
          <a:xfrm>
            <a:off x="9372633" y="7590552"/>
            <a:ext cx="1998309" cy="461665"/>
          </a:xfrm>
          <a:prstGeom prst="rect">
            <a:avLst/>
          </a:prstGeom>
          <a:noFill/>
        </p:spPr>
        <p:txBody>
          <a:bodyPr wrap="square" rtlCol="0">
            <a:spAutoFit/>
          </a:bodyPr>
          <a:lstStyle/>
          <a:p>
            <a:r>
              <a:rPr lang="en-US" sz="2400" b="1" i="0" dirty="0">
                <a:solidFill>
                  <a:schemeClr val="bg1"/>
                </a:solidFill>
                <a:effectLst/>
                <a:latin typeface="arial" panose="020B0604020202020204" pitchFamily="34" charset="0"/>
              </a:rPr>
              <a:t>ChatGPT</a:t>
            </a:r>
            <a:endParaRPr lang="en-US" sz="2400" b="1" dirty="0">
              <a:solidFill>
                <a:schemeClr val="bg1"/>
              </a:solidFill>
            </a:endParaRPr>
          </a:p>
        </p:txBody>
      </p:sp>
      <p:sp>
        <p:nvSpPr>
          <p:cNvPr id="16" name="Oval 15">
            <a:extLst>
              <a:ext uri="{FF2B5EF4-FFF2-40B4-BE49-F238E27FC236}">
                <a16:creationId xmlns:a16="http://schemas.microsoft.com/office/drawing/2014/main" id="{858EB7D6-FC3E-85AE-BCC1-938B5CEB2A82}"/>
              </a:ext>
            </a:extLst>
          </p:cNvPr>
          <p:cNvSpPr/>
          <p:nvPr/>
        </p:nvSpPr>
        <p:spPr>
          <a:xfrm>
            <a:off x="8838999" y="7556645"/>
            <a:ext cx="533634" cy="529481"/>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9FE78BC2-8D2A-007D-CE22-12B32B63AC22}"/>
              </a:ext>
            </a:extLst>
          </p:cNvPr>
          <p:cNvGrpSpPr/>
          <p:nvPr/>
        </p:nvGrpSpPr>
        <p:grpSpPr>
          <a:xfrm>
            <a:off x="5000803" y="7556645"/>
            <a:ext cx="2612977" cy="529481"/>
            <a:chOff x="8539815" y="1544108"/>
            <a:chExt cx="2612977" cy="529481"/>
          </a:xfrm>
        </p:grpSpPr>
        <p:sp>
          <p:nvSpPr>
            <p:cNvPr id="21" name="TextBox 20">
              <a:extLst>
                <a:ext uri="{FF2B5EF4-FFF2-40B4-BE49-F238E27FC236}">
                  <a16:creationId xmlns:a16="http://schemas.microsoft.com/office/drawing/2014/main" id="{970126B5-CCAC-4D64-9CFD-71A15FF6CEC9}"/>
                </a:ext>
              </a:extLst>
            </p:cNvPr>
            <p:cNvSpPr txBox="1"/>
            <p:nvPr/>
          </p:nvSpPr>
          <p:spPr>
            <a:xfrm>
              <a:off x="9073449" y="1578015"/>
              <a:ext cx="2079343" cy="461665"/>
            </a:xfrm>
            <a:prstGeom prst="rect">
              <a:avLst/>
            </a:prstGeom>
            <a:noFill/>
          </p:spPr>
          <p:txBody>
            <a:bodyPr wrap="square" rtlCol="0">
              <a:spAutoFit/>
            </a:bodyPr>
            <a:lstStyle/>
            <a:p>
              <a:r>
                <a:rPr lang="en-US" sz="2400" b="1" i="0" dirty="0">
                  <a:solidFill>
                    <a:schemeClr val="bg1"/>
                  </a:solidFill>
                  <a:effectLst/>
                  <a:latin typeface="arial" panose="020B0604020202020204" pitchFamily="34" charset="0"/>
                </a:rPr>
                <a:t>UBIS Plus</a:t>
              </a:r>
              <a:endParaRPr lang="en-US" sz="2400" b="1" dirty="0">
                <a:solidFill>
                  <a:schemeClr val="bg1"/>
                </a:solidFill>
              </a:endParaRPr>
            </a:p>
          </p:txBody>
        </p:sp>
        <p:sp>
          <p:nvSpPr>
            <p:cNvPr id="22" name="Oval 21">
              <a:extLst>
                <a:ext uri="{FF2B5EF4-FFF2-40B4-BE49-F238E27FC236}">
                  <a16:creationId xmlns:a16="http://schemas.microsoft.com/office/drawing/2014/main" id="{68007C93-E6B9-E936-D5FC-1A8C80CA5009}"/>
                </a:ext>
              </a:extLst>
            </p:cNvPr>
            <p:cNvSpPr/>
            <p:nvPr/>
          </p:nvSpPr>
          <p:spPr>
            <a:xfrm>
              <a:off x="8539815" y="1544108"/>
              <a:ext cx="533634" cy="529481"/>
            </a:xfrm>
            <a:prstGeom prst="ellipse">
              <a:avLst/>
            </a:prstGeom>
            <a:blipFill>
              <a:blip r:embed="rId7">
                <a:extLst>
                  <a:ext uri="{28A0092B-C50C-407E-A947-70E740481C1C}">
                    <a14:useLocalDpi xmlns:a14="http://schemas.microsoft.com/office/drawing/2010/main" val="0"/>
                  </a:ext>
                </a:extLst>
              </a:blip>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676B9B12-07FC-F9AE-9EE8-3DF9C939658A}"/>
              </a:ext>
            </a:extLst>
          </p:cNvPr>
          <p:cNvSpPr txBox="1"/>
          <p:nvPr/>
        </p:nvSpPr>
        <p:spPr>
          <a:xfrm>
            <a:off x="1784896" y="7590552"/>
            <a:ext cx="2101734" cy="461665"/>
          </a:xfrm>
          <a:prstGeom prst="rect">
            <a:avLst/>
          </a:prstGeom>
          <a:noFill/>
        </p:spPr>
        <p:txBody>
          <a:bodyPr wrap="square" rtlCol="0">
            <a:spAutoFit/>
          </a:bodyPr>
          <a:lstStyle/>
          <a:p>
            <a:r>
              <a:rPr lang="en-US" sz="2400" b="1" i="0" dirty="0" err="1">
                <a:solidFill>
                  <a:schemeClr val="bg1"/>
                </a:solidFill>
                <a:effectLst/>
                <a:latin typeface="arial" panose="020B0604020202020204" pitchFamily="34" charset="0"/>
              </a:rPr>
              <a:t>DeepSeek</a:t>
            </a:r>
            <a:endParaRPr lang="en-US" sz="2400" b="1" dirty="0">
              <a:solidFill>
                <a:schemeClr val="bg1"/>
              </a:solidFill>
            </a:endParaRPr>
          </a:p>
        </p:txBody>
      </p:sp>
      <p:sp>
        <p:nvSpPr>
          <p:cNvPr id="19" name="Oval 18">
            <a:extLst>
              <a:ext uri="{FF2B5EF4-FFF2-40B4-BE49-F238E27FC236}">
                <a16:creationId xmlns:a16="http://schemas.microsoft.com/office/drawing/2014/main" id="{8C76537E-8B8F-270D-DE03-7201151CCD4D}"/>
              </a:ext>
            </a:extLst>
          </p:cNvPr>
          <p:cNvSpPr/>
          <p:nvPr/>
        </p:nvSpPr>
        <p:spPr>
          <a:xfrm>
            <a:off x="1251262" y="7556645"/>
            <a:ext cx="533634" cy="529481"/>
          </a:xfrm>
          <a:prstGeom prst="ellipse">
            <a:avLst/>
          </a:prstGeom>
          <a:blipFill dpi="0" rotWithShape="1">
            <a:blip r:embed="rId8">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1AE6CE1F-E4E2-8A8F-0619-5B2B09A252D1}"/>
              </a:ext>
            </a:extLst>
          </p:cNvPr>
          <p:cNvSpPr/>
          <p:nvPr/>
        </p:nvSpPr>
        <p:spPr>
          <a:xfrm>
            <a:off x="4325196" y="8184766"/>
            <a:ext cx="3541608" cy="3909526"/>
          </a:xfrm>
          <a:prstGeom prst="roundRect">
            <a:avLst/>
          </a:prstGeom>
          <a:blipFill dpi="0" rotWithShape="1">
            <a:blip r:embed="rId9">
              <a:extLst>
                <a:ext uri="{28A0092B-C50C-407E-A947-70E740481C1C}">
                  <a14:useLocalDpi xmlns:a14="http://schemas.microsoft.com/office/drawing/2010/main" val="0"/>
                </a:ext>
              </a:extLst>
            </a:blip>
            <a:srcRect/>
            <a:stretch>
              <a:fillRect t="-55" b="-115"/>
            </a:stretch>
          </a:blipFill>
          <a:ln>
            <a:noFill/>
          </a:ln>
          <a:effectLst>
            <a:outerShdw blurRad="254000" sx="96000" sy="96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121939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CB3E757E-1E1D-AA6D-61BB-D0D068A217DD}"/>
            </a:ext>
          </a:extLst>
        </p:cNvPr>
        <p:cNvGrpSpPr/>
        <p:nvPr/>
      </p:nvGrpSpPr>
      <p:grpSpPr>
        <a:xfrm>
          <a:off x="0" y="0"/>
          <a:ext cx="0" cy="0"/>
          <a:chOff x="0" y="0"/>
          <a:chExt cx="0" cy="0"/>
        </a:xfrm>
      </p:grpSpPr>
      <p:sp>
        <p:nvSpPr>
          <p:cNvPr id="3" name="Oval 2">
            <a:extLst>
              <a:ext uri="{FF2B5EF4-FFF2-40B4-BE49-F238E27FC236}">
                <a16:creationId xmlns:a16="http://schemas.microsoft.com/office/drawing/2014/main" id="{223916F2-0FF5-2A99-8908-974392C9A634}"/>
              </a:ext>
            </a:extLst>
          </p:cNvPr>
          <p:cNvSpPr/>
          <p:nvPr/>
        </p:nvSpPr>
        <p:spPr>
          <a:xfrm>
            <a:off x="821058"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6FA01C1A-F818-EB1A-1FAC-A6FBD339FF25}"/>
              </a:ext>
            </a:extLst>
          </p:cNvPr>
          <p:cNvSpPr/>
          <p:nvPr/>
        </p:nvSpPr>
        <p:spPr>
          <a:xfrm>
            <a:off x="1103590"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EA9738E-D0F1-6016-DA78-74279355E4AF}"/>
              </a:ext>
            </a:extLst>
          </p:cNvPr>
          <p:cNvSpPr/>
          <p:nvPr/>
        </p:nvSpPr>
        <p:spPr>
          <a:xfrm>
            <a:off x="1386122"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F03DDEB-5B98-EC22-C2A7-8226958023AE}"/>
              </a:ext>
            </a:extLst>
          </p:cNvPr>
          <p:cNvSpPr/>
          <p:nvPr/>
        </p:nvSpPr>
        <p:spPr>
          <a:xfrm>
            <a:off x="1668654"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E0A3C96-7B03-D94F-F795-6101845F3050}"/>
              </a:ext>
            </a:extLst>
          </p:cNvPr>
          <p:cNvSpPr/>
          <p:nvPr/>
        </p:nvSpPr>
        <p:spPr>
          <a:xfrm>
            <a:off x="5033477" y="517956"/>
            <a:ext cx="274320" cy="27432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8">
            <a:extLst>
              <a:ext uri="{FF2B5EF4-FFF2-40B4-BE49-F238E27FC236}">
                <a16:creationId xmlns:a16="http://schemas.microsoft.com/office/drawing/2014/main" id="{32CCB28C-7759-AF11-B93A-D98E6D8EFD25}"/>
              </a:ext>
            </a:extLst>
          </p:cNvPr>
          <p:cNvSpPr txBox="1"/>
          <p:nvPr/>
        </p:nvSpPr>
        <p:spPr>
          <a:xfrm>
            <a:off x="5307797" y="424284"/>
            <a:ext cx="2473934" cy="461665"/>
          </a:xfrm>
          <a:prstGeom prst="rect">
            <a:avLst/>
          </a:prstGeom>
          <a:noFill/>
        </p:spPr>
        <p:txBody>
          <a:bodyPr wrap="square" rtlCol="0">
            <a:spAutoFit/>
          </a:bodyPr>
          <a:lstStyle/>
          <a:p>
            <a:r>
              <a:rPr lang="en-US" sz="2400" b="0" i="0" dirty="0">
                <a:solidFill>
                  <a:schemeClr val="bg1"/>
                </a:solidFill>
                <a:effectLst/>
                <a:latin typeface="Roboto" panose="02000000000000000000" pitchFamily="2" charset="0"/>
              </a:rPr>
              <a:t>Comparison</a:t>
            </a:r>
            <a:endParaRPr lang="en-US" sz="2400" b="1" dirty="0">
              <a:solidFill>
                <a:schemeClr val="bg1"/>
              </a:solidFill>
            </a:endParaRPr>
          </a:p>
        </p:txBody>
      </p:sp>
      <p:sp>
        <p:nvSpPr>
          <p:cNvPr id="17" name="TextBox 16">
            <a:extLst>
              <a:ext uri="{FF2B5EF4-FFF2-40B4-BE49-F238E27FC236}">
                <a16:creationId xmlns:a16="http://schemas.microsoft.com/office/drawing/2014/main" id="{9CC56F92-A591-0D59-F03E-EEED904114AE}"/>
              </a:ext>
            </a:extLst>
          </p:cNvPr>
          <p:cNvSpPr txBox="1"/>
          <p:nvPr/>
        </p:nvSpPr>
        <p:spPr>
          <a:xfrm>
            <a:off x="821058" y="911366"/>
            <a:ext cx="10549884" cy="707886"/>
          </a:xfrm>
          <a:prstGeom prst="rect">
            <a:avLst/>
          </a:prstGeom>
          <a:noFill/>
        </p:spPr>
        <p:txBody>
          <a:bodyPr wrap="square" rtlCol="0">
            <a:spAutoFit/>
          </a:bodyPr>
          <a:lstStyle/>
          <a:p>
            <a:pPr algn="ctr"/>
            <a:r>
              <a:rPr lang="en-US" sz="2000" b="0" i="0" dirty="0">
                <a:solidFill>
                  <a:schemeClr val="bg1"/>
                </a:solidFill>
                <a:effectLst/>
                <a:latin typeface="arial" panose="020B0604020202020204" pitchFamily="34" charset="0"/>
              </a:rPr>
              <a:t>As you see, the general AIs provide general answers that are not related to what we are studying in our course</a:t>
            </a:r>
          </a:p>
        </p:txBody>
      </p:sp>
      <p:sp>
        <p:nvSpPr>
          <p:cNvPr id="8" name="Rectangle: Rounded Corners 7">
            <a:extLst>
              <a:ext uri="{FF2B5EF4-FFF2-40B4-BE49-F238E27FC236}">
                <a16:creationId xmlns:a16="http://schemas.microsoft.com/office/drawing/2014/main" id="{522A039C-8030-3498-77E5-823C9DA79777}"/>
              </a:ext>
            </a:extLst>
          </p:cNvPr>
          <p:cNvSpPr/>
          <p:nvPr/>
        </p:nvSpPr>
        <p:spPr>
          <a:xfrm>
            <a:off x="571179" y="2437113"/>
            <a:ext cx="3541608" cy="4161453"/>
          </a:xfrm>
          <a:prstGeom prst="roundRect">
            <a:avLst/>
          </a:prstGeom>
          <a:blipFill dpi="0" rotWithShape="1">
            <a:blip r:embed="rId4">
              <a:extLst>
                <a:ext uri="{28A0092B-C50C-407E-A947-70E740481C1C}">
                  <a14:useLocalDpi xmlns:a14="http://schemas.microsoft.com/office/drawing/2010/main" val="0"/>
                </a:ext>
              </a:extLst>
            </a:blip>
            <a:srcRect/>
            <a:stretch>
              <a:fillRect t="-533" b="-36320"/>
            </a:stretch>
          </a:blipFill>
          <a:ln>
            <a:noFill/>
          </a:ln>
          <a:effectLst>
            <a:outerShdw blurRad="254000" sx="96000" sy="96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EC64F690-5768-79C5-E7FA-99941DFA7BBA}"/>
              </a:ext>
            </a:extLst>
          </p:cNvPr>
          <p:cNvSpPr/>
          <p:nvPr/>
        </p:nvSpPr>
        <p:spPr>
          <a:xfrm>
            <a:off x="8079213" y="2437113"/>
            <a:ext cx="3541608" cy="4161453"/>
          </a:xfrm>
          <a:prstGeom prst="roundRect">
            <a:avLst/>
          </a:prstGeom>
          <a:blipFill dpi="0" rotWithShape="1">
            <a:blip r:embed="rId5">
              <a:extLst>
                <a:ext uri="{28A0092B-C50C-407E-A947-70E740481C1C}">
                  <a14:useLocalDpi xmlns:a14="http://schemas.microsoft.com/office/drawing/2010/main" val="0"/>
                </a:ext>
              </a:extLst>
            </a:blip>
            <a:srcRect/>
            <a:stretch>
              <a:fillRect b="-24213"/>
            </a:stretch>
          </a:blipFill>
          <a:ln>
            <a:noFill/>
          </a:ln>
          <a:effectLst>
            <a:outerShdw blurRad="254000" sx="96000" sy="96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D389AEC-B2D7-D775-0641-3AA1F1E49B19}"/>
              </a:ext>
            </a:extLst>
          </p:cNvPr>
          <p:cNvSpPr txBox="1"/>
          <p:nvPr/>
        </p:nvSpPr>
        <p:spPr>
          <a:xfrm>
            <a:off x="9372634" y="1842899"/>
            <a:ext cx="1861424" cy="461665"/>
          </a:xfrm>
          <a:prstGeom prst="rect">
            <a:avLst/>
          </a:prstGeom>
          <a:noFill/>
        </p:spPr>
        <p:txBody>
          <a:bodyPr wrap="square" rtlCol="0">
            <a:spAutoFit/>
          </a:bodyPr>
          <a:lstStyle/>
          <a:p>
            <a:r>
              <a:rPr lang="en-US" sz="2400" b="1" i="0" dirty="0">
                <a:solidFill>
                  <a:schemeClr val="bg1"/>
                </a:solidFill>
                <a:effectLst/>
                <a:latin typeface="arial" panose="020B0604020202020204" pitchFamily="34" charset="0"/>
              </a:rPr>
              <a:t>ChatGPT</a:t>
            </a:r>
            <a:endParaRPr lang="en-US" sz="2400" b="1" dirty="0">
              <a:solidFill>
                <a:schemeClr val="bg1"/>
              </a:solidFill>
            </a:endParaRPr>
          </a:p>
        </p:txBody>
      </p:sp>
      <p:sp>
        <p:nvSpPr>
          <p:cNvPr id="15" name="Oval 14">
            <a:extLst>
              <a:ext uri="{FF2B5EF4-FFF2-40B4-BE49-F238E27FC236}">
                <a16:creationId xmlns:a16="http://schemas.microsoft.com/office/drawing/2014/main" id="{FBD0C09F-2A97-A1C4-E6E0-AFAD1A46B367}"/>
              </a:ext>
            </a:extLst>
          </p:cNvPr>
          <p:cNvSpPr/>
          <p:nvPr/>
        </p:nvSpPr>
        <p:spPr>
          <a:xfrm>
            <a:off x="8838999" y="1808992"/>
            <a:ext cx="533634" cy="529481"/>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28DF6E07-0318-68B8-C0EA-297F4E7033EA}"/>
              </a:ext>
            </a:extLst>
          </p:cNvPr>
          <p:cNvSpPr txBox="1"/>
          <p:nvPr/>
        </p:nvSpPr>
        <p:spPr>
          <a:xfrm>
            <a:off x="1784896" y="1842899"/>
            <a:ext cx="1994002" cy="461665"/>
          </a:xfrm>
          <a:prstGeom prst="rect">
            <a:avLst/>
          </a:prstGeom>
          <a:noFill/>
        </p:spPr>
        <p:txBody>
          <a:bodyPr wrap="square" rtlCol="0">
            <a:spAutoFit/>
          </a:bodyPr>
          <a:lstStyle/>
          <a:p>
            <a:r>
              <a:rPr lang="en-US" sz="2400" b="1" i="0" dirty="0" err="1">
                <a:solidFill>
                  <a:schemeClr val="bg1"/>
                </a:solidFill>
                <a:effectLst/>
                <a:latin typeface="arial" panose="020B0604020202020204" pitchFamily="34" charset="0"/>
              </a:rPr>
              <a:t>DeepSeek</a:t>
            </a:r>
            <a:endParaRPr lang="en-US" sz="2400" b="1" dirty="0">
              <a:solidFill>
                <a:schemeClr val="bg1"/>
              </a:solidFill>
            </a:endParaRPr>
          </a:p>
        </p:txBody>
      </p:sp>
      <p:sp>
        <p:nvSpPr>
          <p:cNvPr id="23" name="Oval 22">
            <a:extLst>
              <a:ext uri="{FF2B5EF4-FFF2-40B4-BE49-F238E27FC236}">
                <a16:creationId xmlns:a16="http://schemas.microsoft.com/office/drawing/2014/main" id="{5C375345-53A6-A4C1-3B0C-3AF93E52DD03}"/>
              </a:ext>
            </a:extLst>
          </p:cNvPr>
          <p:cNvSpPr/>
          <p:nvPr/>
        </p:nvSpPr>
        <p:spPr>
          <a:xfrm>
            <a:off x="1251262" y="1808992"/>
            <a:ext cx="533634" cy="529481"/>
          </a:xfrm>
          <a:prstGeom prst="ellipse">
            <a:avLst/>
          </a:prstGeom>
          <a:blipFill dpi="0" rotWithShape="1">
            <a:blip r:embed="rId7">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14C1BA4C-A5E4-3FE8-CCA6-8802064D5E95}"/>
              </a:ext>
            </a:extLst>
          </p:cNvPr>
          <p:cNvSpPr/>
          <p:nvPr/>
        </p:nvSpPr>
        <p:spPr>
          <a:xfrm>
            <a:off x="4325196" y="2437113"/>
            <a:ext cx="3541608" cy="3909526"/>
          </a:xfrm>
          <a:prstGeom prst="roundRect">
            <a:avLst/>
          </a:prstGeom>
          <a:blipFill dpi="0" rotWithShape="1">
            <a:blip r:embed="rId8">
              <a:extLst>
                <a:ext uri="{28A0092B-C50C-407E-A947-70E740481C1C}">
                  <a14:useLocalDpi xmlns:a14="http://schemas.microsoft.com/office/drawing/2010/main" val="0"/>
                </a:ext>
              </a:extLst>
            </a:blip>
            <a:srcRect/>
            <a:stretch>
              <a:fillRect t="-55" b="-115"/>
            </a:stretch>
          </a:blipFill>
          <a:ln>
            <a:noFill/>
          </a:ln>
          <a:effectLst>
            <a:outerShdw blurRad="254000" sx="96000" sy="96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1A42F116-631D-B9D0-2D7F-816577A2D132}"/>
              </a:ext>
            </a:extLst>
          </p:cNvPr>
          <p:cNvGrpSpPr/>
          <p:nvPr/>
        </p:nvGrpSpPr>
        <p:grpSpPr>
          <a:xfrm>
            <a:off x="5000803" y="1808986"/>
            <a:ext cx="2612977" cy="529481"/>
            <a:chOff x="8539815" y="1544108"/>
            <a:chExt cx="2612977" cy="529481"/>
          </a:xfrm>
        </p:grpSpPr>
        <p:sp>
          <p:nvSpPr>
            <p:cNvPr id="10" name="TextBox 9">
              <a:extLst>
                <a:ext uri="{FF2B5EF4-FFF2-40B4-BE49-F238E27FC236}">
                  <a16:creationId xmlns:a16="http://schemas.microsoft.com/office/drawing/2014/main" id="{9F6CA1A2-EED7-B388-C96A-6675FF962279}"/>
                </a:ext>
              </a:extLst>
            </p:cNvPr>
            <p:cNvSpPr txBox="1"/>
            <p:nvPr/>
          </p:nvSpPr>
          <p:spPr>
            <a:xfrm>
              <a:off x="9073449" y="1578015"/>
              <a:ext cx="2079343" cy="461665"/>
            </a:xfrm>
            <a:prstGeom prst="rect">
              <a:avLst/>
            </a:prstGeom>
            <a:noFill/>
          </p:spPr>
          <p:txBody>
            <a:bodyPr wrap="square" rtlCol="0">
              <a:spAutoFit/>
            </a:bodyPr>
            <a:lstStyle/>
            <a:p>
              <a:r>
                <a:rPr lang="en-US" sz="2400" b="1" i="0" dirty="0">
                  <a:solidFill>
                    <a:schemeClr val="bg1"/>
                  </a:solidFill>
                  <a:effectLst/>
                  <a:latin typeface="arial" panose="020B0604020202020204" pitchFamily="34" charset="0"/>
                </a:rPr>
                <a:t>UBIS Plus</a:t>
              </a:r>
              <a:endParaRPr lang="en-US" sz="2400" b="1" dirty="0">
                <a:solidFill>
                  <a:schemeClr val="bg1"/>
                </a:solidFill>
              </a:endParaRPr>
            </a:p>
          </p:txBody>
        </p:sp>
        <p:sp>
          <p:nvSpPr>
            <p:cNvPr id="12" name="Oval 11">
              <a:extLst>
                <a:ext uri="{FF2B5EF4-FFF2-40B4-BE49-F238E27FC236}">
                  <a16:creationId xmlns:a16="http://schemas.microsoft.com/office/drawing/2014/main" id="{32910159-FDCF-74A0-0463-CCBA26EA1458}"/>
                </a:ext>
              </a:extLst>
            </p:cNvPr>
            <p:cNvSpPr/>
            <p:nvPr/>
          </p:nvSpPr>
          <p:spPr>
            <a:xfrm>
              <a:off x="8539815" y="1544108"/>
              <a:ext cx="533634" cy="529481"/>
            </a:xfrm>
            <a:prstGeom prst="ellipse">
              <a:avLst/>
            </a:prstGeom>
            <a:blipFill>
              <a:blip r:embed="rId9">
                <a:extLst>
                  <a:ext uri="{28A0092B-C50C-407E-A947-70E740481C1C}">
                    <a14:useLocalDpi xmlns:a14="http://schemas.microsoft.com/office/drawing/2010/main" val="0"/>
                  </a:ext>
                </a:extLst>
              </a:blip>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813584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39DC112C-36F9-5E72-AC30-E83070980E32}"/>
            </a:ext>
          </a:extLst>
        </p:cNvPr>
        <p:cNvGrpSpPr/>
        <p:nvPr/>
      </p:nvGrpSpPr>
      <p:grpSpPr>
        <a:xfrm>
          <a:off x="0" y="0"/>
          <a:ext cx="0" cy="0"/>
          <a:chOff x="0" y="0"/>
          <a:chExt cx="0" cy="0"/>
        </a:xfrm>
      </p:grpSpPr>
      <p:sp>
        <p:nvSpPr>
          <p:cNvPr id="3" name="Oval 2">
            <a:extLst>
              <a:ext uri="{FF2B5EF4-FFF2-40B4-BE49-F238E27FC236}">
                <a16:creationId xmlns:a16="http://schemas.microsoft.com/office/drawing/2014/main" id="{C9F2C878-E003-EDB2-12FD-26C4CB72471B}"/>
              </a:ext>
            </a:extLst>
          </p:cNvPr>
          <p:cNvSpPr/>
          <p:nvPr/>
        </p:nvSpPr>
        <p:spPr>
          <a:xfrm>
            <a:off x="5644984" y="758230"/>
            <a:ext cx="137160" cy="13716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8BD1729D-6280-7001-495C-3D02C72BE869}"/>
              </a:ext>
            </a:extLst>
          </p:cNvPr>
          <p:cNvSpPr/>
          <p:nvPr/>
        </p:nvSpPr>
        <p:spPr>
          <a:xfrm>
            <a:off x="5964400" y="758230"/>
            <a:ext cx="137160" cy="13716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175B7FE-A0DB-279D-C8E0-07D585A876C3}"/>
              </a:ext>
            </a:extLst>
          </p:cNvPr>
          <p:cNvSpPr/>
          <p:nvPr/>
        </p:nvSpPr>
        <p:spPr>
          <a:xfrm>
            <a:off x="6283817" y="758230"/>
            <a:ext cx="137160" cy="13716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E381BFA2-0140-6BCF-E073-8410D654CE81}"/>
              </a:ext>
            </a:extLst>
          </p:cNvPr>
          <p:cNvSpPr/>
          <p:nvPr/>
        </p:nvSpPr>
        <p:spPr>
          <a:xfrm>
            <a:off x="6598037" y="758230"/>
            <a:ext cx="137160" cy="13716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A1969C6-658B-D970-A1BE-68760ADDC251}"/>
              </a:ext>
            </a:extLst>
          </p:cNvPr>
          <p:cNvSpPr/>
          <p:nvPr/>
        </p:nvSpPr>
        <p:spPr>
          <a:xfrm>
            <a:off x="6922650" y="761744"/>
            <a:ext cx="137160" cy="13716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E98D46EB-DE11-77EC-A376-E8AF67838F81}"/>
              </a:ext>
            </a:extLst>
          </p:cNvPr>
          <p:cNvSpPr txBox="1"/>
          <p:nvPr/>
        </p:nvSpPr>
        <p:spPr>
          <a:xfrm>
            <a:off x="379019" y="3101382"/>
            <a:ext cx="11433962" cy="646331"/>
          </a:xfrm>
          <a:prstGeom prst="rect">
            <a:avLst/>
          </a:prstGeom>
          <a:noFill/>
        </p:spPr>
        <p:txBody>
          <a:bodyPr wrap="square" rtlCol="0">
            <a:spAutoFit/>
          </a:bodyPr>
          <a:lstStyle/>
          <a:p>
            <a:pPr algn="ctr"/>
            <a:r>
              <a:rPr lang="en-US" sz="3600" b="1" i="0" dirty="0">
                <a:solidFill>
                  <a:schemeClr val="bg1"/>
                </a:solidFill>
                <a:effectLst/>
                <a:latin typeface="Roboto" panose="02000000000000000000" pitchFamily="2" charset="0"/>
              </a:rPr>
              <a:t>Turkey’s First University with a Personal AI Mentor</a:t>
            </a:r>
            <a:endParaRPr lang="en-US" sz="3600" b="1" i="0" dirty="0">
              <a:solidFill>
                <a:schemeClr val="bg1"/>
              </a:solidFill>
              <a:effectLst/>
              <a:latin typeface="arial" panose="020B0604020202020204" pitchFamily="34" charset="0"/>
            </a:endParaRPr>
          </a:p>
        </p:txBody>
      </p:sp>
      <p:sp>
        <p:nvSpPr>
          <p:cNvPr id="4" name="Rectangle: Rounded Corners 3">
            <a:extLst>
              <a:ext uri="{FF2B5EF4-FFF2-40B4-BE49-F238E27FC236}">
                <a16:creationId xmlns:a16="http://schemas.microsoft.com/office/drawing/2014/main" id="{BBCF5EDE-2854-7960-0849-12DA70754A33}"/>
              </a:ext>
            </a:extLst>
          </p:cNvPr>
          <p:cNvSpPr/>
          <p:nvPr/>
        </p:nvSpPr>
        <p:spPr>
          <a:xfrm>
            <a:off x="-3843153" y="2437113"/>
            <a:ext cx="3541608" cy="4161453"/>
          </a:xfrm>
          <a:prstGeom prst="roundRect">
            <a:avLst/>
          </a:prstGeom>
          <a:blipFill dpi="0" rotWithShape="1">
            <a:blip r:embed="rId4">
              <a:extLst>
                <a:ext uri="{28A0092B-C50C-407E-A947-70E740481C1C}">
                  <a14:useLocalDpi xmlns:a14="http://schemas.microsoft.com/office/drawing/2010/main" val="0"/>
                </a:ext>
              </a:extLst>
            </a:blip>
            <a:srcRect/>
            <a:stretch>
              <a:fillRect t="-533" b="-36320"/>
            </a:stretch>
          </a:blipFill>
          <a:ln>
            <a:noFill/>
          </a:ln>
          <a:effectLst>
            <a:outerShdw blurRad="254000" sx="96000" sy="96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82DF047-7FB3-C446-2560-0F998471E773}"/>
              </a:ext>
            </a:extLst>
          </p:cNvPr>
          <p:cNvSpPr/>
          <p:nvPr/>
        </p:nvSpPr>
        <p:spPr>
          <a:xfrm>
            <a:off x="12777321" y="2437113"/>
            <a:ext cx="3541608" cy="4161453"/>
          </a:xfrm>
          <a:prstGeom prst="roundRect">
            <a:avLst/>
          </a:prstGeom>
          <a:blipFill dpi="0" rotWithShape="1">
            <a:blip r:embed="rId5">
              <a:extLst>
                <a:ext uri="{28A0092B-C50C-407E-A947-70E740481C1C}">
                  <a14:useLocalDpi xmlns:a14="http://schemas.microsoft.com/office/drawing/2010/main" val="0"/>
                </a:ext>
              </a:extLst>
            </a:blip>
            <a:srcRect/>
            <a:stretch>
              <a:fillRect b="-24213"/>
            </a:stretch>
          </a:blipFill>
          <a:ln>
            <a:noFill/>
          </a:ln>
          <a:effectLst>
            <a:outerShdw blurRad="254000" sx="96000" sy="96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270A361-98CA-5A63-81F4-39547294D669}"/>
              </a:ext>
            </a:extLst>
          </p:cNvPr>
          <p:cNvSpPr txBox="1"/>
          <p:nvPr/>
        </p:nvSpPr>
        <p:spPr>
          <a:xfrm>
            <a:off x="14070741" y="1842899"/>
            <a:ext cx="1937046" cy="461665"/>
          </a:xfrm>
          <a:prstGeom prst="rect">
            <a:avLst/>
          </a:prstGeom>
          <a:noFill/>
        </p:spPr>
        <p:txBody>
          <a:bodyPr wrap="square" rtlCol="0">
            <a:spAutoFit/>
          </a:bodyPr>
          <a:lstStyle/>
          <a:p>
            <a:r>
              <a:rPr lang="en-US" sz="2400" b="1" i="0" dirty="0">
                <a:solidFill>
                  <a:schemeClr val="bg1"/>
                </a:solidFill>
                <a:effectLst/>
                <a:latin typeface="arial" panose="020B0604020202020204" pitchFamily="34" charset="0"/>
              </a:rPr>
              <a:t>ChatGPT</a:t>
            </a:r>
            <a:endParaRPr lang="en-US" sz="2400" b="1" dirty="0">
              <a:solidFill>
                <a:schemeClr val="bg1"/>
              </a:solidFill>
            </a:endParaRPr>
          </a:p>
        </p:txBody>
      </p:sp>
      <p:sp>
        <p:nvSpPr>
          <p:cNvPr id="14" name="Oval 13">
            <a:extLst>
              <a:ext uri="{FF2B5EF4-FFF2-40B4-BE49-F238E27FC236}">
                <a16:creationId xmlns:a16="http://schemas.microsoft.com/office/drawing/2014/main" id="{492C64B1-E923-C4AD-A8D3-741C6B6BA496}"/>
              </a:ext>
            </a:extLst>
          </p:cNvPr>
          <p:cNvSpPr/>
          <p:nvPr/>
        </p:nvSpPr>
        <p:spPr>
          <a:xfrm>
            <a:off x="13537107" y="1808992"/>
            <a:ext cx="533634" cy="529481"/>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8852AC8-52F1-F529-436C-27B8880D47ED}"/>
              </a:ext>
            </a:extLst>
          </p:cNvPr>
          <p:cNvSpPr txBox="1"/>
          <p:nvPr/>
        </p:nvSpPr>
        <p:spPr>
          <a:xfrm>
            <a:off x="-2629436" y="1842899"/>
            <a:ext cx="2108575" cy="461665"/>
          </a:xfrm>
          <a:prstGeom prst="rect">
            <a:avLst/>
          </a:prstGeom>
          <a:noFill/>
        </p:spPr>
        <p:txBody>
          <a:bodyPr wrap="square" rtlCol="0">
            <a:spAutoFit/>
          </a:bodyPr>
          <a:lstStyle/>
          <a:p>
            <a:r>
              <a:rPr lang="en-US" sz="2400" b="1" i="0" dirty="0" err="1">
                <a:solidFill>
                  <a:schemeClr val="bg1"/>
                </a:solidFill>
                <a:effectLst/>
                <a:latin typeface="arial" panose="020B0604020202020204" pitchFamily="34" charset="0"/>
              </a:rPr>
              <a:t>DeepSeek</a:t>
            </a:r>
            <a:endParaRPr lang="en-US" sz="2400" b="1" dirty="0">
              <a:solidFill>
                <a:schemeClr val="bg1"/>
              </a:solidFill>
            </a:endParaRPr>
          </a:p>
        </p:txBody>
      </p:sp>
      <p:sp>
        <p:nvSpPr>
          <p:cNvPr id="21" name="Oval 20">
            <a:extLst>
              <a:ext uri="{FF2B5EF4-FFF2-40B4-BE49-F238E27FC236}">
                <a16:creationId xmlns:a16="http://schemas.microsoft.com/office/drawing/2014/main" id="{D4BABD3B-4DCC-21D7-BB98-69255E5167D1}"/>
              </a:ext>
            </a:extLst>
          </p:cNvPr>
          <p:cNvSpPr/>
          <p:nvPr/>
        </p:nvSpPr>
        <p:spPr>
          <a:xfrm>
            <a:off x="-3163070" y="1808992"/>
            <a:ext cx="533634" cy="529481"/>
          </a:xfrm>
          <a:prstGeom prst="ellipse">
            <a:avLst/>
          </a:prstGeom>
          <a:blipFill dpi="0" rotWithShape="1">
            <a:blip r:embed="rId7">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333A4379-E66A-729F-565B-DB2198097C70}"/>
              </a:ext>
            </a:extLst>
          </p:cNvPr>
          <p:cNvSpPr/>
          <p:nvPr/>
        </p:nvSpPr>
        <p:spPr>
          <a:xfrm>
            <a:off x="4325196" y="7324408"/>
            <a:ext cx="3541608" cy="3909526"/>
          </a:xfrm>
          <a:prstGeom prst="roundRect">
            <a:avLst/>
          </a:prstGeom>
          <a:blipFill dpi="0" rotWithShape="1">
            <a:blip r:embed="rId8">
              <a:extLst>
                <a:ext uri="{28A0092B-C50C-407E-A947-70E740481C1C}">
                  <a14:useLocalDpi xmlns:a14="http://schemas.microsoft.com/office/drawing/2010/main" val="0"/>
                </a:ext>
              </a:extLst>
            </a:blip>
            <a:srcRect/>
            <a:stretch>
              <a:fillRect t="-55" b="-115"/>
            </a:stretch>
          </a:blipFill>
          <a:ln>
            <a:noFill/>
          </a:ln>
          <a:effectLst>
            <a:outerShdw blurRad="254000" sx="96000" sy="96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11ABEA39-A694-F99D-30DB-4D132F2F475C}"/>
              </a:ext>
            </a:extLst>
          </p:cNvPr>
          <p:cNvSpPr txBox="1"/>
          <p:nvPr/>
        </p:nvSpPr>
        <p:spPr>
          <a:xfrm>
            <a:off x="821058" y="7316012"/>
            <a:ext cx="10549884" cy="461665"/>
          </a:xfrm>
          <a:prstGeom prst="rect">
            <a:avLst/>
          </a:prstGeom>
          <a:noFill/>
        </p:spPr>
        <p:txBody>
          <a:bodyPr wrap="square" rtlCol="0">
            <a:spAutoFit/>
          </a:bodyPr>
          <a:lstStyle/>
          <a:p>
            <a:pPr algn="ctr"/>
            <a:r>
              <a:rPr lang="en-US" sz="2400" b="0" i="0" dirty="0">
                <a:solidFill>
                  <a:schemeClr val="bg1"/>
                </a:solidFill>
                <a:effectLst/>
                <a:latin typeface="arial" panose="020B0604020202020204" pitchFamily="34" charset="0"/>
              </a:rPr>
              <a:t>Nice promotion title, right?</a:t>
            </a:r>
          </a:p>
        </p:txBody>
      </p:sp>
      <p:grpSp>
        <p:nvGrpSpPr>
          <p:cNvPr id="8" name="Group 7">
            <a:extLst>
              <a:ext uri="{FF2B5EF4-FFF2-40B4-BE49-F238E27FC236}">
                <a16:creationId xmlns:a16="http://schemas.microsoft.com/office/drawing/2014/main" id="{65E50E5A-62CE-F108-9D6D-1A39CE38BDFC}"/>
              </a:ext>
            </a:extLst>
          </p:cNvPr>
          <p:cNvGrpSpPr/>
          <p:nvPr/>
        </p:nvGrpSpPr>
        <p:grpSpPr>
          <a:xfrm>
            <a:off x="5000803" y="332611"/>
            <a:ext cx="2612977" cy="529481"/>
            <a:chOff x="8539815" y="1544108"/>
            <a:chExt cx="2612977" cy="529481"/>
          </a:xfrm>
        </p:grpSpPr>
        <p:sp>
          <p:nvSpPr>
            <p:cNvPr id="9" name="TextBox 8">
              <a:extLst>
                <a:ext uri="{FF2B5EF4-FFF2-40B4-BE49-F238E27FC236}">
                  <a16:creationId xmlns:a16="http://schemas.microsoft.com/office/drawing/2014/main" id="{667D5FCC-1DF6-276E-84DD-3DC0BEDB1CC1}"/>
                </a:ext>
              </a:extLst>
            </p:cNvPr>
            <p:cNvSpPr txBox="1"/>
            <p:nvPr/>
          </p:nvSpPr>
          <p:spPr>
            <a:xfrm>
              <a:off x="9073449" y="1578015"/>
              <a:ext cx="2079343" cy="461665"/>
            </a:xfrm>
            <a:prstGeom prst="rect">
              <a:avLst/>
            </a:prstGeom>
            <a:noFill/>
          </p:spPr>
          <p:txBody>
            <a:bodyPr wrap="square" rtlCol="0">
              <a:spAutoFit/>
            </a:bodyPr>
            <a:lstStyle/>
            <a:p>
              <a:r>
                <a:rPr lang="en-US" sz="2400" b="1" i="0" dirty="0">
                  <a:solidFill>
                    <a:schemeClr val="bg1"/>
                  </a:solidFill>
                  <a:effectLst/>
                  <a:latin typeface="arial" panose="020B0604020202020204" pitchFamily="34" charset="0"/>
                </a:rPr>
                <a:t>UBIS Plus</a:t>
              </a:r>
              <a:endParaRPr lang="en-US" sz="2400" b="1" dirty="0">
                <a:solidFill>
                  <a:schemeClr val="bg1"/>
                </a:solidFill>
              </a:endParaRPr>
            </a:p>
          </p:txBody>
        </p:sp>
        <p:sp>
          <p:nvSpPr>
            <p:cNvPr id="11" name="Oval 10">
              <a:extLst>
                <a:ext uri="{FF2B5EF4-FFF2-40B4-BE49-F238E27FC236}">
                  <a16:creationId xmlns:a16="http://schemas.microsoft.com/office/drawing/2014/main" id="{FB239D7E-5B9D-E3AC-1307-095FB43FEE1C}"/>
                </a:ext>
              </a:extLst>
            </p:cNvPr>
            <p:cNvSpPr/>
            <p:nvPr/>
          </p:nvSpPr>
          <p:spPr>
            <a:xfrm>
              <a:off x="8539815" y="1544108"/>
              <a:ext cx="533634" cy="529481"/>
            </a:xfrm>
            <a:prstGeom prst="ellipse">
              <a:avLst/>
            </a:prstGeom>
            <a:blipFill>
              <a:blip r:embed="rId9">
                <a:extLst>
                  <a:ext uri="{28A0092B-C50C-407E-A947-70E740481C1C}">
                    <a14:useLocalDpi xmlns:a14="http://schemas.microsoft.com/office/drawing/2010/main" val="0"/>
                  </a:ext>
                </a:extLst>
              </a:blip>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784115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3D9743E8-740B-6E04-3C28-2A9BA528BFDF}"/>
            </a:ext>
          </a:extLst>
        </p:cNvPr>
        <p:cNvGrpSpPr/>
        <p:nvPr/>
      </p:nvGrpSpPr>
      <p:grpSpPr>
        <a:xfrm>
          <a:off x="0" y="0"/>
          <a:ext cx="0" cy="0"/>
          <a:chOff x="0" y="0"/>
          <a:chExt cx="0" cy="0"/>
        </a:xfrm>
      </p:grpSpPr>
      <p:sp>
        <p:nvSpPr>
          <p:cNvPr id="3" name="Oval 2">
            <a:extLst>
              <a:ext uri="{FF2B5EF4-FFF2-40B4-BE49-F238E27FC236}">
                <a16:creationId xmlns:a16="http://schemas.microsoft.com/office/drawing/2014/main" id="{FD0D98DD-8D96-B4DE-224E-90E131BB9856}"/>
              </a:ext>
            </a:extLst>
          </p:cNvPr>
          <p:cNvSpPr/>
          <p:nvPr/>
        </p:nvSpPr>
        <p:spPr>
          <a:xfrm>
            <a:off x="5644984" y="758230"/>
            <a:ext cx="137160" cy="13716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8DB325AF-6635-81F4-C17E-E4F3B3EBA7C5}"/>
              </a:ext>
            </a:extLst>
          </p:cNvPr>
          <p:cNvSpPr/>
          <p:nvPr/>
        </p:nvSpPr>
        <p:spPr>
          <a:xfrm>
            <a:off x="5964400" y="758230"/>
            <a:ext cx="137160" cy="13716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90559FC-6CAC-AB21-FD99-FF49923F16D7}"/>
              </a:ext>
            </a:extLst>
          </p:cNvPr>
          <p:cNvSpPr/>
          <p:nvPr/>
        </p:nvSpPr>
        <p:spPr>
          <a:xfrm>
            <a:off x="6283817" y="758230"/>
            <a:ext cx="137160" cy="13716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5C471B48-1306-EBD2-595F-D54E3E4733FA}"/>
              </a:ext>
            </a:extLst>
          </p:cNvPr>
          <p:cNvSpPr/>
          <p:nvPr/>
        </p:nvSpPr>
        <p:spPr>
          <a:xfrm>
            <a:off x="6598037" y="758230"/>
            <a:ext cx="137160" cy="13716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668999A-67BD-4083-819C-50D366E32E0A}"/>
              </a:ext>
            </a:extLst>
          </p:cNvPr>
          <p:cNvSpPr/>
          <p:nvPr/>
        </p:nvSpPr>
        <p:spPr>
          <a:xfrm>
            <a:off x="6922650" y="761744"/>
            <a:ext cx="137160" cy="13716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3BF4A12-3E34-A716-97A0-CB6D1448B8EE}"/>
              </a:ext>
            </a:extLst>
          </p:cNvPr>
          <p:cNvSpPr txBox="1"/>
          <p:nvPr/>
        </p:nvSpPr>
        <p:spPr>
          <a:xfrm>
            <a:off x="821058" y="3198167"/>
            <a:ext cx="10549884" cy="461665"/>
          </a:xfrm>
          <a:prstGeom prst="rect">
            <a:avLst/>
          </a:prstGeom>
          <a:noFill/>
        </p:spPr>
        <p:txBody>
          <a:bodyPr wrap="square" rtlCol="0">
            <a:spAutoFit/>
          </a:bodyPr>
          <a:lstStyle/>
          <a:p>
            <a:pPr algn="ctr"/>
            <a:r>
              <a:rPr lang="en-US" sz="2400" b="0" i="0" dirty="0">
                <a:solidFill>
                  <a:schemeClr val="bg1"/>
                </a:solidFill>
                <a:effectLst/>
                <a:latin typeface="arial" panose="020B0604020202020204" pitchFamily="34" charset="0"/>
              </a:rPr>
              <a:t>Nice promotion title, right?</a:t>
            </a:r>
          </a:p>
        </p:txBody>
      </p:sp>
      <p:grpSp>
        <p:nvGrpSpPr>
          <p:cNvPr id="10" name="Group 9">
            <a:extLst>
              <a:ext uri="{FF2B5EF4-FFF2-40B4-BE49-F238E27FC236}">
                <a16:creationId xmlns:a16="http://schemas.microsoft.com/office/drawing/2014/main" id="{7F39AE41-DC66-04F0-B045-224998B6C65E}"/>
              </a:ext>
            </a:extLst>
          </p:cNvPr>
          <p:cNvGrpSpPr/>
          <p:nvPr/>
        </p:nvGrpSpPr>
        <p:grpSpPr>
          <a:xfrm>
            <a:off x="5000803" y="332611"/>
            <a:ext cx="2612977" cy="529481"/>
            <a:chOff x="8539815" y="1544108"/>
            <a:chExt cx="2612977" cy="529481"/>
          </a:xfrm>
        </p:grpSpPr>
        <p:sp>
          <p:nvSpPr>
            <p:cNvPr id="11" name="TextBox 10">
              <a:extLst>
                <a:ext uri="{FF2B5EF4-FFF2-40B4-BE49-F238E27FC236}">
                  <a16:creationId xmlns:a16="http://schemas.microsoft.com/office/drawing/2014/main" id="{392CABE6-D183-5234-4E31-3DEF5770A7C5}"/>
                </a:ext>
              </a:extLst>
            </p:cNvPr>
            <p:cNvSpPr txBox="1"/>
            <p:nvPr/>
          </p:nvSpPr>
          <p:spPr>
            <a:xfrm>
              <a:off x="9073449" y="1578015"/>
              <a:ext cx="2079343" cy="461665"/>
            </a:xfrm>
            <a:prstGeom prst="rect">
              <a:avLst/>
            </a:prstGeom>
            <a:noFill/>
          </p:spPr>
          <p:txBody>
            <a:bodyPr wrap="square" rtlCol="0">
              <a:spAutoFit/>
            </a:bodyPr>
            <a:lstStyle/>
            <a:p>
              <a:r>
                <a:rPr lang="en-US" sz="2400" b="1" i="0" dirty="0">
                  <a:solidFill>
                    <a:schemeClr val="bg1"/>
                  </a:solidFill>
                  <a:effectLst/>
                  <a:latin typeface="arial" panose="020B0604020202020204" pitchFamily="34" charset="0"/>
                </a:rPr>
                <a:t>UBIS Plus</a:t>
              </a:r>
              <a:endParaRPr lang="en-US" sz="2400" b="1" dirty="0">
                <a:solidFill>
                  <a:schemeClr val="bg1"/>
                </a:solidFill>
              </a:endParaRPr>
            </a:p>
          </p:txBody>
        </p:sp>
        <p:sp>
          <p:nvSpPr>
            <p:cNvPr id="12" name="Oval 11">
              <a:extLst>
                <a:ext uri="{FF2B5EF4-FFF2-40B4-BE49-F238E27FC236}">
                  <a16:creationId xmlns:a16="http://schemas.microsoft.com/office/drawing/2014/main" id="{BEEC4900-3B6C-FAB3-6B74-CBCE25C7230A}"/>
                </a:ext>
              </a:extLst>
            </p:cNvPr>
            <p:cNvSpPr/>
            <p:nvPr/>
          </p:nvSpPr>
          <p:spPr>
            <a:xfrm>
              <a:off x="8539815" y="1544108"/>
              <a:ext cx="533634" cy="529481"/>
            </a:xfrm>
            <a:prstGeom prst="ellipse">
              <a:avLst/>
            </a:prstGeom>
            <a:blipFill>
              <a:blip r:embed="rId4">
                <a:extLst>
                  <a:ext uri="{28A0092B-C50C-407E-A947-70E740481C1C}">
                    <a14:useLocalDpi xmlns:a14="http://schemas.microsoft.com/office/drawing/2010/main" val="0"/>
                  </a:ext>
                </a:extLst>
              </a:blip>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F19818B9-155E-F241-A7D3-CEE59EC417AB}"/>
              </a:ext>
            </a:extLst>
          </p:cNvPr>
          <p:cNvSpPr txBox="1"/>
          <p:nvPr/>
        </p:nvSpPr>
        <p:spPr>
          <a:xfrm>
            <a:off x="379019" y="1188602"/>
            <a:ext cx="11433962" cy="646331"/>
          </a:xfrm>
          <a:prstGeom prst="rect">
            <a:avLst/>
          </a:prstGeom>
          <a:noFill/>
        </p:spPr>
        <p:txBody>
          <a:bodyPr wrap="square" rtlCol="0">
            <a:spAutoFit/>
          </a:bodyPr>
          <a:lstStyle/>
          <a:p>
            <a:pPr algn="ctr"/>
            <a:r>
              <a:rPr lang="en-US" sz="3600" b="1" i="0" dirty="0">
                <a:solidFill>
                  <a:schemeClr val="bg1"/>
                </a:solidFill>
                <a:effectLst/>
                <a:latin typeface="Roboto" panose="02000000000000000000" pitchFamily="2" charset="0"/>
              </a:rPr>
              <a:t>Turkey’s First University with a Personal AI Mentor</a:t>
            </a:r>
            <a:endParaRPr lang="en-US" sz="3600" b="1" i="0" dirty="0">
              <a:solidFill>
                <a:schemeClr val="bg1"/>
              </a:solidFill>
              <a:effectLst/>
              <a:latin typeface="arial" panose="020B0604020202020204" pitchFamily="34" charset="0"/>
            </a:endParaRPr>
          </a:p>
        </p:txBody>
      </p:sp>
      <p:grpSp>
        <p:nvGrpSpPr>
          <p:cNvPr id="8" name="Group 7">
            <a:extLst>
              <a:ext uri="{FF2B5EF4-FFF2-40B4-BE49-F238E27FC236}">
                <a16:creationId xmlns:a16="http://schemas.microsoft.com/office/drawing/2014/main" id="{1E122009-DFC6-04EE-F377-3553F9429485}"/>
              </a:ext>
            </a:extLst>
          </p:cNvPr>
          <p:cNvGrpSpPr/>
          <p:nvPr/>
        </p:nvGrpSpPr>
        <p:grpSpPr>
          <a:xfrm>
            <a:off x="821058" y="7199018"/>
            <a:ext cx="10549884" cy="3858525"/>
            <a:chOff x="821058" y="2449740"/>
            <a:chExt cx="10549884" cy="3858525"/>
          </a:xfrm>
        </p:grpSpPr>
        <p:sp>
          <p:nvSpPr>
            <p:cNvPr id="9" name="TextBox 8">
              <a:extLst>
                <a:ext uri="{FF2B5EF4-FFF2-40B4-BE49-F238E27FC236}">
                  <a16:creationId xmlns:a16="http://schemas.microsoft.com/office/drawing/2014/main" id="{D2EA4C99-162A-AC05-7406-28128912EED5}"/>
                </a:ext>
              </a:extLst>
            </p:cNvPr>
            <p:cNvSpPr txBox="1"/>
            <p:nvPr/>
          </p:nvSpPr>
          <p:spPr>
            <a:xfrm>
              <a:off x="821058" y="2449740"/>
              <a:ext cx="10549884" cy="461665"/>
            </a:xfrm>
            <a:prstGeom prst="rect">
              <a:avLst/>
            </a:prstGeom>
            <a:noFill/>
          </p:spPr>
          <p:txBody>
            <a:bodyPr wrap="square" rtlCol="0">
              <a:spAutoFit/>
            </a:bodyPr>
            <a:lstStyle/>
            <a:p>
              <a:pPr algn="ctr"/>
              <a:r>
                <a:rPr lang="en-US" sz="2400" b="0" i="0" dirty="0">
                  <a:solidFill>
                    <a:schemeClr val="bg1"/>
                  </a:solidFill>
                  <a:effectLst/>
                  <a:latin typeface="arial" panose="020B0604020202020204" pitchFamily="34" charset="0"/>
                </a:rPr>
                <a:t>By reaching this point, I think I have proved the following points:-</a:t>
              </a:r>
            </a:p>
          </p:txBody>
        </p:sp>
        <p:sp>
          <p:nvSpPr>
            <p:cNvPr id="14" name="TextBox 13">
              <a:extLst>
                <a:ext uri="{FF2B5EF4-FFF2-40B4-BE49-F238E27FC236}">
                  <a16:creationId xmlns:a16="http://schemas.microsoft.com/office/drawing/2014/main" id="{636B9A81-1AAF-92A7-7169-A43033C66039}"/>
                </a:ext>
              </a:extLst>
            </p:cNvPr>
            <p:cNvSpPr txBox="1"/>
            <p:nvPr/>
          </p:nvSpPr>
          <p:spPr>
            <a:xfrm>
              <a:off x="1975944" y="3138166"/>
              <a:ext cx="8565932" cy="3170099"/>
            </a:xfrm>
            <a:prstGeom prst="rect">
              <a:avLst/>
            </a:prstGeom>
            <a:noFill/>
          </p:spPr>
          <p:txBody>
            <a:bodyPr wrap="square" rtlCol="0">
              <a:spAutoFit/>
            </a:bodyPr>
            <a:lstStyle/>
            <a:p>
              <a:pPr algn="just"/>
              <a:r>
                <a:rPr lang="en-US" sz="2000" b="0" i="0" dirty="0">
                  <a:solidFill>
                    <a:schemeClr val="bg1"/>
                  </a:solidFill>
                  <a:effectLst/>
                  <a:latin typeface="arial" panose="020B0604020202020204" pitchFamily="34" charset="0"/>
                </a:rPr>
                <a:t>1. I have a lot of ideas to improve the university system. I talked about 20 in this presentation, and I have a lot more.</a:t>
              </a:r>
            </a:p>
            <a:p>
              <a:pPr algn="just"/>
              <a:endParaRPr lang="en-US" sz="2000" b="0" i="0" dirty="0">
                <a:solidFill>
                  <a:schemeClr val="bg1"/>
                </a:solidFill>
                <a:effectLst/>
                <a:latin typeface="arial" panose="020B0604020202020204" pitchFamily="34" charset="0"/>
              </a:endParaRPr>
            </a:p>
            <a:p>
              <a:pPr algn="just"/>
              <a:r>
                <a:rPr lang="en-US" sz="2000" b="0" i="0" dirty="0">
                  <a:solidFill>
                    <a:schemeClr val="bg1"/>
                  </a:solidFill>
                  <a:effectLst/>
                  <a:latin typeface="arial" panose="020B0604020202020204" pitchFamily="34" charset="0"/>
                </a:rPr>
                <a:t>2. I can turn these ideas into real working features, just like the 10 working features that I mentioned.</a:t>
              </a:r>
            </a:p>
            <a:p>
              <a:pPr algn="just"/>
              <a:endParaRPr lang="en-US" sz="2000" b="0" i="0" dirty="0">
                <a:solidFill>
                  <a:schemeClr val="bg1"/>
                </a:solidFill>
                <a:effectLst/>
                <a:latin typeface="arial" panose="020B0604020202020204" pitchFamily="34" charset="0"/>
              </a:endParaRPr>
            </a:p>
            <a:p>
              <a:pPr algn="just"/>
              <a:r>
                <a:rPr lang="en-US" sz="2000" b="0" i="0" dirty="0">
                  <a:solidFill>
                    <a:schemeClr val="bg1"/>
                  </a:solidFill>
                  <a:effectLst/>
                  <a:latin typeface="arial" panose="020B0604020202020204" pitchFamily="34" charset="0"/>
                </a:rPr>
                <a:t>3. When I talk about new ideas, I know what I'm talking about, and I know it's possible to make it, and it's not only a dream. The working features one day were just ideas that I talked about with my teachers, then I turned them into real features.</a:t>
              </a:r>
            </a:p>
          </p:txBody>
        </p:sp>
      </p:grpSp>
    </p:spTree>
    <p:extLst>
      <p:ext uri="{BB962C8B-B14F-4D97-AF65-F5344CB8AC3E}">
        <p14:creationId xmlns:p14="http://schemas.microsoft.com/office/powerpoint/2010/main" val="41248996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988B22D1-F5B2-6605-67F6-38F09F423542}"/>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C0AFDF4A-5628-E956-4045-B724ACA72EA5}"/>
              </a:ext>
            </a:extLst>
          </p:cNvPr>
          <p:cNvSpPr txBox="1"/>
          <p:nvPr/>
        </p:nvSpPr>
        <p:spPr>
          <a:xfrm>
            <a:off x="3080789" y="2839261"/>
            <a:ext cx="6030410" cy="707886"/>
          </a:xfrm>
          <a:prstGeom prst="rect">
            <a:avLst/>
          </a:prstGeom>
          <a:noFill/>
        </p:spPr>
        <p:txBody>
          <a:bodyPr wrap="square" rtlCol="0">
            <a:spAutoFit/>
          </a:bodyPr>
          <a:lstStyle/>
          <a:p>
            <a:pPr algn="ctr"/>
            <a:r>
              <a:rPr lang="en-US" sz="4000" b="0" i="0" dirty="0">
                <a:solidFill>
                  <a:schemeClr val="bg1"/>
                </a:solidFill>
                <a:effectLst/>
                <a:latin typeface="arial" panose="020B0604020202020204" pitchFamily="34" charset="0"/>
              </a:rPr>
              <a:t>UBIS Plus</a:t>
            </a:r>
            <a:endParaRPr lang="en-US" sz="4000" dirty="0">
              <a:solidFill>
                <a:schemeClr val="bg1"/>
              </a:solidFill>
            </a:endParaRPr>
          </a:p>
        </p:txBody>
      </p:sp>
      <p:sp>
        <p:nvSpPr>
          <p:cNvPr id="9" name="TextBox 8">
            <a:extLst>
              <a:ext uri="{FF2B5EF4-FFF2-40B4-BE49-F238E27FC236}">
                <a16:creationId xmlns:a16="http://schemas.microsoft.com/office/drawing/2014/main" id="{DAD1AB1B-279D-5F23-7E60-7847551EDB07}"/>
              </a:ext>
            </a:extLst>
          </p:cNvPr>
          <p:cNvSpPr txBox="1"/>
          <p:nvPr/>
        </p:nvSpPr>
        <p:spPr>
          <a:xfrm>
            <a:off x="1766830" y="3771349"/>
            <a:ext cx="8658327" cy="2246769"/>
          </a:xfrm>
          <a:prstGeom prst="rect">
            <a:avLst/>
          </a:prstGeom>
          <a:noFill/>
        </p:spPr>
        <p:txBody>
          <a:bodyPr wrap="square" rtlCol="0">
            <a:spAutoFit/>
          </a:bodyPr>
          <a:lstStyle/>
          <a:p>
            <a:pPr algn="ctr"/>
            <a:r>
              <a:rPr lang="en-US" sz="2000" b="0" i="0" dirty="0">
                <a:solidFill>
                  <a:schemeClr val="bg1"/>
                </a:solidFill>
                <a:effectLst/>
                <a:latin typeface="arial" panose="020B0604020202020204" pitchFamily="34" charset="0"/>
              </a:rPr>
              <a:t>This AI has been designed for Istanbul Aydin University but a similar project can be made for any other university since the academic system is kind of similar everywhere, It uses students and courses information with special tools to provide a unique experience for every student depending on what courses he takes so it can be better than the general AIs when it comes to studying helping because this AI has more information and tools about the student courses than the general AIs</a:t>
            </a:r>
            <a:endParaRPr lang="en-US" sz="2000" dirty="0">
              <a:solidFill>
                <a:schemeClr val="bg1"/>
              </a:solidFill>
            </a:endParaRPr>
          </a:p>
        </p:txBody>
      </p:sp>
      <p:sp>
        <p:nvSpPr>
          <p:cNvPr id="2" name="Oval 1">
            <a:extLst>
              <a:ext uri="{FF2B5EF4-FFF2-40B4-BE49-F238E27FC236}">
                <a16:creationId xmlns:a16="http://schemas.microsoft.com/office/drawing/2014/main" id="{6F11FE7B-D9A5-3AA0-8D53-97C07E2F30E4}"/>
              </a:ext>
            </a:extLst>
          </p:cNvPr>
          <p:cNvSpPr/>
          <p:nvPr/>
        </p:nvSpPr>
        <p:spPr>
          <a:xfrm>
            <a:off x="4897011" y="279460"/>
            <a:ext cx="261496" cy="259461"/>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2A4A6549-C45A-F839-B33E-78D9CAEFB565}"/>
              </a:ext>
            </a:extLst>
          </p:cNvPr>
          <p:cNvSpPr/>
          <p:nvPr/>
        </p:nvSpPr>
        <p:spPr>
          <a:xfrm>
            <a:off x="4724184" y="1003210"/>
            <a:ext cx="172827" cy="171482"/>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A13B6425-DF0F-C7C9-9ED6-C6453C6D41E3}"/>
              </a:ext>
            </a:extLst>
          </p:cNvPr>
          <p:cNvSpPr/>
          <p:nvPr/>
        </p:nvSpPr>
        <p:spPr>
          <a:xfrm>
            <a:off x="7159256" y="555328"/>
            <a:ext cx="352827" cy="350081"/>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6460C3C-DBCA-5E19-7BFF-98B571A61DEB}"/>
              </a:ext>
            </a:extLst>
          </p:cNvPr>
          <p:cNvSpPr/>
          <p:nvPr/>
        </p:nvSpPr>
        <p:spPr>
          <a:xfrm>
            <a:off x="5735239" y="183024"/>
            <a:ext cx="162567" cy="161302"/>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B8918EA0-9F62-8EC4-A711-CB301BB6C54F}"/>
              </a:ext>
            </a:extLst>
          </p:cNvPr>
          <p:cNvSpPr/>
          <p:nvPr/>
        </p:nvSpPr>
        <p:spPr>
          <a:xfrm>
            <a:off x="7376361" y="1283128"/>
            <a:ext cx="182887" cy="181464"/>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EC22EAD3-A449-2A79-E2BF-F410861F4D41}"/>
              </a:ext>
            </a:extLst>
          </p:cNvPr>
          <p:cNvSpPr/>
          <p:nvPr/>
        </p:nvSpPr>
        <p:spPr>
          <a:xfrm>
            <a:off x="4897011" y="409191"/>
            <a:ext cx="2397967" cy="2379306"/>
          </a:xfrm>
          <a:prstGeom prst="ellipse">
            <a:avLst/>
          </a:prstGeom>
          <a:blipFill>
            <a:blip r:embed="rId3">
              <a:extLst>
                <a:ext uri="{28A0092B-C50C-407E-A947-70E740481C1C}">
                  <a14:useLocalDpi xmlns:a14="http://schemas.microsoft.com/office/drawing/2010/main" val="0"/>
                </a:ext>
              </a:extLst>
            </a:blip>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259450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C8D5A1A-57E8-F579-71C9-1A6C60615F6E}"/>
            </a:ext>
          </a:extLst>
        </p:cNvPr>
        <p:cNvGrpSpPr/>
        <p:nvPr/>
      </p:nvGrpSpPr>
      <p:grpSpPr>
        <a:xfrm>
          <a:off x="0" y="0"/>
          <a:ext cx="0" cy="0"/>
          <a:chOff x="0" y="0"/>
          <a:chExt cx="0" cy="0"/>
        </a:xfrm>
      </p:grpSpPr>
      <p:sp>
        <p:nvSpPr>
          <p:cNvPr id="3" name="Oval 2">
            <a:extLst>
              <a:ext uri="{FF2B5EF4-FFF2-40B4-BE49-F238E27FC236}">
                <a16:creationId xmlns:a16="http://schemas.microsoft.com/office/drawing/2014/main" id="{E07D3FF7-AAC2-738F-F7A8-136D8080A013}"/>
              </a:ext>
            </a:extLst>
          </p:cNvPr>
          <p:cNvSpPr/>
          <p:nvPr/>
        </p:nvSpPr>
        <p:spPr>
          <a:xfrm>
            <a:off x="5644984" y="758230"/>
            <a:ext cx="137160" cy="13716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3377ECD8-6437-7242-E6A9-73169FCD0C06}"/>
              </a:ext>
            </a:extLst>
          </p:cNvPr>
          <p:cNvSpPr/>
          <p:nvPr/>
        </p:nvSpPr>
        <p:spPr>
          <a:xfrm>
            <a:off x="5964400" y="758230"/>
            <a:ext cx="137160" cy="13716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2229C214-39C1-1B48-810A-4EBADE76AE4A}"/>
              </a:ext>
            </a:extLst>
          </p:cNvPr>
          <p:cNvSpPr/>
          <p:nvPr/>
        </p:nvSpPr>
        <p:spPr>
          <a:xfrm>
            <a:off x="6283817" y="758230"/>
            <a:ext cx="137160" cy="13716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1305F6B3-9A1F-7111-086E-A8E95722DBCC}"/>
              </a:ext>
            </a:extLst>
          </p:cNvPr>
          <p:cNvSpPr/>
          <p:nvPr/>
        </p:nvSpPr>
        <p:spPr>
          <a:xfrm>
            <a:off x="6598037" y="758230"/>
            <a:ext cx="137160" cy="13716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1ADEB6A-5CA5-E6EF-FDAD-31DF0A652C3C}"/>
              </a:ext>
            </a:extLst>
          </p:cNvPr>
          <p:cNvSpPr/>
          <p:nvPr/>
        </p:nvSpPr>
        <p:spPr>
          <a:xfrm>
            <a:off x="6922650" y="761744"/>
            <a:ext cx="137160" cy="13716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2651A48F-7D07-FAE4-7635-B351F97866C9}"/>
              </a:ext>
            </a:extLst>
          </p:cNvPr>
          <p:cNvGrpSpPr/>
          <p:nvPr/>
        </p:nvGrpSpPr>
        <p:grpSpPr>
          <a:xfrm>
            <a:off x="821058" y="2449740"/>
            <a:ext cx="10549884" cy="3858525"/>
            <a:chOff x="821058" y="2449740"/>
            <a:chExt cx="10549884" cy="3858525"/>
          </a:xfrm>
        </p:grpSpPr>
        <p:sp>
          <p:nvSpPr>
            <p:cNvPr id="8" name="TextBox 7">
              <a:extLst>
                <a:ext uri="{FF2B5EF4-FFF2-40B4-BE49-F238E27FC236}">
                  <a16:creationId xmlns:a16="http://schemas.microsoft.com/office/drawing/2014/main" id="{95CE546B-CD35-25B1-9E34-EA514CDEB46D}"/>
                </a:ext>
              </a:extLst>
            </p:cNvPr>
            <p:cNvSpPr txBox="1"/>
            <p:nvPr/>
          </p:nvSpPr>
          <p:spPr>
            <a:xfrm>
              <a:off x="821058" y="2449740"/>
              <a:ext cx="10549884" cy="461665"/>
            </a:xfrm>
            <a:prstGeom prst="rect">
              <a:avLst/>
            </a:prstGeom>
            <a:noFill/>
          </p:spPr>
          <p:txBody>
            <a:bodyPr wrap="square" rtlCol="0">
              <a:spAutoFit/>
            </a:bodyPr>
            <a:lstStyle/>
            <a:p>
              <a:pPr algn="ctr"/>
              <a:r>
                <a:rPr lang="en-US" sz="2400" b="0" i="0" dirty="0">
                  <a:solidFill>
                    <a:schemeClr val="bg1"/>
                  </a:solidFill>
                  <a:effectLst/>
                  <a:latin typeface="arial" panose="020B0604020202020204" pitchFamily="34" charset="0"/>
                </a:rPr>
                <a:t>By reaching this point, I think I have proved the following points:-</a:t>
              </a:r>
            </a:p>
          </p:txBody>
        </p:sp>
        <p:sp>
          <p:nvSpPr>
            <p:cNvPr id="9" name="TextBox 8">
              <a:extLst>
                <a:ext uri="{FF2B5EF4-FFF2-40B4-BE49-F238E27FC236}">
                  <a16:creationId xmlns:a16="http://schemas.microsoft.com/office/drawing/2014/main" id="{C62B2402-283F-380D-958B-83CC30DDDED5}"/>
                </a:ext>
              </a:extLst>
            </p:cNvPr>
            <p:cNvSpPr txBox="1"/>
            <p:nvPr/>
          </p:nvSpPr>
          <p:spPr>
            <a:xfrm>
              <a:off x="1975944" y="3138166"/>
              <a:ext cx="8565932" cy="3170099"/>
            </a:xfrm>
            <a:prstGeom prst="rect">
              <a:avLst/>
            </a:prstGeom>
            <a:noFill/>
          </p:spPr>
          <p:txBody>
            <a:bodyPr wrap="square" rtlCol="0">
              <a:spAutoFit/>
            </a:bodyPr>
            <a:lstStyle/>
            <a:p>
              <a:pPr algn="just"/>
              <a:r>
                <a:rPr lang="en-US" sz="2000" b="0" i="0" dirty="0">
                  <a:solidFill>
                    <a:schemeClr val="bg1"/>
                  </a:solidFill>
                  <a:effectLst/>
                  <a:latin typeface="arial" panose="020B0604020202020204" pitchFamily="34" charset="0"/>
                </a:rPr>
                <a:t>1. I have a lot of ideas to improve the university system. I talked about 20 in this presentation, and I have a lot more.</a:t>
              </a:r>
            </a:p>
            <a:p>
              <a:pPr algn="just"/>
              <a:endParaRPr lang="en-US" sz="2000" b="0" i="0" dirty="0">
                <a:solidFill>
                  <a:schemeClr val="bg1"/>
                </a:solidFill>
                <a:effectLst/>
                <a:latin typeface="arial" panose="020B0604020202020204" pitchFamily="34" charset="0"/>
              </a:endParaRPr>
            </a:p>
            <a:p>
              <a:pPr algn="just"/>
              <a:r>
                <a:rPr lang="en-US" sz="2000" b="0" i="0" dirty="0">
                  <a:solidFill>
                    <a:schemeClr val="bg1"/>
                  </a:solidFill>
                  <a:effectLst/>
                  <a:latin typeface="arial" panose="020B0604020202020204" pitchFamily="34" charset="0"/>
                </a:rPr>
                <a:t>2. I can turn these ideas into real working features, just like the 10 working features that I mentioned.</a:t>
              </a:r>
            </a:p>
            <a:p>
              <a:pPr algn="just"/>
              <a:endParaRPr lang="en-US" sz="2000" b="0" i="0" dirty="0">
                <a:solidFill>
                  <a:schemeClr val="bg1"/>
                </a:solidFill>
                <a:effectLst/>
                <a:latin typeface="arial" panose="020B0604020202020204" pitchFamily="34" charset="0"/>
              </a:endParaRPr>
            </a:p>
            <a:p>
              <a:pPr algn="just"/>
              <a:r>
                <a:rPr lang="en-US" sz="2000" b="0" i="0" dirty="0">
                  <a:solidFill>
                    <a:schemeClr val="bg1"/>
                  </a:solidFill>
                  <a:effectLst/>
                  <a:latin typeface="arial" panose="020B0604020202020204" pitchFamily="34" charset="0"/>
                </a:rPr>
                <a:t>3. When I talk about new ideas, I know what I'm talking about, and I know it's possible to make it, and it's not only a dream. The working features one day were just ideas that I talked about with my teachers, then I turned them into real features.</a:t>
              </a:r>
            </a:p>
          </p:txBody>
        </p:sp>
      </p:grpSp>
      <p:sp>
        <p:nvSpPr>
          <p:cNvPr id="10" name="TextBox 9">
            <a:extLst>
              <a:ext uri="{FF2B5EF4-FFF2-40B4-BE49-F238E27FC236}">
                <a16:creationId xmlns:a16="http://schemas.microsoft.com/office/drawing/2014/main" id="{99E25B9B-7E48-DBA1-F8B1-70CF5B6C2ACA}"/>
              </a:ext>
            </a:extLst>
          </p:cNvPr>
          <p:cNvSpPr txBox="1"/>
          <p:nvPr/>
        </p:nvSpPr>
        <p:spPr>
          <a:xfrm>
            <a:off x="1813034" y="7237188"/>
            <a:ext cx="8565932" cy="1384995"/>
          </a:xfrm>
          <a:prstGeom prst="rect">
            <a:avLst/>
          </a:prstGeom>
          <a:noFill/>
        </p:spPr>
        <p:txBody>
          <a:bodyPr wrap="square" rtlCol="0">
            <a:spAutoFit/>
          </a:bodyPr>
          <a:lstStyle/>
          <a:p>
            <a:pPr algn="ctr"/>
            <a:r>
              <a:rPr lang="en-US" sz="2000" b="0" i="0" dirty="0">
                <a:solidFill>
                  <a:schemeClr val="bg1"/>
                </a:solidFill>
                <a:effectLst/>
                <a:latin typeface="arial" panose="020B0604020202020204" pitchFamily="34" charset="0"/>
              </a:rPr>
              <a:t>Now you understand what I can offer for your university and what you can expect from me. Now, if you like this project, you can tell me what I can expect from working for you.</a:t>
            </a:r>
          </a:p>
          <a:p>
            <a:pPr algn="ctr"/>
            <a:r>
              <a:rPr lang="en-US" sz="2400" b="1" i="0" dirty="0">
                <a:solidFill>
                  <a:schemeClr val="bg1"/>
                </a:solidFill>
                <a:effectLst/>
                <a:latin typeface="arial" panose="020B0604020202020204" pitchFamily="34" charset="0"/>
              </a:rPr>
              <a:t>What’s your offer?</a:t>
            </a:r>
          </a:p>
        </p:txBody>
      </p:sp>
      <p:grpSp>
        <p:nvGrpSpPr>
          <p:cNvPr id="11" name="Group 10">
            <a:extLst>
              <a:ext uri="{FF2B5EF4-FFF2-40B4-BE49-F238E27FC236}">
                <a16:creationId xmlns:a16="http://schemas.microsoft.com/office/drawing/2014/main" id="{FA14C312-9660-BABE-0971-0342F85D9E76}"/>
              </a:ext>
            </a:extLst>
          </p:cNvPr>
          <p:cNvGrpSpPr/>
          <p:nvPr/>
        </p:nvGrpSpPr>
        <p:grpSpPr>
          <a:xfrm>
            <a:off x="5000803" y="332611"/>
            <a:ext cx="2612977" cy="529481"/>
            <a:chOff x="8539815" y="1544108"/>
            <a:chExt cx="2612977" cy="529481"/>
          </a:xfrm>
        </p:grpSpPr>
        <p:sp>
          <p:nvSpPr>
            <p:cNvPr id="12" name="TextBox 11">
              <a:extLst>
                <a:ext uri="{FF2B5EF4-FFF2-40B4-BE49-F238E27FC236}">
                  <a16:creationId xmlns:a16="http://schemas.microsoft.com/office/drawing/2014/main" id="{FB956A9A-108F-8845-F5AC-7A56A3C7CBD9}"/>
                </a:ext>
              </a:extLst>
            </p:cNvPr>
            <p:cNvSpPr txBox="1"/>
            <p:nvPr/>
          </p:nvSpPr>
          <p:spPr>
            <a:xfrm>
              <a:off x="9073449" y="1578015"/>
              <a:ext cx="2079343" cy="461665"/>
            </a:xfrm>
            <a:prstGeom prst="rect">
              <a:avLst/>
            </a:prstGeom>
            <a:noFill/>
          </p:spPr>
          <p:txBody>
            <a:bodyPr wrap="square" rtlCol="0">
              <a:spAutoFit/>
            </a:bodyPr>
            <a:lstStyle/>
            <a:p>
              <a:r>
                <a:rPr lang="en-US" sz="2400" b="1" i="0" dirty="0">
                  <a:solidFill>
                    <a:schemeClr val="bg1"/>
                  </a:solidFill>
                  <a:effectLst/>
                  <a:latin typeface="arial" panose="020B0604020202020204" pitchFamily="34" charset="0"/>
                </a:rPr>
                <a:t>UBIS Plus</a:t>
              </a:r>
              <a:endParaRPr lang="en-US" sz="2400" b="1" dirty="0">
                <a:solidFill>
                  <a:schemeClr val="bg1"/>
                </a:solidFill>
              </a:endParaRPr>
            </a:p>
          </p:txBody>
        </p:sp>
        <p:sp>
          <p:nvSpPr>
            <p:cNvPr id="13" name="Oval 12">
              <a:extLst>
                <a:ext uri="{FF2B5EF4-FFF2-40B4-BE49-F238E27FC236}">
                  <a16:creationId xmlns:a16="http://schemas.microsoft.com/office/drawing/2014/main" id="{2081A05E-1715-F126-AB82-805BBFB0BE69}"/>
                </a:ext>
              </a:extLst>
            </p:cNvPr>
            <p:cNvSpPr/>
            <p:nvPr/>
          </p:nvSpPr>
          <p:spPr>
            <a:xfrm>
              <a:off x="8539815" y="1544108"/>
              <a:ext cx="533634" cy="529481"/>
            </a:xfrm>
            <a:prstGeom prst="ellipse">
              <a:avLst/>
            </a:prstGeom>
            <a:blipFill>
              <a:blip r:embed="rId4">
                <a:extLst>
                  <a:ext uri="{28A0092B-C50C-407E-A947-70E740481C1C}">
                    <a14:useLocalDpi xmlns:a14="http://schemas.microsoft.com/office/drawing/2010/main" val="0"/>
                  </a:ext>
                </a:extLst>
              </a:blip>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Box 13">
            <a:extLst>
              <a:ext uri="{FF2B5EF4-FFF2-40B4-BE49-F238E27FC236}">
                <a16:creationId xmlns:a16="http://schemas.microsoft.com/office/drawing/2014/main" id="{8D00CE12-DB73-3559-C242-E5F4B4328304}"/>
              </a:ext>
            </a:extLst>
          </p:cNvPr>
          <p:cNvSpPr txBox="1"/>
          <p:nvPr/>
        </p:nvSpPr>
        <p:spPr>
          <a:xfrm>
            <a:off x="379019" y="1188602"/>
            <a:ext cx="11433962" cy="646331"/>
          </a:xfrm>
          <a:prstGeom prst="rect">
            <a:avLst/>
          </a:prstGeom>
          <a:noFill/>
        </p:spPr>
        <p:txBody>
          <a:bodyPr wrap="square" rtlCol="0">
            <a:spAutoFit/>
          </a:bodyPr>
          <a:lstStyle/>
          <a:p>
            <a:pPr algn="ctr"/>
            <a:r>
              <a:rPr lang="en-US" sz="3600" b="1" i="0" dirty="0">
                <a:solidFill>
                  <a:schemeClr val="bg1"/>
                </a:solidFill>
                <a:effectLst/>
                <a:latin typeface="Roboto" panose="02000000000000000000" pitchFamily="2" charset="0"/>
              </a:rPr>
              <a:t>Turkey’s First University with a Personal AI Mentor</a:t>
            </a:r>
            <a:endParaRPr lang="en-US" sz="3600" b="1" i="0" dirty="0">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4017922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A11190F-F804-7ACC-2EA4-096B17F1CE05}"/>
            </a:ext>
          </a:extLst>
        </p:cNvPr>
        <p:cNvGrpSpPr/>
        <p:nvPr/>
      </p:nvGrpSpPr>
      <p:grpSpPr>
        <a:xfrm>
          <a:off x="0" y="0"/>
          <a:ext cx="0" cy="0"/>
          <a:chOff x="0" y="0"/>
          <a:chExt cx="0" cy="0"/>
        </a:xfrm>
      </p:grpSpPr>
      <p:sp>
        <p:nvSpPr>
          <p:cNvPr id="3" name="Oval 2">
            <a:extLst>
              <a:ext uri="{FF2B5EF4-FFF2-40B4-BE49-F238E27FC236}">
                <a16:creationId xmlns:a16="http://schemas.microsoft.com/office/drawing/2014/main" id="{D30E17FB-0D3A-7C41-F904-1C70B6FD5230}"/>
              </a:ext>
            </a:extLst>
          </p:cNvPr>
          <p:cNvSpPr/>
          <p:nvPr/>
        </p:nvSpPr>
        <p:spPr>
          <a:xfrm>
            <a:off x="5644984" y="758230"/>
            <a:ext cx="137160" cy="13716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46AE4CD0-E63D-AF7B-7D80-33A6CB3B2FA7}"/>
              </a:ext>
            </a:extLst>
          </p:cNvPr>
          <p:cNvSpPr/>
          <p:nvPr/>
        </p:nvSpPr>
        <p:spPr>
          <a:xfrm>
            <a:off x="5964400" y="758230"/>
            <a:ext cx="137160" cy="13716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7F1C6D0-75E7-519C-53F8-4204685B31AD}"/>
              </a:ext>
            </a:extLst>
          </p:cNvPr>
          <p:cNvSpPr/>
          <p:nvPr/>
        </p:nvSpPr>
        <p:spPr>
          <a:xfrm>
            <a:off x="6283817" y="758230"/>
            <a:ext cx="137160" cy="13716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21F28EC8-A2F4-D63C-5235-03B0645143DE}"/>
              </a:ext>
            </a:extLst>
          </p:cNvPr>
          <p:cNvSpPr/>
          <p:nvPr/>
        </p:nvSpPr>
        <p:spPr>
          <a:xfrm>
            <a:off x="6598037" y="758230"/>
            <a:ext cx="137160" cy="13716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D4C617F-28C6-A39F-E2A2-833FE8FDF7F5}"/>
              </a:ext>
            </a:extLst>
          </p:cNvPr>
          <p:cNvSpPr/>
          <p:nvPr/>
        </p:nvSpPr>
        <p:spPr>
          <a:xfrm>
            <a:off x="6922650" y="761744"/>
            <a:ext cx="137160" cy="13716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9162CBC-BE04-F86B-2AC3-F567EEE5250C}"/>
              </a:ext>
            </a:extLst>
          </p:cNvPr>
          <p:cNvSpPr txBox="1"/>
          <p:nvPr/>
        </p:nvSpPr>
        <p:spPr>
          <a:xfrm>
            <a:off x="1813034" y="2906939"/>
            <a:ext cx="8565932" cy="1384995"/>
          </a:xfrm>
          <a:prstGeom prst="rect">
            <a:avLst/>
          </a:prstGeom>
          <a:noFill/>
        </p:spPr>
        <p:txBody>
          <a:bodyPr wrap="square" rtlCol="0">
            <a:spAutoFit/>
          </a:bodyPr>
          <a:lstStyle/>
          <a:p>
            <a:pPr algn="ctr"/>
            <a:r>
              <a:rPr lang="en-US" sz="2000" b="0" i="0" dirty="0">
                <a:solidFill>
                  <a:schemeClr val="bg1"/>
                </a:solidFill>
                <a:effectLst/>
                <a:latin typeface="arial" panose="020B0604020202020204" pitchFamily="34" charset="0"/>
              </a:rPr>
              <a:t>Now you understand what I can offer for your university and what you can expect from me. Now, if you like this project, you can tell me what I can expect from working for you.</a:t>
            </a:r>
          </a:p>
          <a:p>
            <a:pPr algn="ctr"/>
            <a:r>
              <a:rPr lang="en-US" sz="2400" b="1" i="0" dirty="0">
                <a:solidFill>
                  <a:schemeClr val="bg1"/>
                </a:solidFill>
                <a:effectLst/>
                <a:latin typeface="arial" panose="020B0604020202020204" pitchFamily="34" charset="0"/>
              </a:rPr>
              <a:t>What’s your offer?</a:t>
            </a:r>
          </a:p>
        </p:txBody>
      </p:sp>
      <p:grpSp>
        <p:nvGrpSpPr>
          <p:cNvPr id="10" name="Group 9">
            <a:extLst>
              <a:ext uri="{FF2B5EF4-FFF2-40B4-BE49-F238E27FC236}">
                <a16:creationId xmlns:a16="http://schemas.microsoft.com/office/drawing/2014/main" id="{A72B22BC-CD70-F386-E242-20301C43325F}"/>
              </a:ext>
            </a:extLst>
          </p:cNvPr>
          <p:cNvGrpSpPr/>
          <p:nvPr/>
        </p:nvGrpSpPr>
        <p:grpSpPr>
          <a:xfrm>
            <a:off x="5000803" y="332611"/>
            <a:ext cx="2612977" cy="529481"/>
            <a:chOff x="8539815" y="1544108"/>
            <a:chExt cx="2612977" cy="529481"/>
          </a:xfrm>
        </p:grpSpPr>
        <p:sp>
          <p:nvSpPr>
            <p:cNvPr id="11" name="TextBox 10">
              <a:extLst>
                <a:ext uri="{FF2B5EF4-FFF2-40B4-BE49-F238E27FC236}">
                  <a16:creationId xmlns:a16="http://schemas.microsoft.com/office/drawing/2014/main" id="{7DCEAA18-F5AE-90AB-EF49-5650C0DBBF9A}"/>
                </a:ext>
              </a:extLst>
            </p:cNvPr>
            <p:cNvSpPr txBox="1"/>
            <p:nvPr/>
          </p:nvSpPr>
          <p:spPr>
            <a:xfrm>
              <a:off x="9073449" y="1578015"/>
              <a:ext cx="2079343" cy="461665"/>
            </a:xfrm>
            <a:prstGeom prst="rect">
              <a:avLst/>
            </a:prstGeom>
            <a:noFill/>
          </p:spPr>
          <p:txBody>
            <a:bodyPr wrap="square" rtlCol="0">
              <a:spAutoFit/>
            </a:bodyPr>
            <a:lstStyle/>
            <a:p>
              <a:r>
                <a:rPr lang="en-US" sz="2400" b="1" i="0" dirty="0">
                  <a:solidFill>
                    <a:schemeClr val="bg1"/>
                  </a:solidFill>
                  <a:effectLst/>
                  <a:latin typeface="arial" panose="020B0604020202020204" pitchFamily="34" charset="0"/>
                </a:rPr>
                <a:t>UBIS Plus</a:t>
              </a:r>
              <a:endParaRPr lang="en-US" sz="2400" b="1" dirty="0">
                <a:solidFill>
                  <a:schemeClr val="bg1"/>
                </a:solidFill>
              </a:endParaRPr>
            </a:p>
          </p:txBody>
        </p:sp>
        <p:sp>
          <p:nvSpPr>
            <p:cNvPr id="12" name="Oval 11">
              <a:extLst>
                <a:ext uri="{FF2B5EF4-FFF2-40B4-BE49-F238E27FC236}">
                  <a16:creationId xmlns:a16="http://schemas.microsoft.com/office/drawing/2014/main" id="{51E3E99B-8257-8E9D-60E7-8C683AF92649}"/>
                </a:ext>
              </a:extLst>
            </p:cNvPr>
            <p:cNvSpPr/>
            <p:nvPr/>
          </p:nvSpPr>
          <p:spPr>
            <a:xfrm>
              <a:off x="8539815" y="1544108"/>
              <a:ext cx="533634" cy="529481"/>
            </a:xfrm>
            <a:prstGeom prst="ellipse">
              <a:avLst/>
            </a:prstGeom>
            <a:blipFill>
              <a:blip r:embed="rId4">
                <a:extLst>
                  <a:ext uri="{28A0092B-C50C-407E-A947-70E740481C1C}">
                    <a14:useLocalDpi xmlns:a14="http://schemas.microsoft.com/office/drawing/2010/main" val="0"/>
                  </a:ext>
                </a:extLst>
              </a:blip>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024373C8-5BD7-7CB8-EE96-C7F36B120FCB}"/>
              </a:ext>
            </a:extLst>
          </p:cNvPr>
          <p:cNvSpPr txBox="1"/>
          <p:nvPr/>
        </p:nvSpPr>
        <p:spPr>
          <a:xfrm>
            <a:off x="379019" y="1188602"/>
            <a:ext cx="11433962" cy="646331"/>
          </a:xfrm>
          <a:prstGeom prst="rect">
            <a:avLst/>
          </a:prstGeom>
          <a:noFill/>
        </p:spPr>
        <p:txBody>
          <a:bodyPr wrap="square" rtlCol="0">
            <a:spAutoFit/>
          </a:bodyPr>
          <a:lstStyle/>
          <a:p>
            <a:pPr algn="ctr"/>
            <a:r>
              <a:rPr lang="en-US" sz="3600" b="1" i="0" dirty="0">
                <a:solidFill>
                  <a:schemeClr val="bg1"/>
                </a:solidFill>
                <a:effectLst/>
                <a:latin typeface="Roboto" panose="02000000000000000000" pitchFamily="2" charset="0"/>
              </a:rPr>
              <a:t>Turkey’s First University with a Personal AI Mentor</a:t>
            </a:r>
            <a:endParaRPr lang="en-US" sz="3600" b="1" i="0" dirty="0">
              <a:solidFill>
                <a:schemeClr val="bg1"/>
              </a:solidFill>
              <a:effectLst/>
              <a:latin typeface="arial" panose="020B0604020202020204" pitchFamily="34" charset="0"/>
            </a:endParaRPr>
          </a:p>
        </p:txBody>
      </p:sp>
      <p:sp>
        <p:nvSpPr>
          <p:cNvPr id="14" name="Oval 13">
            <a:extLst>
              <a:ext uri="{FF2B5EF4-FFF2-40B4-BE49-F238E27FC236}">
                <a16:creationId xmlns:a16="http://schemas.microsoft.com/office/drawing/2014/main" id="{CC7E1246-F3D9-0A48-6BA4-F5CC6B9DAEFA}"/>
              </a:ext>
            </a:extLst>
          </p:cNvPr>
          <p:cNvSpPr/>
          <p:nvPr/>
        </p:nvSpPr>
        <p:spPr>
          <a:xfrm>
            <a:off x="902322" y="7201623"/>
            <a:ext cx="2190389" cy="2173342"/>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070649D-8897-8F85-183D-7BFDDEB32843}"/>
              </a:ext>
            </a:extLst>
          </p:cNvPr>
          <p:cNvSpPr/>
          <p:nvPr/>
        </p:nvSpPr>
        <p:spPr>
          <a:xfrm>
            <a:off x="3634644" y="7201623"/>
            <a:ext cx="2190389" cy="2173342"/>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B01F682-B379-AA84-9A6A-72526F7E211B}"/>
              </a:ext>
            </a:extLst>
          </p:cNvPr>
          <p:cNvSpPr/>
          <p:nvPr/>
        </p:nvSpPr>
        <p:spPr>
          <a:xfrm>
            <a:off x="6366966" y="7201623"/>
            <a:ext cx="2190389" cy="2173342"/>
          </a:xfrm>
          <a:prstGeom prst="ellipse">
            <a:avLst/>
          </a:prstGeom>
          <a:blipFill dpi="0" rotWithShape="1">
            <a:blip r:embed="rId7">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39E2164-891F-00CB-418C-C68DB92DF484}"/>
              </a:ext>
            </a:extLst>
          </p:cNvPr>
          <p:cNvSpPr/>
          <p:nvPr/>
        </p:nvSpPr>
        <p:spPr>
          <a:xfrm>
            <a:off x="9099288" y="7201623"/>
            <a:ext cx="2190389" cy="2173342"/>
          </a:xfrm>
          <a:prstGeom prst="ellipse">
            <a:avLst/>
          </a:prstGeom>
          <a:blipFill dpi="0" rotWithShape="1">
            <a:blip r:embed="rId8">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EB45B28-C92B-14F5-C544-9E197E94859D}"/>
              </a:ext>
            </a:extLst>
          </p:cNvPr>
          <p:cNvSpPr txBox="1"/>
          <p:nvPr/>
        </p:nvSpPr>
        <p:spPr>
          <a:xfrm>
            <a:off x="523121" y="9374965"/>
            <a:ext cx="2948789" cy="707886"/>
          </a:xfrm>
          <a:prstGeom prst="rect">
            <a:avLst/>
          </a:prstGeom>
          <a:noFill/>
        </p:spPr>
        <p:txBody>
          <a:bodyPr wrap="square" rtlCol="0">
            <a:spAutoFit/>
          </a:bodyPr>
          <a:lstStyle/>
          <a:p>
            <a:pPr algn="ctr"/>
            <a:r>
              <a:rPr lang="en-US" sz="2400" b="1" i="0" dirty="0">
                <a:solidFill>
                  <a:schemeClr val="bg1"/>
                </a:solidFill>
                <a:effectLst/>
                <a:latin typeface="Open Sans" panose="020F0502020204030204" pitchFamily="34" charset="0"/>
              </a:rPr>
              <a:t>SELÇUK ŞENER</a:t>
            </a:r>
          </a:p>
          <a:p>
            <a:pPr algn="ctr"/>
            <a:r>
              <a:rPr lang="en-US" sz="1600" b="0" i="0" dirty="0">
                <a:solidFill>
                  <a:schemeClr val="bg1"/>
                </a:solidFill>
                <a:effectLst/>
                <a:latin typeface="Open Sans" panose="020F0502020204030204" pitchFamily="34" charset="0"/>
              </a:rPr>
              <a:t>selcuksener@aydin.edu.tr</a:t>
            </a:r>
            <a:endParaRPr lang="en-US" sz="1600" b="1" i="0" dirty="0">
              <a:solidFill>
                <a:schemeClr val="bg1"/>
              </a:solidFill>
              <a:effectLst/>
              <a:latin typeface="arial" panose="020B0604020202020204" pitchFamily="34" charset="0"/>
            </a:endParaRPr>
          </a:p>
        </p:txBody>
      </p:sp>
      <p:sp>
        <p:nvSpPr>
          <p:cNvPr id="20" name="TextBox 19">
            <a:extLst>
              <a:ext uri="{FF2B5EF4-FFF2-40B4-BE49-F238E27FC236}">
                <a16:creationId xmlns:a16="http://schemas.microsoft.com/office/drawing/2014/main" id="{78E2BC45-0614-7E91-9B00-715932F2FBC3}"/>
              </a:ext>
            </a:extLst>
          </p:cNvPr>
          <p:cNvSpPr txBox="1"/>
          <p:nvPr/>
        </p:nvSpPr>
        <p:spPr>
          <a:xfrm>
            <a:off x="3297018" y="9374965"/>
            <a:ext cx="2865640" cy="707886"/>
          </a:xfrm>
          <a:prstGeom prst="rect">
            <a:avLst/>
          </a:prstGeom>
          <a:noFill/>
        </p:spPr>
        <p:txBody>
          <a:bodyPr wrap="square" rtlCol="0">
            <a:spAutoFit/>
          </a:bodyPr>
          <a:lstStyle/>
          <a:p>
            <a:pPr algn="ctr"/>
            <a:r>
              <a:rPr lang="en-US" sz="2400" b="1" i="0" dirty="0">
                <a:solidFill>
                  <a:schemeClr val="bg1"/>
                </a:solidFill>
                <a:effectLst/>
                <a:latin typeface="Open Sans" panose="020F0502020204030204" pitchFamily="34" charset="0"/>
              </a:rPr>
              <a:t>ÖMER AYDIN</a:t>
            </a:r>
          </a:p>
          <a:p>
            <a:pPr algn="ctr"/>
            <a:r>
              <a:rPr lang="en-US" sz="1600" b="0" i="0" dirty="0">
                <a:solidFill>
                  <a:schemeClr val="bg1"/>
                </a:solidFill>
                <a:effectLst/>
                <a:latin typeface="Open Sans" panose="020F0502020204030204" pitchFamily="34" charset="0"/>
              </a:rPr>
              <a:t>omerfaydin@aydin.edu.tr</a:t>
            </a:r>
            <a:endParaRPr lang="en-US" sz="1600" b="1" i="0" dirty="0">
              <a:solidFill>
                <a:schemeClr val="bg1"/>
              </a:solidFill>
              <a:effectLst/>
              <a:latin typeface="arial" panose="020B0604020202020204" pitchFamily="34" charset="0"/>
            </a:endParaRPr>
          </a:p>
        </p:txBody>
      </p:sp>
      <p:sp>
        <p:nvSpPr>
          <p:cNvPr id="21" name="TextBox 20">
            <a:extLst>
              <a:ext uri="{FF2B5EF4-FFF2-40B4-BE49-F238E27FC236}">
                <a16:creationId xmlns:a16="http://schemas.microsoft.com/office/drawing/2014/main" id="{6131EC54-7C60-F152-8164-C7CF28AED510}"/>
              </a:ext>
            </a:extLst>
          </p:cNvPr>
          <p:cNvSpPr txBox="1"/>
          <p:nvPr/>
        </p:nvSpPr>
        <p:spPr>
          <a:xfrm>
            <a:off x="6029339" y="9374965"/>
            <a:ext cx="2865641" cy="707886"/>
          </a:xfrm>
          <a:prstGeom prst="rect">
            <a:avLst/>
          </a:prstGeom>
          <a:noFill/>
        </p:spPr>
        <p:txBody>
          <a:bodyPr wrap="square" rtlCol="0">
            <a:spAutoFit/>
          </a:bodyPr>
          <a:lstStyle/>
          <a:p>
            <a:pPr algn="ctr"/>
            <a:r>
              <a:rPr lang="en-US" sz="2400" b="1" i="0" dirty="0">
                <a:solidFill>
                  <a:schemeClr val="bg1"/>
                </a:solidFill>
                <a:effectLst/>
                <a:latin typeface="Open Sans" panose="020F0502020204030204" pitchFamily="34" charset="0"/>
              </a:rPr>
              <a:t>SARA ALDEEB</a:t>
            </a:r>
          </a:p>
          <a:p>
            <a:pPr algn="ctr"/>
            <a:r>
              <a:rPr lang="en-US" sz="1600" b="0" i="0" dirty="0">
                <a:solidFill>
                  <a:schemeClr val="bg1"/>
                </a:solidFill>
                <a:effectLst/>
                <a:latin typeface="Open Sans" panose="020F0502020204030204" pitchFamily="34" charset="0"/>
              </a:rPr>
              <a:t>saraaldeeb@aydin.edu.tr</a:t>
            </a:r>
            <a:endParaRPr lang="en-US" sz="1600" b="1" i="0" dirty="0">
              <a:solidFill>
                <a:schemeClr val="bg1"/>
              </a:solidFill>
              <a:effectLst/>
              <a:latin typeface="arial" panose="020B0604020202020204" pitchFamily="34" charset="0"/>
            </a:endParaRPr>
          </a:p>
        </p:txBody>
      </p:sp>
      <p:sp>
        <p:nvSpPr>
          <p:cNvPr id="28" name="TextBox 27">
            <a:extLst>
              <a:ext uri="{FF2B5EF4-FFF2-40B4-BE49-F238E27FC236}">
                <a16:creationId xmlns:a16="http://schemas.microsoft.com/office/drawing/2014/main" id="{7067426A-B371-29D9-DB5F-6B401E7ED04B}"/>
              </a:ext>
            </a:extLst>
          </p:cNvPr>
          <p:cNvSpPr txBox="1"/>
          <p:nvPr/>
        </p:nvSpPr>
        <p:spPr>
          <a:xfrm>
            <a:off x="8693034" y="9374965"/>
            <a:ext cx="3002895" cy="707886"/>
          </a:xfrm>
          <a:prstGeom prst="rect">
            <a:avLst/>
          </a:prstGeom>
          <a:noFill/>
        </p:spPr>
        <p:txBody>
          <a:bodyPr wrap="square" rtlCol="0">
            <a:spAutoFit/>
          </a:bodyPr>
          <a:lstStyle/>
          <a:p>
            <a:pPr algn="ctr"/>
            <a:r>
              <a:rPr lang="en-US" sz="2400" b="1" i="0" dirty="0">
                <a:solidFill>
                  <a:schemeClr val="bg1"/>
                </a:solidFill>
                <a:effectLst/>
                <a:latin typeface="Open Sans" panose="020F0502020204030204" pitchFamily="34" charset="0"/>
              </a:rPr>
              <a:t>İHSAN İÇİUYAN</a:t>
            </a:r>
          </a:p>
          <a:p>
            <a:pPr algn="ctr"/>
            <a:r>
              <a:rPr lang="en-US" sz="1600" b="0" i="0" dirty="0">
                <a:solidFill>
                  <a:schemeClr val="bg1"/>
                </a:solidFill>
                <a:effectLst/>
                <a:latin typeface="Open Sans" panose="020F0502020204030204" pitchFamily="34" charset="0"/>
              </a:rPr>
              <a:t>ihsaniciuyan@aydin.edu.tr</a:t>
            </a:r>
            <a:endParaRPr lang="en-US" sz="1600" b="1" i="0" dirty="0">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3794212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4D2377EF-4B4A-CD00-1A6E-BAE5FC4568B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A48F255-9B1D-ED8E-4339-E352D9E49F0A}"/>
              </a:ext>
            </a:extLst>
          </p:cNvPr>
          <p:cNvSpPr txBox="1"/>
          <p:nvPr/>
        </p:nvSpPr>
        <p:spPr>
          <a:xfrm>
            <a:off x="1746373" y="704260"/>
            <a:ext cx="8565932" cy="523220"/>
          </a:xfrm>
          <a:prstGeom prst="rect">
            <a:avLst/>
          </a:prstGeom>
          <a:noFill/>
        </p:spPr>
        <p:txBody>
          <a:bodyPr wrap="square" rtlCol="0">
            <a:spAutoFit/>
          </a:bodyPr>
          <a:lstStyle/>
          <a:p>
            <a:pPr algn="ctr"/>
            <a:r>
              <a:rPr lang="en-US" sz="2800" b="1" i="0" dirty="0">
                <a:solidFill>
                  <a:schemeClr val="bg1"/>
                </a:solidFill>
                <a:effectLst/>
                <a:latin typeface="arial" panose="020B0604020202020204" pitchFamily="34" charset="0"/>
              </a:rPr>
              <a:t>Thanks </a:t>
            </a:r>
            <a:r>
              <a:rPr lang="en-US" sz="2800" b="1" dirty="0">
                <a:solidFill>
                  <a:schemeClr val="bg1"/>
                </a:solidFill>
                <a:latin typeface="arial" panose="020B0604020202020204" pitchFamily="34" charset="0"/>
              </a:rPr>
              <a:t>t</a:t>
            </a:r>
            <a:r>
              <a:rPr lang="en-US" sz="2800" b="1" i="0" dirty="0">
                <a:solidFill>
                  <a:schemeClr val="bg1"/>
                </a:solidFill>
                <a:effectLst/>
                <a:latin typeface="arial" panose="020B0604020202020204" pitchFamily="34" charset="0"/>
              </a:rPr>
              <a:t>o</a:t>
            </a:r>
          </a:p>
        </p:txBody>
      </p:sp>
      <p:sp>
        <p:nvSpPr>
          <p:cNvPr id="11" name="Oval 10">
            <a:extLst>
              <a:ext uri="{FF2B5EF4-FFF2-40B4-BE49-F238E27FC236}">
                <a16:creationId xmlns:a16="http://schemas.microsoft.com/office/drawing/2014/main" id="{9513DD03-11D3-C18B-F8F1-E96B3AD06EB9}"/>
              </a:ext>
            </a:extLst>
          </p:cNvPr>
          <p:cNvSpPr/>
          <p:nvPr/>
        </p:nvSpPr>
        <p:spPr>
          <a:xfrm>
            <a:off x="902322" y="1892507"/>
            <a:ext cx="2190389" cy="2173342"/>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E3BBDCC-BD12-740D-9BE6-BEE49E96B6FC}"/>
              </a:ext>
            </a:extLst>
          </p:cNvPr>
          <p:cNvSpPr/>
          <p:nvPr/>
        </p:nvSpPr>
        <p:spPr>
          <a:xfrm>
            <a:off x="3634644" y="1892507"/>
            <a:ext cx="2190389" cy="2173342"/>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CAA13FC5-3839-9925-A3CC-465B6AEC45C3}"/>
              </a:ext>
            </a:extLst>
          </p:cNvPr>
          <p:cNvSpPr/>
          <p:nvPr/>
        </p:nvSpPr>
        <p:spPr>
          <a:xfrm>
            <a:off x="6366966" y="1892507"/>
            <a:ext cx="2190389" cy="2173342"/>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B15BFF8F-AD9D-F1E3-379A-965B18D2E5E8}"/>
              </a:ext>
            </a:extLst>
          </p:cNvPr>
          <p:cNvSpPr/>
          <p:nvPr/>
        </p:nvSpPr>
        <p:spPr>
          <a:xfrm>
            <a:off x="9099288" y="1892507"/>
            <a:ext cx="2190389" cy="2173342"/>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523478D7-3017-9CF3-DF64-5F7F6F0299FE}"/>
              </a:ext>
            </a:extLst>
          </p:cNvPr>
          <p:cNvSpPr txBox="1"/>
          <p:nvPr/>
        </p:nvSpPr>
        <p:spPr>
          <a:xfrm>
            <a:off x="523121" y="4065849"/>
            <a:ext cx="2948789" cy="707886"/>
          </a:xfrm>
          <a:prstGeom prst="rect">
            <a:avLst/>
          </a:prstGeom>
          <a:noFill/>
        </p:spPr>
        <p:txBody>
          <a:bodyPr wrap="square" rtlCol="0">
            <a:spAutoFit/>
          </a:bodyPr>
          <a:lstStyle/>
          <a:p>
            <a:pPr algn="ctr"/>
            <a:r>
              <a:rPr lang="en-US" sz="2400" b="1" i="0" dirty="0">
                <a:solidFill>
                  <a:schemeClr val="bg1"/>
                </a:solidFill>
                <a:effectLst/>
                <a:latin typeface="Open Sans" panose="020F0502020204030204" pitchFamily="34" charset="0"/>
              </a:rPr>
              <a:t>SELÇUK ŞENER</a:t>
            </a:r>
          </a:p>
          <a:p>
            <a:pPr algn="ctr"/>
            <a:r>
              <a:rPr lang="en-US" sz="1600" b="0" i="0" dirty="0">
                <a:solidFill>
                  <a:schemeClr val="bg1"/>
                </a:solidFill>
                <a:effectLst/>
                <a:latin typeface="Open Sans" panose="020F0502020204030204" pitchFamily="34" charset="0"/>
              </a:rPr>
              <a:t>selcuksener@aydin.edu.tr</a:t>
            </a:r>
            <a:endParaRPr lang="en-US" sz="1600" b="1" i="0" dirty="0">
              <a:solidFill>
                <a:schemeClr val="bg1"/>
              </a:solidFill>
              <a:effectLst/>
              <a:latin typeface="arial" panose="020B0604020202020204" pitchFamily="34" charset="0"/>
            </a:endParaRPr>
          </a:p>
        </p:txBody>
      </p:sp>
      <p:sp>
        <p:nvSpPr>
          <p:cNvPr id="22" name="TextBox 21">
            <a:extLst>
              <a:ext uri="{FF2B5EF4-FFF2-40B4-BE49-F238E27FC236}">
                <a16:creationId xmlns:a16="http://schemas.microsoft.com/office/drawing/2014/main" id="{CEFB241C-4E4B-8CDE-DB5D-9C64DCFB3696}"/>
              </a:ext>
            </a:extLst>
          </p:cNvPr>
          <p:cNvSpPr txBox="1"/>
          <p:nvPr/>
        </p:nvSpPr>
        <p:spPr>
          <a:xfrm>
            <a:off x="3297018" y="4065849"/>
            <a:ext cx="2865640" cy="707886"/>
          </a:xfrm>
          <a:prstGeom prst="rect">
            <a:avLst/>
          </a:prstGeom>
          <a:noFill/>
        </p:spPr>
        <p:txBody>
          <a:bodyPr wrap="square" rtlCol="0">
            <a:spAutoFit/>
          </a:bodyPr>
          <a:lstStyle/>
          <a:p>
            <a:pPr algn="ctr"/>
            <a:r>
              <a:rPr lang="en-US" sz="2400" b="1" i="0" dirty="0">
                <a:solidFill>
                  <a:schemeClr val="bg1"/>
                </a:solidFill>
                <a:effectLst/>
                <a:latin typeface="Open Sans" panose="020F0502020204030204" pitchFamily="34" charset="0"/>
              </a:rPr>
              <a:t>ÖMER AYDIN</a:t>
            </a:r>
          </a:p>
          <a:p>
            <a:pPr algn="ctr"/>
            <a:r>
              <a:rPr lang="en-US" sz="1600" b="0" i="0" dirty="0">
                <a:solidFill>
                  <a:schemeClr val="bg1"/>
                </a:solidFill>
                <a:effectLst/>
                <a:latin typeface="Open Sans" panose="020F0502020204030204" pitchFamily="34" charset="0"/>
              </a:rPr>
              <a:t>omerfaydin@aydin.edu.tr</a:t>
            </a:r>
            <a:endParaRPr lang="en-US" sz="1600" b="1" i="0" dirty="0">
              <a:solidFill>
                <a:schemeClr val="bg1"/>
              </a:solidFill>
              <a:effectLst/>
              <a:latin typeface="arial" panose="020B0604020202020204" pitchFamily="34" charset="0"/>
            </a:endParaRPr>
          </a:p>
        </p:txBody>
      </p:sp>
      <p:sp>
        <p:nvSpPr>
          <p:cNvPr id="23" name="TextBox 22">
            <a:extLst>
              <a:ext uri="{FF2B5EF4-FFF2-40B4-BE49-F238E27FC236}">
                <a16:creationId xmlns:a16="http://schemas.microsoft.com/office/drawing/2014/main" id="{8EAD550F-F01B-E0C9-F3AB-1D6A1F79E435}"/>
              </a:ext>
            </a:extLst>
          </p:cNvPr>
          <p:cNvSpPr txBox="1"/>
          <p:nvPr/>
        </p:nvSpPr>
        <p:spPr>
          <a:xfrm>
            <a:off x="6029339" y="4065849"/>
            <a:ext cx="2865641" cy="707886"/>
          </a:xfrm>
          <a:prstGeom prst="rect">
            <a:avLst/>
          </a:prstGeom>
          <a:noFill/>
        </p:spPr>
        <p:txBody>
          <a:bodyPr wrap="square" rtlCol="0">
            <a:spAutoFit/>
          </a:bodyPr>
          <a:lstStyle/>
          <a:p>
            <a:pPr algn="ctr"/>
            <a:r>
              <a:rPr lang="en-US" sz="2400" b="1" i="0" dirty="0">
                <a:solidFill>
                  <a:schemeClr val="bg1"/>
                </a:solidFill>
                <a:effectLst/>
                <a:latin typeface="Open Sans" panose="020F0502020204030204" pitchFamily="34" charset="0"/>
              </a:rPr>
              <a:t>SARA ALDEEB</a:t>
            </a:r>
          </a:p>
          <a:p>
            <a:pPr algn="ctr"/>
            <a:r>
              <a:rPr lang="en-US" sz="1600" b="0" i="0" dirty="0">
                <a:solidFill>
                  <a:schemeClr val="bg1"/>
                </a:solidFill>
                <a:effectLst/>
                <a:latin typeface="Open Sans" panose="020F0502020204030204" pitchFamily="34" charset="0"/>
              </a:rPr>
              <a:t>saraaldeeb@aydin.edu.tr</a:t>
            </a:r>
            <a:endParaRPr lang="en-US" sz="1600" b="1" i="0" dirty="0">
              <a:solidFill>
                <a:schemeClr val="bg1"/>
              </a:solidFill>
              <a:effectLst/>
              <a:latin typeface="arial" panose="020B0604020202020204" pitchFamily="34" charset="0"/>
            </a:endParaRPr>
          </a:p>
        </p:txBody>
      </p:sp>
      <p:sp>
        <p:nvSpPr>
          <p:cNvPr id="24" name="TextBox 23">
            <a:extLst>
              <a:ext uri="{FF2B5EF4-FFF2-40B4-BE49-F238E27FC236}">
                <a16:creationId xmlns:a16="http://schemas.microsoft.com/office/drawing/2014/main" id="{DF6F078B-A0AF-0EB9-B423-6834A024E0FB}"/>
              </a:ext>
            </a:extLst>
          </p:cNvPr>
          <p:cNvSpPr txBox="1"/>
          <p:nvPr/>
        </p:nvSpPr>
        <p:spPr>
          <a:xfrm>
            <a:off x="8693034" y="4065849"/>
            <a:ext cx="3002895" cy="707886"/>
          </a:xfrm>
          <a:prstGeom prst="rect">
            <a:avLst/>
          </a:prstGeom>
          <a:noFill/>
        </p:spPr>
        <p:txBody>
          <a:bodyPr wrap="square" rtlCol="0">
            <a:spAutoFit/>
          </a:bodyPr>
          <a:lstStyle/>
          <a:p>
            <a:pPr algn="ctr"/>
            <a:r>
              <a:rPr lang="en-US" sz="2400" b="1" i="0" dirty="0">
                <a:solidFill>
                  <a:schemeClr val="bg1"/>
                </a:solidFill>
                <a:effectLst/>
                <a:latin typeface="Open Sans" panose="020F0502020204030204" pitchFamily="34" charset="0"/>
              </a:rPr>
              <a:t>İHSAN İÇİUYAN</a:t>
            </a:r>
          </a:p>
          <a:p>
            <a:pPr algn="ctr"/>
            <a:r>
              <a:rPr lang="en-US" sz="1600" b="0" i="0" dirty="0">
                <a:solidFill>
                  <a:schemeClr val="bg1"/>
                </a:solidFill>
                <a:effectLst/>
                <a:latin typeface="Open Sans" panose="020F0502020204030204" pitchFamily="34" charset="0"/>
              </a:rPr>
              <a:t>ihsaniciuyan@aydin.edu.tr</a:t>
            </a:r>
            <a:endParaRPr lang="en-US" sz="1600" b="1" i="0" dirty="0">
              <a:solidFill>
                <a:schemeClr val="bg1"/>
              </a:solidFill>
              <a:effectLst/>
              <a:latin typeface="arial" panose="020B0604020202020204" pitchFamily="34" charset="0"/>
            </a:endParaRPr>
          </a:p>
        </p:txBody>
      </p:sp>
      <p:sp>
        <p:nvSpPr>
          <p:cNvPr id="10" name="Oval 9">
            <a:extLst>
              <a:ext uri="{FF2B5EF4-FFF2-40B4-BE49-F238E27FC236}">
                <a16:creationId xmlns:a16="http://schemas.microsoft.com/office/drawing/2014/main" id="{F7D5490A-98BB-1517-E3D8-A8BACEBE9315}"/>
              </a:ext>
            </a:extLst>
          </p:cNvPr>
          <p:cNvSpPr/>
          <p:nvPr/>
        </p:nvSpPr>
        <p:spPr>
          <a:xfrm>
            <a:off x="4784336" y="7517078"/>
            <a:ext cx="2623321" cy="2602905"/>
          </a:xfrm>
          <a:prstGeom prst="ellipse">
            <a:avLst/>
          </a:prstGeom>
          <a:blipFill dpi="0" rotWithShape="1">
            <a:blip r:embed="rId7">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B8A1863F-AB7E-F878-AEBD-F88FFE60F384}"/>
              </a:ext>
            </a:extLst>
          </p:cNvPr>
          <p:cNvSpPr txBox="1"/>
          <p:nvPr/>
        </p:nvSpPr>
        <p:spPr>
          <a:xfrm>
            <a:off x="4141647" y="10119983"/>
            <a:ext cx="3908697" cy="892552"/>
          </a:xfrm>
          <a:prstGeom prst="rect">
            <a:avLst/>
          </a:prstGeom>
          <a:noFill/>
        </p:spPr>
        <p:txBody>
          <a:bodyPr wrap="square" rtlCol="0">
            <a:spAutoFit/>
          </a:bodyPr>
          <a:lstStyle/>
          <a:p>
            <a:pPr algn="ctr"/>
            <a:r>
              <a:rPr lang="en-US" sz="3200" b="1" i="0" dirty="0">
                <a:solidFill>
                  <a:schemeClr val="bg1"/>
                </a:solidFill>
                <a:effectLst/>
                <a:latin typeface="Open Sans" panose="020F0502020204030204" pitchFamily="34" charset="0"/>
              </a:rPr>
              <a:t>AMEER ADELI</a:t>
            </a:r>
          </a:p>
          <a:p>
            <a:pPr algn="ctr"/>
            <a:r>
              <a:rPr lang="en-US" sz="2000" b="0" i="0" dirty="0">
                <a:solidFill>
                  <a:schemeClr val="bg1"/>
                </a:solidFill>
                <a:effectLst/>
                <a:latin typeface="Open Sans" panose="020F0502020204030204" pitchFamily="34" charset="0"/>
              </a:rPr>
              <a:t>admin@a5ct.com</a:t>
            </a:r>
            <a:endParaRPr lang="en-US" sz="2000" b="1" i="0" dirty="0">
              <a:solidFill>
                <a:schemeClr val="bg1"/>
              </a:solidFill>
              <a:effectLst/>
              <a:latin typeface="arial" panose="020B0604020202020204" pitchFamily="34" charset="0"/>
            </a:endParaRPr>
          </a:p>
        </p:txBody>
      </p:sp>
      <p:sp>
        <p:nvSpPr>
          <p:cNvPr id="16" name="Oval 15">
            <a:extLst>
              <a:ext uri="{FF2B5EF4-FFF2-40B4-BE49-F238E27FC236}">
                <a16:creationId xmlns:a16="http://schemas.microsoft.com/office/drawing/2014/main" id="{7D31E240-6316-B096-B86D-8301F992ECD4}"/>
              </a:ext>
            </a:extLst>
          </p:cNvPr>
          <p:cNvSpPr/>
          <p:nvPr/>
        </p:nvSpPr>
        <p:spPr>
          <a:xfrm>
            <a:off x="5644984" y="-1741130"/>
            <a:ext cx="137160" cy="13716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610F6D2-972B-BF23-DBAE-AED6F36B479B}"/>
              </a:ext>
            </a:extLst>
          </p:cNvPr>
          <p:cNvSpPr/>
          <p:nvPr/>
        </p:nvSpPr>
        <p:spPr>
          <a:xfrm>
            <a:off x="5964400" y="-1741130"/>
            <a:ext cx="137160" cy="13716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225483F0-3642-0382-C759-CDBAFCF7A1AC}"/>
              </a:ext>
            </a:extLst>
          </p:cNvPr>
          <p:cNvSpPr/>
          <p:nvPr/>
        </p:nvSpPr>
        <p:spPr>
          <a:xfrm>
            <a:off x="6283817" y="-1741130"/>
            <a:ext cx="137160" cy="13716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907A0E7-AFA3-45E1-C81A-A233C432C0B8}"/>
              </a:ext>
            </a:extLst>
          </p:cNvPr>
          <p:cNvSpPr/>
          <p:nvPr/>
        </p:nvSpPr>
        <p:spPr>
          <a:xfrm>
            <a:off x="6598037" y="-1741130"/>
            <a:ext cx="137160" cy="13716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24DDB72-DB5B-0802-03D1-5A206E1EEF39}"/>
              </a:ext>
            </a:extLst>
          </p:cNvPr>
          <p:cNvSpPr/>
          <p:nvPr/>
        </p:nvSpPr>
        <p:spPr>
          <a:xfrm>
            <a:off x="6922650" y="-1737616"/>
            <a:ext cx="137160" cy="137160"/>
          </a:xfrm>
          <a:prstGeom prst="ellipse">
            <a:avLst/>
          </a:prstGeom>
          <a:blipFill dpi="0" rotWithShape="1">
            <a:blip r:embed="rId8">
              <a:extLst>
                <a:ext uri="{28A0092B-C50C-407E-A947-70E740481C1C}">
                  <a14:useLocalDpi xmlns:a14="http://schemas.microsoft.com/office/drawing/2010/main" val="0"/>
                </a:ext>
              </a:extLst>
            </a:blip>
            <a:srcRect/>
            <a:stretch>
              <a:fillRect/>
            </a:stretch>
          </a:blip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398B2761-2101-B323-4561-F77355C7DA8F}"/>
              </a:ext>
            </a:extLst>
          </p:cNvPr>
          <p:cNvSpPr txBox="1"/>
          <p:nvPr/>
        </p:nvSpPr>
        <p:spPr>
          <a:xfrm>
            <a:off x="433518" y="-1245556"/>
            <a:ext cx="11433962" cy="646331"/>
          </a:xfrm>
          <a:prstGeom prst="rect">
            <a:avLst/>
          </a:prstGeom>
          <a:noFill/>
        </p:spPr>
        <p:txBody>
          <a:bodyPr wrap="square" rtlCol="0">
            <a:spAutoFit/>
          </a:bodyPr>
          <a:lstStyle/>
          <a:p>
            <a:pPr algn="ctr"/>
            <a:r>
              <a:rPr lang="en-US" sz="3600" b="1" i="0" dirty="0">
                <a:solidFill>
                  <a:schemeClr val="bg1"/>
                </a:solidFill>
                <a:effectLst/>
                <a:latin typeface="Roboto" panose="02000000000000000000" pitchFamily="2" charset="0"/>
              </a:rPr>
              <a:t>Turkey’s First University with a Personal AI Mentor</a:t>
            </a:r>
            <a:endParaRPr lang="en-US" sz="3600" b="1" i="0" dirty="0">
              <a:solidFill>
                <a:schemeClr val="bg1"/>
              </a:solidFill>
              <a:effectLst/>
              <a:latin typeface="arial" panose="020B0604020202020204" pitchFamily="34" charset="0"/>
            </a:endParaRPr>
          </a:p>
        </p:txBody>
      </p:sp>
      <p:grpSp>
        <p:nvGrpSpPr>
          <p:cNvPr id="2" name="Group 1">
            <a:extLst>
              <a:ext uri="{FF2B5EF4-FFF2-40B4-BE49-F238E27FC236}">
                <a16:creationId xmlns:a16="http://schemas.microsoft.com/office/drawing/2014/main" id="{95166CF4-C759-D32D-F7FA-6ED1D20F8CBE}"/>
              </a:ext>
            </a:extLst>
          </p:cNvPr>
          <p:cNvGrpSpPr/>
          <p:nvPr/>
        </p:nvGrpSpPr>
        <p:grpSpPr>
          <a:xfrm>
            <a:off x="5000803" y="-2158669"/>
            <a:ext cx="2612977" cy="529481"/>
            <a:chOff x="8539815" y="1544108"/>
            <a:chExt cx="2612977" cy="529481"/>
          </a:xfrm>
        </p:grpSpPr>
        <p:sp>
          <p:nvSpPr>
            <p:cNvPr id="3" name="TextBox 2">
              <a:extLst>
                <a:ext uri="{FF2B5EF4-FFF2-40B4-BE49-F238E27FC236}">
                  <a16:creationId xmlns:a16="http://schemas.microsoft.com/office/drawing/2014/main" id="{0448B508-4031-3470-B1A8-DDB3D732507A}"/>
                </a:ext>
              </a:extLst>
            </p:cNvPr>
            <p:cNvSpPr txBox="1"/>
            <p:nvPr/>
          </p:nvSpPr>
          <p:spPr>
            <a:xfrm>
              <a:off x="9073449" y="1578015"/>
              <a:ext cx="2079343" cy="461665"/>
            </a:xfrm>
            <a:prstGeom prst="rect">
              <a:avLst/>
            </a:prstGeom>
            <a:noFill/>
          </p:spPr>
          <p:txBody>
            <a:bodyPr wrap="square" rtlCol="0">
              <a:spAutoFit/>
            </a:bodyPr>
            <a:lstStyle/>
            <a:p>
              <a:r>
                <a:rPr lang="en-US" sz="2400" b="1" i="0" dirty="0">
                  <a:solidFill>
                    <a:schemeClr val="bg1"/>
                  </a:solidFill>
                  <a:effectLst/>
                  <a:latin typeface="arial" panose="020B0604020202020204" pitchFamily="34" charset="0"/>
                </a:rPr>
                <a:t>UBIS Plus</a:t>
              </a:r>
              <a:endParaRPr lang="en-US" sz="2400" b="1" dirty="0">
                <a:solidFill>
                  <a:schemeClr val="bg1"/>
                </a:solidFill>
              </a:endParaRPr>
            </a:p>
          </p:txBody>
        </p:sp>
        <p:sp>
          <p:nvSpPr>
            <p:cNvPr id="5" name="Oval 4">
              <a:extLst>
                <a:ext uri="{FF2B5EF4-FFF2-40B4-BE49-F238E27FC236}">
                  <a16:creationId xmlns:a16="http://schemas.microsoft.com/office/drawing/2014/main" id="{AA7A1295-9CD5-418B-499D-5ABABE2704D1}"/>
                </a:ext>
              </a:extLst>
            </p:cNvPr>
            <p:cNvSpPr/>
            <p:nvPr/>
          </p:nvSpPr>
          <p:spPr>
            <a:xfrm>
              <a:off x="8539815" y="1544108"/>
              <a:ext cx="533634" cy="529481"/>
            </a:xfrm>
            <a:prstGeom prst="ellipse">
              <a:avLst/>
            </a:prstGeom>
            <a:blipFill>
              <a:blip r:embed="rId9">
                <a:extLst>
                  <a:ext uri="{28A0092B-C50C-407E-A947-70E740481C1C}">
                    <a14:useLocalDpi xmlns:a14="http://schemas.microsoft.com/office/drawing/2010/main" val="0"/>
                  </a:ext>
                </a:extLst>
              </a:blip>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86996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42F908BD-64D9-F767-8ABF-7F8634FC8823}"/>
            </a:ext>
          </a:extLst>
        </p:cNvPr>
        <p:cNvGrpSpPr/>
        <p:nvPr/>
      </p:nvGrpSpPr>
      <p:grpSpPr>
        <a:xfrm>
          <a:off x="0" y="0"/>
          <a:ext cx="0" cy="0"/>
          <a:chOff x="0" y="0"/>
          <a:chExt cx="0" cy="0"/>
        </a:xfrm>
      </p:grpSpPr>
      <p:sp>
        <p:nvSpPr>
          <p:cNvPr id="25" name="TextBox 24">
            <a:extLst>
              <a:ext uri="{FF2B5EF4-FFF2-40B4-BE49-F238E27FC236}">
                <a16:creationId xmlns:a16="http://schemas.microsoft.com/office/drawing/2014/main" id="{D9452AE1-6AC5-6F9D-28BA-CBB58989E838}"/>
              </a:ext>
            </a:extLst>
          </p:cNvPr>
          <p:cNvSpPr txBox="1"/>
          <p:nvPr/>
        </p:nvSpPr>
        <p:spPr>
          <a:xfrm>
            <a:off x="1813032" y="408115"/>
            <a:ext cx="8565932" cy="523220"/>
          </a:xfrm>
          <a:prstGeom prst="rect">
            <a:avLst/>
          </a:prstGeom>
          <a:noFill/>
        </p:spPr>
        <p:txBody>
          <a:bodyPr wrap="square" rtlCol="0">
            <a:spAutoFit/>
          </a:bodyPr>
          <a:lstStyle/>
          <a:p>
            <a:pPr algn="ctr"/>
            <a:r>
              <a:rPr lang="en-US" sz="2800" b="1" i="0" dirty="0">
                <a:solidFill>
                  <a:schemeClr val="bg1"/>
                </a:solidFill>
                <a:effectLst/>
                <a:latin typeface="arial" panose="020B0604020202020204" pitchFamily="34" charset="0"/>
              </a:rPr>
              <a:t>Created by</a:t>
            </a:r>
          </a:p>
        </p:txBody>
      </p:sp>
      <p:sp>
        <p:nvSpPr>
          <p:cNvPr id="26" name="Oval 25">
            <a:extLst>
              <a:ext uri="{FF2B5EF4-FFF2-40B4-BE49-F238E27FC236}">
                <a16:creationId xmlns:a16="http://schemas.microsoft.com/office/drawing/2014/main" id="{B3E65F5D-D03B-7D0C-79DF-8EDC2C35E217}"/>
              </a:ext>
            </a:extLst>
          </p:cNvPr>
          <p:cNvSpPr/>
          <p:nvPr/>
        </p:nvSpPr>
        <p:spPr>
          <a:xfrm>
            <a:off x="4784336" y="1603958"/>
            <a:ext cx="2623321" cy="2602905"/>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E01FDE30-E8BB-38A4-6AE5-EF571C88E17A}"/>
              </a:ext>
            </a:extLst>
          </p:cNvPr>
          <p:cNvSpPr txBox="1"/>
          <p:nvPr/>
        </p:nvSpPr>
        <p:spPr>
          <a:xfrm>
            <a:off x="4141647" y="4206863"/>
            <a:ext cx="3908697" cy="892552"/>
          </a:xfrm>
          <a:prstGeom prst="rect">
            <a:avLst/>
          </a:prstGeom>
          <a:noFill/>
        </p:spPr>
        <p:txBody>
          <a:bodyPr wrap="square" rtlCol="0">
            <a:spAutoFit/>
          </a:bodyPr>
          <a:lstStyle/>
          <a:p>
            <a:pPr algn="ctr"/>
            <a:r>
              <a:rPr lang="en-US" sz="3200" b="1" i="0" dirty="0">
                <a:solidFill>
                  <a:schemeClr val="bg1"/>
                </a:solidFill>
                <a:effectLst/>
                <a:latin typeface="Open Sans" panose="020F0502020204030204" pitchFamily="34" charset="0"/>
              </a:rPr>
              <a:t>AMEER ADELI</a:t>
            </a:r>
          </a:p>
          <a:p>
            <a:pPr algn="ctr"/>
            <a:r>
              <a:rPr lang="en-US" sz="2000" b="0" i="0" dirty="0">
                <a:solidFill>
                  <a:schemeClr val="bg1"/>
                </a:solidFill>
                <a:effectLst/>
                <a:latin typeface="Open Sans" panose="020F0502020204030204" pitchFamily="34" charset="0"/>
              </a:rPr>
              <a:t>admin@a5ct.com</a:t>
            </a:r>
            <a:endParaRPr lang="en-US" sz="2000" b="1" i="0" dirty="0">
              <a:solidFill>
                <a:schemeClr val="bg1"/>
              </a:solidFill>
              <a:effectLst/>
              <a:latin typeface="arial" panose="020B0604020202020204" pitchFamily="34" charset="0"/>
            </a:endParaRPr>
          </a:p>
        </p:txBody>
      </p:sp>
      <p:sp>
        <p:nvSpPr>
          <p:cNvPr id="4" name="Oval 3">
            <a:extLst>
              <a:ext uri="{FF2B5EF4-FFF2-40B4-BE49-F238E27FC236}">
                <a16:creationId xmlns:a16="http://schemas.microsoft.com/office/drawing/2014/main" id="{D6C3B549-C14E-1679-E22B-E79253947608}"/>
              </a:ext>
            </a:extLst>
          </p:cNvPr>
          <p:cNvSpPr/>
          <p:nvPr/>
        </p:nvSpPr>
        <p:spPr>
          <a:xfrm>
            <a:off x="902322" y="-3295310"/>
            <a:ext cx="2190389" cy="2173342"/>
          </a:xfrm>
          <a:prstGeom prst="ellipse">
            <a:avLst/>
          </a:prstGeom>
          <a:blipFill dpi="0" rotWithShape="1">
            <a:blip r:embed="rId4">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BAEB4CE-1E6D-4A83-E90E-33523D73904B}"/>
              </a:ext>
            </a:extLst>
          </p:cNvPr>
          <p:cNvSpPr/>
          <p:nvPr/>
        </p:nvSpPr>
        <p:spPr>
          <a:xfrm>
            <a:off x="3634644" y="-3295310"/>
            <a:ext cx="2190389" cy="2173342"/>
          </a:xfrm>
          <a:prstGeom prst="ellipse">
            <a:avLst/>
          </a:prstGeom>
          <a:blipFill dpi="0" rotWithShape="1">
            <a:blip r:embed="rId5">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5873644-7466-8249-6DBC-15AE0CE20F32}"/>
              </a:ext>
            </a:extLst>
          </p:cNvPr>
          <p:cNvSpPr/>
          <p:nvPr/>
        </p:nvSpPr>
        <p:spPr>
          <a:xfrm>
            <a:off x="6366966" y="-3295310"/>
            <a:ext cx="2190389" cy="2173342"/>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628DE7D6-37DB-C6CD-5412-3BF0CF4F0E3A}"/>
              </a:ext>
            </a:extLst>
          </p:cNvPr>
          <p:cNvSpPr/>
          <p:nvPr/>
        </p:nvSpPr>
        <p:spPr>
          <a:xfrm>
            <a:off x="9099288" y="-3295310"/>
            <a:ext cx="2190389" cy="2173342"/>
          </a:xfrm>
          <a:prstGeom prst="ellipse">
            <a:avLst/>
          </a:prstGeom>
          <a:blipFill dpi="0" rotWithShape="1">
            <a:blip r:embed="rId7">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1C8EC098-6F0D-63C7-BF8A-0CE9D1D0D60F}"/>
              </a:ext>
            </a:extLst>
          </p:cNvPr>
          <p:cNvSpPr txBox="1"/>
          <p:nvPr/>
        </p:nvSpPr>
        <p:spPr>
          <a:xfrm>
            <a:off x="523121" y="-1121968"/>
            <a:ext cx="2948789" cy="707886"/>
          </a:xfrm>
          <a:prstGeom prst="rect">
            <a:avLst/>
          </a:prstGeom>
          <a:noFill/>
        </p:spPr>
        <p:txBody>
          <a:bodyPr wrap="square" rtlCol="0">
            <a:spAutoFit/>
          </a:bodyPr>
          <a:lstStyle/>
          <a:p>
            <a:pPr algn="ctr"/>
            <a:r>
              <a:rPr lang="en-US" sz="2400" b="1" i="0" dirty="0">
                <a:solidFill>
                  <a:schemeClr val="bg1"/>
                </a:solidFill>
                <a:effectLst/>
                <a:latin typeface="Open Sans" panose="020F0502020204030204" pitchFamily="34" charset="0"/>
              </a:rPr>
              <a:t>SELÇUK ŞENER</a:t>
            </a:r>
          </a:p>
          <a:p>
            <a:pPr algn="ctr"/>
            <a:r>
              <a:rPr lang="en-US" sz="1600" b="0" i="0" dirty="0">
                <a:solidFill>
                  <a:schemeClr val="bg1"/>
                </a:solidFill>
                <a:effectLst/>
                <a:latin typeface="Open Sans" panose="020F0502020204030204" pitchFamily="34" charset="0"/>
              </a:rPr>
              <a:t>selcuksener@aydin.edu.tr</a:t>
            </a:r>
            <a:endParaRPr lang="en-US" sz="1600" b="1" i="0" dirty="0">
              <a:solidFill>
                <a:schemeClr val="bg1"/>
              </a:solidFill>
              <a:effectLst/>
              <a:latin typeface="arial" panose="020B0604020202020204" pitchFamily="34" charset="0"/>
            </a:endParaRPr>
          </a:p>
        </p:txBody>
      </p:sp>
      <p:sp>
        <p:nvSpPr>
          <p:cNvPr id="15" name="TextBox 14">
            <a:extLst>
              <a:ext uri="{FF2B5EF4-FFF2-40B4-BE49-F238E27FC236}">
                <a16:creationId xmlns:a16="http://schemas.microsoft.com/office/drawing/2014/main" id="{7D87AB63-386A-A85F-FC70-94BCE7BF05B5}"/>
              </a:ext>
            </a:extLst>
          </p:cNvPr>
          <p:cNvSpPr txBox="1"/>
          <p:nvPr/>
        </p:nvSpPr>
        <p:spPr>
          <a:xfrm>
            <a:off x="3297018" y="-1121968"/>
            <a:ext cx="2865640" cy="707886"/>
          </a:xfrm>
          <a:prstGeom prst="rect">
            <a:avLst/>
          </a:prstGeom>
          <a:noFill/>
        </p:spPr>
        <p:txBody>
          <a:bodyPr wrap="square" rtlCol="0">
            <a:spAutoFit/>
          </a:bodyPr>
          <a:lstStyle/>
          <a:p>
            <a:pPr algn="ctr"/>
            <a:r>
              <a:rPr lang="en-US" sz="2400" b="1" i="0" dirty="0">
                <a:solidFill>
                  <a:schemeClr val="bg1"/>
                </a:solidFill>
                <a:effectLst/>
                <a:latin typeface="Open Sans" panose="020F0502020204030204" pitchFamily="34" charset="0"/>
              </a:rPr>
              <a:t>ÖMER AYDIN</a:t>
            </a:r>
          </a:p>
          <a:p>
            <a:pPr algn="ctr"/>
            <a:r>
              <a:rPr lang="en-US" sz="1600" b="0" i="0" dirty="0">
                <a:solidFill>
                  <a:schemeClr val="bg1"/>
                </a:solidFill>
                <a:effectLst/>
                <a:latin typeface="Open Sans" panose="020F0502020204030204" pitchFamily="34" charset="0"/>
              </a:rPr>
              <a:t>omerfaydin@aydin.edu.tr</a:t>
            </a:r>
            <a:endParaRPr lang="en-US" sz="1600" b="1" i="0" dirty="0">
              <a:solidFill>
                <a:schemeClr val="bg1"/>
              </a:solidFill>
              <a:effectLst/>
              <a:latin typeface="arial" panose="020B0604020202020204" pitchFamily="34" charset="0"/>
            </a:endParaRPr>
          </a:p>
        </p:txBody>
      </p:sp>
      <p:sp>
        <p:nvSpPr>
          <p:cNvPr id="16" name="TextBox 15">
            <a:extLst>
              <a:ext uri="{FF2B5EF4-FFF2-40B4-BE49-F238E27FC236}">
                <a16:creationId xmlns:a16="http://schemas.microsoft.com/office/drawing/2014/main" id="{D038B3E8-BC7F-6199-6DFC-63B23B6E05E0}"/>
              </a:ext>
            </a:extLst>
          </p:cNvPr>
          <p:cNvSpPr txBox="1"/>
          <p:nvPr/>
        </p:nvSpPr>
        <p:spPr>
          <a:xfrm>
            <a:off x="6029339" y="-1121968"/>
            <a:ext cx="2865641" cy="707886"/>
          </a:xfrm>
          <a:prstGeom prst="rect">
            <a:avLst/>
          </a:prstGeom>
          <a:noFill/>
        </p:spPr>
        <p:txBody>
          <a:bodyPr wrap="square" rtlCol="0">
            <a:spAutoFit/>
          </a:bodyPr>
          <a:lstStyle/>
          <a:p>
            <a:pPr algn="ctr"/>
            <a:r>
              <a:rPr lang="en-US" sz="2400" b="1" i="0" dirty="0">
                <a:solidFill>
                  <a:schemeClr val="bg1"/>
                </a:solidFill>
                <a:effectLst/>
                <a:latin typeface="Open Sans" panose="020F0502020204030204" pitchFamily="34" charset="0"/>
              </a:rPr>
              <a:t>SARA ALDEEB</a:t>
            </a:r>
          </a:p>
          <a:p>
            <a:pPr algn="ctr"/>
            <a:r>
              <a:rPr lang="en-US" sz="1600" b="0" i="0" dirty="0">
                <a:solidFill>
                  <a:schemeClr val="bg1"/>
                </a:solidFill>
                <a:effectLst/>
                <a:latin typeface="Open Sans" panose="020F0502020204030204" pitchFamily="34" charset="0"/>
              </a:rPr>
              <a:t>saraaldeeb@aydin.edu.tr</a:t>
            </a:r>
            <a:endParaRPr lang="en-US" sz="1600" b="1" i="0" dirty="0">
              <a:solidFill>
                <a:schemeClr val="bg1"/>
              </a:solidFill>
              <a:effectLst/>
              <a:latin typeface="arial" panose="020B0604020202020204" pitchFamily="34" charset="0"/>
            </a:endParaRPr>
          </a:p>
        </p:txBody>
      </p:sp>
      <p:sp>
        <p:nvSpPr>
          <p:cNvPr id="17" name="TextBox 16">
            <a:extLst>
              <a:ext uri="{FF2B5EF4-FFF2-40B4-BE49-F238E27FC236}">
                <a16:creationId xmlns:a16="http://schemas.microsoft.com/office/drawing/2014/main" id="{230CFEA7-6BF9-6866-A45F-894D1CBCCEF8}"/>
              </a:ext>
            </a:extLst>
          </p:cNvPr>
          <p:cNvSpPr txBox="1"/>
          <p:nvPr/>
        </p:nvSpPr>
        <p:spPr>
          <a:xfrm>
            <a:off x="8693034" y="-1121968"/>
            <a:ext cx="3002895" cy="707886"/>
          </a:xfrm>
          <a:prstGeom prst="rect">
            <a:avLst/>
          </a:prstGeom>
          <a:noFill/>
        </p:spPr>
        <p:txBody>
          <a:bodyPr wrap="square" rtlCol="0">
            <a:spAutoFit/>
          </a:bodyPr>
          <a:lstStyle/>
          <a:p>
            <a:pPr algn="ctr"/>
            <a:r>
              <a:rPr lang="en-US" sz="2400" b="1" i="0" dirty="0">
                <a:solidFill>
                  <a:schemeClr val="bg1"/>
                </a:solidFill>
                <a:effectLst/>
                <a:latin typeface="Open Sans" panose="020F0502020204030204" pitchFamily="34" charset="0"/>
              </a:rPr>
              <a:t>İHSAN İÇİUYAN</a:t>
            </a:r>
          </a:p>
          <a:p>
            <a:pPr algn="ctr"/>
            <a:r>
              <a:rPr lang="en-US" sz="1600" b="0" i="0" dirty="0">
                <a:solidFill>
                  <a:schemeClr val="bg1"/>
                </a:solidFill>
                <a:effectLst/>
                <a:latin typeface="Open Sans" panose="020F0502020204030204" pitchFamily="34" charset="0"/>
              </a:rPr>
              <a:t>ihsaniciuyan@aydin.edu.tr</a:t>
            </a:r>
            <a:endParaRPr lang="en-US" sz="1600" b="1" i="0" dirty="0">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483994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2BA3FF77-19D6-03D0-229D-DD82D330BE79}"/>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D0F74929-A3FA-99D0-D611-EB806B263383}"/>
              </a:ext>
            </a:extLst>
          </p:cNvPr>
          <p:cNvSpPr/>
          <p:nvPr/>
        </p:nvSpPr>
        <p:spPr>
          <a:xfrm>
            <a:off x="4902021" y="2705848"/>
            <a:ext cx="201168" cy="201168"/>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F4DC57D8-BD5D-5AA7-0492-0F1739AC758A}"/>
              </a:ext>
            </a:extLst>
          </p:cNvPr>
          <p:cNvSpPr/>
          <p:nvPr/>
        </p:nvSpPr>
        <p:spPr>
          <a:xfrm>
            <a:off x="4902021" y="1746889"/>
            <a:ext cx="201168" cy="201168"/>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CBE8D04-FD07-CE4A-36BE-5BCA8A3814A1}"/>
              </a:ext>
            </a:extLst>
          </p:cNvPr>
          <p:cNvSpPr/>
          <p:nvPr/>
        </p:nvSpPr>
        <p:spPr>
          <a:xfrm>
            <a:off x="4902021" y="4623766"/>
            <a:ext cx="201168" cy="201168"/>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7E1C9C7-5991-C5FD-70E0-FC134B2E5498}"/>
              </a:ext>
            </a:extLst>
          </p:cNvPr>
          <p:cNvSpPr/>
          <p:nvPr/>
        </p:nvSpPr>
        <p:spPr>
          <a:xfrm>
            <a:off x="4902021" y="3664807"/>
            <a:ext cx="201168" cy="201168"/>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4BDEA4E-9E0D-B6A7-DC49-C0FEFD9371D9}"/>
              </a:ext>
            </a:extLst>
          </p:cNvPr>
          <p:cNvSpPr/>
          <p:nvPr/>
        </p:nvSpPr>
        <p:spPr>
          <a:xfrm>
            <a:off x="4902021" y="5582725"/>
            <a:ext cx="201168" cy="201168"/>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96D65212-4DEE-8B50-F3D9-DFADDF9C2232}"/>
              </a:ext>
            </a:extLst>
          </p:cNvPr>
          <p:cNvSpPr txBox="1"/>
          <p:nvPr/>
        </p:nvSpPr>
        <p:spPr>
          <a:xfrm>
            <a:off x="5455596" y="79274"/>
            <a:ext cx="2273353" cy="523220"/>
          </a:xfrm>
          <a:prstGeom prst="rect">
            <a:avLst/>
          </a:prstGeom>
          <a:noFill/>
        </p:spPr>
        <p:txBody>
          <a:bodyPr wrap="square" rtlCol="0">
            <a:spAutoFit/>
          </a:bodyPr>
          <a:lstStyle/>
          <a:p>
            <a:r>
              <a:rPr lang="en-US" sz="2800" b="0" i="0" dirty="0">
                <a:solidFill>
                  <a:schemeClr val="bg1"/>
                </a:solidFill>
                <a:effectLst/>
                <a:latin typeface="arial" panose="020B0604020202020204" pitchFamily="34" charset="0"/>
              </a:rPr>
              <a:t>UBIS Plus</a:t>
            </a:r>
            <a:endParaRPr lang="en-US" sz="2800" dirty="0">
              <a:solidFill>
                <a:schemeClr val="bg1"/>
              </a:solidFill>
            </a:endParaRPr>
          </a:p>
        </p:txBody>
      </p:sp>
      <p:sp>
        <p:nvSpPr>
          <p:cNvPr id="12" name="Oval 11">
            <a:extLst>
              <a:ext uri="{FF2B5EF4-FFF2-40B4-BE49-F238E27FC236}">
                <a16:creationId xmlns:a16="http://schemas.microsoft.com/office/drawing/2014/main" id="{CD0382C7-F2B1-D095-FA74-014A666783D7}"/>
              </a:ext>
            </a:extLst>
          </p:cNvPr>
          <p:cNvSpPr/>
          <p:nvPr/>
        </p:nvSpPr>
        <p:spPr>
          <a:xfrm>
            <a:off x="4921963" y="73013"/>
            <a:ext cx="533634" cy="529481"/>
          </a:xfrm>
          <a:prstGeom prst="ellipse">
            <a:avLst/>
          </a:prstGeom>
          <a:blipFill>
            <a:blip r:embed="rId4">
              <a:extLst>
                <a:ext uri="{28A0092B-C50C-407E-A947-70E740481C1C}">
                  <a14:useLocalDpi xmlns:a14="http://schemas.microsoft.com/office/drawing/2010/main" val="0"/>
                </a:ext>
              </a:extLst>
            </a:blip>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8">
            <a:extLst>
              <a:ext uri="{FF2B5EF4-FFF2-40B4-BE49-F238E27FC236}">
                <a16:creationId xmlns:a16="http://schemas.microsoft.com/office/drawing/2014/main" id="{87036F76-1F25-59AF-EA43-7CE264F7333C}"/>
              </a:ext>
            </a:extLst>
          </p:cNvPr>
          <p:cNvSpPr txBox="1"/>
          <p:nvPr/>
        </p:nvSpPr>
        <p:spPr>
          <a:xfrm>
            <a:off x="3982616" y="888513"/>
            <a:ext cx="4226767" cy="461665"/>
          </a:xfrm>
          <a:prstGeom prst="rect">
            <a:avLst/>
          </a:prstGeom>
          <a:noFill/>
        </p:spPr>
        <p:txBody>
          <a:bodyPr wrap="square" rtlCol="0">
            <a:spAutoFit/>
          </a:bodyPr>
          <a:lstStyle/>
          <a:p>
            <a:pPr algn="ctr"/>
            <a:r>
              <a:rPr lang="en-US" sz="2400" b="1" i="0" dirty="0">
                <a:solidFill>
                  <a:schemeClr val="bg1"/>
                </a:solidFill>
                <a:effectLst/>
                <a:latin typeface="arial" panose="020B0604020202020204" pitchFamily="34" charset="0"/>
              </a:rPr>
              <a:t>Presentation content</a:t>
            </a:r>
            <a:endParaRPr lang="en-US" sz="2400" b="1" dirty="0">
              <a:solidFill>
                <a:schemeClr val="bg1"/>
              </a:solidFill>
            </a:endParaRPr>
          </a:p>
        </p:txBody>
      </p:sp>
      <p:sp>
        <p:nvSpPr>
          <p:cNvPr id="11" name="TextBox 8">
            <a:extLst>
              <a:ext uri="{FF2B5EF4-FFF2-40B4-BE49-F238E27FC236}">
                <a16:creationId xmlns:a16="http://schemas.microsoft.com/office/drawing/2014/main" id="{923E8DDD-BFC3-5B5D-AAE4-2188C3B5F2F7}"/>
              </a:ext>
            </a:extLst>
          </p:cNvPr>
          <p:cNvSpPr txBox="1"/>
          <p:nvPr/>
        </p:nvSpPr>
        <p:spPr>
          <a:xfrm>
            <a:off x="5257799" y="1616640"/>
            <a:ext cx="3265901" cy="461665"/>
          </a:xfrm>
          <a:prstGeom prst="rect">
            <a:avLst/>
          </a:prstGeom>
          <a:noFill/>
        </p:spPr>
        <p:txBody>
          <a:bodyPr wrap="square" rtlCol="0">
            <a:spAutoFit/>
          </a:bodyPr>
          <a:lstStyle/>
          <a:p>
            <a:r>
              <a:rPr lang="en-US" sz="2400" b="0" i="0" dirty="0">
                <a:solidFill>
                  <a:schemeClr val="bg1"/>
                </a:solidFill>
                <a:effectLst/>
                <a:latin typeface="Roboto" panose="02000000000000000000" pitchFamily="2" charset="0"/>
              </a:rPr>
              <a:t>How it works</a:t>
            </a:r>
            <a:endParaRPr lang="en-US" sz="2400" b="1" dirty="0">
              <a:solidFill>
                <a:schemeClr val="bg1"/>
              </a:solidFill>
            </a:endParaRPr>
          </a:p>
        </p:txBody>
      </p:sp>
      <p:sp>
        <p:nvSpPr>
          <p:cNvPr id="13" name="TextBox 8">
            <a:extLst>
              <a:ext uri="{FF2B5EF4-FFF2-40B4-BE49-F238E27FC236}">
                <a16:creationId xmlns:a16="http://schemas.microsoft.com/office/drawing/2014/main" id="{C98930BC-7EB7-0E9F-B152-5E09CEDABDB4}"/>
              </a:ext>
            </a:extLst>
          </p:cNvPr>
          <p:cNvSpPr txBox="1"/>
          <p:nvPr/>
        </p:nvSpPr>
        <p:spPr>
          <a:xfrm>
            <a:off x="5257799" y="2575599"/>
            <a:ext cx="3265901" cy="461665"/>
          </a:xfrm>
          <a:prstGeom prst="rect">
            <a:avLst/>
          </a:prstGeom>
          <a:noFill/>
        </p:spPr>
        <p:txBody>
          <a:bodyPr wrap="square" rtlCol="0">
            <a:spAutoFit/>
          </a:bodyPr>
          <a:lstStyle/>
          <a:p>
            <a:r>
              <a:rPr lang="en-US" sz="2400" b="0" i="0" dirty="0">
                <a:solidFill>
                  <a:schemeClr val="bg1"/>
                </a:solidFill>
                <a:effectLst/>
                <a:latin typeface="Roboto" panose="02000000000000000000" pitchFamily="2" charset="0"/>
              </a:rPr>
              <a:t>Working features</a:t>
            </a:r>
            <a:endParaRPr lang="en-US" sz="2400" b="1" dirty="0">
              <a:solidFill>
                <a:schemeClr val="bg1"/>
              </a:solidFill>
            </a:endParaRPr>
          </a:p>
        </p:txBody>
      </p:sp>
      <p:sp>
        <p:nvSpPr>
          <p:cNvPr id="14" name="TextBox 8">
            <a:extLst>
              <a:ext uri="{FF2B5EF4-FFF2-40B4-BE49-F238E27FC236}">
                <a16:creationId xmlns:a16="http://schemas.microsoft.com/office/drawing/2014/main" id="{ADABFC52-9C9C-B2ED-F9DE-9771D7291F4E}"/>
              </a:ext>
            </a:extLst>
          </p:cNvPr>
          <p:cNvSpPr txBox="1"/>
          <p:nvPr/>
        </p:nvSpPr>
        <p:spPr>
          <a:xfrm>
            <a:off x="5257799" y="3534558"/>
            <a:ext cx="3265901" cy="461665"/>
          </a:xfrm>
          <a:prstGeom prst="rect">
            <a:avLst/>
          </a:prstGeom>
          <a:noFill/>
        </p:spPr>
        <p:txBody>
          <a:bodyPr wrap="square" rtlCol="0">
            <a:spAutoFit/>
          </a:bodyPr>
          <a:lstStyle/>
          <a:p>
            <a:r>
              <a:rPr lang="en-US" sz="2400" b="0" i="0" dirty="0">
                <a:solidFill>
                  <a:schemeClr val="bg1"/>
                </a:solidFill>
                <a:effectLst/>
                <a:latin typeface="Roboto" panose="02000000000000000000" pitchFamily="2" charset="0"/>
              </a:rPr>
              <a:t>Features ideas</a:t>
            </a:r>
            <a:endParaRPr lang="en-US" sz="2400" b="1" dirty="0">
              <a:solidFill>
                <a:schemeClr val="bg1"/>
              </a:solidFill>
            </a:endParaRPr>
          </a:p>
        </p:txBody>
      </p:sp>
      <p:sp>
        <p:nvSpPr>
          <p:cNvPr id="15" name="TextBox 8">
            <a:extLst>
              <a:ext uri="{FF2B5EF4-FFF2-40B4-BE49-F238E27FC236}">
                <a16:creationId xmlns:a16="http://schemas.microsoft.com/office/drawing/2014/main" id="{CD8B6F01-1D3C-35A5-E135-CDD108281931}"/>
              </a:ext>
            </a:extLst>
          </p:cNvPr>
          <p:cNvSpPr txBox="1"/>
          <p:nvPr/>
        </p:nvSpPr>
        <p:spPr>
          <a:xfrm>
            <a:off x="5257799" y="4493517"/>
            <a:ext cx="3265901" cy="461665"/>
          </a:xfrm>
          <a:prstGeom prst="rect">
            <a:avLst/>
          </a:prstGeom>
          <a:noFill/>
        </p:spPr>
        <p:txBody>
          <a:bodyPr wrap="square" rtlCol="0">
            <a:spAutoFit/>
          </a:bodyPr>
          <a:lstStyle/>
          <a:p>
            <a:r>
              <a:rPr lang="en-US" sz="2400" b="0" i="0" dirty="0">
                <a:solidFill>
                  <a:schemeClr val="bg1"/>
                </a:solidFill>
                <a:effectLst/>
                <a:latin typeface="Roboto" panose="02000000000000000000" pitchFamily="2" charset="0"/>
              </a:rPr>
              <a:t>FAQ</a:t>
            </a:r>
            <a:endParaRPr lang="en-US" sz="2400" b="1" dirty="0">
              <a:solidFill>
                <a:schemeClr val="bg1"/>
              </a:solidFill>
            </a:endParaRPr>
          </a:p>
        </p:txBody>
      </p:sp>
      <p:sp>
        <p:nvSpPr>
          <p:cNvPr id="18" name="TextBox 8">
            <a:extLst>
              <a:ext uri="{FF2B5EF4-FFF2-40B4-BE49-F238E27FC236}">
                <a16:creationId xmlns:a16="http://schemas.microsoft.com/office/drawing/2014/main" id="{1B536001-FF7F-BA69-D356-83723566A68B}"/>
              </a:ext>
            </a:extLst>
          </p:cNvPr>
          <p:cNvSpPr txBox="1"/>
          <p:nvPr/>
        </p:nvSpPr>
        <p:spPr>
          <a:xfrm>
            <a:off x="5257799" y="5452476"/>
            <a:ext cx="3265901" cy="461665"/>
          </a:xfrm>
          <a:prstGeom prst="rect">
            <a:avLst/>
          </a:prstGeom>
          <a:noFill/>
        </p:spPr>
        <p:txBody>
          <a:bodyPr wrap="square" rtlCol="0">
            <a:spAutoFit/>
          </a:bodyPr>
          <a:lstStyle/>
          <a:p>
            <a:r>
              <a:rPr lang="en-US" sz="2400" b="0" i="0" dirty="0">
                <a:solidFill>
                  <a:schemeClr val="bg1"/>
                </a:solidFill>
                <a:effectLst/>
                <a:latin typeface="Roboto" panose="02000000000000000000" pitchFamily="2" charset="0"/>
              </a:rPr>
              <a:t>Comparison</a:t>
            </a:r>
            <a:endParaRPr lang="en-US" sz="2400" b="1" dirty="0">
              <a:solidFill>
                <a:schemeClr val="bg1"/>
              </a:solidFill>
            </a:endParaRPr>
          </a:p>
        </p:txBody>
      </p:sp>
    </p:spTree>
    <p:extLst>
      <p:ext uri="{BB962C8B-B14F-4D97-AF65-F5344CB8AC3E}">
        <p14:creationId xmlns:p14="http://schemas.microsoft.com/office/powerpoint/2010/main" val="16003061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75D8D3D0-1D44-C1DB-2EC9-9254937FC7A1}"/>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66A801B1-E2CC-E713-C389-35F3064883A1}"/>
              </a:ext>
            </a:extLst>
          </p:cNvPr>
          <p:cNvSpPr/>
          <p:nvPr/>
        </p:nvSpPr>
        <p:spPr>
          <a:xfrm>
            <a:off x="10337844"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641FC07-E04E-CE73-E878-C59A66EE3F80}"/>
              </a:ext>
            </a:extLst>
          </p:cNvPr>
          <p:cNvSpPr/>
          <p:nvPr/>
        </p:nvSpPr>
        <p:spPr>
          <a:xfrm>
            <a:off x="10905530" y="242213"/>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D2D306AA-EA75-0E2D-BD23-C4AC176B02A2}"/>
              </a:ext>
            </a:extLst>
          </p:cNvPr>
          <p:cNvSpPr/>
          <p:nvPr/>
        </p:nvSpPr>
        <p:spPr>
          <a:xfrm>
            <a:off x="10620376"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2741E18-48E2-7688-AD3E-6162E31D972F}"/>
              </a:ext>
            </a:extLst>
          </p:cNvPr>
          <p:cNvSpPr/>
          <p:nvPr/>
        </p:nvSpPr>
        <p:spPr>
          <a:xfrm>
            <a:off x="11188062" y="241404"/>
            <a:ext cx="182880" cy="18288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BE7A46FD-EB0E-EE9F-F22F-EFB546090DA0}"/>
              </a:ext>
            </a:extLst>
          </p:cNvPr>
          <p:cNvSpPr/>
          <p:nvPr/>
        </p:nvSpPr>
        <p:spPr>
          <a:xfrm>
            <a:off x="4955754" y="518766"/>
            <a:ext cx="274320" cy="27432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8">
            <a:extLst>
              <a:ext uri="{FF2B5EF4-FFF2-40B4-BE49-F238E27FC236}">
                <a16:creationId xmlns:a16="http://schemas.microsoft.com/office/drawing/2014/main" id="{1573DD18-E79A-F0ED-A958-2CB45B44DC55}"/>
              </a:ext>
            </a:extLst>
          </p:cNvPr>
          <p:cNvSpPr txBox="1"/>
          <p:nvPr/>
        </p:nvSpPr>
        <p:spPr>
          <a:xfrm>
            <a:off x="5311532" y="425093"/>
            <a:ext cx="2488860" cy="461665"/>
          </a:xfrm>
          <a:prstGeom prst="rect">
            <a:avLst/>
          </a:prstGeom>
          <a:noFill/>
        </p:spPr>
        <p:txBody>
          <a:bodyPr wrap="square" rtlCol="0">
            <a:spAutoFit/>
          </a:bodyPr>
          <a:lstStyle/>
          <a:p>
            <a:r>
              <a:rPr lang="en-US" sz="2400" b="1" i="0" dirty="0">
                <a:solidFill>
                  <a:schemeClr val="bg1"/>
                </a:solidFill>
                <a:effectLst/>
                <a:latin typeface="Roboto" panose="02000000000000000000" pitchFamily="2" charset="0"/>
              </a:rPr>
              <a:t>How it works</a:t>
            </a:r>
            <a:endParaRPr lang="en-US" sz="2400" b="1" dirty="0">
              <a:solidFill>
                <a:schemeClr val="bg1"/>
              </a:solidFill>
            </a:endParaRPr>
          </a:p>
        </p:txBody>
      </p:sp>
      <p:sp>
        <p:nvSpPr>
          <p:cNvPr id="4" name="TextBox 3">
            <a:extLst>
              <a:ext uri="{FF2B5EF4-FFF2-40B4-BE49-F238E27FC236}">
                <a16:creationId xmlns:a16="http://schemas.microsoft.com/office/drawing/2014/main" id="{5C75CCC7-FE5B-BA05-4228-D5D70E7BCCB1}"/>
              </a:ext>
            </a:extLst>
          </p:cNvPr>
          <p:cNvSpPr txBox="1"/>
          <p:nvPr/>
        </p:nvSpPr>
        <p:spPr>
          <a:xfrm>
            <a:off x="1766835" y="1772968"/>
            <a:ext cx="8658327" cy="4401205"/>
          </a:xfrm>
          <a:prstGeom prst="rect">
            <a:avLst/>
          </a:prstGeom>
          <a:noFill/>
        </p:spPr>
        <p:txBody>
          <a:bodyPr wrap="square" rtlCol="0">
            <a:spAutoFit/>
          </a:bodyPr>
          <a:lstStyle/>
          <a:p>
            <a:pPr algn="ctr"/>
            <a:r>
              <a:rPr lang="en-US" sz="2000" b="0" i="0" dirty="0">
                <a:solidFill>
                  <a:schemeClr val="bg1"/>
                </a:solidFill>
                <a:effectLst/>
                <a:latin typeface="arial" panose="020B0604020202020204" pitchFamily="34" charset="0"/>
              </a:rPr>
              <a:t>Firstly, we need to prepare the database so we can work with it, For me this was a little bit challenging cause I'm a student without any special access over the university database so I had to write a code that bypasses all of the bot restrictions in the university website, It opens all of the pages one by one and take all of the available data using students accounts</a:t>
            </a:r>
          </a:p>
          <a:p>
            <a:pPr algn="ctr"/>
            <a:endParaRPr lang="en-US" sz="2000" b="0" i="0" dirty="0">
              <a:solidFill>
                <a:schemeClr val="bg1"/>
              </a:solidFill>
              <a:effectLst/>
              <a:latin typeface="arial" panose="020B0604020202020204" pitchFamily="34" charset="0"/>
            </a:endParaRPr>
          </a:p>
          <a:p>
            <a:pPr algn="ctr"/>
            <a:r>
              <a:rPr lang="en-US" sz="2000" b="0" i="0" dirty="0">
                <a:solidFill>
                  <a:schemeClr val="bg1"/>
                </a:solidFill>
                <a:effectLst/>
                <a:latin typeface="arial" panose="020B0604020202020204" pitchFamily="34" charset="0"/>
              </a:rPr>
              <a:t>When a student wants to use my bot, the bot will ask them to provide their university username and password to be able to use it</a:t>
            </a:r>
          </a:p>
          <a:p>
            <a:pPr algn="ctr"/>
            <a:endParaRPr lang="en-US" sz="2000" b="0" i="0" dirty="0">
              <a:solidFill>
                <a:schemeClr val="bg1"/>
              </a:solidFill>
              <a:effectLst/>
              <a:latin typeface="arial" panose="020B0604020202020204" pitchFamily="34" charset="0"/>
            </a:endParaRPr>
          </a:p>
          <a:p>
            <a:pPr algn="ctr"/>
            <a:r>
              <a:rPr lang="en-US" sz="2000" b="0" i="0" dirty="0">
                <a:solidFill>
                  <a:schemeClr val="bg1"/>
                </a:solidFill>
                <a:effectLst/>
                <a:latin typeface="arial" panose="020B0604020202020204" pitchFamily="34" charset="0"/>
              </a:rPr>
              <a:t>Then the bot will combine all of the data that it can get from these accounts to build my own database so I can use it to provide the features</a:t>
            </a:r>
          </a:p>
          <a:p>
            <a:pPr algn="ctr"/>
            <a:endParaRPr lang="en-US" sz="2000" b="0" i="0" dirty="0">
              <a:solidFill>
                <a:schemeClr val="bg1"/>
              </a:solidFill>
              <a:effectLst/>
              <a:latin typeface="arial" panose="020B0604020202020204" pitchFamily="34" charset="0"/>
            </a:endParaRPr>
          </a:p>
          <a:p>
            <a:pPr algn="ctr"/>
            <a:r>
              <a:rPr lang="en-US" sz="2000" b="0" i="0" dirty="0">
                <a:solidFill>
                  <a:schemeClr val="bg1"/>
                </a:solidFill>
                <a:effectLst/>
                <a:latin typeface="arial" panose="020B0604020202020204" pitchFamily="34" charset="0"/>
              </a:rPr>
              <a:t>This will be much easier and simpler if I had access to the university database directly</a:t>
            </a:r>
            <a:endParaRPr lang="en-US" sz="2000" dirty="0">
              <a:solidFill>
                <a:schemeClr val="bg1"/>
              </a:solidFill>
            </a:endParaRPr>
          </a:p>
        </p:txBody>
      </p:sp>
      <p:sp>
        <p:nvSpPr>
          <p:cNvPr id="9" name="TextBox 8">
            <a:extLst>
              <a:ext uri="{FF2B5EF4-FFF2-40B4-BE49-F238E27FC236}">
                <a16:creationId xmlns:a16="http://schemas.microsoft.com/office/drawing/2014/main" id="{E92E5238-B40E-3519-054C-EB85A054EE96}"/>
              </a:ext>
            </a:extLst>
          </p:cNvPr>
          <p:cNvSpPr txBox="1"/>
          <p:nvPr/>
        </p:nvSpPr>
        <p:spPr>
          <a:xfrm>
            <a:off x="3956430" y="886758"/>
            <a:ext cx="4279135" cy="461665"/>
          </a:xfrm>
          <a:prstGeom prst="rect">
            <a:avLst/>
          </a:prstGeom>
          <a:noFill/>
        </p:spPr>
        <p:txBody>
          <a:bodyPr wrap="square" rtlCol="0">
            <a:spAutoFit/>
          </a:bodyPr>
          <a:lstStyle/>
          <a:p>
            <a:pPr algn="ctr"/>
            <a:r>
              <a:rPr lang="en-US" sz="2400" i="0" dirty="0">
                <a:solidFill>
                  <a:schemeClr val="bg1"/>
                </a:solidFill>
                <a:effectLst/>
                <a:latin typeface="Roboto" panose="02000000000000000000" pitchFamily="2" charset="0"/>
              </a:rPr>
              <a:t>1. Prepare the database</a:t>
            </a:r>
            <a:endParaRPr lang="en-US" sz="2400" dirty="0">
              <a:solidFill>
                <a:schemeClr val="bg1"/>
              </a:solidFill>
            </a:endParaRPr>
          </a:p>
        </p:txBody>
      </p:sp>
      <p:sp>
        <p:nvSpPr>
          <p:cNvPr id="17" name="TextBox 16">
            <a:extLst>
              <a:ext uri="{FF2B5EF4-FFF2-40B4-BE49-F238E27FC236}">
                <a16:creationId xmlns:a16="http://schemas.microsoft.com/office/drawing/2014/main" id="{A6664B14-197D-5FA4-9B47-0A3AA141C429}"/>
              </a:ext>
            </a:extLst>
          </p:cNvPr>
          <p:cNvSpPr txBox="1"/>
          <p:nvPr/>
        </p:nvSpPr>
        <p:spPr>
          <a:xfrm>
            <a:off x="4997391" y="-1447756"/>
            <a:ext cx="2564231" cy="523220"/>
          </a:xfrm>
          <a:prstGeom prst="rect">
            <a:avLst/>
          </a:prstGeom>
          <a:noFill/>
        </p:spPr>
        <p:txBody>
          <a:bodyPr wrap="square" rtlCol="0">
            <a:spAutoFit/>
          </a:bodyPr>
          <a:lstStyle/>
          <a:p>
            <a:pPr algn="ctr"/>
            <a:r>
              <a:rPr lang="en-US" sz="2800" b="0" i="0" dirty="0">
                <a:solidFill>
                  <a:schemeClr val="bg1"/>
                </a:solidFill>
                <a:effectLst/>
                <a:latin typeface="arial" panose="020B0604020202020204" pitchFamily="34" charset="0"/>
              </a:rPr>
              <a:t>UBIS Plus</a:t>
            </a:r>
            <a:endParaRPr lang="en-US" sz="2800" dirty="0">
              <a:solidFill>
                <a:schemeClr val="bg1"/>
              </a:solidFill>
            </a:endParaRPr>
          </a:p>
        </p:txBody>
      </p:sp>
      <p:sp>
        <p:nvSpPr>
          <p:cNvPr id="19" name="Oval 18">
            <a:extLst>
              <a:ext uri="{FF2B5EF4-FFF2-40B4-BE49-F238E27FC236}">
                <a16:creationId xmlns:a16="http://schemas.microsoft.com/office/drawing/2014/main" id="{D4168189-AB47-F149-4734-8D43C0EE6243}"/>
              </a:ext>
            </a:extLst>
          </p:cNvPr>
          <p:cNvSpPr/>
          <p:nvPr/>
        </p:nvSpPr>
        <p:spPr>
          <a:xfrm>
            <a:off x="4817953" y="-1454017"/>
            <a:ext cx="533634" cy="529481"/>
          </a:xfrm>
          <a:prstGeom prst="ellipse">
            <a:avLst/>
          </a:prstGeom>
          <a:blipFill>
            <a:blip r:embed="rId4">
              <a:extLst>
                <a:ext uri="{28A0092B-C50C-407E-A947-70E740481C1C}">
                  <a14:useLocalDpi xmlns:a14="http://schemas.microsoft.com/office/drawing/2010/main" val="0"/>
                </a:ext>
              </a:extLst>
            </a:blip>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30363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61692C3-09DE-7F3F-873D-FF6096FDFB39}"/>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0FC60742-2783-19EE-B0A6-1E3CE8752A17}"/>
              </a:ext>
            </a:extLst>
          </p:cNvPr>
          <p:cNvSpPr/>
          <p:nvPr/>
        </p:nvSpPr>
        <p:spPr>
          <a:xfrm>
            <a:off x="10337844"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DC43295-CAFC-B16F-EC9A-C69F5851A7C6}"/>
              </a:ext>
            </a:extLst>
          </p:cNvPr>
          <p:cNvSpPr/>
          <p:nvPr/>
        </p:nvSpPr>
        <p:spPr>
          <a:xfrm>
            <a:off x="10905530" y="242213"/>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9D1EB48E-B5CA-4ED8-0E77-B326014781B1}"/>
              </a:ext>
            </a:extLst>
          </p:cNvPr>
          <p:cNvSpPr/>
          <p:nvPr/>
        </p:nvSpPr>
        <p:spPr>
          <a:xfrm>
            <a:off x="10620376"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25BC8D23-32E9-0CB2-2EF1-169801AE6DA7}"/>
              </a:ext>
            </a:extLst>
          </p:cNvPr>
          <p:cNvSpPr/>
          <p:nvPr/>
        </p:nvSpPr>
        <p:spPr>
          <a:xfrm>
            <a:off x="11188062"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413AF93E-1E44-D15B-0A78-E188A41587A6}"/>
              </a:ext>
            </a:extLst>
          </p:cNvPr>
          <p:cNvSpPr/>
          <p:nvPr/>
        </p:nvSpPr>
        <p:spPr>
          <a:xfrm>
            <a:off x="4951091" y="518766"/>
            <a:ext cx="274320" cy="27432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8">
            <a:extLst>
              <a:ext uri="{FF2B5EF4-FFF2-40B4-BE49-F238E27FC236}">
                <a16:creationId xmlns:a16="http://schemas.microsoft.com/office/drawing/2014/main" id="{8A8A36C5-988D-A7BF-D462-26458872F465}"/>
              </a:ext>
            </a:extLst>
          </p:cNvPr>
          <p:cNvSpPr txBox="1"/>
          <p:nvPr/>
        </p:nvSpPr>
        <p:spPr>
          <a:xfrm>
            <a:off x="5306869" y="425093"/>
            <a:ext cx="2540176" cy="461665"/>
          </a:xfrm>
          <a:prstGeom prst="rect">
            <a:avLst/>
          </a:prstGeom>
          <a:noFill/>
        </p:spPr>
        <p:txBody>
          <a:bodyPr wrap="square" rtlCol="0">
            <a:spAutoFit/>
          </a:bodyPr>
          <a:lstStyle/>
          <a:p>
            <a:r>
              <a:rPr lang="en-US" sz="2400" b="1" i="0" dirty="0">
                <a:solidFill>
                  <a:schemeClr val="bg1"/>
                </a:solidFill>
                <a:effectLst/>
                <a:latin typeface="Roboto" panose="02000000000000000000" pitchFamily="2" charset="0"/>
              </a:rPr>
              <a:t>How it works</a:t>
            </a:r>
            <a:endParaRPr lang="en-US" sz="2400" b="1" dirty="0">
              <a:solidFill>
                <a:schemeClr val="bg1"/>
              </a:solidFill>
            </a:endParaRPr>
          </a:p>
        </p:txBody>
      </p:sp>
      <p:sp>
        <p:nvSpPr>
          <p:cNvPr id="4" name="TextBox 3">
            <a:extLst>
              <a:ext uri="{FF2B5EF4-FFF2-40B4-BE49-F238E27FC236}">
                <a16:creationId xmlns:a16="http://schemas.microsoft.com/office/drawing/2014/main" id="{FE51267A-16A9-1759-5D39-077D03E72B0E}"/>
              </a:ext>
            </a:extLst>
          </p:cNvPr>
          <p:cNvSpPr txBox="1"/>
          <p:nvPr/>
        </p:nvSpPr>
        <p:spPr>
          <a:xfrm>
            <a:off x="1770957" y="2613392"/>
            <a:ext cx="8658327" cy="1631216"/>
          </a:xfrm>
          <a:prstGeom prst="rect">
            <a:avLst/>
          </a:prstGeom>
          <a:noFill/>
        </p:spPr>
        <p:txBody>
          <a:bodyPr wrap="square" rtlCol="0">
            <a:spAutoFit/>
          </a:bodyPr>
          <a:lstStyle/>
          <a:p>
            <a:pPr algn="ctr"/>
            <a:r>
              <a:rPr lang="en-US" sz="2000" b="0" i="0" dirty="0">
                <a:solidFill>
                  <a:schemeClr val="bg1"/>
                </a:solidFill>
                <a:effectLst/>
                <a:latin typeface="arial" panose="020B0604020202020204" pitchFamily="34" charset="0"/>
              </a:rPr>
              <a:t>Almost all of the work is in this step, these tools are basically the skills that the AI will have, The better tools we code the better AI we get, For example if we build a tool that converts the file type and passes it to the AI then the AI will be able to convert file types, So by creating many useful tools the AI will be able to do many useful things</a:t>
            </a:r>
            <a:endParaRPr lang="en-US" sz="2000" dirty="0">
              <a:solidFill>
                <a:schemeClr val="bg1"/>
              </a:solidFill>
            </a:endParaRPr>
          </a:p>
        </p:txBody>
      </p:sp>
      <p:sp>
        <p:nvSpPr>
          <p:cNvPr id="9" name="TextBox 8">
            <a:extLst>
              <a:ext uri="{FF2B5EF4-FFF2-40B4-BE49-F238E27FC236}">
                <a16:creationId xmlns:a16="http://schemas.microsoft.com/office/drawing/2014/main" id="{2268C726-7C40-55F7-6876-4C7323B7C529}"/>
              </a:ext>
            </a:extLst>
          </p:cNvPr>
          <p:cNvSpPr txBox="1"/>
          <p:nvPr/>
        </p:nvSpPr>
        <p:spPr>
          <a:xfrm>
            <a:off x="4230385" y="886758"/>
            <a:ext cx="3731230" cy="461665"/>
          </a:xfrm>
          <a:prstGeom prst="rect">
            <a:avLst/>
          </a:prstGeom>
          <a:noFill/>
        </p:spPr>
        <p:txBody>
          <a:bodyPr wrap="square" rtlCol="0">
            <a:spAutoFit/>
          </a:bodyPr>
          <a:lstStyle/>
          <a:p>
            <a:pPr algn="ctr"/>
            <a:r>
              <a:rPr lang="en-US" sz="2400" i="0" dirty="0">
                <a:solidFill>
                  <a:schemeClr val="bg1"/>
                </a:solidFill>
                <a:effectLst/>
                <a:latin typeface="Roboto" panose="02000000000000000000" pitchFamily="2" charset="0"/>
              </a:rPr>
              <a:t>2. Creating tools</a:t>
            </a:r>
            <a:endParaRPr lang="en-US" sz="2400" dirty="0">
              <a:solidFill>
                <a:schemeClr val="bg1"/>
              </a:solidFill>
            </a:endParaRPr>
          </a:p>
        </p:txBody>
      </p:sp>
    </p:spTree>
    <p:extLst>
      <p:ext uri="{BB962C8B-B14F-4D97-AF65-F5344CB8AC3E}">
        <p14:creationId xmlns:p14="http://schemas.microsoft.com/office/powerpoint/2010/main" val="31316189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5697DC7D-E907-F4C7-9121-F6B13CD53077}"/>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3363658D-B951-7A56-7365-E2181BDB39C0}"/>
              </a:ext>
            </a:extLst>
          </p:cNvPr>
          <p:cNvSpPr/>
          <p:nvPr/>
        </p:nvSpPr>
        <p:spPr>
          <a:xfrm>
            <a:off x="10337844" y="241404"/>
            <a:ext cx="182880" cy="18288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B8772D5-208A-9A8B-BB78-12F65FC7EAA4}"/>
              </a:ext>
            </a:extLst>
          </p:cNvPr>
          <p:cNvSpPr/>
          <p:nvPr/>
        </p:nvSpPr>
        <p:spPr>
          <a:xfrm>
            <a:off x="10905530" y="242213"/>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BA4FEE8-F328-7E30-D019-F5ADD1A0EB17}"/>
              </a:ext>
            </a:extLst>
          </p:cNvPr>
          <p:cNvSpPr/>
          <p:nvPr/>
        </p:nvSpPr>
        <p:spPr>
          <a:xfrm>
            <a:off x="10620376"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399525E-6865-F657-C6BF-675822C9E97C}"/>
              </a:ext>
            </a:extLst>
          </p:cNvPr>
          <p:cNvSpPr/>
          <p:nvPr/>
        </p:nvSpPr>
        <p:spPr>
          <a:xfrm>
            <a:off x="11188062"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29114A9E-EF35-51C2-0390-5D4A03EAE6B8}"/>
              </a:ext>
            </a:extLst>
          </p:cNvPr>
          <p:cNvSpPr/>
          <p:nvPr/>
        </p:nvSpPr>
        <p:spPr>
          <a:xfrm>
            <a:off x="4955755" y="518766"/>
            <a:ext cx="274320" cy="27432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8">
            <a:extLst>
              <a:ext uri="{FF2B5EF4-FFF2-40B4-BE49-F238E27FC236}">
                <a16:creationId xmlns:a16="http://schemas.microsoft.com/office/drawing/2014/main" id="{9680C614-5FF9-C919-344F-4DBEB69A3C90}"/>
              </a:ext>
            </a:extLst>
          </p:cNvPr>
          <p:cNvSpPr txBox="1"/>
          <p:nvPr/>
        </p:nvSpPr>
        <p:spPr>
          <a:xfrm>
            <a:off x="5311533" y="425093"/>
            <a:ext cx="2535512" cy="461665"/>
          </a:xfrm>
          <a:prstGeom prst="rect">
            <a:avLst/>
          </a:prstGeom>
          <a:noFill/>
        </p:spPr>
        <p:txBody>
          <a:bodyPr wrap="square" rtlCol="0">
            <a:spAutoFit/>
          </a:bodyPr>
          <a:lstStyle/>
          <a:p>
            <a:r>
              <a:rPr lang="en-US" sz="2400" b="1" i="0" dirty="0">
                <a:solidFill>
                  <a:schemeClr val="bg1"/>
                </a:solidFill>
                <a:effectLst/>
                <a:latin typeface="Roboto" panose="02000000000000000000" pitchFamily="2" charset="0"/>
              </a:rPr>
              <a:t>How it works</a:t>
            </a:r>
            <a:endParaRPr lang="en-US" sz="2400" b="1" dirty="0">
              <a:solidFill>
                <a:schemeClr val="bg1"/>
              </a:solidFill>
            </a:endParaRPr>
          </a:p>
        </p:txBody>
      </p:sp>
      <p:sp>
        <p:nvSpPr>
          <p:cNvPr id="4" name="TextBox 3">
            <a:extLst>
              <a:ext uri="{FF2B5EF4-FFF2-40B4-BE49-F238E27FC236}">
                <a16:creationId xmlns:a16="http://schemas.microsoft.com/office/drawing/2014/main" id="{D01FC669-5A23-7E33-8635-30D8F780E7E5}"/>
              </a:ext>
            </a:extLst>
          </p:cNvPr>
          <p:cNvSpPr txBox="1"/>
          <p:nvPr/>
        </p:nvSpPr>
        <p:spPr>
          <a:xfrm>
            <a:off x="1770957" y="2613392"/>
            <a:ext cx="8658327" cy="1323439"/>
          </a:xfrm>
          <a:prstGeom prst="rect">
            <a:avLst/>
          </a:prstGeom>
          <a:noFill/>
        </p:spPr>
        <p:txBody>
          <a:bodyPr wrap="square" rtlCol="0">
            <a:spAutoFit/>
          </a:bodyPr>
          <a:lstStyle/>
          <a:p>
            <a:pPr algn="ctr"/>
            <a:r>
              <a:rPr lang="en-US" sz="2000" dirty="0">
                <a:solidFill>
                  <a:schemeClr val="bg1"/>
                </a:solidFill>
                <a:latin typeface="arial" panose="020B0604020202020204" pitchFamily="34" charset="0"/>
              </a:rPr>
              <a:t>This step requires a lot of testing because here we will pass these tools to the AI with the description about what it does and how to use it, so we need to test the AI in different situations to make sure that it uses the right tool in the right way at the right time</a:t>
            </a:r>
          </a:p>
        </p:txBody>
      </p:sp>
      <p:sp>
        <p:nvSpPr>
          <p:cNvPr id="9" name="TextBox 8">
            <a:extLst>
              <a:ext uri="{FF2B5EF4-FFF2-40B4-BE49-F238E27FC236}">
                <a16:creationId xmlns:a16="http://schemas.microsoft.com/office/drawing/2014/main" id="{8FF1DF19-648B-0AE3-7D93-4449F54FBA99}"/>
              </a:ext>
            </a:extLst>
          </p:cNvPr>
          <p:cNvSpPr txBox="1"/>
          <p:nvPr/>
        </p:nvSpPr>
        <p:spPr>
          <a:xfrm>
            <a:off x="3670167" y="886758"/>
            <a:ext cx="4851665" cy="461665"/>
          </a:xfrm>
          <a:prstGeom prst="rect">
            <a:avLst/>
          </a:prstGeom>
          <a:noFill/>
        </p:spPr>
        <p:txBody>
          <a:bodyPr wrap="square" rtlCol="0">
            <a:spAutoFit/>
          </a:bodyPr>
          <a:lstStyle/>
          <a:p>
            <a:pPr algn="ctr"/>
            <a:r>
              <a:rPr lang="en-US" sz="2400" i="0" dirty="0">
                <a:solidFill>
                  <a:schemeClr val="bg1"/>
                </a:solidFill>
                <a:effectLst/>
                <a:latin typeface="Roboto" panose="02000000000000000000" pitchFamily="2" charset="0"/>
              </a:rPr>
              <a:t>3. Passing the tools to the AI</a:t>
            </a:r>
            <a:endParaRPr lang="en-US" sz="2400" dirty="0">
              <a:solidFill>
                <a:schemeClr val="bg1"/>
              </a:solidFill>
            </a:endParaRPr>
          </a:p>
        </p:txBody>
      </p:sp>
    </p:spTree>
    <p:extLst>
      <p:ext uri="{BB962C8B-B14F-4D97-AF65-F5344CB8AC3E}">
        <p14:creationId xmlns:p14="http://schemas.microsoft.com/office/powerpoint/2010/main" val="18424493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9953D9A9-8B09-EC68-1B15-719086B5B6A0}"/>
            </a:ext>
          </a:extLst>
        </p:cNvPr>
        <p:cNvGrpSpPr/>
        <p:nvPr/>
      </p:nvGrpSpPr>
      <p:grpSpPr>
        <a:xfrm>
          <a:off x="0" y="0"/>
          <a:ext cx="0" cy="0"/>
          <a:chOff x="0" y="0"/>
          <a:chExt cx="0" cy="0"/>
        </a:xfrm>
      </p:grpSpPr>
      <p:sp>
        <p:nvSpPr>
          <p:cNvPr id="5" name="Oval 4">
            <a:extLst>
              <a:ext uri="{FF2B5EF4-FFF2-40B4-BE49-F238E27FC236}">
                <a16:creationId xmlns:a16="http://schemas.microsoft.com/office/drawing/2014/main" id="{949F21F8-4BA8-EF81-DA8F-FBF9EB27333A}"/>
              </a:ext>
            </a:extLst>
          </p:cNvPr>
          <p:cNvSpPr/>
          <p:nvPr/>
        </p:nvSpPr>
        <p:spPr>
          <a:xfrm>
            <a:off x="10905530" y="242213"/>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084BFA4-02B7-A5FC-5507-592E0A006A96}"/>
              </a:ext>
            </a:extLst>
          </p:cNvPr>
          <p:cNvSpPr/>
          <p:nvPr/>
        </p:nvSpPr>
        <p:spPr>
          <a:xfrm>
            <a:off x="10620376"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9B6962C-0D58-AABC-8BF5-C5D4445D3288}"/>
              </a:ext>
            </a:extLst>
          </p:cNvPr>
          <p:cNvSpPr/>
          <p:nvPr/>
        </p:nvSpPr>
        <p:spPr>
          <a:xfrm>
            <a:off x="11188062"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D5EED068-333C-4FD1-5AC4-FDA4128C2310}"/>
              </a:ext>
            </a:extLst>
          </p:cNvPr>
          <p:cNvSpPr/>
          <p:nvPr/>
        </p:nvSpPr>
        <p:spPr>
          <a:xfrm>
            <a:off x="821058"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BBF8893C-F473-F7BF-0B5A-296EFCCE0EC4}"/>
              </a:ext>
            </a:extLst>
          </p:cNvPr>
          <p:cNvSpPr/>
          <p:nvPr/>
        </p:nvSpPr>
        <p:spPr>
          <a:xfrm>
            <a:off x="4725828" y="517956"/>
            <a:ext cx="274320" cy="27432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8">
            <a:extLst>
              <a:ext uri="{FF2B5EF4-FFF2-40B4-BE49-F238E27FC236}">
                <a16:creationId xmlns:a16="http://schemas.microsoft.com/office/drawing/2014/main" id="{636055A5-4FB4-64CB-188D-ED84CEDA8727}"/>
              </a:ext>
            </a:extLst>
          </p:cNvPr>
          <p:cNvSpPr txBox="1"/>
          <p:nvPr/>
        </p:nvSpPr>
        <p:spPr>
          <a:xfrm>
            <a:off x="5000148" y="424284"/>
            <a:ext cx="2915127" cy="461665"/>
          </a:xfrm>
          <a:prstGeom prst="rect">
            <a:avLst/>
          </a:prstGeom>
          <a:noFill/>
        </p:spPr>
        <p:txBody>
          <a:bodyPr wrap="square" rtlCol="0">
            <a:spAutoFit/>
          </a:bodyPr>
          <a:lstStyle/>
          <a:p>
            <a:r>
              <a:rPr lang="en-US" sz="2400" b="1" i="0" dirty="0">
                <a:solidFill>
                  <a:schemeClr val="bg1"/>
                </a:solidFill>
                <a:effectLst/>
                <a:latin typeface="Roboto" panose="02000000000000000000" pitchFamily="2" charset="0"/>
              </a:rPr>
              <a:t>Working features</a:t>
            </a:r>
            <a:endParaRPr lang="en-US" sz="2400" b="1" dirty="0">
              <a:solidFill>
                <a:schemeClr val="bg1"/>
              </a:solidFill>
            </a:endParaRPr>
          </a:p>
        </p:txBody>
      </p:sp>
      <p:sp>
        <p:nvSpPr>
          <p:cNvPr id="4" name="TextBox 3">
            <a:extLst>
              <a:ext uri="{FF2B5EF4-FFF2-40B4-BE49-F238E27FC236}">
                <a16:creationId xmlns:a16="http://schemas.microsoft.com/office/drawing/2014/main" id="{295E78BB-A90C-606A-9554-023499CC5426}"/>
              </a:ext>
            </a:extLst>
          </p:cNvPr>
          <p:cNvSpPr txBox="1"/>
          <p:nvPr/>
        </p:nvSpPr>
        <p:spPr>
          <a:xfrm>
            <a:off x="1584554" y="2688425"/>
            <a:ext cx="9022892" cy="1015663"/>
          </a:xfrm>
          <a:prstGeom prst="rect">
            <a:avLst/>
          </a:prstGeom>
          <a:noFill/>
        </p:spPr>
        <p:txBody>
          <a:bodyPr wrap="square" rtlCol="0">
            <a:spAutoFit/>
          </a:bodyPr>
          <a:lstStyle/>
          <a:p>
            <a:pPr algn="ctr"/>
            <a:r>
              <a:rPr lang="en-US" sz="2000" b="0" i="0" dirty="0">
                <a:solidFill>
                  <a:schemeClr val="bg1"/>
                </a:solidFill>
                <a:effectLst/>
                <a:latin typeface="arial" panose="020B0604020202020204" pitchFamily="34" charset="0"/>
              </a:rPr>
              <a:t>These are some features that are already done and there are students using it, I will talk about 5 in a few details, and mention another 5 by just the example, but there are more than that</a:t>
            </a:r>
          </a:p>
        </p:txBody>
      </p:sp>
      <p:sp>
        <p:nvSpPr>
          <p:cNvPr id="10" name="Rectangle: Rounded Corners 9">
            <a:extLst>
              <a:ext uri="{FF2B5EF4-FFF2-40B4-BE49-F238E27FC236}">
                <a16:creationId xmlns:a16="http://schemas.microsoft.com/office/drawing/2014/main" id="{5EC85449-8765-5531-2865-1319246C8A7B}"/>
              </a:ext>
            </a:extLst>
          </p:cNvPr>
          <p:cNvSpPr/>
          <p:nvPr/>
        </p:nvSpPr>
        <p:spPr>
          <a:xfrm>
            <a:off x="12853511" y="2139473"/>
            <a:ext cx="3541608" cy="1642187"/>
          </a:xfrm>
          <a:prstGeom prst="roundRect">
            <a:avLst/>
          </a:prstGeom>
          <a:blipFill dpi="0" rotWithShape="1">
            <a:blip r:embed="rId4">
              <a:extLst>
                <a:ext uri="{28A0092B-C50C-407E-A947-70E740481C1C}">
                  <a14:useLocalDpi xmlns:a14="http://schemas.microsoft.com/office/drawing/2010/main" val="0"/>
                </a:ext>
              </a:extLst>
            </a:blip>
            <a:srcRect/>
            <a:stretch>
              <a:fillRect t="-1278" b="-766"/>
            </a:stretch>
          </a:blipFill>
          <a:ln>
            <a:noFill/>
          </a:ln>
          <a:effectLst>
            <a:outerShdw blurRad="254000" sx="96000" sy="96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6FA08894-5477-9041-A977-DA1DD9256AA5}"/>
              </a:ext>
            </a:extLst>
          </p:cNvPr>
          <p:cNvSpPr/>
          <p:nvPr/>
        </p:nvSpPr>
        <p:spPr>
          <a:xfrm>
            <a:off x="12853511" y="3862872"/>
            <a:ext cx="3541608" cy="2183457"/>
          </a:xfrm>
          <a:prstGeom prst="roundRect">
            <a:avLst/>
          </a:prstGeom>
          <a:blipFill dpi="0" rotWithShape="1">
            <a:blip r:embed="rId5">
              <a:extLst>
                <a:ext uri="{28A0092B-C50C-407E-A947-70E740481C1C}">
                  <a14:useLocalDpi xmlns:a14="http://schemas.microsoft.com/office/drawing/2010/main" val="0"/>
                </a:ext>
              </a:extLst>
            </a:blip>
            <a:srcRect/>
            <a:stretch>
              <a:fillRect t="-1335" b="-1841"/>
            </a:stretch>
          </a:blipFill>
          <a:ln>
            <a:noFill/>
          </a:ln>
          <a:effectLst>
            <a:outerShdw blurRad="254000" sx="96000" sy="96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35106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AFB5ADB8-F064-984F-F66C-C80606BC9F01}"/>
            </a:ext>
          </a:extLst>
        </p:cNvPr>
        <p:cNvGrpSpPr/>
        <p:nvPr/>
      </p:nvGrpSpPr>
      <p:grpSpPr>
        <a:xfrm>
          <a:off x="0" y="0"/>
          <a:ext cx="0" cy="0"/>
          <a:chOff x="0" y="0"/>
          <a:chExt cx="0" cy="0"/>
        </a:xfrm>
      </p:grpSpPr>
      <p:sp>
        <p:nvSpPr>
          <p:cNvPr id="5" name="Oval 4">
            <a:extLst>
              <a:ext uri="{FF2B5EF4-FFF2-40B4-BE49-F238E27FC236}">
                <a16:creationId xmlns:a16="http://schemas.microsoft.com/office/drawing/2014/main" id="{1CC16C88-185A-CB35-1533-9E32E730A4C8}"/>
              </a:ext>
            </a:extLst>
          </p:cNvPr>
          <p:cNvSpPr/>
          <p:nvPr/>
        </p:nvSpPr>
        <p:spPr>
          <a:xfrm>
            <a:off x="10905530" y="242213"/>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CC51DBCB-30C0-6948-30A2-1182C3644F8C}"/>
              </a:ext>
            </a:extLst>
          </p:cNvPr>
          <p:cNvSpPr/>
          <p:nvPr/>
        </p:nvSpPr>
        <p:spPr>
          <a:xfrm>
            <a:off x="10620376"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CB54EA2F-6B76-8D13-EF1B-E5951F235C98}"/>
              </a:ext>
            </a:extLst>
          </p:cNvPr>
          <p:cNvSpPr/>
          <p:nvPr/>
        </p:nvSpPr>
        <p:spPr>
          <a:xfrm>
            <a:off x="11188062"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0C03D66B-794E-7902-A6DD-148E16FACFC3}"/>
              </a:ext>
            </a:extLst>
          </p:cNvPr>
          <p:cNvSpPr/>
          <p:nvPr/>
        </p:nvSpPr>
        <p:spPr>
          <a:xfrm>
            <a:off x="821058" y="241404"/>
            <a:ext cx="182880" cy="18288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1383CF91-7380-E303-A5C0-426CBF67FBFE}"/>
              </a:ext>
            </a:extLst>
          </p:cNvPr>
          <p:cNvSpPr/>
          <p:nvPr/>
        </p:nvSpPr>
        <p:spPr>
          <a:xfrm>
            <a:off x="4730589" y="517956"/>
            <a:ext cx="274320" cy="274320"/>
          </a:xfrm>
          <a:prstGeom prst="ellipse">
            <a:avLst/>
          </a:prstGeom>
          <a:solidFill>
            <a:schemeClr val="bg1"/>
          </a:solidFill>
          <a:ln>
            <a:noFill/>
          </a:ln>
          <a:effectLst>
            <a:outerShdw blurRad="88900" sx="123000" sy="123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8">
            <a:extLst>
              <a:ext uri="{FF2B5EF4-FFF2-40B4-BE49-F238E27FC236}">
                <a16:creationId xmlns:a16="http://schemas.microsoft.com/office/drawing/2014/main" id="{7B9634AC-3FB4-7C69-DC0D-8E0B4373134F}"/>
              </a:ext>
            </a:extLst>
          </p:cNvPr>
          <p:cNvSpPr txBox="1"/>
          <p:nvPr/>
        </p:nvSpPr>
        <p:spPr>
          <a:xfrm>
            <a:off x="5004908" y="424284"/>
            <a:ext cx="3224691" cy="461665"/>
          </a:xfrm>
          <a:prstGeom prst="rect">
            <a:avLst/>
          </a:prstGeom>
          <a:noFill/>
        </p:spPr>
        <p:txBody>
          <a:bodyPr wrap="square" rtlCol="0">
            <a:spAutoFit/>
          </a:bodyPr>
          <a:lstStyle/>
          <a:p>
            <a:r>
              <a:rPr lang="en-US" sz="2400" b="1" i="0" dirty="0">
                <a:solidFill>
                  <a:schemeClr val="bg1"/>
                </a:solidFill>
                <a:effectLst/>
                <a:latin typeface="Roboto" panose="02000000000000000000" pitchFamily="2" charset="0"/>
              </a:rPr>
              <a:t>Working features</a:t>
            </a:r>
            <a:endParaRPr lang="en-US" sz="2400" b="1" dirty="0">
              <a:solidFill>
                <a:schemeClr val="bg1"/>
              </a:solidFill>
            </a:endParaRPr>
          </a:p>
        </p:txBody>
      </p:sp>
      <p:sp>
        <p:nvSpPr>
          <p:cNvPr id="4" name="TextBox 3">
            <a:extLst>
              <a:ext uri="{FF2B5EF4-FFF2-40B4-BE49-F238E27FC236}">
                <a16:creationId xmlns:a16="http://schemas.microsoft.com/office/drawing/2014/main" id="{D51D1E5A-A437-7879-C1DC-E46F8491F188}"/>
              </a:ext>
            </a:extLst>
          </p:cNvPr>
          <p:cNvSpPr txBox="1"/>
          <p:nvPr/>
        </p:nvSpPr>
        <p:spPr>
          <a:xfrm>
            <a:off x="821057" y="2139473"/>
            <a:ext cx="7322817" cy="4093428"/>
          </a:xfrm>
          <a:prstGeom prst="rect">
            <a:avLst/>
          </a:prstGeom>
          <a:noFill/>
        </p:spPr>
        <p:txBody>
          <a:bodyPr wrap="square" rtlCol="0">
            <a:spAutoFit/>
          </a:bodyPr>
          <a:lstStyle/>
          <a:p>
            <a:pPr algn="ctr"/>
            <a:r>
              <a:rPr lang="en-US" sz="2000" b="0" i="0" dirty="0">
                <a:solidFill>
                  <a:schemeClr val="bg1"/>
                </a:solidFill>
                <a:effectLst/>
                <a:latin typeface="arial" panose="020B0604020202020204" pitchFamily="34" charset="0"/>
              </a:rPr>
              <a:t>Students can ask the AI about the same information that already exists on the university website, so just like how there is a website and a mobile app, this is the WhatsApp version</a:t>
            </a:r>
          </a:p>
          <a:p>
            <a:pPr algn="ctr"/>
            <a:endParaRPr lang="en-US" sz="2000" b="0" i="0" dirty="0">
              <a:solidFill>
                <a:schemeClr val="bg1"/>
              </a:solidFill>
              <a:effectLst/>
              <a:latin typeface="arial" panose="020B0604020202020204" pitchFamily="34" charset="0"/>
            </a:endParaRPr>
          </a:p>
          <a:p>
            <a:pPr algn="ctr"/>
            <a:r>
              <a:rPr lang="en-US" sz="2000" b="1" i="0" dirty="0">
                <a:solidFill>
                  <a:schemeClr val="bg1"/>
                </a:solidFill>
                <a:effectLst/>
                <a:latin typeface="arial" panose="020B0604020202020204" pitchFamily="34" charset="0"/>
              </a:rPr>
              <a:t>What was the problem?</a:t>
            </a:r>
          </a:p>
          <a:p>
            <a:pPr algn="ctr"/>
            <a:r>
              <a:rPr lang="en-US" sz="2000" b="0" i="0" dirty="0">
                <a:solidFill>
                  <a:schemeClr val="bg1"/>
                </a:solidFill>
                <a:effectLst/>
                <a:latin typeface="arial" panose="020B0604020202020204" pitchFamily="34" charset="0"/>
              </a:rPr>
              <a:t>There are a lot of pages on the university website, so sometimes it can be a little bit hard to find what you are looking for, especially if it's something that you don't usually check</a:t>
            </a:r>
          </a:p>
          <a:p>
            <a:pPr algn="ctr"/>
            <a:endParaRPr lang="en-US" sz="2000" b="0" i="0" dirty="0">
              <a:solidFill>
                <a:schemeClr val="bg1"/>
              </a:solidFill>
              <a:effectLst/>
              <a:latin typeface="arial" panose="020B0604020202020204" pitchFamily="34" charset="0"/>
            </a:endParaRPr>
          </a:p>
          <a:p>
            <a:pPr algn="ctr"/>
            <a:r>
              <a:rPr lang="en-US" sz="2000" b="1" i="0" dirty="0">
                <a:solidFill>
                  <a:schemeClr val="bg1"/>
                </a:solidFill>
                <a:effectLst/>
                <a:latin typeface="arial" panose="020B0604020202020204" pitchFamily="34" charset="0"/>
              </a:rPr>
              <a:t>How this AI can help?</a:t>
            </a:r>
          </a:p>
          <a:p>
            <a:pPr algn="ctr"/>
            <a:r>
              <a:rPr lang="en-US" sz="2000" b="0" i="0" dirty="0">
                <a:solidFill>
                  <a:schemeClr val="bg1"/>
                </a:solidFill>
                <a:effectLst/>
                <a:latin typeface="arial" panose="020B0604020202020204" pitchFamily="34" charset="0"/>
              </a:rPr>
              <a:t>You can ask about what you are looking for, and the AI will check your information and give you what you wanted to check about</a:t>
            </a:r>
          </a:p>
        </p:txBody>
      </p:sp>
      <p:sp>
        <p:nvSpPr>
          <p:cNvPr id="8" name="TextBox 7">
            <a:extLst>
              <a:ext uri="{FF2B5EF4-FFF2-40B4-BE49-F238E27FC236}">
                <a16:creationId xmlns:a16="http://schemas.microsoft.com/office/drawing/2014/main" id="{0F0A0565-3DAB-5CE5-F791-91074791A954}"/>
              </a:ext>
            </a:extLst>
          </p:cNvPr>
          <p:cNvSpPr txBox="1"/>
          <p:nvPr/>
        </p:nvSpPr>
        <p:spPr>
          <a:xfrm>
            <a:off x="3048062" y="979621"/>
            <a:ext cx="6095875" cy="461665"/>
          </a:xfrm>
          <a:prstGeom prst="rect">
            <a:avLst/>
          </a:prstGeom>
          <a:noFill/>
        </p:spPr>
        <p:txBody>
          <a:bodyPr wrap="square" rtlCol="0">
            <a:spAutoFit/>
          </a:bodyPr>
          <a:lstStyle/>
          <a:p>
            <a:pPr algn="ctr"/>
            <a:r>
              <a:rPr lang="en-US" sz="2400" i="0" dirty="0">
                <a:solidFill>
                  <a:schemeClr val="bg1"/>
                </a:solidFill>
                <a:effectLst/>
                <a:latin typeface="Roboto" panose="02000000000000000000" pitchFamily="2" charset="0"/>
              </a:rPr>
              <a:t>1. AI version of the university website</a:t>
            </a:r>
            <a:endParaRPr lang="en-US" sz="2400" dirty="0">
              <a:solidFill>
                <a:schemeClr val="bg1"/>
              </a:solidFill>
            </a:endParaRPr>
          </a:p>
        </p:txBody>
      </p:sp>
      <p:sp>
        <p:nvSpPr>
          <p:cNvPr id="9" name="Rectangle: Rounded Corners 8">
            <a:extLst>
              <a:ext uri="{FF2B5EF4-FFF2-40B4-BE49-F238E27FC236}">
                <a16:creationId xmlns:a16="http://schemas.microsoft.com/office/drawing/2014/main" id="{3D992042-F19C-4D0B-9F9E-B00111731EBA}"/>
              </a:ext>
            </a:extLst>
          </p:cNvPr>
          <p:cNvSpPr/>
          <p:nvPr/>
        </p:nvSpPr>
        <p:spPr>
          <a:xfrm>
            <a:off x="8357128" y="2139473"/>
            <a:ext cx="3541608" cy="1642187"/>
          </a:xfrm>
          <a:prstGeom prst="roundRect">
            <a:avLst/>
          </a:prstGeom>
          <a:blipFill dpi="0" rotWithShape="1">
            <a:blip r:embed="rId3">
              <a:extLst>
                <a:ext uri="{28A0092B-C50C-407E-A947-70E740481C1C}">
                  <a14:useLocalDpi xmlns:a14="http://schemas.microsoft.com/office/drawing/2010/main" val="0"/>
                </a:ext>
              </a:extLst>
            </a:blip>
            <a:srcRect/>
            <a:stretch>
              <a:fillRect t="-1278" b="-766"/>
            </a:stretch>
          </a:blipFill>
          <a:ln>
            <a:noFill/>
          </a:ln>
          <a:effectLst>
            <a:outerShdw blurRad="254000" sx="96000" sy="96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AECB9FA1-0B8F-CA73-BEDF-D239ABCBEF17}"/>
              </a:ext>
            </a:extLst>
          </p:cNvPr>
          <p:cNvSpPr/>
          <p:nvPr/>
        </p:nvSpPr>
        <p:spPr>
          <a:xfrm>
            <a:off x="8357128" y="3862872"/>
            <a:ext cx="3541608" cy="2183457"/>
          </a:xfrm>
          <a:prstGeom prst="roundRect">
            <a:avLst/>
          </a:prstGeom>
          <a:blipFill dpi="0" rotWithShape="1">
            <a:blip r:embed="rId4">
              <a:extLst>
                <a:ext uri="{28A0092B-C50C-407E-A947-70E740481C1C}">
                  <a14:useLocalDpi xmlns:a14="http://schemas.microsoft.com/office/drawing/2010/main" val="0"/>
                </a:ext>
              </a:extLst>
            </a:blip>
            <a:srcRect/>
            <a:stretch>
              <a:fillRect t="-1335" b="-1841"/>
            </a:stretch>
          </a:blipFill>
          <a:ln>
            <a:noFill/>
          </a:ln>
          <a:effectLst>
            <a:outerShdw blurRad="254000" sx="96000" sy="96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BB826588-F627-8BF2-747D-83EEBD247D32}"/>
              </a:ext>
            </a:extLst>
          </p:cNvPr>
          <p:cNvSpPr/>
          <p:nvPr/>
        </p:nvSpPr>
        <p:spPr>
          <a:xfrm>
            <a:off x="12691586" y="877085"/>
            <a:ext cx="3541608" cy="5710335"/>
          </a:xfrm>
          <a:prstGeom prst="roundRect">
            <a:avLst/>
          </a:prstGeom>
          <a:blipFill dpi="0" rotWithShape="1">
            <a:blip r:embed="rId5">
              <a:extLst>
                <a:ext uri="{28A0092B-C50C-407E-A947-70E740481C1C}">
                  <a14:useLocalDpi xmlns:a14="http://schemas.microsoft.com/office/drawing/2010/main" val="0"/>
                </a:ext>
              </a:extLst>
            </a:blip>
            <a:srcRect/>
            <a:stretch>
              <a:fillRect l="414" t="-271" r="771" b="-16832"/>
            </a:stretch>
          </a:blipFill>
          <a:ln>
            <a:noFill/>
          </a:ln>
          <a:effectLst>
            <a:outerShdw blurRad="254000" sx="96000" sy="96000" algn="ctr" rotWithShape="0">
              <a:schemeClr val="bg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689805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1178</TotalTime>
  <Words>3257</Words>
  <Application>Microsoft Office PowerPoint</Application>
  <PresentationFormat>Widescreen</PresentationFormat>
  <Paragraphs>206</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Arial</vt:lpstr>
      <vt:lpstr>Calibri</vt:lpstr>
      <vt:lpstr>Calibri Light</vt:lpstr>
      <vt:lpstr>Open Sans</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AMEER ADELI</dc:creator>
  <cp:lastModifiedBy>AMEER ADELI</cp:lastModifiedBy>
  <cp:revision>12</cp:revision>
  <dcterms:created xsi:type="dcterms:W3CDTF">2023-12-27T18:12:39Z</dcterms:created>
  <dcterms:modified xsi:type="dcterms:W3CDTF">2025-04-28T20:34:01Z</dcterms:modified>
</cp:coreProperties>
</file>