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er Abbas" userId="b579e815913c903a" providerId="LiveId" clId="{C693F4BC-A0F5-4144-B24D-2E82B9A7C1D5}"/>
    <pc:docChg chg="custSel addSld delSld modSld">
      <pc:chgData name="Ameer Abbas" userId="b579e815913c903a" providerId="LiveId" clId="{C693F4BC-A0F5-4144-B24D-2E82B9A7C1D5}" dt="2022-05-15T15:46:42.579" v="27" actId="20577"/>
      <pc:docMkLst>
        <pc:docMk/>
      </pc:docMkLst>
      <pc:sldChg chg="new del">
        <pc:chgData name="Ameer Abbas" userId="b579e815913c903a" providerId="LiveId" clId="{C693F4BC-A0F5-4144-B24D-2E82B9A7C1D5}" dt="2022-05-15T15:45:34.213" v="2" actId="2696"/>
        <pc:sldMkLst>
          <pc:docMk/>
          <pc:sldMk cId="906167273" sldId="271"/>
        </pc:sldMkLst>
      </pc:sldChg>
      <pc:sldChg chg="new del">
        <pc:chgData name="Ameer Abbas" userId="b579e815913c903a" providerId="LiveId" clId="{C693F4BC-A0F5-4144-B24D-2E82B9A7C1D5}" dt="2022-05-15T15:45:50.065" v="4" actId="2696"/>
        <pc:sldMkLst>
          <pc:docMk/>
          <pc:sldMk cId="1406140011" sldId="271"/>
        </pc:sldMkLst>
      </pc:sldChg>
      <pc:sldChg chg="modSp new mod">
        <pc:chgData name="Ameer Abbas" userId="b579e815913c903a" providerId="LiveId" clId="{C693F4BC-A0F5-4144-B24D-2E82B9A7C1D5}" dt="2022-05-15T15:46:42.579" v="27" actId="20577"/>
        <pc:sldMkLst>
          <pc:docMk/>
          <pc:sldMk cId="3018397639" sldId="271"/>
        </pc:sldMkLst>
        <pc:spChg chg="mod">
          <ac:chgData name="Ameer Abbas" userId="b579e815913c903a" providerId="LiveId" clId="{C693F4BC-A0F5-4144-B24D-2E82B9A7C1D5}" dt="2022-05-15T15:46:42.579" v="27" actId="20577"/>
          <ac:spMkLst>
            <pc:docMk/>
            <pc:sldMk cId="3018397639" sldId="271"/>
            <ac:spMk id="2" creationId="{9E23722C-4F6A-CBEE-085A-DE38F5A560E5}"/>
          </ac:spMkLst>
        </pc:spChg>
      </pc:sldChg>
      <pc:sldChg chg="del">
        <pc:chgData name="Ameer Abbas" userId="b579e815913c903a" providerId="LiveId" clId="{C693F4BC-A0F5-4144-B24D-2E82B9A7C1D5}" dt="2022-05-15T15:45:20.618" v="0" actId="2696"/>
        <pc:sldMkLst>
          <pc:docMk/>
          <pc:sldMk cId="335805046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762B-DF48-2FE2-16B6-0E93AB5DFFFB}"/>
              </a:ext>
            </a:extLst>
          </p:cNvPr>
          <p:cNvSpPr>
            <a:spLocks noGrp="1"/>
          </p:cNvSpPr>
          <p:nvPr>
            <p:ph type="ctrTitle"/>
          </p:nvPr>
        </p:nvSpPr>
        <p:spPr/>
        <p:txBody>
          <a:bodyPr/>
          <a:lstStyle/>
          <a:p>
            <a:r>
              <a:rPr lang="en-US" dirty="0"/>
              <a:t>BASIC OF </a:t>
            </a:r>
            <a:r>
              <a:rPr lang="en-US" altLang="en-US" dirty="0"/>
              <a:t>Statistics</a:t>
            </a:r>
            <a:endParaRPr lang="en-IN" dirty="0"/>
          </a:p>
        </p:txBody>
      </p:sp>
      <p:sp>
        <p:nvSpPr>
          <p:cNvPr id="3" name="Subtitle 2">
            <a:extLst>
              <a:ext uri="{FF2B5EF4-FFF2-40B4-BE49-F238E27FC236}">
                <a16:creationId xmlns:a16="http://schemas.microsoft.com/office/drawing/2014/main" id="{E64B395C-C799-FEE9-A912-809C875D9641}"/>
              </a:ext>
            </a:extLst>
          </p:cNvPr>
          <p:cNvSpPr>
            <a:spLocks noGrp="1"/>
          </p:cNvSpPr>
          <p:nvPr>
            <p:ph type="subTitle" idx="1"/>
          </p:nvPr>
        </p:nvSpPr>
        <p:spPr/>
        <p:txBody>
          <a:bodyPr>
            <a:normAutofit/>
          </a:bodyPr>
          <a:lstStyle/>
          <a:p>
            <a:r>
              <a:rPr lang="en-US" dirty="0"/>
              <a:t>                                                                                            BY</a:t>
            </a:r>
          </a:p>
          <a:p>
            <a:r>
              <a:rPr lang="en-US" dirty="0"/>
              <a:t>                                                                       Muhamad Ameer Abbas</a:t>
            </a:r>
            <a:endParaRPr lang="en-IN" dirty="0"/>
          </a:p>
        </p:txBody>
      </p:sp>
    </p:spTree>
    <p:extLst>
      <p:ext uri="{BB962C8B-B14F-4D97-AF65-F5344CB8AC3E}">
        <p14:creationId xmlns:p14="http://schemas.microsoft.com/office/powerpoint/2010/main" val="176336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4CD7-531B-F536-604D-8B7ABE8A1C0B}"/>
              </a:ext>
            </a:extLst>
          </p:cNvPr>
          <p:cNvSpPr>
            <a:spLocks noGrp="1"/>
          </p:cNvSpPr>
          <p:nvPr>
            <p:ph type="title"/>
          </p:nvPr>
        </p:nvSpPr>
        <p:spPr/>
        <p:txBody>
          <a:bodyPr/>
          <a:lstStyle/>
          <a:p>
            <a:r>
              <a:rPr lang="en-US" altLang="en-US" sz="3200" b="0" dirty="0"/>
              <a:t>Data Presentation –Categorical Variable</a:t>
            </a:r>
            <a:br>
              <a:rPr lang="en-US" altLang="en-US" sz="3200" b="0" dirty="0"/>
            </a:br>
            <a:endParaRPr lang="en-IN" dirty="0"/>
          </a:p>
        </p:txBody>
      </p:sp>
      <p:sp>
        <p:nvSpPr>
          <p:cNvPr id="3" name="Content Placeholder 2">
            <a:extLst>
              <a:ext uri="{FF2B5EF4-FFF2-40B4-BE49-F238E27FC236}">
                <a16:creationId xmlns:a16="http://schemas.microsoft.com/office/drawing/2014/main" id="{CBE6FF32-81C4-9906-7EA1-A8506491022F}"/>
              </a:ext>
            </a:extLst>
          </p:cNvPr>
          <p:cNvSpPr>
            <a:spLocks noGrp="1"/>
          </p:cNvSpPr>
          <p:nvPr>
            <p:ph idx="1"/>
          </p:nvPr>
        </p:nvSpPr>
        <p:spPr/>
        <p:txBody>
          <a:bodyPr/>
          <a:lstStyle/>
          <a:p>
            <a:r>
              <a:rPr lang="en-US" altLang="en-US" sz="2000" dirty="0"/>
              <a:t>Pie Chart</a:t>
            </a:r>
            <a:r>
              <a:rPr lang="en-US" altLang="en-US" sz="2000" b="0" dirty="0"/>
              <a:t>: Lists the categories and presents the percent or count of individuals who fall in each category.</a:t>
            </a:r>
          </a:p>
          <a:p>
            <a:r>
              <a:rPr lang="en-IN" dirty="0"/>
              <a:t>                                                                         </a:t>
            </a:r>
          </a:p>
        </p:txBody>
      </p:sp>
      <p:graphicFrame>
        <p:nvGraphicFramePr>
          <p:cNvPr id="4" name="Object 26">
            <a:extLst>
              <a:ext uri="{FF2B5EF4-FFF2-40B4-BE49-F238E27FC236}">
                <a16:creationId xmlns:a16="http://schemas.microsoft.com/office/drawing/2014/main" id="{389FF4A7-831B-6B67-AEBB-C1E3D70A57D2}"/>
              </a:ext>
            </a:extLst>
          </p:cNvPr>
          <p:cNvGraphicFramePr>
            <a:graphicFrameLocks noChangeAspect="1"/>
          </p:cNvGraphicFramePr>
          <p:nvPr>
            <p:extLst>
              <p:ext uri="{D42A27DB-BD31-4B8C-83A1-F6EECF244321}">
                <p14:modId xmlns:p14="http://schemas.microsoft.com/office/powerpoint/2010/main" val="2469244155"/>
              </p:ext>
            </p:extLst>
          </p:nvPr>
        </p:nvGraphicFramePr>
        <p:xfrm>
          <a:off x="1677489" y="2883482"/>
          <a:ext cx="3810000" cy="2582863"/>
        </p:xfrm>
        <a:graphic>
          <a:graphicData uri="http://schemas.openxmlformats.org/presentationml/2006/ole">
            <mc:AlternateContent xmlns:mc="http://schemas.openxmlformats.org/markup-compatibility/2006">
              <mc:Choice xmlns:v="urn:schemas-microsoft-com:vml" Requires="v">
                <p:oleObj name="Chart" r:id="rId2" imgW="2390851" imgH="1619402" progId="Excel.Chart.8">
                  <p:embed/>
                </p:oleObj>
              </mc:Choice>
              <mc:Fallback>
                <p:oleObj name="Chart" r:id="rId2" imgW="2390851" imgH="1619402" progId="Excel.Chart.8">
                  <p:embed/>
                  <p:pic>
                    <p:nvPicPr>
                      <p:cNvPr id="4" name="Object 26">
                        <a:extLst>
                          <a:ext uri="{FF2B5EF4-FFF2-40B4-BE49-F238E27FC236}">
                            <a16:creationId xmlns:a16="http://schemas.microsoft.com/office/drawing/2014/main" id="{389FF4A7-831B-6B67-AEBB-C1E3D70A5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489" y="2883482"/>
                        <a:ext cx="3810000" cy="25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Group 71">
            <a:extLst>
              <a:ext uri="{FF2B5EF4-FFF2-40B4-BE49-F238E27FC236}">
                <a16:creationId xmlns:a16="http://schemas.microsoft.com/office/drawing/2014/main" id="{8FFC0A20-FF5F-6F15-0544-BFC038FAB524}"/>
              </a:ext>
            </a:extLst>
          </p:cNvPr>
          <p:cNvGraphicFramePr>
            <a:graphicFrameLocks/>
          </p:cNvGraphicFramePr>
          <p:nvPr>
            <p:extLst>
              <p:ext uri="{D42A27DB-BD31-4B8C-83A1-F6EECF244321}">
                <p14:modId xmlns:p14="http://schemas.microsoft.com/office/powerpoint/2010/main" val="1797137748"/>
              </p:ext>
            </p:extLst>
          </p:nvPr>
        </p:nvGraphicFramePr>
        <p:xfrm>
          <a:off x="5755341" y="3039036"/>
          <a:ext cx="4464424" cy="2070155"/>
        </p:xfrm>
        <a:graphic>
          <a:graphicData uri="http://schemas.openxmlformats.org/drawingml/2006/table">
            <a:tbl>
              <a:tblPr/>
              <a:tblGrid>
                <a:gridCol w="1062942">
                  <a:extLst>
                    <a:ext uri="{9D8B030D-6E8A-4147-A177-3AD203B41FA5}">
                      <a16:colId xmlns:a16="http://schemas.microsoft.com/office/drawing/2014/main" val="805114141"/>
                    </a:ext>
                  </a:extLst>
                </a:gridCol>
                <a:gridCol w="1105482">
                  <a:extLst>
                    <a:ext uri="{9D8B030D-6E8A-4147-A177-3AD203B41FA5}">
                      <a16:colId xmlns:a16="http://schemas.microsoft.com/office/drawing/2014/main" val="3428995526"/>
                    </a:ext>
                  </a:extLst>
                </a:gridCol>
                <a:gridCol w="1360592">
                  <a:extLst>
                    <a:ext uri="{9D8B030D-6E8A-4147-A177-3AD203B41FA5}">
                      <a16:colId xmlns:a16="http://schemas.microsoft.com/office/drawing/2014/main" val="2950523334"/>
                    </a:ext>
                  </a:extLst>
                </a:gridCol>
                <a:gridCol w="935408">
                  <a:extLst>
                    <a:ext uri="{9D8B030D-6E8A-4147-A177-3AD203B41FA5}">
                      <a16:colId xmlns:a16="http://schemas.microsoft.com/office/drawing/2014/main" val="2465015354"/>
                    </a:ext>
                  </a:extLst>
                </a:gridCol>
              </a:tblGrid>
              <a:tr h="535081">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Treatment</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Group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Proportion</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Percent</a:t>
                      </a: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65176"/>
                  </a:ext>
                </a:extLst>
              </a:tr>
              <a:tr h="273769">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(15/60)=0.25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9813906"/>
                  </a:ext>
                </a:extLst>
              </a:tr>
              <a:tr h="462737">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(25/60)=0.333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41.7</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1775000"/>
                  </a:ext>
                </a:extLst>
              </a:tr>
              <a:tr h="462737">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(20/60)=0.417</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33.3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819780"/>
                  </a:ext>
                </a:extLst>
              </a:tr>
              <a:tr h="273769">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6960096"/>
                  </a:ext>
                </a:extLst>
              </a:tr>
            </a:tbl>
          </a:graphicData>
        </a:graphic>
      </p:graphicFrame>
    </p:spTree>
    <p:extLst>
      <p:ext uri="{BB962C8B-B14F-4D97-AF65-F5344CB8AC3E}">
        <p14:creationId xmlns:p14="http://schemas.microsoft.com/office/powerpoint/2010/main" val="327727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AA97-BD00-C6FD-26CB-8995AB079D8D}"/>
              </a:ext>
            </a:extLst>
          </p:cNvPr>
          <p:cNvSpPr>
            <a:spLocks noGrp="1"/>
          </p:cNvSpPr>
          <p:nvPr>
            <p:ph type="title"/>
          </p:nvPr>
        </p:nvSpPr>
        <p:spPr/>
        <p:txBody>
          <a:bodyPr/>
          <a:lstStyle/>
          <a:p>
            <a:r>
              <a:rPr lang="en-US" altLang="en-US" dirty="0"/>
              <a:t>Numerical Presentation </a:t>
            </a:r>
            <a:endParaRPr lang="en-IN" dirty="0"/>
          </a:p>
        </p:txBody>
      </p:sp>
      <p:sp>
        <p:nvSpPr>
          <p:cNvPr id="3" name="Content Placeholder 2">
            <a:extLst>
              <a:ext uri="{FF2B5EF4-FFF2-40B4-BE49-F238E27FC236}">
                <a16:creationId xmlns:a16="http://schemas.microsoft.com/office/drawing/2014/main" id="{3DA80956-4E92-C07F-3E75-9A5BC00E9834}"/>
              </a:ext>
            </a:extLst>
          </p:cNvPr>
          <p:cNvSpPr>
            <a:spLocks noGrp="1"/>
          </p:cNvSpPr>
          <p:nvPr>
            <p:ph idx="1"/>
          </p:nvPr>
        </p:nvSpPr>
        <p:spPr/>
        <p:txBody>
          <a:bodyPr>
            <a:normAutofit fontScale="85000" lnSpcReduction="10000"/>
          </a:bodyPr>
          <a:lstStyle/>
          <a:p>
            <a:r>
              <a:rPr lang="en-US" altLang="en-US" sz="1900" b="0" dirty="0">
                <a:latin typeface="Arial" panose="020B0604020202020204" pitchFamily="34" charset="0"/>
              </a:rPr>
              <a:t>A fundamental concept in summary statistics is that of a </a:t>
            </a:r>
            <a:r>
              <a:rPr lang="en-US" altLang="en-US" sz="1900" b="0" i="1" dirty="0">
                <a:latin typeface="Arial" panose="020B0604020202020204" pitchFamily="34" charset="0"/>
              </a:rPr>
              <a:t>central value</a:t>
            </a:r>
            <a:r>
              <a:rPr lang="en-US" altLang="en-US" sz="1900" b="0" dirty="0">
                <a:latin typeface="Arial" panose="020B0604020202020204" pitchFamily="34" charset="0"/>
              </a:rPr>
              <a:t> for a set of observations and the extent to which the central value characterizes the whole set of data. Measures of central value such as the mean or median must be coupled with measures of data dispersion (e.g., average distance from the mean) to indicate how well the central value characterizes the data as a whole.</a:t>
            </a:r>
          </a:p>
          <a:p>
            <a:pPr eaLnBrk="1" hangingPunct="1"/>
            <a:r>
              <a:rPr lang="en-US" altLang="en-US" sz="1900" b="0" dirty="0">
                <a:latin typeface="Arial" panose="020B0604020202020204" pitchFamily="34" charset="0"/>
              </a:rPr>
              <a:t>To understand how well a central value characterizes a set of observations, let us consider the following two sets of data:</a:t>
            </a:r>
          </a:p>
          <a:p>
            <a:pPr lvl="1" eaLnBrk="1" hangingPunct="1"/>
            <a:r>
              <a:rPr lang="en-US" altLang="en-US" sz="1900" b="0" dirty="0">
                <a:latin typeface="Arial" panose="020B0604020202020204" pitchFamily="34" charset="0"/>
              </a:rPr>
              <a:t>A: 30, 50, 70</a:t>
            </a:r>
          </a:p>
          <a:p>
            <a:pPr lvl="1" eaLnBrk="1" hangingPunct="1"/>
            <a:r>
              <a:rPr lang="en-US" altLang="en-US" sz="1900" b="0" dirty="0">
                <a:latin typeface="Arial" panose="020B0604020202020204" pitchFamily="34" charset="0"/>
              </a:rPr>
              <a:t>B: 40, 50, 60</a:t>
            </a:r>
          </a:p>
          <a:p>
            <a:pPr eaLnBrk="1" hangingPunct="1"/>
            <a:r>
              <a:rPr lang="en-US" altLang="en-US" sz="1900" b="0" dirty="0">
                <a:latin typeface="Arial" panose="020B0604020202020204" pitchFamily="34" charset="0"/>
              </a:rPr>
              <a:t>The mean of both two data sets is 50. But, the distance of the observations from the mean in data set A is larger than in the data set B. Thus, the mean of data set B is a better representation of the data set than is the case for set A.</a:t>
            </a:r>
          </a:p>
          <a:p>
            <a:endParaRPr lang="en-IN" dirty="0"/>
          </a:p>
        </p:txBody>
      </p:sp>
    </p:spTree>
    <p:extLst>
      <p:ext uri="{BB962C8B-B14F-4D97-AF65-F5344CB8AC3E}">
        <p14:creationId xmlns:p14="http://schemas.microsoft.com/office/powerpoint/2010/main" val="36217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DC81-A037-F0C0-F815-496671478F53}"/>
              </a:ext>
            </a:extLst>
          </p:cNvPr>
          <p:cNvSpPr>
            <a:spLocks noGrp="1"/>
          </p:cNvSpPr>
          <p:nvPr>
            <p:ph type="title"/>
          </p:nvPr>
        </p:nvSpPr>
        <p:spPr/>
        <p:txBody>
          <a:bodyPr/>
          <a:lstStyle/>
          <a:p>
            <a:r>
              <a:rPr lang="en-US" altLang="en-US" sz="3200" dirty="0"/>
              <a:t>Methods of Center Measurement</a:t>
            </a:r>
            <a:endParaRPr lang="en-IN" dirty="0"/>
          </a:p>
        </p:txBody>
      </p:sp>
      <p:sp>
        <p:nvSpPr>
          <p:cNvPr id="3" name="Content Placeholder 2">
            <a:extLst>
              <a:ext uri="{FF2B5EF4-FFF2-40B4-BE49-F238E27FC236}">
                <a16:creationId xmlns:a16="http://schemas.microsoft.com/office/drawing/2014/main" id="{A01FDACC-0C68-08D0-3FCA-F9694F5B5470}"/>
              </a:ext>
            </a:extLst>
          </p:cNvPr>
          <p:cNvSpPr>
            <a:spLocks noGrp="1"/>
          </p:cNvSpPr>
          <p:nvPr>
            <p:ph idx="1"/>
          </p:nvPr>
        </p:nvSpPr>
        <p:spPr/>
        <p:txBody>
          <a:bodyPr/>
          <a:lstStyle/>
          <a:p>
            <a:r>
              <a:rPr lang="en-US" altLang="en-US" sz="2000" dirty="0"/>
              <a:t>Center measurement</a:t>
            </a:r>
            <a:r>
              <a:rPr lang="en-US" altLang="en-US" sz="2000" b="0" dirty="0"/>
              <a:t> is a summary measure of the overall level of a dataset </a:t>
            </a:r>
          </a:p>
          <a:p>
            <a:r>
              <a:rPr lang="en-US" altLang="en-US" sz="2000" dirty="0"/>
              <a:t>Commonly used methods</a:t>
            </a:r>
            <a:r>
              <a:rPr lang="en-US" altLang="en-US" sz="2000" b="0" dirty="0"/>
              <a:t> are </a:t>
            </a:r>
            <a:r>
              <a:rPr lang="en-US" altLang="en-US" sz="2000" dirty="0"/>
              <a:t>mean</a:t>
            </a:r>
            <a:r>
              <a:rPr lang="en-US" altLang="en-US" sz="2000" b="0" dirty="0"/>
              <a:t>, </a:t>
            </a:r>
            <a:r>
              <a:rPr lang="en-US" altLang="en-US" sz="2000" dirty="0"/>
              <a:t>median</a:t>
            </a:r>
            <a:r>
              <a:rPr lang="en-US" altLang="en-US" sz="2000" b="0" dirty="0"/>
              <a:t>, </a:t>
            </a:r>
            <a:r>
              <a:rPr lang="en-US" altLang="en-US" sz="2000" dirty="0"/>
              <a:t>mode</a:t>
            </a:r>
            <a:r>
              <a:rPr lang="en-US" altLang="en-US" sz="2000" b="0" dirty="0"/>
              <a:t>, </a:t>
            </a:r>
            <a:r>
              <a:rPr lang="en-US" altLang="en-US" sz="2000" dirty="0"/>
              <a:t>geometric mean</a:t>
            </a:r>
            <a:r>
              <a:rPr lang="en-US" altLang="en-US" sz="2000" b="0" dirty="0"/>
              <a:t> etc.</a:t>
            </a:r>
          </a:p>
          <a:p>
            <a:r>
              <a:rPr lang="en-US" altLang="en-US" sz="2000" dirty="0"/>
              <a:t>Mean</a:t>
            </a:r>
            <a:r>
              <a:rPr lang="en-US" altLang="en-US" sz="2000" b="0" dirty="0"/>
              <a:t>: Summing up all the observation and dividing by number of observations. Mean of 20, 30, 40 is (20+30+40)/3 = 30. </a:t>
            </a:r>
          </a:p>
          <a:p>
            <a:endParaRPr lang="en-IN" dirty="0"/>
          </a:p>
        </p:txBody>
      </p:sp>
      <p:graphicFrame>
        <p:nvGraphicFramePr>
          <p:cNvPr id="4" name="Object 6">
            <a:extLst>
              <a:ext uri="{FF2B5EF4-FFF2-40B4-BE49-F238E27FC236}">
                <a16:creationId xmlns:a16="http://schemas.microsoft.com/office/drawing/2014/main" id="{112FEA7A-E5F4-7119-44FD-55528B7B004B}"/>
              </a:ext>
            </a:extLst>
          </p:cNvPr>
          <p:cNvGraphicFramePr>
            <a:graphicFrameLocks noChangeAspect="1"/>
          </p:cNvGraphicFramePr>
          <p:nvPr>
            <p:extLst>
              <p:ext uri="{D42A27DB-BD31-4B8C-83A1-F6EECF244321}">
                <p14:modId xmlns:p14="http://schemas.microsoft.com/office/powerpoint/2010/main" val="1707320673"/>
              </p:ext>
            </p:extLst>
          </p:nvPr>
        </p:nvGraphicFramePr>
        <p:xfrm>
          <a:off x="2868706" y="3841376"/>
          <a:ext cx="6629400" cy="2054225"/>
        </p:xfrm>
        <a:graphic>
          <a:graphicData uri="http://schemas.openxmlformats.org/presentationml/2006/ole">
            <mc:AlternateContent xmlns:mc="http://schemas.openxmlformats.org/markup-compatibility/2006">
              <mc:Choice xmlns:v="urn:schemas-microsoft-com:vml" Requires="v">
                <p:oleObj name="Equation" r:id="rId2" imgW="3403440" imgH="1079280" progId="Equation.3">
                  <p:embed/>
                </p:oleObj>
              </mc:Choice>
              <mc:Fallback>
                <p:oleObj name="Equation" r:id="rId2" imgW="3403440" imgH="1079280" progId="Equation.3">
                  <p:embed/>
                  <p:pic>
                    <p:nvPicPr>
                      <p:cNvPr id="4" name="Object 6">
                        <a:extLst>
                          <a:ext uri="{FF2B5EF4-FFF2-40B4-BE49-F238E27FC236}">
                            <a16:creationId xmlns:a16="http://schemas.microsoft.com/office/drawing/2014/main" id="{112FEA7A-E5F4-7119-44FD-55528B7B0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706" y="3841376"/>
                        <a:ext cx="6629400"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3189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68E9-3732-7497-317B-C0B31B85807A}"/>
              </a:ext>
            </a:extLst>
          </p:cNvPr>
          <p:cNvSpPr>
            <a:spLocks noGrp="1"/>
          </p:cNvSpPr>
          <p:nvPr>
            <p:ph type="title"/>
          </p:nvPr>
        </p:nvSpPr>
        <p:spPr/>
        <p:txBody>
          <a:bodyPr/>
          <a:lstStyle/>
          <a:p>
            <a:r>
              <a:rPr lang="en-US" altLang="en-US" dirty="0"/>
              <a:t>Shape of Data</a:t>
            </a:r>
            <a:endParaRPr lang="en-IN" dirty="0"/>
          </a:p>
        </p:txBody>
      </p:sp>
      <p:sp>
        <p:nvSpPr>
          <p:cNvPr id="3" name="Content Placeholder 2">
            <a:extLst>
              <a:ext uri="{FF2B5EF4-FFF2-40B4-BE49-F238E27FC236}">
                <a16:creationId xmlns:a16="http://schemas.microsoft.com/office/drawing/2014/main" id="{D0A44C5D-B985-B5A8-016B-BE1E06F4A2A7}"/>
              </a:ext>
            </a:extLst>
          </p:cNvPr>
          <p:cNvSpPr>
            <a:spLocks noGrp="1"/>
          </p:cNvSpPr>
          <p:nvPr>
            <p:ph idx="1"/>
          </p:nvPr>
        </p:nvSpPr>
        <p:spPr/>
        <p:txBody>
          <a:bodyPr/>
          <a:lstStyle/>
          <a:p>
            <a:r>
              <a:rPr lang="en-US" altLang="en-US" sz="2800" dirty="0">
                <a:latin typeface="Arial" panose="020B0604020202020204" pitchFamily="34" charset="0"/>
                <a:cs typeface="Arial" panose="020B0604020202020204" pitchFamily="34" charset="0"/>
              </a:rPr>
              <a:t>Shape of data is measured by </a:t>
            </a:r>
          </a:p>
          <a:p>
            <a:pPr lvl="1"/>
            <a:r>
              <a:rPr lang="en-US" altLang="en-US" sz="2800" b="1" dirty="0">
                <a:latin typeface="Arial" panose="020B0604020202020204" pitchFamily="34" charset="0"/>
                <a:cs typeface="Arial" panose="020B0604020202020204" pitchFamily="34" charset="0"/>
              </a:rPr>
              <a:t>Skewness </a:t>
            </a:r>
          </a:p>
          <a:p>
            <a:pPr lvl="1"/>
            <a:r>
              <a:rPr lang="en-US" altLang="en-US" sz="2800" b="1" dirty="0">
                <a:latin typeface="Arial" panose="020B0604020202020204" pitchFamily="34" charset="0"/>
                <a:cs typeface="Arial" panose="020B0604020202020204" pitchFamily="34" charset="0"/>
              </a:rPr>
              <a:t>Kurtosis</a:t>
            </a:r>
          </a:p>
          <a:p>
            <a:endParaRPr lang="en-IN" dirty="0"/>
          </a:p>
        </p:txBody>
      </p:sp>
    </p:spTree>
    <p:extLst>
      <p:ext uri="{BB962C8B-B14F-4D97-AF65-F5344CB8AC3E}">
        <p14:creationId xmlns:p14="http://schemas.microsoft.com/office/powerpoint/2010/main" val="199718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6B14-F024-8B68-AED2-2FE31ECF6CED}"/>
              </a:ext>
            </a:extLst>
          </p:cNvPr>
          <p:cNvSpPr>
            <a:spLocks noGrp="1"/>
          </p:cNvSpPr>
          <p:nvPr>
            <p:ph type="title"/>
          </p:nvPr>
        </p:nvSpPr>
        <p:spPr/>
        <p:txBody>
          <a:bodyPr/>
          <a:lstStyle/>
          <a:p>
            <a:r>
              <a:rPr lang="en-US" altLang="en-US" dirty="0"/>
              <a:t>Skewness</a:t>
            </a:r>
            <a:endParaRPr lang="en-IN" dirty="0"/>
          </a:p>
        </p:txBody>
      </p:sp>
      <p:sp>
        <p:nvSpPr>
          <p:cNvPr id="3" name="Content Placeholder 2">
            <a:extLst>
              <a:ext uri="{FF2B5EF4-FFF2-40B4-BE49-F238E27FC236}">
                <a16:creationId xmlns:a16="http://schemas.microsoft.com/office/drawing/2014/main" id="{7D8C479A-1852-609F-62DB-A9A26D1D3B6F}"/>
              </a:ext>
            </a:extLst>
          </p:cNvPr>
          <p:cNvSpPr>
            <a:spLocks noGrp="1"/>
          </p:cNvSpPr>
          <p:nvPr>
            <p:ph idx="1"/>
          </p:nvPr>
        </p:nvSpPr>
        <p:spPr/>
        <p:txBody>
          <a:bodyPr/>
          <a:lstStyle/>
          <a:p>
            <a:r>
              <a:rPr lang="en-US" altLang="en-US" sz="2600" dirty="0">
                <a:latin typeface="Arial" panose="020B0604020202020204" pitchFamily="34" charset="0"/>
                <a:cs typeface="Arial" panose="020B0604020202020204" pitchFamily="34" charset="0"/>
              </a:rPr>
              <a:t>Measures asymmetry of data </a:t>
            </a:r>
          </a:p>
          <a:p>
            <a:pPr lvl="1"/>
            <a:r>
              <a:rPr lang="en-US" altLang="en-US" sz="2200" dirty="0">
                <a:latin typeface="Arial" panose="020B0604020202020204" pitchFamily="34" charset="0"/>
                <a:cs typeface="Arial" panose="020B0604020202020204" pitchFamily="34" charset="0"/>
              </a:rPr>
              <a:t>Positive or right skewed: </a:t>
            </a:r>
            <a:r>
              <a:rPr lang="en-US" altLang="en-US" sz="1800" dirty="0">
                <a:latin typeface="Arial" panose="020B0604020202020204" pitchFamily="34" charset="0"/>
                <a:cs typeface="Arial" panose="020B0604020202020204" pitchFamily="34" charset="0"/>
              </a:rPr>
              <a:t>Longer right tail</a:t>
            </a:r>
          </a:p>
          <a:p>
            <a:pPr lvl="1"/>
            <a:r>
              <a:rPr lang="en-US" altLang="en-US" sz="2200" dirty="0">
                <a:latin typeface="Arial" panose="020B0604020202020204" pitchFamily="34" charset="0"/>
                <a:cs typeface="Arial" panose="020B0604020202020204" pitchFamily="34" charset="0"/>
              </a:rPr>
              <a:t>Negative or left skewed: </a:t>
            </a:r>
            <a:r>
              <a:rPr lang="en-US" altLang="en-US" sz="1800" dirty="0">
                <a:latin typeface="Arial" panose="020B0604020202020204" pitchFamily="34" charset="0"/>
                <a:cs typeface="Arial" panose="020B0604020202020204" pitchFamily="34" charset="0"/>
              </a:rPr>
              <a:t>Longer left tail</a:t>
            </a:r>
          </a:p>
          <a:p>
            <a:endParaRPr lang="en-IN" dirty="0"/>
          </a:p>
        </p:txBody>
      </p:sp>
      <p:graphicFrame>
        <p:nvGraphicFramePr>
          <p:cNvPr id="4" name="Object 4">
            <a:extLst>
              <a:ext uri="{FF2B5EF4-FFF2-40B4-BE49-F238E27FC236}">
                <a16:creationId xmlns:a16="http://schemas.microsoft.com/office/drawing/2014/main" id="{657938B4-4C49-7587-B349-B537742EA5D5}"/>
              </a:ext>
            </a:extLst>
          </p:cNvPr>
          <p:cNvGraphicFramePr>
            <a:graphicFrameLocks noChangeAspect="1"/>
          </p:cNvGraphicFramePr>
          <p:nvPr>
            <p:extLst>
              <p:ext uri="{D42A27DB-BD31-4B8C-83A1-F6EECF244321}">
                <p14:modId xmlns:p14="http://schemas.microsoft.com/office/powerpoint/2010/main" val="1410107710"/>
              </p:ext>
            </p:extLst>
          </p:nvPr>
        </p:nvGraphicFramePr>
        <p:xfrm>
          <a:off x="3137647" y="3500718"/>
          <a:ext cx="4975411" cy="2353873"/>
        </p:xfrm>
        <a:graphic>
          <a:graphicData uri="http://schemas.openxmlformats.org/presentationml/2006/ole">
            <mc:AlternateContent xmlns:mc="http://schemas.openxmlformats.org/markup-compatibility/2006">
              <mc:Choice xmlns:v="urn:schemas-microsoft-com:vml" Requires="v">
                <p:oleObj name="Equation" r:id="rId2" imgW="2361960" imgH="1117440" progId="Equation.3">
                  <p:embed/>
                </p:oleObj>
              </mc:Choice>
              <mc:Fallback>
                <p:oleObj name="Equation" r:id="rId2" imgW="2361960" imgH="1117440" progId="Equation.3">
                  <p:embed/>
                  <p:pic>
                    <p:nvPicPr>
                      <p:cNvPr id="4" name="Object 4">
                        <a:extLst>
                          <a:ext uri="{FF2B5EF4-FFF2-40B4-BE49-F238E27FC236}">
                            <a16:creationId xmlns:a16="http://schemas.microsoft.com/office/drawing/2014/main" id="{657938B4-4C49-7587-B349-B537742EA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647" y="3500718"/>
                        <a:ext cx="4975411" cy="23538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3410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9C9A-6467-CFFF-5020-9459AEA3E3CB}"/>
              </a:ext>
            </a:extLst>
          </p:cNvPr>
          <p:cNvSpPr>
            <a:spLocks noGrp="1"/>
          </p:cNvSpPr>
          <p:nvPr>
            <p:ph type="title"/>
          </p:nvPr>
        </p:nvSpPr>
        <p:spPr/>
        <p:txBody>
          <a:bodyPr/>
          <a:lstStyle/>
          <a:p>
            <a:r>
              <a:rPr lang="en-US" altLang="en-US" dirty="0"/>
              <a:t>Kurtosis</a:t>
            </a:r>
            <a:endParaRPr lang="en-IN" dirty="0"/>
          </a:p>
        </p:txBody>
      </p:sp>
      <p:sp>
        <p:nvSpPr>
          <p:cNvPr id="3" name="Content Placeholder 2">
            <a:extLst>
              <a:ext uri="{FF2B5EF4-FFF2-40B4-BE49-F238E27FC236}">
                <a16:creationId xmlns:a16="http://schemas.microsoft.com/office/drawing/2014/main" id="{1EE34337-F9B2-3F7D-872E-548AC2A37F41}"/>
              </a:ext>
            </a:extLst>
          </p:cNvPr>
          <p:cNvSpPr>
            <a:spLocks noGrp="1"/>
          </p:cNvSpPr>
          <p:nvPr>
            <p:ph idx="1"/>
          </p:nvPr>
        </p:nvSpPr>
        <p:spPr/>
        <p:txBody>
          <a:bodyPr/>
          <a:lstStyle/>
          <a:p>
            <a:r>
              <a:rPr lang="en-US" altLang="en-US" sz="2000" dirty="0">
                <a:latin typeface="Arial" panose="020B0604020202020204" pitchFamily="34" charset="0"/>
                <a:cs typeface="Arial" panose="020B0604020202020204" pitchFamily="34" charset="0"/>
              </a:rPr>
              <a:t>Measures </a:t>
            </a:r>
            <a:r>
              <a:rPr lang="en-US" altLang="en-US" sz="2000" dirty="0" err="1">
                <a:latin typeface="Arial" panose="020B0604020202020204" pitchFamily="34" charset="0"/>
                <a:cs typeface="Arial" panose="020B0604020202020204" pitchFamily="34" charset="0"/>
              </a:rPr>
              <a:t>peakedness</a:t>
            </a:r>
            <a:r>
              <a:rPr lang="en-US" altLang="en-US" sz="2000" dirty="0">
                <a:latin typeface="Arial" panose="020B0604020202020204" pitchFamily="34" charset="0"/>
                <a:cs typeface="Arial" panose="020B0604020202020204" pitchFamily="34" charset="0"/>
              </a:rPr>
              <a:t> of the distribution of data. The kurtosis of normal distribution is 0.</a:t>
            </a:r>
          </a:p>
          <a:p>
            <a:endParaRPr lang="en-IN" dirty="0"/>
          </a:p>
        </p:txBody>
      </p:sp>
      <p:graphicFrame>
        <p:nvGraphicFramePr>
          <p:cNvPr id="4" name="Object 4">
            <a:extLst>
              <a:ext uri="{FF2B5EF4-FFF2-40B4-BE49-F238E27FC236}">
                <a16:creationId xmlns:a16="http://schemas.microsoft.com/office/drawing/2014/main" id="{5F0860BD-F9C5-CBE0-2123-0380D27C125A}"/>
              </a:ext>
            </a:extLst>
          </p:cNvPr>
          <p:cNvGraphicFramePr>
            <a:graphicFrameLocks noChangeAspect="1"/>
          </p:cNvGraphicFramePr>
          <p:nvPr>
            <p:extLst>
              <p:ext uri="{D42A27DB-BD31-4B8C-83A1-F6EECF244321}">
                <p14:modId xmlns:p14="http://schemas.microsoft.com/office/powerpoint/2010/main" val="2892730695"/>
              </p:ext>
            </p:extLst>
          </p:nvPr>
        </p:nvGraphicFramePr>
        <p:xfrm>
          <a:off x="3204393" y="2841141"/>
          <a:ext cx="5294149" cy="2505844"/>
        </p:xfrm>
        <a:graphic>
          <a:graphicData uri="http://schemas.openxmlformats.org/presentationml/2006/ole">
            <mc:AlternateContent xmlns:mc="http://schemas.openxmlformats.org/markup-compatibility/2006">
              <mc:Choice xmlns:v="urn:schemas-microsoft-com:vml" Requires="v">
                <p:oleObj name="Equation" r:id="rId2" imgW="2361960" imgH="1117440" progId="Equation.3">
                  <p:embed/>
                </p:oleObj>
              </mc:Choice>
              <mc:Fallback>
                <p:oleObj name="Equation" r:id="rId2" imgW="2361960" imgH="1117440" progId="Equation.3">
                  <p:embed/>
                  <p:pic>
                    <p:nvPicPr>
                      <p:cNvPr id="4" name="Object 4">
                        <a:extLst>
                          <a:ext uri="{FF2B5EF4-FFF2-40B4-BE49-F238E27FC236}">
                            <a16:creationId xmlns:a16="http://schemas.microsoft.com/office/drawing/2014/main" id="{5F0860BD-F9C5-CBE0-2123-0380D27C1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393" y="2841141"/>
                        <a:ext cx="5294149" cy="250584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8593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722C-4F6A-CBEE-085A-DE38F5A560E5}"/>
              </a:ext>
            </a:extLst>
          </p:cNvPr>
          <p:cNvSpPr>
            <a:spLocks noGrp="1"/>
          </p:cNvSpPr>
          <p:nvPr>
            <p:ph type="title"/>
          </p:nvPr>
        </p:nvSpPr>
        <p:spPr>
          <a:xfrm>
            <a:off x="1451579" y="2635624"/>
            <a:ext cx="9603275" cy="1165411"/>
          </a:xfrm>
        </p:spPr>
        <p:txBody>
          <a:bodyPr>
            <a:noAutofit/>
          </a:bodyPr>
          <a:lstStyle/>
          <a:p>
            <a:r>
              <a:rPr lang="en-US" sz="7200" dirty="0">
                <a:latin typeface="Arial" panose="020B0604020202020204" pitchFamily="34" charset="0"/>
                <a:cs typeface="Arial" panose="020B0604020202020204" pitchFamily="34" charset="0"/>
              </a:rPr>
              <a:t>       Thank you</a:t>
            </a:r>
            <a:endParaRPr lang="en-IN"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39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83E-3BA7-C4BA-A017-24F02803FB7D}"/>
              </a:ext>
            </a:extLst>
          </p:cNvPr>
          <p:cNvSpPr>
            <a:spLocks noGrp="1"/>
          </p:cNvSpPr>
          <p:nvPr>
            <p:ph type="title"/>
          </p:nvPr>
        </p:nvSpPr>
        <p:spPr/>
        <p:txBody>
          <a:bodyPr/>
          <a:lstStyle/>
          <a:p>
            <a:r>
              <a:rPr lang="en-US" altLang="en-US" dirty="0"/>
              <a:t>Basics of Statistics</a:t>
            </a:r>
            <a:endParaRPr lang="en-IN" dirty="0"/>
          </a:p>
        </p:txBody>
      </p:sp>
      <p:sp>
        <p:nvSpPr>
          <p:cNvPr id="3" name="Content Placeholder 2">
            <a:extLst>
              <a:ext uri="{FF2B5EF4-FFF2-40B4-BE49-F238E27FC236}">
                <a16:creationId xmlns:a16="http://schemas.microsoft.com/office/drawing/2014/main" id="{9D8F8D75-49F4-05FB-C8A3-69A848732CB3}"/>
              </a:ext>
            </a:extLst>
          </p:cNvPr>
          <p:cNvSpPr>
            <a:spLocks noGrp="1"/>
          </p:cNvSpPr>
          <p:nvPr>
            <p:ph idx="1"/>
          </p:nvPr>
        </p:nvSpPr>
        <p:spPr/>
        <p:txBody>
          <a:bodyPr>
            <a:normAutofit lnSpcReduction="10000"/>
          </a:bodyPr>
          <a:lstStyle/>
          <a:p>
            <a:r>
              <a:rPr lang="en-US" altLang="en-US" sz="2000" b="1" dirty="0">
                <a:latin typeface="Arial" panose="020B0604020202020204" pitchFamily="34" charset="0"/>
              </a:rPr>
              <a:t>Definition</a:t>
            </a:r>
            <a:r>
              <a:rPr lang="en-US" altLang="en-US" sz="2000" b="0" dirty="0">
                <a:latin typeface="Arial" panose="020B0604020202020204" pitchFamily="34" charset="0"/>
              </a:rPr>
              <a:t>: Science of collection, presentation, analysis, and reasonable interpretation of data.</a:t>
            </a:r>
          </a:p>
          <a:p>
            <a:r>
              <a:rPr lang="en-US" altLang="en-US" sz="2000" b="0" dirty="0">
                <a:latin typeface="Arial" panose="020B0604020202020204" pitchFamily="34" charset="0"/>
              </a:rPr>
              <a:t>Statistics presents a rigorous scientific method for gaining insight into data. For example, suppose we measure the weight of 100 patients in a study. With so many measurements, simply looking at the data fails to provide an informative account. However statistics can give an instant overall picture of data based on graphical presentation or numerical summarization irrespective to the number of data points. Besides data summarization, another important task of statistics is to make inference and predict relations of variables.</a:t>
            </a:r>
          </a:p>
          <a:p>
            <a:endParaRPr lang="en-IN" dirty="0"/>
          </a:p>
        </p:txBody>
      </p:sp>
    </p:spTree>
    <p:extLst>
      <p:ext uri="{BB962C8B-B14F-4D97-AF65-F5344CB8AC3E}">
        <p14:creationId xmlns:p14="http://schemas.microsoft.com/office/powerpoint/2010/main" val="153232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A5CE-57A3-E090-ABD7-B0ED95307FB8}"/>
              </a:ext>
            </a:extLst>
          </p:cNvPr>
          <p:cNvSpPr>
            <a:spLocks noGrp="1"/>
          </p:cNvSpPr>
          <p:nvPr>
            <p:ph type="title"/>
          </p:nvPr>
        </p:nvSpPr>
        <p:spPr/>
        <p:txBody>
          <a:bodyPr/>
          <a:lstStyle/>
          <a:p>
            <a:r>
              <a:rPr lang="en-US" altLang="en-US" dirty="0"/>
              <a:t>A Taxonomy of Statistics</a:t>
            </a:r>
            <a:endParaRPr lang="en-IN" dirty="0"/>
          </a:p>
        </p:txBody>
      </p:sp>
      <p:pic>
        <p:nvPicPr>
          <p:cNvPr id="4" name="Picture 4">
            <a:extLst>
              <a:ext uri="{FF2B5EF4-FFF2-40B4-BE49-F238E27FC236}">
                <a16:creationId xmlns:a16="http://schemas.microsoft.com/office/drawing/2014/main" id="{6C7800AE-422A-C067-9A9E-0575A8AFC35D}"/>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59754" y="1944406"/>
            <a:ext cx="5272492" cy="395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9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4580-E4CC-B281-4B54-011FED5BC9FC}"/>
              </a:ext>
            </a:extLst>
          </p:cNvPr>
          <p:cNvSpPr>
            <a:spLocks noGrp="1"/>
          </p:cNvSpPr>
          <p:nvPr>
            <p:ph type="title"/>
          </p:nvPr>
        </p:nvSpPr>
        <p:spPr/>
        <p:txBody>
          <a:bodyPr/>
          <a:lstStyle/>
          <a:p>
            <a:r>
              <a:rPr lang="en-US" altLang="en-US" dirty="0"/>
              <a:t>Statistical Description of Data</a:t>
            </a:r>
            <a:endParaRPr lang="en-IN" dirty="0"/>
          </a:p>
        </p:txBody>
      </p:sp>
      <p:sp>
        <p:nvSpPr>
          <p:cNvPr id="3" name="Content Placeholder 2">
            <a:extLst>
              <a:ext uri="{FF2B5EF4-FFF2-40B4-BE49-F238E27FC236}">
                <a16:creationId xmlns:a16="http://schemas.microsoft.com/office/drawing/2014/main" id="{1A7647E4-EFF5-A996-D126-8F2B0EF77C5C}"/>
              </a:ext>
            </a:extLst>
          </p:cNvPr>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Statistics describes a numeric set of data by its</a:t>
            </a:r>
          </a:p>
          <a:p>
            <a:pPr lvl="2"/>
            <a:r>
              <a:rPr lang="en-US" altLang="en-US" sz="2400" dirty="0">
                <a:latin typeface="Arial" panose="020B0604020202020204" pitchFamily="34" charset="0"/>
                <a:cs typeface="Arial" panose="020B0604020202020204" pitchFamily="34" charset="0"/>
              </a:rPr>
              <a:t>Center</a:t>
            </a:r>
          </a:p>
          <a:p>
            <a:pPr lvl="2"/>
            <a:r>
              <a:rPr lang="en-US" altLang="en-US" sz="2400" dirty="0">
                <a:latin typeface="Arial" panose="020B0604020202020204" pitchFamily="34" charset="0"/>
                <a:cs typeface="Arial" panose="020B0604020202020204" pitchFamily="34" charset="0"/>
              </a:rPr>
              <a:t>Variability</a:t>
            </a:r>
          </a:p>
          <a:p>
            <a:pPr lvl="2"/>
            <a:r>
              <a:rPr lang="en-US" altLang="en-US" sz="2400" dirty="0">
                <a:latin typeface="Arial" panose="020B0604020202020204" pitchFamily="34" charset="0"/>
                <a:cs typeface="Arial" panose="020B0604020202020204" pitchFamily="34" charset="0"/>
              </a:rPr>
              <a:t>Shape</a:t>
            </a:r>
          </a:p>
          <a:p>
            <a:r>
              <a:rPr lang="en-US" altLang="en-US" sz="2400" dirty="0">
                <a:latin typeface="Arial" panose="020B0604020202020204" pitchFamily="34" charset="0"/>
                <a:cs typeface="Arial" panose="020B0604020202020204" pitchFamily="34" charset="0"/>
              </a:rPr>
              <a:t>Statistics describes a categorical set of data by </a:t>
            </a:r>
          </a:p>
          <a:p>
            <a:pPr lvl="2"/>
            <a:r>
              <a:rPr lang="en-US" altLang="en-US" sz="2400" dirty="0">
                <a:latin typeface="Arial" panose="020B0604020202020204" pitchFamily="34" charset="0"/>
                <a:cs typeface="Arial" panose="020B0604020202020204" pitchFamily="34" charset="0"/>
              </a:rPr>
              <a:t>Frequency, percentage or proportion of each category</a:t>
            </a:r>
          </a:p>
          <a:p>
            <a:pPr lvl="2">
              <a:buFont typeface="Wingdings" panose="05000000000000000000" pitchFamily="2" charset="2"/>
              <a:buNone/>
            </a:pPr>
            <a:endParaRPr lang="en-US" altLang="en-US" sz="2400" dirty="0">
              <a:latin typeface="Arial" panose="020B0604020202020204" pitchFamily="34" charset="0"/>
              <a:cs typeface="Arial" panose="020B0604020202020204" pitchFamily="34" charset="0"/>
            </a:endParaRPr>
          </a:p>
          <a:p>
            <a:pPr marL="0" indent="0">
              <a:buNone/>
            </a:pPr>
            <a:endParaRPr lang="en-US" altLang="en-US" dirty="0">
              <a:latin typeface="Arial" panose="020B0604020202020204" pitchFamily="34" charset="0"/>
              <a:cs typeface="Arial" panose="020B0604020202020204" pitchFamily="34" charset="0"/>
            </a:endParaRPr>
          </a:p>
          <a:p>
            <a:pPr lvl="2">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4242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C8489-B028-B59C-207C-ACCB21CADF92}"/>
              </a:ext>
            </a:extLst>
          </p:cNvPr>
          <p:cNvSpPr>
            <a:spLocks noGrp="1"/>
          </p:cNvSpPr>
          <p:nvPr>
            <p:ph idx="1"/>
          </p:nvPr>
        </p:nvSpPr>
        <p:spPr/>
        <p:txBody>
          <a:bodyPr>
            <a:normAutofit fontScale="70000" lnSpcReduction="20000"/>
          </a:bodyPr>
          <a:lstStyle/>
          <a:p>
            <a:r>
              <a:rPr lang="en-US" altLang="en-US" sz="2000" b="1" dirty="0">
                <a:latin typeface="Arial" panose="020B0604020202020204" pitchFamily="34" charset="0"/>
                <a:cs typeface="Arial" panose="020B0604020202020204" pitchFamily="34" charset="0"/>
              </a:rPr>
              <a:t>Variable</a:t>
            </a:r>
            <a:r>
              <a:rPr lang="en-US" altLang="en-US" sz="2000" b="0" dirty="0">
                <a:latin typeface="Arial" panose="020B0604020202020204" pitchFamily="34" charset="0"/>
                <a:cs typeface="Arial" panose="020B0604020202020204" pitchFamily="34" charset="0"/>
              </a:rPr>
              <a:t> - any characteristic of an individual or entity. A variable can take different values for different individuals. Variables can be </a:t>
            </a:r>
            <a:r>
              <a:rPr lang="en-US" altLang="en-US" sz="2000" b="0" i="1" dirty="0">
                <a:latin typeface="Arial" panose="020B0604020202020204" pitchFamily="34" charset="0"/>
                <a:cs typeface="Arial" panose="020B0604020202020204" pitchFamily="34" charset="0"/>
              </a:rPr>
              <a:t>categorical</a:t>
            </a:r>
            <a:r>
              <a:rPr lang="en-US" altLang="en-US" sz="2000" b="0" dirty="0">
                <a:latin typeface="Arial" panose="020B0604020202020204" pitchFamily="34" charset="0"/>
                <a:cs typeface="Arial" panose="020B0604020202020204" pitchFamily="34" charset="0"/>
              </a:rPr>
              <a:t> or </a:t>
            </a:r>
            <a:r>
              <a:rPr lang="en-US" altLang="en-US" sz="2000" b="0" i="1" dirty="0">
                <a:latin typeface="Arial" panose="020B0604020202020204" pitchFamily="34" charset="0"/>
                <a:cs typeface="Arial" panose="020B0604020202020204" pitchFamily="34" charset="0"/>
              </a:rPr>
              <a:t>quantitative</a:t>
            </a:r>
            <a:r>
              <a:rPr lang="en-US" altLang="en-US" sz="2000" b="0" dirty="0">
                <a:latin typeface="Arial" panose="020B0604020202020204" pitchFamily="34" charset="0"/>
                <a:cs typeface="Arial" panose="020B0604020202020204" pitchFamily="34" charset="0"/>
              </a:rPr>
              <a:t>. Per S. S. Stevens…</a:t>
            </a:r>
          </a:p>
          <a:p>
            <a:pPr>
              <a:buFontTx/>
              <a:buChar char="•"/>
            </a:pPr>
            <a:r>
              <a:rPr lang="en-US" altLang="en-US" sz="2000" b="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Nominal</a:t>
            </a:r>
            <a:r>
              <a:rPr lang="en-US" altLang="en-US" sz="2000" dirty="0">
                <a:latin typeface="Arial" panose="020B0604020202020204" pitchFamily="34" charset="0"/>
                <a:cs typeface="Arial" panose="020B0604020202020204" pitchFamily="34" charset="0"/>
              </a:rPr>
              <a:t> </a:t>
            </a:r>
            <a:r>
              <a:rPr lang="en-US" altLang="en-US" sz="2000" b="0" dirty="0">
                <a:latin typeface="Arial" panose="020B0604020202020204" pitchFamily="34" charset="0"/>
                <a:cs typeface="Arial" panose="020B0604020202020204" pitchFamily="34" charset="0"/>
              </a:rPr>
              <a:t>- Categorical variables with no inherent order or ranking   sequence such as names or classes (e.g., gender). Value may be a numerical, but without numerical value (e.g., I, II, III). The only operation that can be applied to Nominal variables is enumeration.</a:t>
            </a:r>
          </a:p>
          <a:p>
            <a:pPr>
              <a:buFontTx/>
              <a:buChar char="•"/>
            </a:pPr>
            <a:r>
              <a:rPr lang="en-US" altLang="en-US" sz="2000" b="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Ordinal </a:t>
            </a:r>
            <a:r>
              <a:rPr lang="en-US" altLang="en-US" sz="2000" b="0" dirty="0">
                <a:latin typeface="Arial" panose="020B0604020202020204" pitchFamily="34" charset="0"/>
                <a:cs typeface="Arial" panose="020B0604020202020204" pitchFamily="34" charset="0"/>
              </a:rPr>
              <a:t>- Variables with an inherent rank or order, e.g. mild, moderate, severe. Can be compared for equality, or greater or less, but not </a:t>
            </a:r>
            <a:r>
              <a:rPr lang="en-US" altLang="en-US" sz="2000" b="0" i="1" dirty="0">
                <a:latin typeface="Arial" panose="020B0604020202020204" pitchFamily="34" charset="0"/>
                <a:cs typeface="Arial" panose="020B0604020202020204" pitchFamily="34" charset="0"/>
              </a:rPr>
              <a:t>how much</a:t>
            </a:r>
            <a:r>
              <a:rPr lang="en-US" altLang="en-US" sz="2000" b="0" dirty="0">
                <a:latin typeface="Arial" panose="020B0604020202020204" pitchFamily="34" charset="0"/>
                <a:cs typeface="Arial" panose="020B0604020202020204" pitchFamily="34" charset="0"/>
              </a:rPr>
              <a:t> greater or less.</a:t>
            </a:r>
          </a:p>
          <a:p>
            <a:pPr>
              <a:buFontTx/>
              <a:buChar char="•"/>
            </a:pPr>
            <a:r>
              <a:rPr lang="en-US" altLang="en-US" sz="2000" b="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Interval</a:t>
            </a:r>
            <a:r>
              <a:rPr lang="en-US" altLang="en-US" sz="2000" dirty="0">
                <a:latin typeface="Arial" panose="020B0604020202020204" pitchFamily="34" charset="0"/>
                <a:cs typeface="Arial" panose="020B0604020202020204" pitchFamily="34" charset="0"/>
              </a:rPr>
              <a:t> </a:t>
            </a:r>
            <a:r>
              <a:rPr lang="en-US" altLang="en-US" sz="2000" b="0" dirty="0">
                <a:latin typeface="Arial" panose="020B0604020202020204" pitchFamily="34" charset="0"/>
                <a:cs typeface="Arial" panose="020B0604020202020204" pitchFamily="34" charset="0"/>
              </a:rPr>
              <a:t>- Values of the variable are ordered as in Ordinal, and additionally, differences between values are meaningful, however, the scale is not absolutely anchored. Calendar dates and temperatures on the Fahrenheit scale are examples. Addition and subtraction, but not multiplication and division are meaningful operations.</a:t>
            </a:r>
          </a:p>
          <a:p>
            <a:pPr>
              <a:buFontTx/>
              <a:buChar char="•"/>
            </a:pPr>
            <a:r>
              <a:rPr lang="en-US" altLang="en-US" sz="2000" b="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Ratio</a:t>
            </a:r>
            <a:r>
              <a:rPr lang="en-US" altLang="en-US" sz="2000" dirty="0">
                <a:latin typeface="Arial" panose="020B0604020202020204" pitchFamily="34" charset="0"/>
                <a:cs typeface="Arial" panose="020B0604020202020204" pitchFamily="34" charset="0"/>
              </a:rPr>
              <a:t> </a:t>
            </a:r>
            <a:r>
              <a:rPr lang="en-US" altLang="en-US" sz="2000" b="0" dirty="0">
                <a:latin typeface="Arial" panose="020B0604020202020204" pitchFamily="34" charset="0"/>
                <a:cs typeface="Arial" panose="020B0604020202020204" pitchFamily="34" charset="0"/>
              </a:rPr>
              <a:t>- Variables with all properties of Interval plus an absolute, non-arbitrary zero point, e.g. age, weight, temperature (Kelvin). Addition, subtraction, multiplication, and division are all meaningful operations</a:t>
            </a:r>
            <a:r>
              <a:rPr lang="en-US" altLang="en-US" sz="2000" b="0" dirty="0"/>
              <a:t>.</a:t>
            </a:r>
          </a:p>
        </p:txBody>
      </p:sp>
      <p:sp>
        <p:nvSpPr>
          <p:cNvPr id="4" name="Rectangle 2">
            <a:extLst>
              <a:ext uri="{FF2B5EF4-FFF2-40B4-BE49-F238E27FC236}">
                <a16:creationId xmlns:a16="http://schemas.microsoft.com/office/drawing/2014/main" id="{B7CCC85D-BD93-2D9B-BF1C-310E6B93920F}"/>
              </a:ext>
            </a:extLst>
          </p:cNvPr>
          <p:cNvSpPr>
            <a:spLocks noGrp="1" noChangeArrowheads="1"/>
          </p:cNvSpPr>
          <p:nvPr>
            <p:ph type="title"/>
          </p:nvPr>
        </p:nvSpPr>
        <p:spPr>
          <a:xfrm>
            <a:off x="1450975" y="804863"/>
            <a:ext cx="9604375" cy="1049337"/>
          </a:xfrm>
        </p:spPr>
        <p:txBody>
          <a:bodyPr/>
          <a:lstStyle/>
          <a:p>
            <a:r>
              <a:rPr lang="en-US" altLang="en-US" dirty="0"/>
              <a:t>Some Definitions</a:t>
            </a:r>
          </a:p>
        </p:txBody>
      </p:sp>
    </p:spTree>
    <p:extLst>
      <p:ext uri="{BB962C8B-B14F-4D97-AF65-F5344CB8AC3E}">
        <p14:creationId xmlns:p14="http://schemas.microsoft.com/office/powerpoint/2010/main" val="333380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A193-B095-0914-B0D0-533C9C809E49}"/>
              </a:ext>
            </a:extLst>
          </p:cNvPr>
          <p:cNvSpPr>
            <a:spLocks noGrp="1"/>
          </p:cNvSpPr>
          <p:nvPr>
            <p:ph type="title"/>
          </p:nvPr>
        </p:nvSpPr>
        <p:spPr/>
        <p:txBody>
          <a:bodyPr/>
          <a:lstStyle/>
          <a:p>
            <a:r>
              <a:rPr lang="en-US" altLang="en-US" dirty="0"/>
              <a:t>Some Definitions</a:t>
            </a:r>
            <a:endParaRPr lang="en-IN" dirty="0"/>
          </a:p>
        </p:txBody>
      </p:sp>
      <p:sp>
        <p:nvSpPr>
          <p:cNvPr id="3" name="Content Placeholder 2">
            <a:extLst>
              <a:ext uri="{FF2B5EF4-FFF2-40B4-BE49-F238E27FC236}">
                <a16:creationId xmlns:a16="http://schemas.microsoft.com/office/drawing/2014/main" id="{08099C61-9A6D-FEE5-A64F-335A9660A885}"/>
              </a:ext>
            </a:extLst>
          </p:cNvPr>
          <p:cNvSpPr>
            <a:spLocks noGrp="1"/>
          </p:cNvSpPr>
          <p:nvPr>
            <p:ph idx="1"/>
          </p:nvPr>
        </p:nvSpPr>
        <p:spPr/>
        <p:txBody>
          <a:bodyPr/>
          <a:lstStyle/>
          <a:p>
            <a:pPr eaLnBrk="0" hangingPunct="0">
              <a:spcBef>
                <a:spcPct val="0"/>
              </a:spcBef>
              <a:buClrTx/>
              <a:buFontTx/>
              <a:buNone/>
            </a:pPr>
            <a:r>
              <a:rPr lang="en-US" altLang="en-US" sz="1800" b="1" dirty="0">
                <a:latin typeface="Arial" panose="020B0604020202020204" pitchFamily="34" charset="0"/>
                <a:cs typeface="Arial" panose="020B0604020202020204" pitchFamily="34" charset="0"/>
              </a:rPr>
              <a:t>Distribution </a:t>
            </a:r>
            <a:r>
              <a:rPr lang="en-US" altLang="en-US" sz="1800" dirty="0">
                <a:latin typeface="Arial" panose="020B0604020202020204" pitchFamily="34" charset="0"/>
                <a:cs typeface="Arial" panose="020B0604020202020204" pitchFamily="34" charset="0"/>
              </a:rPr>
              <a:t>- (of a variable) tells us what values the variable takes and how often it takes these values.</a:t>
            </a:r>
          </a:p>
          <a:p>
            <a:pPr lvl="1" eaLnBrk="0" hangingPunct="0">
              <a:spcBef>
                <a:spcPct val="0"/>
              </a:spcBef>
              <a:buClrTx/>
              <a:buFontTx/>
              <a:buChar char="•"/>
            </a:pPr>
            <a:r>
              <a:rPr lang="en-US" altLang="en-US" sz="1800" dirty="0">
                <a:latin typeface="Arial" panose="020B0604020202020204" pitchFamily="34" charset="0"/>
                <a:cs typeface="Arial" panose="020B0604020202020204" pitchFamily="34" charset="0"/>
              </a:rPr>
              <a:t>Unimodal - having a single peak</a:t>
            </a:r>
          </a:p>
          <a:p>
            <a:pPr lvl="1" eaLnBrk="0" hangingPunct="0">
              <a:spcBef>
                <a:spcPct val="0"/>
              </a:spcBef>
              <a:buClrTx/>
              <a:buFontTx/>
              <a:buChar char="•"/>
            </a:pPr>
            <a:r>
              <a:rPr lang="en-US" altLang="en-US" sz="1800" dirty="0">
                <a:latin typeface="Arial" panose="020B0604020202020204" pitchFamily="34" charset="0"/>
                <a:cs typeface="Arial" panose="020B0604020202020204" pitchFamily="34" charset="0"/>
              </a:rPr>
              <a:t>Bimodal - having two distinct peaks</a:t>
            </a:r>
          </a:p>
          <a:p>
            <a:pPr lvl="1" eaLnBrk="0" hangingPunct="0">
              <a:spcBef>
                <a:spcPct val="0"/>
              </a:spcBef>
              <a:buClrTx/>
              <a:buFontTx/>
              <a:buChar char="•"/>
            </a:pPr>
            <a:r>
              <a:rPr lang="en-US" altLang="en-US" sz="1800" dirty="0">
                <a:latin typeface="Arial" panose="020B0604020202020204" pitchFamily="34" charset="0"/>
                <a:cs typeface="Arial" panose="020B0604020202020204" pitchFamily="34" charset="0"/>
              </a:rPr>
              <a:t>Symmetric - left and right half are mirror images.</a:t>
            </a:r>
          </a:p>
          <a:p>
            <a:endParaRPr lang="en-IN" dirty="0"/>
          </a:p>
        </p:txBody>
      </p:sp>
    </p:spTree>
    <p:extLst>
      <p:ext uri="{BB962C8B-B14F-4D97-AF65-F5344CB8AC3E}">
        <p14:creationId xmlns:p14="http://schemas.microsoft.com/office/powerpoint/2010/main" val="134788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882C-7B62-6A6F-5F18-3E9B76A5B9F6}"/>
              </a:ext>
            </a:extLst>
          </p:cNvPr>
          <p:cNvSpPr>
            <a:spLocks noGrp="1"/>
          </p:cNvSpPr>
          <p:nvPr>
            <p:ph type="title"/>
          </p:nvPr>
        </p:nvSpPr>
        <p:spPr>
          <a:xfrm>
            <a:off x="1451579" y="804520"/>
            <a:ext cx="9603275" cy="587136"/>
          </a:xfrm>
        </p:spPr>
        <p:txBody>
          <a:bodyPr/>
          <a:lstStyle/>
          <a:p>
            <a:r>
              <a:rPr lang="en-US" altLang="en-US" dirty="0"/>
              <a:t>Frequency Distribution</a:t>
            </a:r>
            <a:endParaRPr lang="en-IN" dirty="0"/>
          </a:p>
        </p:txBody>
      </p:sp>
      <p:sp>
        <p:nvSpPr>
          <p:cNvPr id="5" name="Content Placeholder 4">
            <a:extLst>
              <a:ext uri="{FF2B5EF4-FFF2-40B4-BE49-F238E27FC236}">
                <a16:creationId xmlns:a16="http://schemas.microsoft.com/office/drawing/2014/main" id="{19DF4F81-4E50-8CC0-2D9E-800C2D4AC25A}"/>
              </a:ext>
            </a:extLst>
          </p:cNvPr>
          <p:cNvSpPr>
            <a:spLocks noGrp="1"/>
          </p:cNvSpPr>
          <p:nvPr>
            <p:ph idx="1"/>
          </p:nvPr>
        </p:nvSpPr>
        <p:spPr/>
        <p:txBody>
          <a:bodyPr>
            <a:normAutofit/>
          </a:bodyPr>
          <a:lstStyle/>
          <a:p>
            <a:r>
              <a:rPr lang="en-US" altLang="en-US" sz="1800" b="0" dirty="0"/>
              <a:t>Consider a data set of 26 children of ages 1-6 years. Then the frequency distribution of variable ‘age’ can be tabulated as follows: </a:t>
            </a:r>
          </a:p>
          <a:p>
            <a:pPr>
              <a:spcBef>
                <a:spcPct val="50000"/>
              </a:spcBef>
            </a:pPr>
            <a:r>
              <a:rPr lang="en-US" altLang="en-US" sz="1800" b="0" dirty="0"/>
              <a:t>Frequency Distribution of Age</a:t>
            </a:r>
          </a:p>
        </p:txBody>
      </p:sp>
      <p:graphicFrame>
        <p:nvGraphicFramePr>
          <p:cNvPr id="6" name="Group 268">
            <a:extLst>
              <a:ext uri="{FF2B5EF4-FFF2-40B4-BE49-F238E27FC236}">
                <a16:creationId xmlns:a16="http://schemas.microsoft.com/office/drawing/2014/main" id="{8AD8FE56-EDA9-6078-4106-E10C41600ED1}"/>
              </a:ext>
            </a:extLst>
          </p:cNvPr>
          <p:cNvGraphicFramePr>
            <a:graphicFrameLocks/>
          </p:cNvGraphicFramePr>
          <p:nvPr>
            <p:extLst>
              <p:ext uri="{D42A27DB-BD31-4B8C-83A1-F6EECF244321}">
                <p14:modId xmlns:p14="http://schemas.microsoft.com/office/powerpoint/2010/main" val="4206792079"/>
              </p:ext>
            </p:extLst>
          </p:nvPr>
        </p:nvGraphicFramePr>
        <p:xfrm>
          <a:off x="1918446" y="3257774"/>
          <a:ext cx="6456832" cy="731520"/>
        </p:xfrm>
        <a:graphic>
          <a:graphicData uri="http://schemas.openxmlformats.org/drawingml/2006/table">
            <a:tbl>
              <a:tblPr/>
              <a:tblGrid>
                <a:gridCol w="1797276">
                  <a:extLst>
                    <a:ext uri="{9D8B030D-6E8A-4147-A177-3AD203B41FA5}">
                      <a16:colId xmlns:a16="http://schemas.microsoft.com/office/drawing/2014/main" val="2312131591"/>
                    </a:ext>
                  </a:extLst>
                </a:gridCol>
                <a:gridCol w="888222">
                  <a:extLst>
                    <a:ext uri="{9D8B030D-6E8A-4147-A177-3AD203B41FA5}">
                      <a16:colId xmlns:a16="http://schemas.microsoft.com/office/drawing/2014/main" val="1846492142"/>
                    </a:ext>
                  </a:extLst>
                </a:gridCol>
                <a:gridCol w="799883">
                  <a:extLst>
                    <a:ext uri="{9D8B030D-6E8A-4147-A177-3AD203B41FA5}">
                      <a16:colId xmlns:a16="http://schemas.microsoft.com/office/drawing/2014/main" val="595483398"/>
                    </a:ext>
                  </a:extLst>
                </a:gridCol>
                <a:gridCol w="799883">
                  <a:extLst>
                    <a:ext uri="{9D8B030D-6E8A-4147-A177-3AD203B41FA5}">
                      <a16:colId xmlns:a16="http://schemas.microsoft.com/office/drawing/2014/main" val="1193770658"/>
                    </a:ext>
                  </a:extLst>
                </a:gridCol>
                <a:gridCol w="709935">
                  <a:extLst>
                    <a:ext uri="{9D8B030D-6E8A-4147-A177-3AD203B41FA5}">
                      <a16:colId xmlns:a16="http://schemas.microsoft.com/office/drawing/2014/main" val="3400592376"/>
                    </a:ext>
                  </a:extLst>
                </a:gridCol>
                <a:gridCol w="799883">
                  <a:extLst>
                    <a:ext uri="{9D8B030D-6E8A-4147-A177-3AD203B41FA5}">
                      <a16:colId xmlns:a16="http://schemas.microsoft.com/office/drawing/2014/main" val="1303184770"/>
                    </a:ext>
                  </a:extLst>
                </a:gridCol>
                <a:gridCol w="661750">
                  <a:extLst>
                    <a:ext uri="{9D8B030D-6E8A-4147-A177-3AD203B41FA5}">
                      <a16:colId xmlns:a16="http://schemas.microsoft.com/office/drawing/2014/main" val="1122299012"/>
                    </a:ext>
                  </a:extLst>
                </a:gridCol>
              </a:tblGrid>
              <a:tr h="345610">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2996251"/>
                  </a:ext>
                </a:extLst>
              </a:tr>
              <a:tr h="317779">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2858157"/>
                  </a:ext>
                </a:extLst>
              </a:tr>
            </a:tbl>
          </a:graphicData>
        </a:graphic>
      </p:graphicFrame>
      <p:graphicFrame>
        <p:nvGraphicFramePr>
          <p:cNvPr id="7" name="Group 561">
            <a:extLst>
              <a:ext uri="{FF2B5EF4-FFF2-40B4-BE49-F238E27FC236}">
                <a16:creationId xmlns:a16="http://schemas.microsoft.com/office/drawing/2014/main" id="{F38B5553-3E43-C49B-B223-B43C04568B5A}"/>
              </a:ext>
            </a:extLst>
          </p:cNvPr>
          <p:cNvGraphicFramePr>
            <a:graphicFrameLocks/>
          </p:cNvGraphicFramePr>
          <p:nvPr>
            <p:extLst>
              <p:ext uri="{D42A27DB-BD31-4B8C-83A1-F6EECF244321}">
                <p14:modId xmlns:p14="http://schemas.microsoft.com/office/powerpoint/2010/main" val="3319663739"/>
              </p:ext>
            </p:extLst>
          </p:nvPr>
        </p:nvGraphicFramePr>
        <p:xfrm>
          <a:off x="2026024" y="4818530"/>
          <a:ext cx="4727144" cy="963706"/>
        </p:xfrm>
        <a:graphic>
          <a:graphicData uri="http://schemas.openxmlformats.org/drawingml/2006/table">
            <a:tbl>
              <a:tblPr/>
              <a:tblGrid>
                <a:gridCol w="1479176">
                  <a:extLst>
                    <a:ext uri="{9D8B030D-6E8A-4147-A177-3AD203B41FA5}">
                      <a16:colId xmlns:a16="http://schemas.microsoft.com/office/drawing/2014/main" val="217058905"/>
                    </a:ext>
                  </a:extLst>
                </a:gridCol>
                <a:gridCol w="773056">
                  <a:extLst>
                    <a:ext uri="{9D8B030D-6E8A-4147-A177-3AD203B41FA5}">
                      <a16:colId xmlns:a16="http://schemas.microsoft.com/office/drawing/2014/main" val="2614763208"/>
                    </a:ext>
                  </a:extLst>
                </a:gridCol>
                <a:gridCol w="1236662">
                  <a:extLst>
                    <a:ext uri="{9D8B030D-6E8A-4147-A177-3AD203B41FA5}">
                      <a16:colId xmlns:a16="http://schemas.microsoft.com/office/drawing/2014/main" val="4161180175"/>
                    </a:ext>
                  </a:extLst>
                </a:gridCol>
                <a:gridCol w="1238250">
                  <a:extLst>
                    <a:ext uri="{9D8B030D-6E8A-4147-A177-3AD203B41FA5}">
                      <a16:colId xmlns:a16="http://schemas.microsoft.com/office/drawing/2014/main" val="3315871160"/>
                    </a:ext>
                  </a:extLst>
                </a:gridCol>
              </a:tblGrid>
              <a:tr h="48185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Group</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5-6</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675901"/>
                  </a:ext>
                </a:extLst>
              </a:tr>
              <a:tr h="48185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672328"/>
                  </a:ext>
                </a:extLst>
              </a:tr>
            </a:tbl>
          </a:graphicData>
        </a:graphic>
      </p:graphicFrame>
      <p:sp>
        <p:nvSpPr>
          <p:cNvPr id="9" name="TextBox 8">
            <a:extLst>
              <a:ext uri="{FF2B5EF4-FFF2-40B4-BE49-F238E27FC236}">
                <a16:creationId xmlns:a16="http://schemas.microsoft.com/office/drawing/2014/main" id="{17141D52-581B-F494-D5CE-19A097D77606}"/>
              </a:ext>
            </a:extLst>
          </p:cNvPr>
          <p:cNvSpPr txBox="1"/>
          <p:nvPr/>
        </p:nvSpPr>
        <p:spPr>
          <a:xfrm>
            <a:off x="1553136" y="4133307"/>
            <a:ext cx="6100482" cy="369332"/>
          </a:xfrm>
          <a:prstGeom prst="rect">
            <a:avLst/>
          </a:prstGeom>
          <a:noFill/>
        </p:spPr>
        <p:txBody>
          <a:bodyPr wrap="square">
            <a:spAutoFit/>
          </a:bodyPr>
          <a:lstStyle/>
          <a:p>
            <a:pPr>
              <a:spcBef>
                <a:spcPct val="50000"/>
              </a:spcBef>
            </a:pPr>
            <a:r>
              <a:rPr lang="en-US" altLang="en-US" sz="1800" b="0" dirty="0"/>
              <a:t>Grouped Frequency Distribution of Age:</a:t>
            </a:r>
          </a:p>
        </p:txBody>
      </p:sp>
    </p:spTree>
    <p:extLst>
      <p:ext uri="{BB962C8B-B14F-4D97-AF65-F5344CB8AC3E}">
        <p14:creationId xmlns:p14="http://schemas.microsoft.com/office/powerpoint/2010/main" val="135813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E650-4FE9-BB30-3854-0C9F5BC8B641}"/>
              </a:ext>
            </a:extLst>
          </p:cNvPr>
          <p:cNvSpPr>
            <a:spLocks noGrp="1"/>
          </p:cNvSpPr>
          <p:nvPr>
            <p:ph type="title"/>
          </p:nvPr>
        </p:nvSpPr>
        <p:spPr/>
        <p:txBody>
          <a:bodyPr/>
          <a:lstStyle/>
          <a:p>
            <a:r>
              <a:rPr lang="en-US" altLang="en-US" dirty="0"/>
              <a:t>Cumulative Frequency</a:t>
            </a:r>
            <a:endParaRPr lang="en-IN" dirty="0"/>
          </a:p>
        </p:txBody>
      </p:sp>
      <p:sp>
        <p:nvSpPr>
          <p:cNvPr id="3" name="Content Placeholder 2">
            <a:extLst>
              <a:ext uri="{FF2B5EF4-FFF2-40B4-BE49-F238E27FC236}">
                <a16:creationId xmlns:a16="http://schemas.microsoft.com/office/drawing/2014/main" id="{43E68056-126F-9B35-87A7-1085F6F68435}"/>
              </a:ext>
            </a:extLst>
          </p:cNvPr>
          <p:cNvSpPr>
            <a:spLocks noGrp="1"/>
          </p:cNvSpPr>
          <p:nvPr>
            <p:ph idx="1"/>
          </p:nvPr>
        </p:nvSpPr>
        <p:spPr/>
        <p:txBody>
          <a:bodyPr/>
          <a:lstStyle/>
          <a:p>
            <a:r>
              <a:rPr lang="en-US" altLang="en-US" b="0" dirty="0"/>
              <a:t>Cumulative frequency of data in previous page</a:t>
            </a:r>
          </a:p>
          <a:p>
            <a:pPr marL="0" indent="0">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IN" dirty="0"/>
          </a:p>
        </p:txBody>
      </p:sp>
      <p:graphicFrame>
        <p:nvGraphicFramePr>
          <p:cNvPr id="4" name="Group 444">
            <a:extLst>
              <a:ext uri="{FF2B5EF4-FFF2-40B4-BE49-F238E27FC236}">
                <a16:creationId xmlns:a16="http://schemas.microsoft.com/office/drawing/2014/main" id="{371D1C78-DEA3-BBF2-BC70-F38A7A87220B}"/>
              </a:ext>
            </a:extLst>
          </p:cNvPr>
          <p:cNvGraphicFramePr>
            <a:graphicFrameLocks/>
          </p:cNvGraphicFramePr>
          <p:nvPr>
            <p:extLst>
              <p:ext uri="{D42A27DB-BD31-4B8C-83A1-F6EECF244321}">
                <p14:modId xmlns:p14="http://schemas.microsoft.com/office/powerpoint/2010/main" val="1704084285"/>
              </p:ext>
            </p:extLst>
          </p:nvPr>
        </p:nvGraphicFramePr>
        <p:xfrm>
          <a:off x="1667435" y="2650233"/>
          <a:ext cx="6804212" cy="1066800"/>
        </p:xfrm>
        <a:graphic>
          <a:graphicData uri="http://schemas.openxmlformats.org/drawingml/2006/table">
            <a:tbl>
              <a:tblPr/>
              <a:tblGrid>
                <a:gridCol w="2346060">
                  <a:extLst>
                    <a:ext uri="{9D8B030D-6E8A-4147-A177-3AD203B41FA5}">
                      <a16:colId xmlns:a16="http://schemas.microsoft.com/office/drawing/2014/main" val="3948400329"/>
                    </a:ext>
                  </a:extLst>
                </a:gridCol>
                <a:gridCol w="741989">
                  <a:extLst>
                    <a:ext uri="{9D8B030D-6E8A-4147-A177-3AD203B41FA5}">
                      <a16:colId xmlns:a16="http://schemas.microsoft.com/office/drawing/2014/main" val="1254412814"/>
                    </a:ext>
                  </a:extLst>
                </a:gridCol>
                <a:gridCol w="743543">
                  <a:extLst>
                    <a:ext uri="{9D8B030D-6E8A-4147-A177-3AD203B41FA5}">
                      <a16:colId xmlns:a16="http://schemas.microsoft.com/office/drawing/2014/main" val="1272311907"/>
                    </a:ext>
                  </a:extLst>
                </a:gridCol>
                <a:gridCol w="741987">
                  <a:extLst>
                    <a:ext uri="{9D8B030D-6E8A-4147-A177-3AD203B41FA5}">
                      <a16:colId xmlns:a16="http://schemas.microsoft.com/office/drawing/2014/main" val="463756068"/>
                    </a:ext>
                  </a:extLst>
                </a:gridCol>
                <a:gridCol w="745101">
                  <a:extLst>
                    <a:ext uri="{9D8B030D-6E8A-4147-A177-3AD203B41FA5}">
                      <a16:colId xmlns:a16="http://schemas.microsoft.com/office/drawing/2014/main" val="2565252772"/>
                    </a:ext>
                  </a:extLst>
                </a:gridCol>
                <a:gridCol w="740433">
                  <a:extLst>
                    <a:ext uri="{9D8B030D-6E8A-4147-A177-3AD203B41FA5}">
                      <a16:colId xmlns:a16="http://schemas.microsoft.com/office/drawing/2014/main" val="2079395321"/>
                    </a:ext>
                  </a:extLst>
                </a:gridCol>
                <a:gridCol w="745099">
                  <a:extLst>
                    <a:ext uri="{9D8B030D-6E8A-4147-A177-3AD203B41FA5}">
                      <a16:colId xmlns:a16="http://schemas.microsoft.com/office/drawing/2014/main" val="1531193604"/>
                    </a:ext>
                  </a:extLst>
                </a:gridCol>
              </a:tblGrid>
              <a:tr h="355600">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4737987"/>
                  </a:ext>
                </a:extLst>
              </a:tr>
              <a:tr h="355600">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1572835"/>
                  </a:ext>
                </a:extLst>
              </a:tr>
              <a:tr h="355600">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Cumulative Frequency</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24</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26</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5062680"/>
                  </a:ext>
                </a:extLst>
              </a:tr>
            </a:tbl>
          </a:graphicData>
        </a:graphic>
      </p:graphicFrame>
      <p:graphicFrame>
        <p:nvGraphicFramePr>
          <p:cNvPr id="5" name="Group 307">
            <a:extLst>
              <a:ext uri="{FF2B5EF4-FFF2-40B4-BE49-F238E27FC236}">
                <a16:creationId xmlns:a16="http://schemas.microsoft.com/office/drawing/2014/main" id="{40FEE030-6D30-C1BB-95FA-6732EAF23C6F}"/>
              </a:ext>
            </a:extLst>
          </p:cNvPr>
          <p:cNvGraphicFramePr>
            <a:graphicFrameLocks/>
          </p:cNvGraphicFramePr>
          <p:nvPr>
            <p:extLst>
              <p:ext uri="{D42A27DB-BD31-4B8C-83A1-F6EECF244321}">
                <p14:modId xmlns:p14="http://schemas.microsoft.com/office/powerpoint/2010/main" val="2632583568"/>
              </p:ext>
            </p:extLst>
          </p:nvPr>
        </p:nvGraphicFramePr>
        <p:xfrm>
          <a:off x="1658470" y="4061012"/>
          <a:ext cx="5428130" cy="968187"/>
        </p:xfrm>
        <a:graphic>
          <a:graphicData uri="http://schemas.openxmlformats.org/drawingml/2006/table">
            <a:tbl>
              <a:tblPr/>
              <a:tblGrid>
                <a:gridCol w="3004459">
                  <a:extLst>
                    <a:ext uri="{9D8B030D-6E8A-4147-A177-3AD203B41FA5}">
                      <a16:colId xmlns:a16="http://schemas.microsoft.com/office/drawing/2014/main" val="1313625365"/>
                    </a:ext>
                  </a:extLst>
                </a:gridCol>
                <a:gridCol w="808356">
                  <a:extLst>
                    <a:ext uri="{9D8B030D-6E8A-4147-A177-3AD203B41FA5}">
                      <a16:colId xmlns:a16="http://schemas.microsoft.com/office/drawing/2014/main" val="950546362"/>
                    </a:ext>
                  </a:extLst>
                </a:gridCol>
                <a:gridCol w="806960">
                  <a:extLst>
                    <a:ext uri="{9D8B030D-6E8A-4147-A177-3AD203B41FA5}">
                      <a16:colId xmlns:a16="http://schemas.microsoft.com/office/drawing/2014/main" val="1625147185"/>
                    </a:ext>
                  </a:extLst>
                </a:gridCol>
                <a:gridCol w="808355">
                  <a:extLst>
                    <a:ext uri="{9D8B030D-6E8A-4147-A177-3AD203B41FA5}">
                      <a16:colId xmlns:a16="http://schemas.microsoft.com/office/drawing/2014/main" val="2154028802"/>
                    </a:ext>
                  </a:extLst>
                </a:gridCol>
              </a:tblGrid>
              <a:tr h="322729">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Group</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5-6</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40167"/>
                  </a:ext>
                </a:extLst>
              </a:tr>
              <a:tr h="322729">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9125943"/>
                  </a:ext>
                </a:extLst>
              </a:tr>
              <a:tr h="322729">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Cumulative Frequency</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26</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2948104"/>
                  </a:ext>
                </a:extLst>
              </a:tr>
            </a:tbl>
          </a:graphicData>
        </a:graphic>
      </p:graphicFrame>
    </p:spTree>
    <p:extLst>
      <p:ext uri="{BB962C8B-B14F-4D97-AF65-F5344CB8AC3E}">
        <p14:creationId xmlns:p14="http://schemas.microsoft.com/office/powerpoint/2010/main" val="413689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BE5F-CEE5-91B5-E845-0B12682A4F72}"/>
              </a:ext>
            </a:extLst>
          </p:cNvPr>
          <p:cNvSpPr>
            <a:spLocks noGrp="1"/>
          </p:cNvSpPr>
          <p:nvPr>
            <p:ph type="title"/>
          </p:nvPr>
        </p:nvSpPr>
        <p:spPr/>
        <p:txBody>
          <a:bodyPr/>
          <a:lstStyle/>
          <a:p>
            <a:r>
              <a:rPr lang="en-US" altLang="en-US" sz="3200" b="0" dirty="0"/>
              <a:t>Data Presentation –Categorical Variable</a:t>
            </a:r>
            <a:br>
              <a:rPr lang="en-US" altLang="en-US" sz="3200" b="0" dirty="0"/>
            </a:br>
            <a:endParaRPr lang="en-IN" dirty="0"/>
          </a:p>
        </p:txBody>
      </p:sp>
      <p:sp>
        <p:nvSpPr>
          <p:cNvPr id="3" name="Content Placeholder 2">
            <a:extLst>
              <a:ext uri="{FF2B5EF4-FFF2-40B4-BE49-F238E27FC236}">
                <a16:creationId xmlns:a16="http://schemas.microsoft.com/office/drawing/2014/main" id="{C51E4040-05C0-D824-A727-CC206CB878E1}"/>
              </a:ext>
            </a:extLst>
          </p:cNvPr>
          <p:cNvSpPr>
            <a:spLocks noGrp="1"/>
          </p:cNvSpPr>
          <p:nvPr>
            <p:ph idx="1"/>
          </p:nvPr>
        </p:nvSpPr>
        <p:spPr/>
        <p:txBody>
          <a:bodyPr>
            <a:normAutofit/>
          </a:bodyPr>
          <a:lstStyle/>
          <a:p>
            <a:r>
              <a:rPr lang="en-US" altLang="en-US" sz="2000" dirty="0"/>
              <a:t>Bar Diagram</a:t>
            </a:r>
            <a:r>
              <a:rPr lang="en-US" altLang="en-US" sz="2000" b="0" dirty="0"/>
              <a:t>: Lists the categories and presents the percent or count of individuals who fall in each category</a:t>
            </a:r>
          </a:p>
        </p:txBody>
      </p:sp>
      <p:graphicFrame>
        <p:nvGraphicFramePr>
          <p:cNvPr id="4" name="Object 146">
            <a:extLst>
              <a:ext uri="{FF2B5EF4-FFF2-40B4-BE49-F238E27FC236}">
                <a16:creationId xmlns:a16="http://schemas.microsoft.com/office/drawing/2014/main" id="{11B1BFD8-ACB8-B4FB-0438-5287672BCBBC}"/>
              </a:ext>
            </a:extLst>
          </p:cNvPr>
          <p:cNvGraphicFramePr>
            <a:graphicFrameLocks noChangeAspect="1"/>
          </p:cNvGraphicFramePr>
          <p:nvPr>
            <p:extLst>
              <p:ext uri="{D42A27DB-BD31-4B8C-83A1-F6EECF244321}">
                <p14:modId xmlns:p14="http://schemas.microsoft.com/office/powerpoint/2010/main" val="1000804781"/>
              </p:ext>
            </p:extLst>
          </p:nvPr>
        </p:nvGraphicFramePr>
        <p:xfrm>
          <a:off x="1738449" y="2862098"/>
          <a:ext cx="3429000" cy="2667000"/>
        </p:xfrm>
        <a:graphic>
          <a:graphicData uri="http://schemas.openxmlformats.org/presentationml/2006/ole">
            <mc:AlternateContent xmlns:mc="http://schemas.openxmlformats.org/markup-compatibility/2006">
              <mc:Choice xmlns:v="urn:schemas-microsoft-com:vml" Requires="v">
                <p:oleObj name="Chart" r:id="rId2" imgW="2727889" imgH="1371459" progId="Excel.Chart.8">
                  <p:embed/>
                </p:oleObj>
              </mc:Choice>
              <mc:Fallback>
                <p:oleObj name="Chart" r:id="rId2" imgW="2727889" imgH="1371459" progId="Excel.Chart.8">
                  <p:embed/>
                  <p:pic>
                    <p:nvPicPr>
                      <p:cNvPr id="4" name="Object 146">
                        <a:extLst>
                          <a:ext uri="{FF2B5EF4-FFF2-40B4-BE49-F238E27FC236}">
                            <a16:creationId xmlns:a16="http://schemas.microsoft.com/office/drawing/2014/main" id="{11B1BFD8-ACB8-B4FB-0438-5287672BCBBC}"/>
                          </a:ext>
                        </a:extLst>
                      </p:cNvPr>
                      <p:cNvPicPr>
                        <a:picLocks noChangeAspect="1" noChangeArrowheads="1"/>
                      </p:cNvPicPr>
                      <p:nvPr/>
                    </p:nvPicPr>
                    <p:blipFill>
                      <a:blip r:embed="rId3"/>
                      <a:srcRect/>
                      <a:stretch>
                        <a:fillRect/>
                      </a:stretch>
                    </p:blipFill>
                    <p:spPr bwMode="auto">
                      <a:xfrm>
                        <a:off x="1738449" y="2862098"/>
                        <a:ext cx="3429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Group 145">
            <a:extLst>
              <a:ext uri="{FF2B5EF4-FFF2-40B4-BE49-F238E27FC236}">
                <a16:creationId xmlns:a16="http://schemas.microsoft.com/office/drawing/2014/main" id="{2E04FBA9-AD43-8225-4CD4-9D982BB37E5C}"/>
              </a:ext>
            </a:extLst>
          </p:cNvPr>
          <p:cNvGraphicFramePr>
            <a:graphicFrameLocks/>
          </p:cNvGraphicFramePr>
          <p:nvPr>
            <p:extLst>
              <p:ext uri="{D42A27DB-BD31-4B8C-83A1-F6EECF244321}">
                <p14:modId xmlns:p14="http://schemas.microsoft.com/office/powerpoint/2010/main" val="1515699804"/>
              </p:ext>
            </p:extLst>
          </p:nvPr>
        </p:nvGraphicFramePr>
        <p:xfrm>
          <a:off x="5934635" y="2967317"/>
          <a:ext cx="4186518" cy="2124635"/>
        </p:xfrm>
        <a:graphic>
          <a:graphicData uri="http://schemas.openxmlformats.org/drawingml/2006/table">
            <a:tbl>
              <a:tblPr/>
              <a:tblGrid>
                <a:gridCol w="985661">
                  <a:extLst>
                    <a:ext uri="{9D8B030D-6E8A-4147-A177-3AD203B41FA5}">
                      <a16:colId xmlns:a16="http://schemas.microsoft.com/office/drawing/2014/main" val="770577876"/>
                    </a:ext>
                  </a:extLst>
                </a:gridCol>
                <a:gridCol w="1066952">
                  <a:extLst>
                    <a:ext uri="{9D8B030D-6E8A-4147-A177-3AD203B41FA5}">
                      <a16:colId xmlns:a16="http://schemas.microsoft.com/office/drawing/2014/main" val="1896712419"/>
                    </a:ext>
                  </a:extLst>
                </a:gridCol>
                <a:gridCol w="1312521">
                  <a:extLst>
                    <a:ext uri="{9D8B030D-6E8A-4147-A177-3AD203B41FA5}">
                      <a16:colId xmlns:a16="http://schemas.microsoft.com/office/drawing/2014/main" val="2236252137"/>
                    </a:ext>
                  </a:extLst>
                </a:gridCol>
                <a:gridCol w="821384">
                  <a:extLst>
                    <a:ext uri="{9D8B030D-6E8A-4147-A177-3AD203B41FA5}">
                      <a16:colId xmlns:a16="http://schemas.microsoft.com/office/drawing/2014/main" val="848866768"/>
                    </a:ext>
                  </a:extLst>
                </a:gridCol>
              </a:tblGrid>
              <a:tr h="586897">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Treatment</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Group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Proportion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Percent</a:t>
                      </a: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827440"/>
                  </a:ext>
                </a:extLst>
              </a:tr>
              <a:tr h="411485">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(15/60)=0.25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8858332"/>
                  </a:ext>
                </a:extLst>
              </a:tr>
              <a:tr h="370499">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(25/60)=0.333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41.7</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6228417"/>
                  </a:ext>
                </a:extLst>
              </a:tr>
              <a:tr h="347547">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(20/60)=0.417</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33.3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6154216"/>
                  </a:ext>
                </a:extLst>
              </a:tr>
              <a:tr h="408207">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908050" indent="-436563">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304925" indent="-395288">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93863" indent="-38735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93913" indent="-398463">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511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30083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655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922713" indent="-398463"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6150756"/>
                  </a:ext>
                </a:extLst>
              </a:tr>
            </a:tbl>
          </a:graphicData>
        </a:graphic>
      </p:graphicFrame>
    </p:spTree>
    <p:extLst>
      <p:ext uri="{BB962C8B-B14F-4D97-AF65-F5344CB8AC3E}">
        <p14:creationId xmlns:p14="http://schemas.microsoft.com/office/powerpoint/2010/main" val="13604330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49</TotalTime>
  <Words>933</Words>
  <Application>Microsoft Office PowerPoint</Application>
  <PresentationFormat>Widescreen</PresentationFormat>
  <Paragraphs>158</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Arial</vt:lpstr>
      <vt:lpstr>Gill Sans MT</vt:lpstr>
      <vt:lpstr>Times New Roman</vt:lpstr>
      <vt:lpstr>Wingdings</vt:lpstr>
      <vt:lpstr>Gallery</vt:lpstr>
      <vt:lpstr>Chart</vt:lpstr>
      <vt:lpstr>Equation</vt:lpstr>
      <vt:lpstr>BASIC OF Statistics</vt:lpstr>
      <vt:lpstr>Basics of Statistics</vt:lpstr>
      <vt:lpstr>A Taxonomy of Statistics</vt:lpstr>
      <vt:lpstr>Statistical Description of Data</vt:lpstr>
      <vt:lpstr>Some Definitions</vt:lpstr>
      <vt:lpstr>Some Definitions</vt:lpstr>
      <vt:lpstr>Frequency Distribution</vt:lpstr>
      <vt:lpstr>Cumulative Frequency</vt:lpstr>
      <vt:lpstr>Data Presentation –Categorical Variable </vt:lpstr>
      <vt:lpstr>Data Presentation –Categorical Variable </vt:lpstr>
      <vt:lpstr>Numerical Presentation </vt:lpstr>
      <vt:lpstr>Methods of Center Measurement</vt:lpstr>
      <vt:lpstr>Shape of Data</vt:lpstr>
      <vt:lpstr>Skewness</vt:lpstr>
      <vt:lpstr>Kurtosis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OF Statistics</dc:title>
  <dc:creator>Ameer Abbas</dc:creator>
  <cp:lastModifiedBy>Ameer Abbas</cp:lastModifiedBy>
  <cp:revision>1</cp:revision>
  <dcterms:created xsi:type="dcterms:W3CDTF">2022-05-15T14:56:31Z</dcterms:created>
  <dcterms:modified xsi:type="dcterms:W3CDTF">2022-05-15T15:47:24Z</dcterms:modified>
</cp:coreProperties>
</file>