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8/22/2022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8/22/2022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C5A6-EDA2-080D-D30C-734FD1A97359}"/>
              </a:ext>
            </a:extLst>
          </p:cNvPr>
          <p:cNvSpPr>
            <a:spLocks noGrp="1"/>
          </p:cNvSpPr>
          <p:nvPr>
            <p:ph type="ctrTitle"/>
          </p:nvPr>
        </p:nvSpPr>
        <p:spPr/>
        <p:txBody>
          <a:bodyPr/>
          <a:lstStyle/>
          <a:p>
            <a:r>
              <a:rPr lang="en-IN" dirty="0">
                <a:latin typeface="Berlin Sans FB Demi" panose="020E0802020502020306" pitchFamily="34" charset="0"/>
              </a:rPr>
              <a:t>Mall Customer Segmentation</a:t>
            </a:r>
          </a:p>
        </p:txBody>
      </p:sp>
      <p:sp>
        <p:nvSpPr>
          <p:cNvPr id="3" name="Subtitle 2">
            <a:extLst>
              <a:ext uri="{FF2B5EF4-FFF2-40B4-BE49-F238E27FC236}">
                <a16:creationId xmlns:a16="http://schemas.microsoft.com/office/drawing/2014/main" id="{142250F0-8C37-2C2D-7DE4-81CF30442D7F}"/>
              </a:ext>
            </a:extLst>
          </p:cNvPr>
          <p:cNvSpPr>
            <a:spLocks noGrp="1"/>
          </p:cNvSpPr>
          <p:nvPr>
            <p:ph type="subTitle" idx="1"/>
          </p:nvPr>
        </p:nvSpPr>
        <p:spPr/>
        <p:txBody>
          <a:bodyPr/>
          <a:lstStyle/>
          <a:p>
            <a:r>
              <a:rPr lang="en-IN" dirty="0"/>
              <a:t>                                                                                                      BY </a:t>
            </a:r>
          </a:p>
          <a:p>
            <a:r>
              <a:rPr lang="en-IN" dirty="0"/>
              <a:t>                                                                                                MUHAMAD AMEER ABBAS</a:t>
            </a:r>
          </a:p>
        </p:txBody>
      </p:sp>
    </p:spTree>
    <p:extLst>
      <p:ext uri="{BB962C8B-B14F-4D97-AF65-F5344CB8AC3E}">
        <p14:creationId xmlns:p14="http://schemas.microsoft.com/office/powerpoint/2010/main" val="3584847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6DBC-68F0-5CDC-D965-F866F4282403}"/>
              </a:ext>
            </a:extLst>
          </p:cNvPr>
          <p:cNvSpPr>
            <a:spLocks noGrp="1"/>
          </p:cNvSpPr>
          <p:nvPr>
            <p:ph type="title"/>
          </p:nvPr>
        </p:nvSpPr>
        <p:spPr/>
        <p:txBody>
          <a:bodyPr>
            <a:normAutofit/>
          </a:bodyPr>
          <a:lstStyle/>
          <a:p>
            <a:r>
              <a:rPr lang="en-IN" sz="4800" dirty="0">
                <a:latin typeface="Bauhaus 93" panose="04030905020B02020C02" pitchFamily="82" charset="0"/>
              </a:rPr>
              <a:t>4. Methodology </a:t>
            </a:r>
          </a:p>
        </p:txBody>
      </p:sp>
      <p:sp>
        <p:nvSpPr>
          <p:cNvPr id="3" name="Text Placeholder 2">
            <a:extLst>
              <a:ext uri="{FF2B5EF4-FFF2-40B4-BE49-F238E27FC236}">
                <a16:creationId xmlns:a16="http://schemas.microsoft.com/office/drawing/2014/main" id="{D26B563D-AA35-6ECB-ADC3-95D9FC23AB13}"/>
              </a:ext>
            </a:extLst>
          </p:cNvPr>
          <p:cNvSpPr>
            <a:spLocks noGrp="1"/>
          </p:cNvSpPr>
          <p:nvPr>
            <p:ph type="body" idx="1"/>
          </p:nvPr>
        </p:nvSpPr>
        <p:spPr>
          <a:xfrm flipH="1">
            <a:off x="12587035" y="4540323"/>
            <a:ext cx="45719" cy="45719"/>
          </a:xfrm>
        </p:spPr>
        <p:txBody>
          <a:bodyPr>
            <a:normAutofit fontScale="25000" lnSpcReduction="20000"/>
          </a:bodyPr>
          <a:lstStyle/>
          <a:p>
            <a:endParaRPr lang="en-IN"/>
          </a:p>
        </p:txBody>
      </p:sp>
    </p:spTree>
    <p:extLst>
      <p:ext uri="{BB962C8B-B14F-4D97-AF65-F5344CB8AC3E}">
        <p14:creationId xmlns:p14="http://schemas.microsoft.com/office/powerpoint/2010/main" val="3238147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3B41-F1F6-05B0-C5ED-C992C33A6885}"/>
              </a:ext>
            </a:extLst>
          </p:cNvPr>
          <p:cNvSpPr>
            <a:spLocks noGrp="1"/>
          </p:cNvSpPr>
          <p:nvPr>
            <p:ph type="title"/>
          </p:nvPr>
        </p:nvSpPr>
        <p:spPr/>
        <p:txBody>
          <a:bodyPr>
            <a:normAutofit/>
          </a:bodyPr>
          <a:lstStyle/>
          <a:p>
            <a:pPr algn="l"/>
            <a:r>
              <a:rPr lang="en-IN" sz="4800" dirty="0">
                <a:latin typeface="Bauhaus 93" panose="04030905020B02020C02" pitchFamily="82" charset="0"/>
              </a:rPr>
              <a:t>Methodology</a:t>
            </a:r>
          </a:p>
        </p:txBody>
      </p:sp>
      <p:sp>
        <p:nvSpPr>
          <p:cNvPr id="3" name="Content Placeholder 2">
            <a:extLst>
              <a:ext uri="{FF2B5EF4-FFF2-40B4-BE49-F238E27FC236}">
                <a16:creationId xmlns:a16="http://schemas.microsoft.com/office/drawing/2014/main" id="{94A01037-9777-73D8-4219-B3E1DBBA8CF6}"/>
              </a:ext>
            </a:extLst>
          </p:cNvPr>
          <p:cNvSpPr>
            <a:spLocks noGrp="1"/>
          </p:cNvSpPr>
          <p:nvPr>
            <p:ph idx="1"/>
          </p:nvPr>
        </p:nvSpPr>
        <p:spPr/>
        <p:txBody>
          <a:bodyPr/>
          <a:lstStyle/>
          <a:p>
            <a:r>
              <a:rPr lang="en-US" dirty="0"/>
              <a:t>Creating an approach to solve the given problem statement </a:t>
            </a:r>
          </a:p>
          <a:p>
            <a:r>
              <a:rPr lang="en-US" dirty="0"/>
              <a:t>Exploring the dataset and obtaining useful insight from the same </a:t>
            </a:r>
          </a:p>
          <a:p>
            <a:r>
              <a:rPr lang="en-US" dirty="0"/>
              <a:t>Cleaning the dataset by handling nan values, remove duplicate records, etc.</a:t>
            </a:r>
          </a:p>
          <a:p>
            <a:r>
              <a:rPr lang="en-US" dirty="0"/>
              <a:t>Data Visualization used to obtain important information from the data </a:t>
            </a:r>
          </a:p>
          <a:p>
            <a:r>
              <a:rPr lang="en-US" dirty="0"/>
              <a:t>Data Preprocessing is performed to make the data ready to fit the model this includes feature scaling, splitting the dataset into features and labels,etc.</a:t>
            </a:r>
          </a:p>
          <a:p>
            <a:r>
              <a:rPr lang="en-US" dirty="0"/>
              <a:t>Model Building </a:t>
            </a:r>
            <a:endParaRPr lang="en-IN" dirty="0"/>
          </a:p>
        </p:txBody>
      </p:sp>
    </p:spTree>
    <p:extLst>
      <p:ext uri="{BB962C8B-B14F-4D97-AF65-F5344CB8AC3E}">
        <p14:creationId xmlns:p14="http://schemas.microsoft.com/office/powerpoint/2010/main" val="2139499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FF3C-3107-AD46-1B8A-5D666E5C85EF}"/>
              </a:ext>
            </a:extLst>
          </p:cNvPr>
          <p:cNvSpPr>
            <a:spLocks noGrp="1"/>
          </p:cNvSpPr>
          <p:nvPr>
            <p:ph type="title"/>
          </p:nvPr>
        </p:nvSpPr>
        <p:spPr/>
        <p:txBody>
          <a:bodyPr>
            <a:normAutofit/>
          </a:bodyPr>
          <a:lstStyle/>
          <a:p>
            <a:r>
              <a:rPr lang="en-IN" sz="4800" dirty="0">
                <a:latin typeface="Bauhaus 93" panose="04030905020B02020C02" pitchFamily="82" charset="0"/>
              </a:rPr>
              <a:t>5. Implementation and AnalysiS</a:t>
            </a:r>
          </a:p>
        </p:txBody>
      </p:sp>
      <p:sp>
        <p:nvSpPr>
          <p:cNvPr id="3" name="Text Placeholder 2">
            <a:extLst>
              <a:ext uri="{FF2B5EF4-FFF2-40B4-BE49-F238E27FC236}">
                <a16:creationId xmlns:a16="http://schemas.microsoft.com/office/drawing/2014/main" id="{6B3F5ED2-FD72-C5F9-F482-794BDD75F9CB}"/>
              </a:ext>
            </a:extLst>
          </p:cNvPr>
          <p:cNvSpPr>
            <a:spLocks noGrp="1"/>
          </p:cNvSpPr>
          <p:nvPr>
            <p:ph type="body" idx="1"/>
          </p:nvPr>
        </p:nvSpPr>
        <p:spPr>
          <a:xfrm flipH="1" flipV="1">
            <a:off x="13115953" y="4810159"/>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421789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1CA7-FCB4-3F20-DDF0-DC51677EA02B}"/>
              </a:ext>
            </a:extLst>
          </p:cNvPr>
          <p:cNvSpPr>
            <a:spLocks noGrp="1"/>
          </p:cNvSpPr>
          <p:nvPr>
            <p:ph type="title"/>
          </p:nvPr>
        </p:nvSpPr>
        <p:spPr/>
        <p:txBody>
          <a:bodyPr>
            <a:normAutofit/>
          </a:bodyPr>
          <a:lstStyle/>
          <a:p>
            <a:pPr algn="l"/>
            <a:r>
              <a:rPr lang="en-IN" sz="4800" dirty="0">
                <a:latin typeface="Bauhaus 93" panose="04030905020B02020C02" pitchFamily="82" charset="0"/>
              </a:rPr>
              <a:t>5.1 Gender Plot</a:t>
            </a:r>
          </a:p>
        </p:txBody>
      </p:sp>
      <p:sp>
        <p:nvSpPr>
          <p:cNvPr id="3" name="Picture Placeholder 2">
            <a:extLst>
              <a:ext uri="{FF2B5EF4-FFF2-40B4-BE49-F238E27FC236}">
                <a16:creationId xmlns:a16="http://schemas.microsoft.com/office/drawing/2014/main" id="{A38F341A-8388-082E-9A6F-05BAC1D06AD7}"/>
              </a:ext>
            </a:extLst>
          </p:cNvPr>
          <p:cNvSpPr>
            <a:spLocks noGrp="1"/>
          </p:cNvSpPr>
          <p:nvPr>
            <p:ph type="pic" idx="1"/>
          </p:nvPr>
        </p:nvSpPr>
        <p:spPr>
          <a:xfrm flipH="1">
            <a:off x="2985520" y="8595331"/>
            <a:ext cx="50792" cy="82545"/>
          </a:xfrm>
        </p:spPr>
      </p:sp>
      <p:sp>
        <p:nvSpPr>
          <p:cNvPr id="4" name="Text Placeholder 3">
            <a:extLst>
              <a:ext uri="{FF2B5EF4-FFF2-40B4-BE49-F238E27FC236}">
                <a16:creationId xmlns:a16="http://schemas.microsoft.com/office/drawing/2014/main" id="{E638DE0F-69C7-9390-1D04-27A66FD7F976}"/>
              </a:ext>
            </a:extLst>
          </p:cNvPr>
          <p:cNvSpPr>
            <a:spLocks noGrp="1"/>
          </p:cNvSpPr>
          <p:nvPr>
            <p:ph type="body" sz="half" idx="2"/>
          </p:nvPr>
        </p:nvSpPr>
        <p:spPr/>
        <p:txBody>
          <a:bodyPr/>
          <a:lstStyle/>
          <a:p>
            <a:r>
              <a:rPr lang="en-US" dirty="0"/>
              <a:t>Gender Plot Analysis:</a:t>
            </a:r>
          </a:p>
          <a:p>
            <a:r>
              <a:rPr lang="en-US" dirty="0"/>
              <a:t> From the Count plot, it is observed that the number of Female customers is more than the total number of Male customers. </a:t>
            </a:r>
            <a:endParaRPr lang="en-IN" dirty="0"/>
          </a:p>
        </p:txBody>
      </p:sp>
      <p:grpSp>
        <p:nvGrpSpPr>
          <p:cNvPr id="5" name="Group 2">
            <a:extLst>
              <a:ext uri="{FF2B5EF4-FFF2-40B4-BE49-F238E27FC236}">
                <a16:creationId xmlns:a16="http://schemas.microsoft.com/office/drawing/2014/main" id="{BE237A67-71A3-004A-624F-2B5A2A3B5CE4}"/>
              </a:ext>
            </a:extLst>
          </p:cNvPr>
          <p:cNvGrpSpPr>
            <a:grpSpLocks/>
          </p:cNvGrpSpPr>
          <p:nvPr/>
        </p:nvGrpSpPr>
        <p:grpSpPr bwMode="auto">
          <a:xfrm>
            <a:off x="7804184" y="824400"/>
            <a:ext cx="3417454" cy="4470400"/>
            <a:chOff x="5331" y="0"/>
            <a:chExt cx="9069" cy="8100"/>
          </a:xfrm>
        </p:grpSpPr>
        <p:sp>
          <p:nvSpPr>
            <p:cNvPr id="6" name="Rectangle 3">
              <a:extLst>
                <a:ext uri="{FF2B5EF4-FFF2-40B4-BE49-F238E27FC236}">
                  <a16:creationId xmlns:a16="http://schemas.microsoft.com/office/drawing/2014/main" id="{57D890CA-82D8-E2C7-8FA6-050C42FA7F19}"/>
                </a:ext>
              </a:extLst>
            </p:cNvPr>
            <p:cNvSpPr>
              <a:spLocks noChangeArrowheads="1"/>
            </p:cNvSpPr>
            <p:nvPr/>
          </p:nvSpPr>
          <p:spPr bwMode="auto">
            <a:xfrm>
              <a:off x="5331" y="0"/>
              <a:ext cx="9069" cy="8100"/>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3076" name="Picture 4">
              <a:extLst>
                <a:ext uri="{FF2B5EF4-FFF2-40B4-BE49-F238E27FC236}">
                  <a16:creationId xmlns:a16="http://schemas.microsoft.com/office/drawing/2014/main" id="{AB3AD955-16A2-0BF6-0C44-EB5E0DF3E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1" y="1474"/>
              <a:ext cx="7632" cy="5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81324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FD92-7386-7C64-7D67-E7EC0CBA589B}"/>
              </a:ext>
            </a:extLst>
          </p:cNvPr>
          <p:cNvSpPr>
            <a:spLocks noGrp="1"/>
          </p:cNvSpPr>
          <p:nvPr>
            <p:ph type="title"/>
          </p:nvPr>
        </p:nvSpPr>
        <p:spPr/>
        <p:txBody>
          <a:bodyPr>
            <a:normAutofit/>
          </a:bodyPr>
          <a:lstStyle/>
          <a:p>
            <a:r>
              <a:rPr lang="en-IN" sz="4800" dirty="0">
                <a:latin typeface="Bauhaus 93" panose="04030905020B02020C02" pitchFamily="82" charset="0"/>
              </a:rPr>
              <a:t>5.2 Age Plot </a:t>
            </a:r>
          </a:p>
        </p:txBody>
      </p:sp>
      <p:sp>
        <p:nvSpPr>
          <p:cNvPr id="3" name="Picture Placeholder 2">
            <a:extLst>
              <a:ext uri="{FF2B5EF4-FFF2-40B4-BE49-F238E27FC236}">
                <a16:creationId xmlns:a16="http://schemas.microsoft.com/office/drawing/2014/main" id="{5954E835-01BF-B086-AA87-40B68FBA222A}"/>
              </a:ext>
            </a:extLst>
          </p:cNvPr>
          <p:cNvSpPr>
            <a:spLocks noGrp="1"/>
          </p:cNvSpPr>
          <p:nvPr>
            <p:ph type="pic" idx="1"/>
          </p:nvPr>
        </p:nvSpPr>
        <p:spPr>
          <a:xfrm flipV="1">
            <a:off x="5759067" y="19610621"/>
            <a:ext cx="54138" cy="45719"/>
          </a:xfrm>
        </p:spPr>
      </p:sp>
      <p:sp>
        <p:nvSpPr>
          <p:cNvPr id="4" name="Text Placeholder 3">
            <a:extLst>
              <a:ext uri="{FF2B5EF4-FFF2-40B4-BE49-F238E27FC236}">
                <a16:creationId xmlns:a16="http://schemas.microsoft.com/office/drawing/2014/main" id="{885179E2-D42F-BE07-1983-53BEF5449DB6}"/>
              </a:ext>
            </a:extLst>
          </p:cNvPr>
          <p:cNvSpPr>
            <a:spLocks noGrp="1"/>
          </p:cNvSpPr>
          <p:nvPr>
            <p:ph type="body" sz="half" idx="2"/>
          </p:nvPr>
        </p:nvSpPr>
        <p:spPr/>
        <p:txBody>
          <a:bodyPr/>
          <a:lstStyle/>
          <a:p>
            <a:r>
              <a:rPr lang="en-US" dirty="0"/>
              <a:t>Age Plot Analysis: </a:t>
            </a:r>
          </a:p>
          <a:p>
            <a:r>
              <a:rPr lang="en-US" dirty="0"/>
              <a:t>From the Histogram it is evident that there are 3 age groups that are more frequently shop at the mall, they are: 15-22 years, 30-40 years, and 45-50 years. </a:t>
            </a:r>
            <a:endParaRPr lang="en-IN" dirty="0"/>
          </a:p>
        </p:txBody>
      </p:sp>
      <p:grpSp>
        <p:nvGrpSpPr>
          <p:cNvPr id="5" name="Group 2">
            <a:extLst>
              <a:ext uri="{FF2B5EF4-FFF2-40B4-BE49-F238E27FC236}">
                <a16:creationId xmlns:a16="http://schemas.microsoft.com/office/drawing/2014/main" id="{0F1FB845-97D1-DD14-11B4-261B196B09B0}"/>
              </a:ext>
            </a:extLst>
          </p:cNvPr>
          <p:cNvGrpSpPr>
            <a:grpSpLocks/>
          </p:cNvGrpSpPr>
          <p:nvPr/>
        </p:nvGrpSpPr>
        <p:grpSpPr bwMode="auto">
          <a:xfrm>
            <a:off x="7786255" y="812800"/>
            <a:ext cx="3463636" cy="4479636"/>
            <a:chOff x="5331" y="0"/>
            <a:chExt cx="9069" cy="8100"/>
          </a:xfrm>
        </p:grpSpPr>
        <p:sp>
          <p:nvSpPr>
            <p:cNvPr id="6" name="Rectangle 3">
              <a:extLst>
                <a:ext uri="{FF2B5EF4-FFF2-40B4-BE49-F238E27FC236}">
                  <a16:creationId xmlns:a16="http://schemas.microsoft.com/office/drawing/2014/main" id="{821F2491-20FA-0D05-5893-DAB6E6C03BD5}"/>
                </a:ext>
              </a:extLst>
            </p:cNvPr>
            <p:cNvSpPr>
              <a:spLocks noChangeArrowheads="1"/>
            </p:cNvSpPr>
            <p:nvPr/>
          </p:nvSpPr>
          <p:spPr bwMode="auto">
            <a:xfrm>
              <a:off x="5331" y="0"/>
              <a:ext cx="9069" cy="8100"/>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4100" name="Picture 4">
              <a:extLst>
                <a:ext uri="{FF2B5EF4-FFF2-40B4-BE49-F238E27FC236}">
                  <a16:creationId xmlns:a16="http://schemas.microsoft.com/office/drawing/2014/main" id="{3FD1989C-B99C-F20B-FC68-82D467725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4" y="1599"/>
              <a:ext cx="7115" cy="4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62358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C8A4-DE6F-F38D-5DD6-E14DFC05DD74}"/>
              </a:ext>
            </a:extLst>
          </p:cNvPr>
          <p:cNvSpPr>
            <a:spLocks noGrp="1"/>
          </p:cNvSpPr>
          <p:nvPr>
            <p:ph type="title"/>
          </p:nvPr>
        </p:nvSpPr>
        <p:spPr>
          <a:xfrm>
            <a:off x="1451206" y="1129512"/>
            <a:ext cx="3963657" cy="1371889"/>
          </a:xfrm>
        </p:spPr>
        <p:txBody>
          <a:bodyPr>
            <a:normAutofit/>
          </a:bodyPr>
          <a:lstStyle/>
          <a:p>
            <a:r>
              <a:rPr lang="en-US" dirty="0">
                <a:latin typeface="Bauhaus 93" panose="04030905020B02020C02" pitchFamily="82" charset="0"/>
              </a:rPr>
              <a:t>5.3 Age Vs Spending Score</a:t>
            </a:r>
            <a:endParaRPr lang="en-IN" dirty="0">
              <a:latin typeface="Bauhaus 93" panose="04030905020B02020C02" pitchFamily="82" charset="0"/>
            </a:endParaRPr>
          </a:p>
        </p:txBody>
      </p:sp>
      <p:sp>
        <p:nvSpPr>
          <p:cNvPr id="3" name="Picture Placeholder 2">
            <a:extLst>
              <a:ext uri="{FF2B5EF4-FFF2-40B4-BE49-F238E27FC236}">
                <a16:creationId xmlns:a16="http://schemas.microsoft.com/office/drawing/2014/main" id="{CAA080DA-B70F-010F-247A-11F40C6C46DF}"/>
              </a:ext>
            </a:extLst>
          </p:cNvPr>
          <p:cNvSpPr>
            <a:spLocks noGrp="1"/>
          </p:cNvSpPr>
          <p:nvPr>
            <p:ph type="pic" idx="1"/>
          </p:nvPr>
        </p:nvSpPr>
        <p:spPr/>
      </p:sp>
      <p:sp>
        <p:nvSpPr>
          <p:cNvPr id="4" name="Text Placeholder 3">
            <a:extLst>
              <a:ext uri="{FF2B5EF4-FFF2-40B4-BE49-F238E27FC236}">
                <a16:creationId xmlns:a16="http://schemas.microsoft.com/office/drawing/2014/main" id="{ABD9C385-0A1D-5588-C8CA-9DF3085BF563}"/>
              </a:ext>
            </a:extLst>
          </p:cNvPr>
          <p:cNvSpPr>
            <a:spLocks noGrp="1"/>
          </p:cNvSpPr>
          <p:nvPr>
            <p:ph type="body" sz="half" idx="2"/>
          </p:nvPr>
        </p:nvSpPr>
        <p:spPr>
          <a:xfrm>
            <a:off x="742117" y="2501401"/>
            <a:ext cx="5524404" cy="3054329"/>
          </a:xfrm>
        </p:spPr>
        <p:txBody>
          <a:bodyPr>
            <a:noAutofit/>
          </a:bodyPr>
          <a:lstStyle/>
          <a:p>
            <a:r>
              <a:rPr lang="en-US" sz="1400" dirty="0"/>
              <a:t>Age Vs Spending Score Analysis </a:t>
            </a:r>
          </a:p>
          <a:p>
            <a:pPr marL="342900" indent="-342900">
              <a:buAutoNum type="arabicPeriod"/>
            </a:pPr>
            <a:r>
              <a:rPr lang="en-US" sz="1400" dirty="0"/>
              <a:t>From the Age Vs Spending Score plot we observe that customers whose spending score is more than 65 have their Age in the range of 15-42 years. Also from the Scatter plot it is observed that customers whose spending score is more than 65 consists of more Females than Males. </a:t>
            </a:r>
          </a:p>
          <a:p>
            <a:pPr marL="342900" indent="-342900">
              <a:buAutoNum type="arabicPeriod"/>
            </a:pPr>
            <a:r>
              <a:rPr lang="en-US" sz="1400" dirty="0"/>
              <a:t> The customers having average spending score </a:t>
            </a:r>
            <a:r>
              <a:rPr lang="en-US" sz="1400" dirty="0" err="1"/>
              <a:t>ie</a:t>
            </a:r>
            <a:r>
              <a:rPr lang="en-US" sz="1400" dirty="0"/>
              <a:t>: in the range of 40-60 consists of the age group of the range 15-75 years and the count of males and females in this age group is also approximately the same. </a:t>
            </a:r>
            <a:endParaRPr lang="en-IN" sz="1400" dirty="0"/>
          </a:p>
        </p:txBody>
      </p:sp>
      <p:grpSp>
        <p:nvGrpSpPr>
          <p:cNvPr id="5" name="Group 2">
            <a:extLst>
              <a:ext uri="{FF2B5EF4-FFF2-40B4-BE49-F238E27FC236}">
                <a16:creationId xmlns:a16="http://schemas.microsoft.com/office/drawing/2014/main" id="{E35C99A1-9765-1950-F347-F2347BC7EDBC}"/>
              </a:ext>
            </a:extLst>
          </p:cNvPr>
          <p:cNvGrpSpPr>
            <a:grpSpLocks/>
          </p:cNvGrpSpPr>
          <p:nvPr/>
        </p:nvGrpSpPr>
        <p:grpSpPr bwMode="auto">
          <a:xfrm>
            <a:off x="7781365" y="806823"/>
            <a:ext cx="3442448" cy="4464423"/>
            <a:chOff x="5331" y="0"/>
            <a:chExt cx="9069" cy="8100"/>
          </a:xfrm>
        </p:grpSpPr>
        <p:sp>
          <p:nvSpPr>
            <p:cNvPr id="6" name="Rectangle 3">
              <a:extLst>
                <a:ext uri="{FF2B5EF4-FFF2-40B4-BE49-F238E27FC236}">
                  <a16:creationId xmlns:a16="http://schemas.microsoft.com/office/drawing/2014/main" id="{FF086924-69FF-9C19-9188-4D8F319FE2AD}"/>
                </a:ext>
              </a:extLst>
            </p:cNvPr>
            <p:cNvSpPr>
              <a:spLocks noChangeArrowheads="1"/>
            </p:cNvSpPr>
            <p:nvPr/>
          </p:nvSpPr>
          <p:spPr bwMode="auto">
            <a:xfrm>
              <a:off x="5331" y="0"/>
              <a:ext cx="9069" cy="8100"/>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5124" name="Picture 4">
              <a:extLst>
                <a:ext uri="{FF2B5EF4-FFF2-40B4-BE49-F238E27FC236}">
                  <a16:creationId xmlns:a16="http://schemas.microsoft.com/office/drawing/2014/main" id="{C8F42485-9915-BC37-79DD-3845FF166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 y="1501"/>
              <a:ext cx="7520" cy="5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60647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7A49F-6E15-144B-C91B-FE4A7C1392E7}"/>
              </a:ext>
            </a:extLst>
          </p:cNvPr>
          <p:cNvSpPr>
            <a:spLocks noGrp="1"/>
          </p:cNvSpPr>
          <p:nvPr>
            <p:ph type="title"/>
          </p:nvPr>
        </p:nvSpPr>
        <p:spPr>
          <a:xfrm>
            <a:off x="1146406" y="277865"/>
            <a:ext cx="5532328" cy="1922299"/>
          </a:xfrm>
        </p:spPr>
        <p:txBody>
          <a:bodyPr>
            <a:normAutofit/>
          </a:bodyPr>
          <a:lstStyle/>
          <a:p>
            <a:r>
              <a:rPr lang="en-US" sz="4000" dirty="0">
                <a:latin typeface="Bauhaus 93" panose="04030905020B02020C02" pitchFamily="82" charset="0"/>
              </a:rPr>
              <a:t>5.4 Annual Income Vs Spending Score </a:t>
            </a:r>
            <a:endParaRPr lang="en-IN" sz="4000" dirty="0">
              <a:latin typeface="Bauhaus 93" panose="04030905020B02020C02" pitchFamily="82" charset="0"/>
            </a:endParaRPr>
          </a:p>
        </p:txBody>
      </p:sp>
      <p:sp>
        <p:nvSpPr>
          <p:cNvPr id="3" name="Picture Placeholder 2">
            <a:extLst>
              <a:ext uri="{FF2B5EF4-FFF2-40B4-BE49-F238E27FC236}">
                <a16:creationId xmlns:a16="http://schemas.microsoft.com/office/drawing/2014/main" id="{48E3689D-1F4B-2C96-81B0-7949BA252EEA}"/>
              </a:ext>
            </a:extLst>
          </p:cNvPr>
          <p:cNvSpPr>
            <a:spLocks noGrp="1"/>
          </p:cNvSpPr>
          <p:nvPr>
            <p:ph type="pic" idx="1"/>
          </p:nvPr>
        </p:nvSpPr>
        <p:spPr>
          <a:xfrm flipH="1" flipV="1">
            <a:off x="14490308" y="19009670"/>
            <a:ext cx="45719" cy="45719"/>
          </a:xfrm>
        </p:spPr>
      </p:sp>
      <p:sp>
        <p:nvSpPr>
          <p:cNvPr id="4" name="Text Placeholder 3">
            <a:extLst>
              <a:ext uri="{FF2B5EF4-FFF2-40B4-BE49-F238E27FC236}">
                <a16:creationId xmlns:a16="http://schemas.microsoft.com/office/drawing/2014/main" id="{315BF400-7688-0A54-6A21-EF93EFD4E536}"/>
              </a:ext>
            </a:extLst>
          </p:cNvPr>
          <p:cNvSpPr>
            <a:spLocks noGrp="1"/>
          </p:cNvSpPr>
          <p:nvPr>
            <p:ph type="body" sz="half" idx="2"/>
          </p:nvPr>
        </p:nvSpPr>
        <p:spPr>
          <a:xfrm>
            <a:off x="1450329" y="2200164"/>
            <a:ext cx="5524404" cy="2949570"/>
          </a:xfrm>
        </p:spPr>
        <p:txBody>
          <a:bodyPr>
            <a:normAutofit fontScale="85000" lnSpcReduction="20000"/>
          </a:bodyPr>
          <a:lstStyle/>
          <a:p>
            <a:r>
              <a:rPr lang="en-US" dirty="0"/>
              <a:t>Annual Income Vs Spending Score Analysis </a:t>
            </a:r>
          </a:p>
          <a:p>
            <a:r>
              <a:rPr lang="en-US" dirty="0"/>
              <a:t>We observe that there are 5 clusters and can be categorized as:</a:t>
            </a:r>
          </a:p>
          <a:p>
            <a:r>
              <a:rPr lang="en-US" dirty="0"/>
              <a:t> a. High Income, High Spending Score (Top Right Cluster) </a:t>
            </a:r>
          </a:p>
          <a:p>
            <a:r>
              <a:rPr lang="en-US" dirty="0"/>
              <a:t>b. High Income, Low Spending Score (Bottom Right Cluster) </a:t>
            </a:r>
          </a:p>
          <a:p>
            <a:r>
              <a:rPr lang="en-US" dirty="0"/>
              <a:t>c. Average Income, Average Spending Score (Center Cluster) </a:t>
            </a:r>
          </a:p>
          <a:p>
            <a:r>
              <a:rPr lang="en-US" dirty="0"/>
              <a:t>d. Low Income, High Spending Score (Top Left Cluster) </a:t>
            </a:r>
          </a:p>
          <a:p>
            <a:r>
              <a:rPr lang="en-US" dirty="0"/>
              <a:t>e. Low Income, Low Spending Score (Bottom Left Cluster) </a:t>
            </a:r>
            <a:endParaRPr lang="en-IN" dirty="0"/>
          </a:p>
        </p:txBody>
      </p:sp>
      <p:grpSp>
        <p:nvGrpSpPr>
          <p:cNvPr id="6" name="Group 3">
            <a:extLst>
              <a:ext uri="{FF2B5EF4-FFF2-40B4-BE49-F238E27FC236}">
                <a16:creationId xmlns:a16="http://schemas.microsoft.com/office/drawing/2014/main" id="{1D1CAD6D-6B88-4F36-7109-27F10D8C4F3E}"/>
              </a:ext>
            </a:extLst>
          </p:cNvPr>
          <p:cNvGrpSpPr>
            <a:grpSpLocks/>
          </p:cNvGrpSpPr>
          <p:nvPr/>
        </p:nvGrpSpPr>
        <p:grpSpPr bwMode="auto">
          <a:xfrm>
            <a:off x="7786255" y="831274"/>
            <a:ext cx="3463636" cy="4433454"/>
            <a:chOff x="5331" y="0"/>
            <a:chExt cx="9069" cy="8100"/>
          </a:xfrm>
        </p:grpSpPr>
        <p:sp>
          <p:nvSpPr>
            <p:cNvPr id="7" name="Rectangle 4">
              <a:extLst>
                <a:ext uri="{FF2B5EF4-FFF2-40B4-BE49-F238E27FC236}">
                  <a16:creationId xmlns:a16="http://schemas.microsoft.com/office/drawing/2014/main" id="{585AA7EA-8AA3-92D3-0F66-EA009683668A}"/>
                </a:ext>
              </a:extLst>
            </p:cNvPr>
            <p:cNvSpPr>
              <a:spLocks noChangeArrowheads="1"/>
            </p:cNvSpPr>
            <p:nvPr/>
          </p:nvSpPr>
          <p:spPr bwMode="auto">
            <a:xfrm>
              <a:off x="5331" y="0"/>
              <a:ext cx="9069" cy="8100"/>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6149" name="Picture 5">
              <a:extLst>
                <a:ext uri="{FF2B5EF4-FFF2-40B4-BE49-F238E27FC236}">
                  <a16:creationId xmlns:a16="http://schemas.microsoft.com/office/drawing/2014/main" id="{8D167598-B387-307E-3DC6-5FE68DB68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7" y="1433"/>
              <a:ext cx="7819" cy="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17746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7C77C-C31D-F106-FD26-7A71C95D91DE}"/>
              </a:ext>
            </a:extLst>
          </p:cNvPr>
          <p:cNvSpPr>
            <a:spLocks noGrp="1"/>
          </p:cNvSpPr>
          <p:nvPr>
            <p:ph type="title"/>
          </p:nvPr>
        </p:nvSpPr>
        <p:spPr/>
        <p:txBody>
          <a:bodyPr>
            <a:normAutofit/>
          </a:bodyPr>
          <a:lstStyle/>
          <a:p>
            <a:r>
              <a:rPr lang="en-IN" sz="4800" dirty="0">
                <a:latin typeface="Bauhaus 93" panose="04030905020B02020C02" pitchFamily="82" charset="0"/>
              </a:rPr>
              <a:t>6. Conclusion </a:t>
            </a:r>
          </a:p>
        </p:txBody>
      </p:sp>
      <p:sp>
        <p:nvSpPr>
          <p:cNvPr id="3" name="Text Placeholder 2">
            <a:extLst>
              <a:ext uri="{FF2B5EF4-FFF2-40B4-BE49-F238E27FC236}">
                <a16:creationId xmlns:a16="http://schemas.microsoft.com/office/drawing/2014/main" id="{896C05E3-36CF-789B-D8CA-D5A22065C068}"/>
              </a:ext>
            </a:extLst>
          </p:cNvPr>
          <p:cNvSpPr>
            <a:spLocks noGrp="1"/>
          </p:cNvSpPr>
          <p:nvPr>
            <p:ph type="body" idx="1"/>
          </p:nvPr>
        </p:nvSpPr>
        <p:spPr>
          <a:xfrm flipH="1">
            <a:off x="12782085" y="5327587"/>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021447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2D354-EE6C-4294-847D-D3F7C98E6DF6}"/>
              </a:ext>
            </a:extLst>
          </p:cNvPr>
          <p:cNvSpPr>
            <a:spLocks noGrp="1"/>
          </p:cNvSpPr>
          <p:nvPr>
            <p:ph type="title"/>
          </p:nvPr>
        </p:nvSpPr>
        <p:spPr>
          <a:xfrm>
            <a:off x="1209159" y="161392"/>
            <a:ext cx="5532328" cy="1922299"/>
          </a:xfrm>
        </p:spPr>
        <p:txBody>
          <a:bodyPr>
            <a:normAutofit/>
          </a:bodyPr>
          <a:lstStyle/>
          <a:p>
            <a:pPr algn="r"/>
            <a:r>
              <a:rPr lang="en-IN" sz="4400" dirty="0">
                <a:latin typeface="Bauhaus 93" panose="04030905020B02020C02" pitchFamily="82" charset="0"/>
              </a:rPr>
              <a:t>Clustering Analysis</a:t>
            </a:r>
            <a:r>
              <a:rPr lang="en-IN" sz="4400" dirty="0"/>
              <a:t> </a:t>
            </a:r>
          </a:p>
        </p:txBody>
      </p:sp>
      <p:sp>
        <p:nvSpPr>
          <p:cNvPr id="3" name="Picture Placeholder 2">
            <a:extLst>
              <a:ext uri="{FF2B5EF4-FFF2-40B4-BE49-F238E27FC236}">
                <a16:creationId xmlns:a16="http://schemas.microsoft.com/office/drawing/2014/main" id="{70DC43C0-82C1-4461-8638-0AABC2292611}"/>
              </a:ext>
            </a:extLst>
          </p:cNvPr>
          <p:cNvSpPr>
            <a:spLocks noGrp="1"/>
          </p:cNvSpPr>
          <p:nvPr>
            <p:ph type="pic" idx="1"/>
          </p:nvPr>
        </p:nvSpPr>
        <p:spPr>
          <a:xfrm>
            <a:off x="15917911" y="2178111"/>
            <a:ext cx="2091968" cy="3131246"/>
          </a:xfrm>
        </p:spPr>
      </p:sp>
      <p:sp>
        <p:nvSpPr>
          <p:cNvPr id="4" name="Text Placeholder 3">
            <a:extLst>
              <a:ext uri="{FF2B5EF4-FFF2-40B4-BE49-F238E27FC236}">
                <a16:creationId xmlns:a16="http://schemas.microsoft.com/office/drawing/2014/main" id="{662C1BDD-B0DF-428C-F962-93859089D6CC}"/>
              </a:ext>
            </a:extLst>
          </p:cNvPr>
          <p:cNvSpPr>
            <a:spLocks noGrp="1"/>
          </p:cNvSpPr>
          <p:nvPr>
            <p:ph type="body" sz="half" idx="2"/>
          </p:nvPr>
        </p:nvSpPr>
        <p:spPr>
          <a:xfrm>
            <a:off x="1450329" y="2083691"/>
            <a:ext cx="5524404" cy="3797156"/>
          </a:xfrm>
        </p:spPr>
        <p:txBody>
          <a:bodyPr>
            <a:normAutofit fontScale="70000" lnSpcReduction="20000"/>
          </a:bodyPr>
          <a:lstStyle/>
          <a:p>
            <a:pPr marL="342900" indent="-342900">
              <a:buAutoNum type="alphaLcPeriod"/>
            </a:pPr>
            <a:r>
              <a:rPr lang="en-US" dirty="0"/>
              <a:t>High Income, High Spending Score (Cluster 5) - Target these customers by sending new product alerts which would lead to an increase in the revenue collected by the mall as they are loyal customers. </a:t>
            </a:r>
          </a:p>
          <a:p>
            <a:pPr marL="342900" indent="-342900">
              <a:buAutoNum type="alphaLcPeriod"/>
            </a:pPr>
            <a:r>
              <a:rPr lang="en-US" dirty="0"/>
              <a:t> High Income, Low Spending Score (Cluster 2) - Target these customers by asking the feedback and advertising the product in a better way to convert them into Cluster 5 customers. </a:t>
            </a:r>
          </a:p>
          <a:p>
            <a:pPr marL="342900" indent="-342900">
              <a:buAutoNum type="alphaLcPeriod"/>
            </a:pPr>
            <a:r>
              <a:rPr lang="en-US" dirty="0"/>
              <a:t>  Average Income, Average Spending Score (Cluster 1) - May or may not target these groups of customers based on the policy of the mall. </a:t>
            </a:r>
          </a:p>
          <a:p>
            <a:pPr marL="342900" indent="-342900">
              <a:buAutoNum type="alphaLcPeriod"/>
            </a:pPr>
            <a:r>
              <a:rPr lang="en-US" dirty="0"/>
              <a:t> Low Income, High Spending Score (Cluster 4) - Can target these set of customers by providing them with Low-cost EMI's, etc. </a:t>
            </a:r>
          </a:p>
          <a:p>
            <a:pPr marL="342900" indent="-342900">
              <a:buAutoNum type="alphaLcPeriod"/>
            </a:pPr>
            <a:r>
              <a:rPr lang="en-US" dirty="0"/>
              <a:t> Low Income, Low Spending Score (Cluster 3) - Don't target these customers since they have less income and need to save money.</a:t>
            </a:r>
            <a:endParaRPr lang="en-IN" dirty="0"/>
          </a:p>
        </p:txBody>
      </p:sp>
      <p:grpSp>
        <p:nvGrpSpPr>
          <p:cNvPr id="5" name="Group 2">
            <a:extLst>
              <a:ext uri="{FF2B5EF4-FFF2-40B4-BE49-F238E27FC236}">
                <a16:creationId xmlns:a16="http://schemas.microsoft.com/office/drawing/2014/main" id="{04D5A2A4-777A-81EF-5171-7EA1B6E8749E}"/>
              </a:ext>
            </a:extLst>
          </p:cNvPr>
          <p:cNvGrpSpPr>
            <a:grpSpLocks/>
          </p:cNvGrpSpPr>
          <p:nvPr/>
        </p:nvGrpSpPr>
        <p:grpSpPr bwMode="auto">
          <a:xfrm>
            <a:off x="7823200" y="831273"/>
            <a:ext cx="3426691" cy="4414982"/>
            <a:chOff x="0" y="0"/>
            <a:chExt cx="7201" cy="8100"/>
          </a:xfrm>
        </p:grpSpPr>
        <p:sp>
          <p:nvSpPr>
            <p:cNvPr id="6" name="Rectangle 3">
              <a:extLst>
                <a:ext uri="{FF2B5EF4-FFF2-40B4-BE49-F238E27FC236}">
                  <a16:creationId xmlns:a16="http://schemas.microsoft.com/office/drawing/2014/main" id="{3D32E8E9-D243-2923-6364-9BD94309C54F}"/>
                </a:ext>
              </a:extLst>
            </p:cNvPr>
            <p:cNvSpPr>
              <a:spLocks noChangeArrowheads="1"/>
            </p:cNvSpPr>
            <p:nvPr/>
          </p:nvSpPr>
          <p:spPr bwMode="auto">
            <a:xfrm>
              <a:off x="0" y="0"/>
              <a:ext cx="7030" cy="8100"/>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7172" name="Picture 4">
              <a:extLst>
                <a:ext uri="{FF2B5EF4-FFF2-40B4-BE49-F238E27FC236}">
                  <a16:creationId xmlns:a16="http://schemas.microsoft.com/office/drawing/2014/main" id="{3ACA973C-B3EB-D167-B4C0-CCBAF7186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9" y="0"/>
              <a:ext cx="172" cy="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a:extLst>
                <a:ext uri="{FF2B5EF4-FFF2-40B4-BE49-F238E27FC236}">
                  <a16:creationId xmlns:a16="http://schemas.microsoft.com/office/drawing/2014/main" id="{5B75B04A-9FF2-D333-D43E-7B9BB85EB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18"/>
              <a:ext cx="7200" cy="5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13235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35DBF-1BAA-CFFF-41E2-447A268B0B68}"/>
              </a:ext>
            </a:extLst>
          </p:cNvPr>
          <p:cNvSpPr>
            <a:spLocks noGrp="1"/>
          </p:cNvSpPr>
          <p:nvPr>
            <p:ph type="title"/>
          </p:nvPr>
        </p:nvSpPr>
        <p:spPr>
          <a:xfrm>
            <a:off x="1630873" y="2505271"/>
            <a:ext cx="9291215" cy="1049235"/>
          </a:xfrm>
        </p:spPr>
        <p:txBody>
          <a:bodyPr>
            <a:normAutofit/>
          </a:bodyPr>
          <a:lstStyle/>
          <a:p>
            <a:r>
              <a:rPr lang="en-IN" sz="4800" dirty="0">
                <a:latin typeface="Bauhaus 93" panose="04030905020B02020C02" pitchFamily="82" charset="0"/>
              </a:rPr>
              <a:t>Thank you</a:t>
            </a:r>
          </a:p>
        </p:txBody>
      </p:sp>
    </p:spTree>
    <p:extLst>
      <p:ext uri="{BB962C8B-B14F-4D97-AF65-F5344CB8AC3E}">
        <p14:creationId xmlns:p14="http://schemas.microsoft.com/office/powerpoint/2010/main" val="1789095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571D-940D-6304-7DB5-610C28B0B329}"/>
              </a:ext>
            </a:extLst>
          </p:cNvPr>
          <p:cNvSpPr>
            <a:spLocks noGrp="1"/>
          </p:cNvSpPr>
          <p:nvPr>
            <p:ph type="title"/>
          </p:nvPr>
        </p:nvSpPr>
        <p:spPr/>
        <p:txBody>
          <a:bodyPr>
            <a:normAutofit/>
          </a:bodyPr>
          <a:lstStyle/>
          <a:p>
            <a:r>
              <a:rPr lang="en-IN" sz="4800" dirty="0">
                <a:latin typeface="Bauhaus 93" panose="04030905020B02020C02" pitchFamily="82" charset="0"/>
              </a:rPr>
              <a:t>1. Introduction </a:t>
            </a:r>
          </a:p>
        </p:txBody>
      </p:sp>
      <p:sp>
        <p:nvSpPr>
          <p:cNvPr id="3" name="Text Placeholder 2">
            <a:extLst>
              <a:ext uri="{FF2B5EF4-FFF2-40B4-BE49-F238E27FC236}">
                <a16:creationId xmlns:a16="http://schemas.microsoft.com/office/drawing/2014/main" id="{E5578AD2-AEBE-9BF9-8F12-EF443AFD44C0}"/>
              </a:ext>
            </a:extLst>
          </p:cNvPr>
          <p:cNvSpPr>
            <a:spLocks noGrp="1"/>
          </p:cNvSpPr>
          <p:nvPr>
            <p:ph type="body" idx="1"/>
          </p:nvPr>
        </p:nvSpPr>
        <p:spPr>
          <a:xfrm flipH="1" flipV="1">
            <a:off x="12506352" y="5742490"/>
            <a:ext cx="45719" cy="48711"/>
          </a:xfrm>
        </p:spPr>
        <p:txBody>
          <a:bodyPr>
            <a:normAutofit fontScale="25000" lnSpcReduction="20000"/>
          </a:bodyPr>
          <a:lstStyle/>
          <a:p>
            <a:endParaRPr lang="en-IN" dirty="0"/>
          </a:p>
        </p:txBody>
      </p:sp>
    </p:spTree>
    <p:extLst>
      <p:ext uri="{BB962C8B-B14F-4D97-AF65-F5344CB8AC3E}">
        <p14:creationId xmlns:p14="http://schemas.microsoft.com/office/powerpoint/2010/main" val="2929519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FED7-5C12-1615-4C60-0489B2267255}"/>
              </a:ext>
            </a:extLst>
          </p:cNvPr>
          <p:cNvSpPr>
            <a:spLocks noGrp="1"/>
          </p:cNvSpPr>
          <p:nvPr>
            <p:ph type="title"/>
          </p:nvPr>
        </p:nvSpPr>
        <p:spPr/>
        <p:txBody>
          <a:bodyPr>
            <a:normAutofit/>
          </a:bodyPr>
          <a:lstStyle/>
          <a:p>
            <a:pPr algn="l"/>
            <a:r>
              <a:rPr lang="en-IN" sz="4800" dirty="0">
                <a:latin typeface="Bauhaus 93" panose="04030905020B02020C02" pitchFamily="82" charset="0"/>
              </a:rPr>
              <a:t>1.1 Problem Statement</a:t>
            </a:r>
          </a:p>
        </p:txBody>
      </p:sp>
      <p:sp>
        <p:nvSpPr>
          <p:cNvPr id="3" name="Content Placeholder 2">
            <a:extLst>
              <a:ext uri="{FF2B5EF4-FFF2-40B4-BE49-F238E27FC236}">
                <a16:creationId xmlns:a16="http://schemas.microsoft.com/office/drawing/2014/main" id="{F4C82023-1A90-F59D-C37F-741ABBF652DE}"/>
              </a:ext>
            </a:extLst>
          </p:cNvPr>
          <p:cNvSpPr>
            <a:spLocks noGrp="1"/>
          </p:cNvSpPr>
          <p:nvPr>
            <p:ph idx="1"/>
          </p:nvPr>
        </p:nvSpPr>
        <p:spPr/>
        <p:txBody>
          <a:bodyPr/>
          <a:lstStyle/>
          <a:p>
            <a:r>
              <a:rPr lang="en-US" dirty="0"/>
              <a:t>Customer Segmentation is a popular application of unsupervised learning. Using clustering, identify segments of customers to target the potential user base. They divide customers into groups according to common characteristics like gender, age, interests, and spending habits so they can market to each group effectively. </a:t>
            </a:r>
          </a:p>
          <a:p>
            <a:r>
              <a:rPr lang="en-US" dirty="0"/>
              <a:t>Use K-means clustering and also visualize the gender and age distributions. Then analyze their annual incomes and spending scores. </a:t>
            </a:r>
            <a:endParaRPr lang="en-IN" dirty="0"/>
          </a:p>
        </p:txBody>
      </p:sp>
    </p:spTree>
    <p:extLst>
      <p:ext uri="{BB962C8B-B14F-4D97-AF65-F5344CB8AC3E}">
        <p14:creationId xmlns:p14="http://schemas.microsoft.com/office/powerpoint/2010/main" val="15030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012D-2B82-8347-F0FF-AC5A260BEE3E}"/>
              </a:ext>
            </a:extLst>
          </p:cNvPr>
          <p:cNvSpPr>
            <a:spLocks noGrp="1"/>
          </p:cNvSpPr>
          <p:nvPr>
            <p:ph type="title"/>
          </p:nvPr>
        </p:nvSpPr>
        <p:spPr/>
        <p:txBody>
          <a:bodyPr>
            <a:noAutofit/>
          </a:bodyPr>
          <a:lstStyle/>
          <a:p>
            <a:r>
              <a:rPr lang="en-US" sz="4400" dirty="0">
                <a:latin typeface="Bauhaus 93" panose="04030905020B02020C02" pitchFamily="82" charset="0"/>
              </a:rPr>
              <a:t>1.2 Introduction to Problem Statement</a:t>
            </a:r>
            <a:endParaRPr lang="en-IN" sz="4400" dirty="0">
              <a:latin typeface="Bauhaus 93" panose="04030905020B02020C02" pitchFamily="82" charset="0"/>
            </a:endParaRPr>
          </a:p>
        </p:txBody>
      </p:sp>
      <p:sp>
        <p:nvSpPr>
          <p:cNvPr id="3" name="Content Placeholder 2">
            <a:extLst>
              <a:ext uri="{FF2B5EF4-FFF2-40B4-BE49-F238E27FC236}">
                <a16:creationId xmlns:a16="http://schemas.microsoft.com/office/drawing/2014/main" id="{B83A4A1E-9FAB-1DB9-475F-FC9D98B33B6D}"/>
              </a:ext>
            </a:extLst>
          </p:cNvPr>
          <p:cNvSpPr>
            <a:spLocks noGrp="1"/>
          </p:cNvSpPr>
          <p:nvPr>
            <p:ph idx="1"/>
          </p:nvPr>
        </p:nvSpPr>
        <p:spPr/>
        <p:txBody>
          <a:bodyPr>
            <a:normAutofit fontScale="92500" lnSpcReduction="20000"/>
          </a:bodyPr>
          <a:lstStyle/>
          <a:p>
            <a:r>
              <a:rPr lang="en-US" dirty="0"/>
              <a:t>To make predictions and find the clusters of potential customers of the mall and thus find appropriate measures to increase the revenue of the mall is one of the prevailing applications of unsupervised learning. </a:t>
            </a:r>
          </a:p>
          <a:p>
            <a:r>
              <a:rPr lang="en-US" dirty="0"/>
              <a:t>For example, a group of customers have high income but their spending score (amount spent in the mall) is low so from the analysis we can convert such type of customers into potential customers (whose spending score is high) by using strategies like better advertising, accepting feedback and improving the quality of products. </a:t>
            </a:r>
          </a:p>
          <a:p>
            <a:r>
              <a:rPr lang="en-US" dirty="0"/>
              <a:t>To identify such customers, this project analyses and forms clusters based on different criteria which are discussed in the further sections</a:t>
            </a:r>
            <a:endParaRPr lang="en-IN" dirty="0"/>
          </a:p>
        </p:txBody>
      </p:sp>
    </p:spTree>
    <p:extLst>
      <p:ext uri="{BB962C8B-B14F-4D97-AF65-F5344CB8AC3E}">
        <p14:creationId xmlns:p14="http://schemas.microsoft.com/office/powerpoint/2010/main" val="3925753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0F8F-6AED-E82F-19C5-E1D68855F750}"/>
              </a:ext>
            </a:extLst>
          </p:cNvPr>
          <p:cNvSpPr>
            <a:spLocks noGrp="1"/>
          </p:cNvSpPr>
          <p:nvPr>
            <p:ph type="title"/>
          </p:nvPr>
        </p:nvSpPr>
        <p:spPr/>
        <p:txBody>
          <a:bodyPr>
            <a:normAutofit/>
          </a:bodyPr>
          <a:lstStyle/>
          <a:p>
            <a:r>
              <a:rPr lang="en-IN" sz="4800" dirty="0">
                <a:latin typeface="Bauhaus 93" panose="04030905020B02020C02" pitchFamily="82" charset="0"/>
              </a:rPr>
              <a:t>2. Dataset </a:t>
            </a:r>
          </a:p>
        </p:txBody>
      </p:sp>
      <p:sp>
        <p:nvSpPr>
          <p:cNvPr id="3" name="Text Placeholder 2">
            <a:extLst>
              <a:ext uri="{FF2B5EF4-FFF2-40B4-BE49-F238E27FC236}">
                <a16:creationId xmlns:a16="http://schemas.microsoft.com/office/drawing/2014/main" id="{072397EA-F2D5-207F-4A05-A594ECAB048A}"/>
              </a:ext>
            </a:extLst>
          </p:cNvPr>
          <p:cNvSpPr>
            <a:spLocks noGrp="1"/>
          </p:cNvSpPr>
          <p:nvPr>
            <p:ph type="body" idx="1"/>
          </p:nvPr>
        </p:nvSpPr>
        <p:spPr>
          <a:xfrm flipH="1">
            <a:off x="12452564" y="4719616"/>
            <a:ext cx="5319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83990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9042-50BE-917D-1515-E28AB02B09F7}"/>
              </a:ext>
            </a:extLst>
          </p:cNvPr>
          <p:cNvSpPr>
            <a:spLocks noGrp="1"/>
          </p:cNvSpPr>
          <p:nvPr>
            <p:ph type="title"/>
          </p:nvPr>
        </p:nvSpPr>
        <p:spPr/>
        <p:txBody>
          <a:bodyPr>
            <a:normAutofit/>
          </a:bodyPr>
          <a:lstStyle/>
          <a:p>
            <a:r>
              <a:rPr lang="en-IN" sz="4800" dirty="0">
                <a:latin typeface="Bauhaus 93" panose="04030905020B02020C02" pitchFamily="82" charset="0"/>
              </a:rPr>
              <a:t>Overview of Dataset</a:t>
            </a:r>
          </a:p>
        </p:txBody>
      </p:sp>
      <p:sp>
        <p:nvSpPr>
          <p:cNvPr id="3" name="Picture Placeholder 2">
            <a:extLst>
              <a:ext uri="{FF2B5EF4-FFF2-40B4-BE49-F238E27FC236}">
                <a16:creationId xmlns:a16="http://schemas.microsoft.com/office/drawing/2014/main" id="{9A9E2933-5077-04C3-4E54-5F6BFA2F1B8A}"/>
              </a:ext>
            </a:extLst>
          </p:cNvPr>
          <p:cNvSpPr>
            <a:spLocks noGrp="1"/>
          </p:cNvSpPr>
          <p:nvPr>
            <p:ph type="pic" idx="1"/>
          </p:nvPr>
        </p:nvSpPr>
        <p:spPr>
          <a:xfrm>
            <a:off x="8088755" y="7548282"/>
            <a:ext cx="185669" cy="1360063"/>
          </a:xfrm>
        </p:spPr>
      </p:sp>
      <p:sp>
        <p:nvSpPr>
          <p:cNvPr id="4" name="Text Placeholder 3">
            <a:extLst>
              <a:ext uri="{FF2B5EF4-FFF2-40B4-BE49-F238E27FC236}">
                <a16:creationId xmlns:a16="http://schemas.microsoft.com/office/drawing/2014/main" id="{5798A1CA-E268-7CEE-6CD3-22383D1B1E4D}"/>
              </a:ext>
            </a:extLst>
          </p:cNvPr>
          <p:cNvSpPr>
            <a:spLocks noGrp="1"/>
          </p:cNvSpPr>
          <p:nvPr>
            <p:ph type="body" sz="half" idx="2"/>
          </p:nvPr>
        </p:nvSpPr>
        <p:spPr/>
        <p:txBody>
          <a:bodyPr>
            <a:normAutofit fontScale="92500"/>
          </a:bodyPr>
          <a:lstStyle/>
          <a:p>
            <a:r>
              <a:rPr lang="en-US" dirty="0"/>
              <a:t>The dataset name is Mall_Customers.csv consists of 5 columns which are Customer ID, Gender, Age, Annual Income (k$), Spending Score (1-100) where Gender is a categorical value and rest all features are numeric. </a:t>
            </a:r>
          </a:p>
          <a:p>
            <a:r>
              <a:rPr lang="en-US" dirty="0"/>
              <a:t>The size of the dataset is (200, 5) which is 200 rows and 5 columns. </a:t>
            </a:r>
            <a:endParaRPr lang="en-IN" dirty="0"/>
          </a:p>
        </p:txBody>
      </p:sp>
      <p:grpSp>
        <p:nvGrpSpPr>
          <p:cNvPr id="8" name="Group 2">
            <a:extLst>
              <a:ext uri="{FF2B5EF4-FFF2-40B4-BE49-F238E27FC236}">
                <a16:creationId xmlns:a16="http://schemas.microsoft.com/office/drawing/2014/main" id="{49DC5B25-A7CF-EE3F-AFD0-AC1D3CC23BB8}"/>
              </a:ext>
            </a:extLst>
          </p:cNvPr>
          <p:cNvGrpSpPr>
            <a:grpSpLocks/>
          </p:cNvGrpSpPr>
          <p:nvPr/>
        </p:nvGrpSpPr>
        <p:grpSpPr bwMode="auto">
          <a:xfrm>
            <a:off x="7781365" y="815787"/>
            <a:ext cx="3469341" cy="4455459"/>
            <a:chOff x="5331" y="0"/>
            <a:chExt cx="9069" cy="8100"/>
          </a:xfrm>
        </p:grpSpPr>
        <p:sp>
          <p:nvSpPr>
            <p:cNvPr id="9" name="Rectangle 3">
              <a:extLst>
                <a:ext uri="{FF2B5EF4-FFF2-40B4-BE49-F238E27FC236}">
                  <a16:creationId xmlns:a16="http://schemas.microsoft.com/office/drawing/2014/main" id="{AAD00F28-C26A-AB76-C237-41C54D8A6498}"/>
                </a:ext>
              </a:extLst>
            </p:cNvPr>
            <p:cNvSpPr>
              <a:spLocks noChangeArrowheads="1"/>
            </p:cNvSpPr>
            <p:nvPr/>
          </p:nvSpPr>
          <p:spPr bwMode="auto">
            <a:xfrm>
              <a:off x="5331" y="0"/>
              <a:ext cx="9069" cy="8100"/>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10" name="Picture 4">
              <a:extLst>
                <a:ext uri="{FF2B5EF4-FFF2-40B4-BE49-F238E27FC236}">
                  <a16:creationId xmlns:a16="http://schemas.microsoft.com/office/drawing/2014/main" id="{4447DC0B-486C-1E45-D52B-F86D3BE450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1" y="308"/>
              <a:ext cx="6984" cy="7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9437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1DBA-6E23-EED7-C35E-70E8808E835D}"/>
              </a:ext>
            </a:extLst>
          </p:cNvPr>
          <p:cNvSpPr>
            <a:spLocks noGrp="1"/>
          </p:cNvSpPr>
          <p:nvPr>
            <p:ph type="title"/>
          </p:nvPr>
        </p:nvSpPr>
        <p:spPr/>
        <p:txBody>
          <a:bodyPr>
            <a:normAutofit/>
          </a:bodyPr>
          <a:lstStyle/>
          <a:p>
            <a:r>
              <a:rPr lang="en-IN" sz="4800" dirty="0">
                <a:latin typeface="Bauhaus 93" panose="04030905020B02020C02" pitchFamily="82" charset="0"/>
              </a:rPr>
              <a:t>3. Proposed Method &amp; ArchitecturE</a:t>
            </a:r>
          </a:p>
        </p:txBody>
      </p:sp>
      <p:sp>
        <p:nvSpPr>
          <p:cNvPr id="3" name="Text Placeholder 2">
            <a:extLst>
              <a:ext uri="{FF2B5EF4-FFF2-40B4-BE49-F238E27FC236}">
                <a16:creationId xmlns:a16="http://schemas.microsoft.com/office/drawing/2014/main" id="{55C18CA6-52EC-E34A-B805-C54FE8DE7B7A}"/>
              </a:ext>
            </a:extLst>
          </p:cNvPr>
          <p:cNvSpPr>
            <a:spLocks noGrp="1"/>
          </p:cNvSpPr>
          <p:nvPr>
            <p:ph type="body" idx="1"/>
          </p:nvPr>
        </p:nvSpPr>
        <p:spPr>
          <a:xfrm flipH="1">
            <a:off x="12560141" y="4755476"/>
            <a:ext cx="45719" cy="45719"/>
          </a:xfrm>
        </p:spPr>
        <p:txBody>
          <a:bodyPr>
            <a:normAutofit fontScale="25000" lnSpcReduction="20000"/>
          </a:bodyPr>
          <a:lstStyle/>
          <a:p>
            <a:endParaRPr lang="en-IN"/>
          </a:p>
        </p:txBody>
      </p:sp>
    </p:spTree>
    <p:extLst>
      <p:ext uri="{BB962C8B-B14F-4D97-AF65-F5344CB8AC3E}">
        <p14:creationId xmlns:p14="http://schemas.microsoft.com/office/powerpoint/2010/main" val="3887112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97F4-8883-F404-8037-03FCA28D7888}"/>
              </a:ext>
            </a:extLst>
          </p:cNvPr>
          <p:cNvSpPr>
            <a:spLocks noGrp="1"/>
          </p:cNvSpPr>
          <p:nvPr>
            <p:ph type="title"/>
          </p:nvPr>
        </p:nvSpPr>
        <p:spPr/>
        <p:txBody>
          <a:bodyPr>
            <a:normAutofit/>
          </a:bodyPr>
          <a:lstStyle/>
          <a:p>
            <a:pPr algn="l"/>
            <a:r>
              <a:rPr lang="en-IN" sz="4800" dirty="0">
                <a:latin typeface="Bauhaus 93" panose="04030905020B02020C02" pitchFamily="82" charset="0"/>
              </a:rPr>
              <a:t>3.1 Architecture Overview</a:t>
            </a:r>
          </a:p>
        </p:txBody>
      </p:sp>
      <p:sp>
        <p:nvSpPr>
          <p:cNvPr id="3" name="Content Placeholder 2">
            <a:extLst>
              <a:ext uri="{FF2B5EF4-FFF2-40B4-BE49-F238E27FC236}">
                <a16:creationId xmlns:a16="http://schemas.microsoft.com/office/drawing/2014/main" id="{C48D9B86-81C4-EA7F-2D6C-69A2140CB782}"/>
              </a:ext>
            </a:extLst>
          </p:cNvPr>
          <p:cNvSpPr>
            <a:spLocks noGrp="1"/>
          </p:cNvSpPr>
          <p:nvPr>
            <p:ph idx="1"/>
          </p:nvPr>
        </p:nvSpPr>
        <p:spPr>
          <a:xfrm>
            <a:off x="3223513" y="7386918"/>
            <a:ext cx="676133" cy="81928"/>
          </a:xfrm>
        </p:spPr>
        <p:txBody>
          <a:bodyPr>
            <a:normAutofit fontScale="25000" lnSpcReduction="20000"/>
          </a:bodyPr>
          <a:lstStyle/>
          <a:p>
            <a:endParaRPr lang="en-IN" dirty="0"/>
          </a:p>
        </p:txBody>
      </p:sp>
      <p:grpSp>
        <p:nvGrpSpPr>
          <p:cNvPr id="4" name="Group 2">
            <a:extLst>
              <a:ext uri="{FF2B5EF4-FFF2-40B4-BE49-F238E27FC236}">
                <a16:creationId xmlns:a16="http://schemas.microsoft.com/office/drawing/2014/main" id="{C4B5F3A1-62C2-21A4-E435-FC592ED88572}"/>
              </a:ext>
            </a:extLst>
          </p:cNvPr>
          <p:cNvGrpSpPr>
            <a:grpSpLocks/>
          </p:cNvGrpSpPr>
          <p:nvPr/>
        </p:nvGrpSpPr>
        <p:grpSpPr bwMode="auto">
          <a:xfrm>
            <a:off x="986122" y="1853754"/>
            <a:ext cx="9370363" cy="3611084"/>
            <a:chOff x="0" y="2655"/>
            <a:chExt cx="14400" cy="5445"/>
          </a:xfrm>
        </p:grpSpPr>
        <p:sp>
          <p:nvSpPr>
            <p:cNvPr id="5" name="Rectangle 3">
              <a:extLst>
                <a:ext uri="{FF2B5EF4-FFF2-40B4-BE49-F238E27FC236}">
                  <a16:creationId xmlns:a16="http://schemas.microsoft.com/office/drawing/2014/main" id="{4B7F0B63-C08B-6B33-1EF1-97FC0445F559}"/>
                </a:ext>
              </a:extLst>
            </p:cNvPr>
            <p:cNvSpPr>
              <a:spLocks noChangeArrowheads="1"/>
            </p:cNvSpPr>
            <p:nvPr/>
          </p:nvSpPr>
          <p:spPr bwMode="auto">
            <a:xfrm>
              <a:off x="0" y="2826"/>
              <a:ext cx="14400" cy="5274"/>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a:extLst>
                <a:ext uri="{FF2B5EF4-FFF2-40B4-BE49-F238E27FC236}">
                  <a16:creationId xmlns:a16="http://schemas.microsoft.com/office/drawing/2014/main" id="{1A81D20E-8023-796C-05ED-D7F206A98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55"/>
              <a:ext cx="144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a:extLst>
                <a:ext uri="{FF2B5EF4-FFF2-40B4-BE49-F238E27FC236}">
                  <a16:creationId xmlns:a16="http://schemas.microsoft.com/office/drawing/2014/main" id="{A7CE0146-3372-550A-916C-B7F411BEE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 y="3473"/>
              <a:ext cx="10867" cy="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540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E1DC-0131-9AA6-D187-134C879D4139}"/>
              </a:ext>
            </a:extLst>
          </p:cNvPr>
          <p:cNvSpPr>
            <a:spLocks noGrp="1"/>
          </p:cNvSpPr>
          <p:nvPr>
            <p:ph type="title"/>
          </p:nvPr>
        </p:nvSpPr>
        <p:spPr/>
        <p:txBody>
          <a:bodyPr>
            <a:normAutofit/>
          </a:bodyPr>
          <a:lstStyle/>
          <a:p>
            <a:pPr algn="l"/>
            <a:r>
              <a:rPr lang="en-IN" sz="4800" dirty="0">
                <a:latin typeface="Bauhaus 93" panose="04030905020B02020C02" pitchFamily="82" charset="0"/>
              </a:rPr>
              <a:t>3.2 Project Architecture</a:t>
            </a:r>
          </a:p>
        </p:txBody>
      </p:sp>
      <p:sp>
        <p:nvSpPr>
          <p:cNvPr id="3" name="Content Placeholder 2">
            <a:extLst>
              <a:ext uri="{FF2B5EF4-FFF2-40B4-BE49-F238E27FC236}">
                <a16:creationId xmlns:a16="http://schemas.microsoft.com/office/drawing/2014/main" id="{25DADC70-B34C-E6E3-ADA1-DFF1202C8DA3}"/>
              </a:ext>
            </a:extLst>
          </p:cNvPr>
          <p:cNvSpPr>
            <a:spLocks noGrp="1"/>
          </p:cNvSpPr>
          <p:nvPr>
            <p:ph idx="1"/>
          </p:nvPr>
        </p:nvSpPr>
        <p:spPr/>
        <p:txBody>
          <a:bodyPr>
            <a:normAutofit fontScale="85000" lnSpcReduction="10000"/>
          </a:bodyPr>
          <a:lstStyle/>
          <a:p>
            <a:r>
              <a:rPr lang="en-US" b="1" dirty="0"/>
              <a:t>Data</a:t>
            </a:r>
            <a:r>
              <a:rPr lang="en-US" dirty="0"/>
              <a:t>: The size of the dataset is (200, 5) which is 200 rows and 5 columns. Also on dataset does not contain any NULL or NaN values.</a:t>
            </a:r>
          </a:p>
          <a:p>
            <a:r>
              <a:rPr lang="en-US" b="1" dirty="0"/>
              <a:t>Algorithms:</a:t>
            </a:r>
            <a:r>
              <a:rPr lang="en-US" dirty="0"/>
              <a:t> K-means algorithm is used in this project to analyze and form clusters of customers based on their income and spending score features. </a:t>
            </a:r>
          </a:p>
          <a:p>
            <a:r>
              <a:rPr lang="en-US" b="1" dirty="0"/>
              <a:t>Model:</a:t>
            </a:r>
            <a:r>
              <a:rPr lang="en-US" dirty="0"/>
              <a:t> K-means model is used and is hyper tuned parameters like n_clusters=5 using elbow method to find the optimal number of clusters also init=’k-means++’ to avoid random initialization trap. </a:t>
            </a:r>
          </a:p>
          <a:p>
            <a:r>
              <a:rPr lang="en-US" b="1" dirty="0"/>
              <a:t>Programming Language: </a:t>
            </a:r>
            <a:r>
              <a:rPr lang="en-US" dirty="0"/>
              <a:t>Python 3.6 </a:t>
            </a:r>
          </a:p>
          <a:p>
            <a:r>
              <a:rPr lang="en-US" b="1" dirty="0"/>
              <a:t>Environment (Libraries and Technologies):</a:t>
            </a:r>
            <a:r>
              <a:rPr lang="en-US" dirty="0"/>
              <a:t> Numpy, Pandas, Matplotlib, Seaborn, Jupyter Notebook, Google Colab. </a:t>
            </a:r>
            <a:endParaRPr lang="en-IN" dirty="0"/>
          </a:p>
        </p:txBody>
      </p:sp>
    </p:spTree>
    <p:extLst>
      <p:ext uri="{BB962C8B-B14F-4D97-AF65-F5344CB8AC3E}">
        <p14:creationId xmlns:p14="http://schemas.microsoft.com/office/powerpoint/2010/main" val="40879495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92</TotalTime>
  <Words>924</Words>
  <Application>Microsoft Office PowerPoint</Application>
  <PresentationFormat>Widescreen</PresentationFormat>
  <Paragraphs>58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Bauhaus 93</vt:lpstr>
      <vt:lpstr>Berlin Sans FB Demi</vt:lpstr>
      <vt:lpstr>Rockwell</vt:lpstr>
      <vt:lpstr>Gallery</vt:lpstr>
      <vt:lpstr>Mall Customer Segmentation</vt:lpstr>
      <vt:lpstr>1. Introduction </vt:lpstr>
      <vt:lpstr>1.1 Problem Statement</vt:lpstr>
      <vt:lpstr>1.2 Introduction to Problem Statement</vt:lpstr>
      <vt:lpstr>2. Dataset </vt:lpstr>
      <vt:lpstr>Overview of Dataset</vt:lpstr>
      <vt:lpstr>3. Proposed Method &amp; ArchitecturE</vt:lpstr>
      <vt:lpstr>3.1 Architecture Overview</vt:lpstr>
      <vt:lpstr>3.2 Project Architecture</vt:lpstr>
      <vt:lpstr>4. Methodology </vt:lpstr>
      <vt:lpstr>Methodology</vt:lpstr>
      <vt:lpstr>5. Implementation and AnalysiS</vt:lpstr>
      <vt:lpstr>5.1 Gender Plot</vt:lpstr>
      <vt:lpstr>5.2 Age Plot </vt:lpstr>
      <vt:lpstr>5.3 Age Vs Spending Score</vt:lpstr>
      <vt:lpstr>5.4 Annual Income Vs Spending Score </vt:lpstr>
      <vt:lpstr>6. Conclusion </vt:lpstr>
      <vt:lpstr>Clustering Analysis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 Customer Segmentation</dc:title>
  <dc:creator>Ameer Abbas</dc:creator>
  <cp:lastModifiedBy>Ameer Abbas</cp:lastModifiedBy>
  <cp:revision>1</cp:revision>
  <dcterms:created xsi:type="dcterms:W3CDTF">2022-08-22T05:38:06Z</dcterms:created>
  <dcterms:modified xsi:type="dcterms:W3CDTF">2022-08-22T08:21:16Z</dcterms:modified>
</cp:coreProperties>
</file>