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b7f7c1e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b7f7c1e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b7f7c1e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b7f7c1ef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b7f7c1ef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b7f7c1e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c255502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c255502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c255502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c255502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c2555025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c2555025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c255502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c255502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c8d74652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c8d74652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c8d7465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c8d7465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c2555025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c2555025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98d16ef4b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98d16ef4b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c2555025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c2555025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c8d7465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c8d7465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c8d74652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c8d7465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c8d74652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c8d74652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cc9ed84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cc9ed84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cc9ed84d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cc9ed84d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98d16ef4b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98d16ef4b_2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a60769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a60769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a607698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a607698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a6076988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a607698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a6076988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a6076988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a6076988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a6076988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b7f7c1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b7f7c1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Shell DigData Project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Ameer Ali Saleem and Aadam Ul Haq</a:t>
            </a:r>
            <a:endParaRPr/>
          </a:p>
        </p:txBody>
      </p:sp>
      <p:pic>
        <p:nvPicPr>
          <p:cNvPr id="66" name="Google Shape;66;p13"/>
          <p:cNvPicPr preferRelativeResize="0"/>
          <p:nvPr/>
        </p:nvPicPr>
        <p:blipFill>
          <a:blip r:embed="rId3">
            <a:alphaModFix/>
          </a:blip>
          <a:stretch>
            <a:fillRect/>
          </a:stretch>
        </p:blipFill>
        <p:spPr>
          <a:xfrm>
            <a:off x="3836792" y="3732862"/>
            <a:ext cx="1674424" cy="1410625"/>
          </a:xfrm>
          <a:prstGeom prst="rect">
            <a:avLst/>
          </a:prstGeom>
          <a:noFill/>
          <a:ln>
            <a:noFill/>
          </a:ln>
        </p:spPr>
      </p:pic>
      <p:pic>
        <p:nvPicPr>
          <p:cNvPr id="67" name="Google Shape;67;p13"/>
          <p:cNvPicPr preferRelativeResize="0"/>
          <p:nvPr/>
        </p:nvPicPr>
        <p:blipFill>
          <a:blip r:embed="rId4">
            <a:alphaModFix/>
          </a:blip>
          <a:stretch>
            <a:fillRect/>
          </a:stretch>
        </p:blipFill>
        <p:spPr>
          <a:xfrm>
            <a:off x="5778701" y="3796913"/>
            <a:ext cx="3288474" cy="128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(2)</a:t>
            </a:r>
            <a:endParaRPr/>
          </a:p>
        </p:txBody>
      </p:sp>
      <p:sp>
        <p:nvSpPr>
          <p:cNvPr id="131" name="Google Shape;131;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Next, we investigated the spot price of electricity compared to the price one day ahead.</a:t>
            </a:r>
            <a:endParaRPr/>
          </a:p>
          <a:p>
            <a:pPr indent="0" lvl="0" marL="0" rtl="0" algn="l">
              <a:spcBef>
                <a:spcPts val="1200"/>
              </a:spcBef>
              <a:spcAft>
                <a:spcPts val="0"/>
              </a:spcAft>
              <a:buNone/>
            </a:pPr>
            <a:r>
              <a:rPr lang="en"/>
              <a:t>We converted our hourly data to a datetime column and investigated what the most profitable hour of the day is from the time series and violin plot.</a:t>
            </a:r>
            <a:endParaRPr/>
          </a:p>
          <a:p>
            <a:pPr indent="0" lvl="0" marL="0" rtl="0" algn="l">
              <a:spcBef>
                <a:spcPts val="1200"/>
              </a:spcBef>
              <a:spcAft>
                <a:spcPts val="1200"/>
              </a:spcAft>
              <a:buNone/>
            </a:pPr>
            <a:r>
              <a:rPr lang="en"/>
              <a:t>Clearly, the price the day ahead is almost always higher than the spot price. Therefore, it makes more sense for us to buy electricity on the spot when needed. Moreover, if we buy electricity, we can see that the early hours of the day are the best times to buy, so we could accrue more profit if we were to take this into account.</a:t>
            </a:r>
            <a:endParaRPr sz="1200">
              <a:solidFill>
                <a:srgbClr val="D5D5D5"/>
              </a:solidFill>
              <a:highlight>
                <a:srgbClr val="383838"/>
              </a:highlight>
            </a:endParaRPr>
          </a:p>
        </p:txBody>
      </p:sp>
      <p:sp>
        <p:nvSpPr>
          <p:cNvPr id="132" name="Google Shape;132;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2"/>
          <p:cNvPicPr preferRelativeResize="0"/>
          <p:nvPr/>
        </p:nvPicPr>
        <p:blipFill>
          <a:blip r:embed="rId3">
            <a:alphaModFix/>
          </a:blip>
          <a:stretch>
            <a:fillRect/>
          </a:stretch>
        </p:blipFill>
        <p:spPr>
          <a:xfrm>
            <a:off x="4311600" y="1301350"/>
            <a:ext cx="2614625" cy="1776600"/>
          </a:xfrm>
          <a:prstGeom prst="rect">
            <a:avLst/>
          </a:prstGeom>
          <a:noFill/>
          <a:ln>
            <a:noFill/>
          </a:ln>
        </p:spPr>
      </p:pic>
      <p:pic>
        <p:nvPicPr>
          <p:cNvPr id="134" name="Google Shape;134;p22"/>
          <p:cNvPicPr preferRelativeResize="0"/>
          <p:nvPr/>
        </p:nvPicPr>
        <p:blipFill>
          <a:blip r:embed="rId4">
            <a:alphaModFix/>
          </a:blip>
          <a:stretch>
            <a:fillRect/>
          </a:stretch>
        </p:blipFill>
        <p:spPr>
          <a:xfrm>
            <a:off x="5943125" y="3077950"/>
            <a:ext cx="2827600" cy="193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(3)</a:t>
            </a:r>
            <a:endParaRPr/>
          </a:p>
        </p:txBody>
      </p:sp>
      <p:sp>
        <p:nvSpPr>
          <p:cNvPr id="140" name="Google Shape;140;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Finally, we decided to take a closer look at the correlation between wind speed and actual energy produced. </a:t>
            </a:r>
            <a:endParaRPr/>
          </a:p>
          <a:p>
            <a:pPr indent="0" lvl="0" marL="0" rtl="0" algn="l">
              <a:spcBef>
                <a:spcPts val="1200"/>
              </a:spcBef>
              <a:spcAft>
                <a:spcPts val="1200"/>
              </a:spcAft>
              <a:buNone/>
            </a:pPr>
            <a:r>
              <a:rPr lang="en"/>
              <a:t>We produced a scatter plot of the wind speed to the energy produced. From the graph, we can see that the energy produced is capped after wind speed is above 30 knots. This means that for 30 knots and above, we are producing the maximum amount of energy. This could be incorporated into a future strategy.</a:t>
            </a:r>
            <a:endParaRPr/>
          </a:p>
        </p:txBody>
      </p:sp>
      <p:sp>
        <p:nvSpPr>
          <p:cNvPr id="141" name="Google Shape;141;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3"/>
          <p:cNvPicPr preferRelativeResize="0"/>
          <p:nvPr/>
        </p:nvPicPr>
        <p:blipFill>
          <a:blip r:embed="rId3">
            <a:alphaModFix/>
          </a:blip>
          <a:stretch>
            <a:fillRect/>
          </a:stretch>
        </p:blipFill>
        <p:spPr>
          <a:xfrm>
            <a:off x="4946400" y="1791263"/>
            <a:ext cx="3771900" cy="250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Strategy 1 (Naïve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1: Naïve Model</a:t>
            </a:r>
            <a:endParaRPr/>
          </a:p>
        </p:txBody>
      </p:sp>
      <p:sp>
        <p:nvSpPr>
          <p:cNvPr id="153" name="Google Shape;153;p2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Our first model is that we always ensure that 10 tonnes of hydrogen is always present within the tank. If we ever fall below 10 tonnes, we would buy up the remainder demand for that day. If we ever go above 10 tonnes, we would sell the </a:t>
            </a:r>
            <a:r>
              <a:rPr lang="en"/>
              <a:t>remaining</a:t>
            </a:r>
            <a:r>
              <a:rPr lang="en"/>
              <a:t> for that day.</a:t>
            </a:r>
            <a:endParaRPr/>
          </a:p>
          <a:p>
            <a:pPr indent="0" lvl="0" marL="0" rtl="0" algn="l">
              <a:spcBef>
                <a:spcPts val="1200"/>
              </a:spcBef>
              <a:spcAft>
                <a:spcPts val="0"/>
              </a:spcAft>
              <a:buNone/>
            </a:pPr>
            <a:r>
              <a:rPr lang="en"/>
              <a:t>For the purposes of this naïve model, we implemented the following:</a:t>
            </a:r>
            <a:endParaRPr/>
          </a:p>
          <a:p>
            <a:pPr indent="-304958" lvl="0" marL="457200" rtl="0" algn="l">
              <a:spcBef>
                <a:spcPts val="1200"/>
              </a:spcBef>
              <a:spcAft>
                <a:spcPts val="0"/>
              </a:spcAft>
              <a:buSzPct val="100000"/>
              <a:buChar char="●"/>
            </a:pPr>
            <a:r>
              <a:rPr lang="en"/>
              <a:t>We restrict buying and selling to the end of the day</a:t>
            </a:r>
            <a:endParaRPr/>
          </a:p>
          <a:p>
            <a:pPr indent="-304958" lvl="0" marL="457200" rtl="0" algn="l">
              <a:spcBef>
                <a:spcPts val="0"/>
              </a:spcBef>
              <a:spcAft>
                <a:spcPts val="0"/>
              </a:spcAft>
              <a:buSzPct val="100000"/>
              <a:buChar char="●"/>
            </a:pPr>
            <a:r>
              <a:rPr lang="en"/>
              <a:t>We aggregate daily hydrogen and then buy, sell and store as required</a:t>
            </a:r>
            <a:endParaRPr/>
          </a:p>
          <a:p>
            <a:pPr indent="-304958" lvl="0" marL="457200" rtl="0" algn="l">
              <a:spcBef>
                <a:spcPts val="0"/>
              </a:spcBef>
              <a:spcAft>
                <a:spcPts val="0"/>
              </a:spcAft>
              <a:buSzPct val="100000"/>
              <a:buChar char="●"/>
            </a:pPr>
            <a:r>
              <a:rPr lang="en"/>
              <a:t>We take the price for buying and selling to be the average price</a:t>
            </a:r>
            <a:endParaRPr/>
          </a:p>
        </p:txBody>
      </p:sp>
      <p:sp>
        <p:nvSpPr>
          <p:cNvPr id="154" name="Google Shape;154;p2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5"/>
          <p:cNvPicPr preferRelativeResize="0"/>
          <p:nvPr/>
        </p:nvPicPr>
        <p:blipFill>
          <a:blip r:embed="rId3">
            <a:alphaModFix/>
          </a:blip>
          <a:stretch>
            <a:fillRect/>
          </a:stretch>
        </p:blipFill>
        <p:spPr>
          <a:xfrm>
            <a:off x="4578050" y="1984025"/>
            <a:ext cx="4508599" cy="245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1: Naïve Model</a:t>
            </a:r>
            <a:endParaRPr/>
          </a:p>
        </p:txBody>
      </p:sp>
      <p:sp>
        <p:nvSpPr>
          <p:cNvPr id="161" name="Google Shape;161;p2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profit from the training data using this strategy amounted to $145,036,137,738.77.</a:t>
            </a:r>
            <a:endParaRPr/>
          </a:p>
          <a:p>
            <a:pPr indent="0" lvl="0" marL="0" rtl="0" algn="l">
              <a:spcBef>
                <a:spcPts val="1200"/>
              </a:spcBef>
              <a:spcAft>
                <a:spcPts val="0"/>
              </a:spcAft>
              <a:buNone/>
            </a:pPr>
            <a:r>
              <a:rPr lang="en"/>
              <a:t>Although this seems alarmingly high, we realised that it is a reasonable value. This is because if all the energy were sold to the grid, with none given to hydrogen, we would have a profit of $180,171,029,508. This is a very large upper bound so our answer seems reasonable as it is 2 orders of magnitude beneath this upper bound.</a:t>
            </a:r>
            <a:endParaRPr/>
          </a:p>
          <a:p>
            <a:pPr indent="0" lvl="0" marL="0" rtl="0" algn="l">
              <a:spcBef>
                <a:spcPts val="1200"/>
              </a:spcBef>
              <a:spcAft>
                <a:spcPts val="1200"/>
              </a:spcAft>
              <a:buNone/>
            </a:pPr>
            <a:r>
              <a:rPr lang="en"/>
              <a:t>There are many improvements and sophistications we can make above this naïve model, which is how we developed our second strategy.</a:t>
            </a:r>
            <a:endParaRPr/>
          </a:p>
        </p:txBody>
      </p:sp>
      <p:sp>
        <p:nvSpPr>
          <p:cNvPr id="162" name="Google Shape;162;p2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One of the main issues with this strategy is that we assume we are generating hydrogen at every hour of every day. In reality, this hydrogen generation cannot be done as we are also selling energy to the grid. This would correspond to the electrolyser converting hydrogen to energy, however it cannot do this at the same time as energy being transferred to hydrogen.</a:t>
            </a:r>
            <a:endParaRPr/>
          </a:p>
          <a:p>
            <a:pPr indent="0" lvl="0" marL="0" rtl="0" algn="l">
              <a:spcBef>
                <a:spcPts val="1200"/>
              </a:spcBef>
              <a:spcAft>
                <a:spcPts val="0"/>
              </a:spcAft>
              <a:buNone/>
            </a:pPr>
            <a:r>
              <a:rPr lang="en"/>
              <a:t>Another issue is that we do not consider the different hours in a day and they do not influence any of the decisions taken.</a:t>
            </a:r>
            <a:endParaRPr/>
          </a:p>
          <a:p>
            <a:pPr indent="0" lvl="0" marL="0" rtl="0" algn="l">
              <a:spcBef>
                <a:spcPts val="1200"/>
              </a:spcBef>
              <a:spcAft>
                <a:spcPts val="1200"/>
              </a:spcAft>
              <a:buNone/>
            </a:pPr>
            <a:r>
              <a:rPr lang="en"/>
              <a:t>Taking these both into account, the next strategy will become a lot more accurate.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 Strategy 2 (More Accurate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2: More Accurate Model</a:t>
            </a:r>
            <a:endParaRPr/>
          </a:p>
        </p:txBody>
      </p:sp>
      <p:sp>
        <p:nvSpPr>
          <p:cNvPr id="173" name="Google Shape;173;p28"/>
          <p:cNvSpPr txBox="1"/>
          <p:nvPr>
            <p:ph idx="1" type="body"/>
          </p:nvPr>
        </p:nvSpPr>
        <p:spPr>
          <a:xfrm>
            <a:off x="311700" y="1505700"/>
            <a:ext cx="3999900" cy="3477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the second strategy, we will try and fix the </a:t>
            </a:r>
            <a:r>
              <a:rPr lang="en"/>
              <a:t>issue</a:t>
            </a:r>
            <a:r>
              <a:rPr lang="en"/>
              <a:t> with the debt of hydrogen we have in the tank, and also approach the problem on an hourly basis. In particular, the strategy will:</a:t>
            </a:r>
            <a:endParaRPr/>
          </a:p>
          <a:p>
            <a:pPr indent="-311150" lvl="0" marL="457200" rtl="0" algn="l">
              <a:spcBef>
                <a:spcPts val="1200"/>
              </a:spcBef>
              <a:spcAft>
                <a:spcPts val="0"/>
              </a:spcAft>
              <a:buSzPts val="1300"/>
              <a:buChar char="●"/>
            </a:pPr>
            <a:r>
              <a:rPr lang="en"/>
              <a:t>Consider demand each day, again taking the maximum value between the </a:t>
            </a:r>
            <a:r>
              <a:rPr lang="en"/>
              <a:t>forecast demand and actual demand.</a:t>
            </a:r>
            <a:endParaRPr/>
          </a:p>
          <a:p>
            <a:pPr indent="-311150" lvl="0" marL="457200" rtl="0" algn="l">
              <a:spcBef>
                <a:spcPts val="0"/>
              </a:spcBef>
              <a:spcAft>
                <a:spcPts val="0"/>
              </a:spcAft>
              <a:buSzPts val="1300"/>
              <a:buChar char="●"/>
            </a:pPr>
            <a:r>
              <a:rPr lang="en"/>
              <a:t>Produce hydrogen from midnight until we have accumulated enough to satisfy the demand for the day. Then we will switch the electrolyser off (state 0) and sell all remaining production for that day</a:t>
            </a:r>
            <a:endParaRPr/>
          </a:p>
          <a:p>
            <a:pPr indent="-311150" lvl="0" marL="457200" rtl="0" algn="l">
              <a:spcBef>
                <a:spcPts val="0"/>
              </a:spcBef>
              <a:spcAft>
                <a:spcPts val="0"/>
              </a:spcAft>
              <a:buSzPts val="1300"/>
              <a:buChar char="●"/>
            </a:pPr>
            <a:r>
              <a:rPr lang="en"/>
              <a:t>If we have a deficit of hydrogen on a particular day, we will buy that energy from the grid at the end of the day, so we maintain 10 tonnes of hydrogen in the tank at all times.</a:t>
            </a:r>
            <a:endParaRPr/>
          </a:p>
        </p:txBody>
      </p:sp>
      <p:sp>
        <p:nvSpPr>
          <p:cNvPr id="174" name="Google Shape;174;p2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Clearly this takes into account more information than the first strategy. Additionally, we will never run out of hydrogen and will always satisfy demand so there will be no issues in terms of running out of hydrogen.</a:t>
            </a:r>
            <a:endParaRPr/>
          </a:p>
          <a:p>
            <a:pPr indent="0" lvl="0" marL="0" rtl="0" algn="l">
              <a:spcBef>
                <a:spcPts val="1200"/>
              </a:spcBef>
              <a:spcAft>
                <a:spcPts val="0"/>
              </a:spcAft>
              <a:buNone/>
            </a:pPr>
            <a:r>
              <a:rPr lang="en"/>
              <a:t>Later on, if this were extended to a larger time scale, we would eventually fill up all 86 tonnes of hydrogen in the container due to us always gaining a little bit of hydrogen whenever we have a day in which production exceeds demand. This would be a simple case of selling a lot of hydrogen once we reach near the 86 tonne limit.</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2: More Accurate Model</a:t>
            </a:r>
            <a:endParaRPr/>
          </a:p>
        </p:txBody>
      </p:sp>
      <p:sp>
        <p:nvSpPr>
          <p:cNvPr id="180" name="Google Shape;180;p29"/>
          <p:cNvSpPr txBox="1"/>
          <p:nvPr>
            <p:ph idx="1" type="body"/>
          </p:nvPr>
        </p:nvSpPr>
        <p:spPr>
          <a:xfrm>
            <a:off x="311700" y="1505700"/>
            <a:ext cx="8700900" cy="16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implementing strategy 2, we firstly only coded the first day to see if the strategy would work, and then tested it by hand to double check the </a:t>
            </a:r>
            <a:r>
              <a:rPr lang="en"/>
              <a:t>calculation</a:t>
            </a:r>
            <a:r>
              <a:rPr lang="en"/>
              <a:t> was correct.</a:t>
            </a:r>
            <a:endParaRPr/>
          </a:p>
          <a:p>
            <a:pPr indent="0" lvl="0" marL="0" rtl="0" algn="l">
              <a:spcBef>
                <a:spcPts val="1200"/>
              </a:spcBef>
              <a:spcAft>
                <a:spcPts val="1200"/>
              </a:spcAft>
              <a:buNone/>
            </a:pPr>
            <a:r>
              <a:rPr lang="en"/>
              <a:t>This could also be extended to work for any day we wanted to check, so we did so for the first five days to double-check the method and confirm the validity of our final answer.</a:t>
            </a:r>
            <a:endParaRPr/>
          </a:p>
        </p:txBody>
      </p:sp>
      <p:sp>
        <p:nvSpPr>
          <p:cNvPr id="181" name="Google Shape;181;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82" name="Google Shape;182;p29"/>
          <p:cNvPicPr preferRelativeResize="0"/>
          <p:nvPr/>
        </p:nvPicPr>
        <p:blipFill>
          <a:blip r:embed="rId3">
            <a:alphaModFix/>
          </a:blip>
          <a:stretch>
            <a:fillRect/>
          </a:stretch>
        </p:blipFill>
        <p:spPr>
          <a:xfrm>
            <a:off x="1517925" y="2681600"/>
            <a:ext cx="6108150" cy="246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2: More Accurate Model</a:t>
            </a:r>
            <a:endParaRPr/>
          </a:p>
        </p:txBody>
      </p:sp>
      <p:sp>
        <p:nvSpPr>
          <p:cNvPr id="188" name="Google Shape;188;p30"/>
          <p:cNvSpPr txBox="1"/>
          <p:nvPr>
            <p:ph idx="1" type="body"/>
          </p:nvPr>
        </p:nvSpPr>
        <p:spPr>
          <a:xfrm>
            <a:off x="670150" y="2071350"/>
            <a:ext cx="2873700" cy="194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profit obtained by running the strategy through the whole training data was $144,818,275,000.04.</a:t>
            </a:r>
            <a:endParaRPr/>
          </a:p>
          <a:p>
            <a:pPr indent="0" lvl="0" marL="0" rtl="0" algn="l">
              <a:spcBef>
                <a:spcPts val="1200"/>
              </a:spcBef>
              <a:spcAft>
                <a:spcPts val="1200"/>
              </a:spcAft>
              <a:buNone/>
            </a:pPr>
            <a:r>
              <a:rPr lang="en"/>
              <a:t>Although this is less than the profit obtained through strategy 1, this was to be expected as we have a much more accurate model now.</a:t>
            </a:r>
            <a:endParaRPr/>
          </a:p>
        </p:txBody>
      </p:sp>
      <p:sp>
        <p:nvSpPr>
          <p:cNvPr id="189" name="Google Shape;189;p3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90" name="Google Shape;190;p30"/>
          <p:cNvPicPr preferRelativeResize="0"/>
          <p:nvPr/>
        </p:nvPicPr>
        <p:blipFill>
          <a:blip r:embed="rId3">
            <a:alphaModFix/>
          </a:blip>
          <a:stretch>
            <a:fillRect/>
          </a:stretch>
        </p:blipFill>
        <p:spPr>
          <a:xfrm>
            <a:off x="3791697" y="1383225"/>
            <a:ext cx="5283651" cy="36744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5: Strategy 3 (Machine Learning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a:t>
            </a:r>
            <a:endParaRPr/>
          </a:p>
        </p:txBody>
      </p:sp>
      <p:sp>
        <p:nvSpPr>
          <p:cNvPr id="73" name="Google Shape;73;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Start with some Exploratory Data Analysis to find trends in the train data or any points for concern.</a:t>
            </a:r>
            <a:endParaRPr sz="1500"/>
          </a:p>
          <a:p>
            <a:pPr indent="-323850" lvl="0" marL="457200" rtl="0" algn="l">
              <a:spcBef>
                <a:spcPts val="0"/>
              </a:spcBef>
              <a:spcAft>
                <a:spcPts val="0"/>
              </a:spcAft>
              <a:buSzPts val="1500"/>
              <a:buChar char="●"/>
            </a:pPr>
            <a:r>
              <a:rPr lang="en" sz="1500"/>
              <a:t>From the analysis, build a na</a:t>
            </a:r>
            <a:r>
              <a:rPr lang="en" sz="1500">
                <a:solidFill>
                  <a:srgbClr val="4D5156"/>
                </a:solidFill>
                <a:highlight>
                  <a:srgbClr val="FFFFFF"/>
                </a:highlight>
              </a:rPr>
              <a:t>ïve model to maximise profit.</a:t>
            </a:r>
            <a:endParaRPr sz="1500">
              <a:solidFill>
                <a:srgbClr val="4D5156"/>
              </a:solidFill>
              <a:highlight>
                <a:srgbClr val="FFFFFF"/>
              </a:highlight>
            </a:endParaRPr>
          </a:p>
          <a:p>
            <a:pPr indent="-323850" lvl="0" marL="457200" rtl="0" algn="l">
              <a:spcBef>
                <a:spcPts val="0"/>
              </a:spcBef>
              <a:spcAft>
                <a:spcPts val="0"/>
              </a:spcAft>
              <a:buClr>
                <a:srgbClr val="4D5156"/>
              </a:buClr>
              <a:buSzPts val="1500"/>
              <a:buChar char="●"/>
            </a:pPr>
            <a:r>
              <a:rPr lang="en" sz="1500">
                <a:solidFill>
                  <a:srgbClr val="4D5156"/>
                </a:solidFill>
                <a:highlight>
                  <a:srgbClr val="FFFFFF"/>
                </a:highlight>
              </a:rPr>
              <a:t>Sophisticate the model using some Machine Learning techniques.</a:t>
            </a:r>
            <a:endParaRPr sz="1500">
              <a:solidFill>
                <a:srgbClr val="4D5156"/>
              </a:solidFill>
              <a:highlight>
                <a:srgbClr val="FFFFFF"/>
              </a:highlight>
            </a:endParaRPr>
          </a:p>
          <a:p>
            <a:pPr indent="-323850" lvl="0" marL="457200" rtl="0" algn="l">
              <a:spcBef>
                <a:spcPts val="0"/>
              </a:spcBef>
              <a:spcAft>
                <a:spcPts val="0"/>
              </a:spcAft>
              <a:buClr>
                <a:srgbClr val="4D5156"/>
              </a:buClr>
              <a:buSzPts val="1500"/>
              <a:buChar char="●"/>
            </a:pPr>
            <a:r>
              <a:rPr lang="en" sz="1500">
                <a:solidFill>
                  <a:srgbClr val="4D5156"/>
                </a:solidFill>
                <a:highlight>
                  <a:srgbClr val="FFFFFF"/>
                </a:highlight>
              </a:rPr>
              <a:t>Run the test data through the model and see any conclusions reached.</a:t>
            </a:r>
            <a:endParaRPr sz="1500">
              <a:solidFill>
                <a:srgbClr val="4D5156"/>
              </a:solidFill>
              <a:highlight>
                <a:srgbClr val="FFFFFF"/>
              </a:highlight>
            </a:endParaRPr>
          </a:p>
          <a:p>
            <a:pPr indent="-323850" lvl="0" marL="457200" rtl="0" algn="l">
              <a:spcBef>
                <a:spcPts val="0"/>
              </a:spcBef>
              <a:spcAft>
                <a:spcPts val="0"/>
              </a:spcAft>
              <a:buClr>
                <a:srgbClr val="4D5156"/>
              </a:buClr>
              <a:buSzPts val="1500"/>
              <a:buChar char="●"/>
            </a:pPr>
            <a:r>
              <a:rPr lang="en" sz="1500">
                <a:solidFill>
                  <a:srgbClr val="4D5156"/>
                </a:solidFill>
                <a:highlight>
                  <a:srgbClr val="FFFFFF"/>
                </a:highlight>
              </a:rPr>
              <a:t>Consider where the model went well and how it could be improved in the future</a:t>
            </a:r>
            <a:endParaRPr sz="1500">
              <a:solidFill>
                <a:srgbClr val="4D5156"/>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3: Machine Learning Model</a:t>
            </a:r>
            <a:endParaRPr/>
          </a:p>
        </p:txBody>
      </p:sp>
      <p:sp>
        <p:nvSpPr>
          <p:cNvPr id="201" name="Google Shape;201;p3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Unfortunately, due to time restraints, we could not complete strategy 3. However, it will still be outlined within this presentation.</a:t>
            </a:r>
            <a:endParaRPr/>
          </a:p>
          <a:p>
            <a:pPr indent="0" lvl="0" marL="0" rtl="0" algn="l">
              <a:spcBef>
                <a:spcPts val="1200"/>
              </a:spcBef>
              <a:spcAft>
                <a:spcPts val="0"/>
              </a:spcAft>
              <a:buNone/>
            </a:pPr>
            <a:r>
              <a:rPr lang="en"/>
              <a:t>Similarly to Strategy 2, we look on an hourly basis and fulfill all the demand of hydrogen per day. In this model however, we do not fill all the hydrogen and then sell, but rather choose particular hours of the day to sell and produce hydrogen.</a:t>
            </a:r>
            <a:endParaRPr/>
          </a:p>
          <a:p>
            <a:pPr indent="0" lvl="0" marL="0" rtl="0" algn="l">
              <a:spcBef>
                <a:spcPts val="1200"/>
              </a:spcBef>
              <a:spcAft>
                <a:spcPts val="1200"/>
              </a:spcAft>
              <a:buNone/>
            </a:pPr>
            <a:r>
              <a:rPr lang="en"/>
              <a:t>These hours would be determined with machine learning techniques, e.g. generate a series of numerical suggestions for when to buy/sell electricity and then using a voting classifier model to choose the best allocation for each day.</a:t>
            </a:r>
            <a:endParaRPr/>
          </a:p>
        </p:txBody>
      </p:sp>
      <p:sp>
        <p:nvSpPr>
          <p:cNvPr id="202" name="Google Shape;202;p3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We would look at the </a:t>
            </a:r>
            <a:r>
              <a:rPr lang="en"/>
              <a:t>forecasted energy produced for a particular hour as well as the forecasted price of selling. If we saw a hour in which we produce a lot of energy, but with a low selling price, we would store it as hydrogen to help meet demand. Otherwise, if there was a lot of energy produced with a high selling price, we would sell.</a:t>
            </a:r>
            <a:endParaRPr/>
          </a:p>
          <a:p>
            <a:pPr indent="0" lvl="0" marL="0" rtl="0" algn="l">
              <a:spcBef>
                <a:spcPts val="1200"/>
              </a:spcBef>
              <a:spcAft>
                <a:spcPts val="0"/>
              </a:spcAft>
              <a:buNone/>
            </a:pPr>
            <a:r>
              <a:rPr lang="en"/>
              <a:t>This would work similarly if we produced low amounts of energy.</a:t>
            </a:r>
            <a:endParaRPr/>
          </a:p>
          <a:p>
            <a:pPr indent="0" lvl="0" marL="0" rtl="0" algn="l">
              <a:spcBef>
                <a:spcPts val="1200"/>
              </a:spcBef>
              <a:spcAft>
                <a:spcPts val="0"/>
              </a:spcAft>
              <a:buNone/>
            </a:pPr>
            <a:r>
              <a:rPr lang="en"/>
              <a:t>Clearly this strategy would produce more profit than strategy 2 and is a more sophisticated model that utilises the full potential of the information given within the data.</a:t>
            </a:r>
            <a:endParaRPr/>
          </a:p>
          <a:p>
            <a:pPr indent="0" lvl="0" marL="0" rtl="0" algn="l">
              <a:spcBef>
                <a:spcPts val="1200"/>
              </a:spcBef>
              <a:spcAft>
                <a:spcPts val="1200"/>
              </a:spcAft>
              <a:buNone/>
            </a:pPr>
            <a:r>
              <a:rPr lang="en"/>
              <a:t>We know that strategy 2 will give a higher profit than $145bn but less than $180bn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6: Prepping the test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Prepping the Test Data</a:t>
            </a:r>
            <a:endParaRPr/>
          </a:p>
        </p:txBody>
      </p:sp>
      <p:sp>
        <p:nvSpPr>
          <p:cNvPr id="213" name="Google Shape;213;p3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test data had quite a few inconsistencies and problems:</a:t>
            </a:r>
            <a:endParaRPr/>
          </a:p>
          <a:p>
            <a:pPr indent="-311150" lvl="0" marL="457200" rtl="0" algn="l">
              <a:spcBef>
                <a:spcPts val="1200"/>
              </a:spcBef>
              <a:spcAft>
                <a:spcPts val="0"/>
              </a:spcAft>
              <a:buSzPts val="1300"/>
              <a:buChar char="●"/>
            </a:pPr>
            <a:r>
              <a:rPr lang="en"/>
              <a:t>There were no missing values in the data</a:t>
            </a:r>
            <a:endParaRPr/>
          </a:p>
          <a:p>
            <a:pPr indent="-311150" lvl="0" marL="457200" rtl="0" algn="l">
              <a:spcBef>
                <a:spcPts val="0"/>
              </a:spcBef>
              <a:spcAft>
                <a:spcPts val="0"/>
              </a:spcAft>
              <a:buSzPts val="1300"/>
              <a:buChar char="●"/>
            </a:pPr>
            <a:r>
              <a:rPr lang="en"/>
              <a:t>A whole week of the daily data had zero as the values so we replaced this with the average of the rest of the data</a:t>
            </a:r>
            <a:endParaRPr/>
          </a:p>
          <a:p>
            <a:pPr indent="-311150" lvl="0" marL="457200" rtl="0" algn="l">
              <a:spcBef>
                <a:spcPts val="0"/>
              </a:spcBef>
              <a:spcAft>
                <a:spcPts val="0"/>
              </a:spcAft>
              <a:buSzPts val="1300"/>
              <a:buChar char="●"/>
            </a:pPr>
            <a:r>
              <a:rPr lang="en"/>
              <a:t>There were negative values within the hourly table, which we replaced with zero as the values </a:t>
            </a:r>
            <a:r>
              <a:rPr lang="en"/>
              <a:t>were very close to zero</a:t>
            </a:r>
            <a:endParaRPr/>
          </a:p>
          <a:p>
            <a:pPr indent="-311150" lvl="0" marL="457200" rtl="0" algn="l">
              <a:spcBef>
                <a:spcPts val="0"/>
              </a:spcBef>
              <a:spcAft>
                <a:spcPts val="0"/>
              </a:spcAft>
              <a:buSzPts val="1300"/>
              <a:buChar char="●"/>
            </a:pPr>
            <a:r>
              <a:rPr lang="en"/>
              <a:t>The dates in the daily table changed between American formatting and British formatting so we standardised it with British formatting.</a:t>
            </a:r>
            <a:endParaRPr/>
          </a:p>
        </p:txBody>
      </p:sp>
      <p:sp>
        <p:nvSpPr>
          <p:cNvPr id="214" name="Google Shape;214;p3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also added a few columns into our dataframe so strategy 2 would work:</a:t>
            </a:r>
            <a:endParaRPr/>
          </a:p>
          <a:p>
            <a:pPr indent="-311150" lvl="0" marL="457200" rtl="0" algn="l">
              <a:spcBef>
                <a:spcPts val="1200"/>
              </a:spcBef>
              <a:spcAft>
                <a:spcPts val="0"/>
              </a:spcAft>
              <a:buSzPts val="1300"/>
              <a:buChar char="●"/>
            </a:pPr>
            <a:r>
              <a:rPr lang="en"/>
              <a:t>We added a hydrogen generated per hour column to the hourly data</a:t>
            </a:r>
            <a:endParaRPr/>
          </a:p>
          <a:p>
            <a:pPr indent="-311150" lvl="0" marL="457200" rtl="0" algn="l">
              <a:spcBef>
                <a:spcPts val="0"/>
              </a:spcBef>
              <a:spcAft>
                <a:spcPts val="0"/>
              </a:spcAft>
              <a:buSzPts val="1300"/>
              <a:buChar char="●"/>
            </a:pPr>
            <a:r>
              <a:rPr lang="en"/>
              <a:t>We added a maximum demand between the forecasted and actual demand to the daily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7: Result and Summary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and Summary</a:t>
            </a:r>
            <a:endParaRPr/>
          </a:p>
        </p:txBody>
      </p:sp>
      <p:sp>
        <p:nvSpPr>
          <p:cNvPr id="225" name="Google Shape;225;p3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profit obtained from strategy 2 on the test data was $18,916,885,222.74 and is our final submission answer.</a:t>
            </a:r>
            <a:endParaRPr/>
          </a:p>
          <a:p>
            <a:pPr indent="0" lvl="0" marL="0" rtl="0" algn="l">
              <a:spcBef>
                <a:spcPts val="1200"/>
              </a:spcBef>
              <a:spcAft>
                <a:spcPts val="0"/>
              </a:spcAft>
              <a:buNone/>
            </a:pPr>
            <a:r>
              <a:rPr lang="en"/>
              <a:t>The accompanying spreadsheet has the data from the electrolyser.</a:t>
            </a:r>
            <a:endParaRPr/>
          </a:p>
          <a:p>
            <a:pPr indent="0" lvl="0" marL="0" rtl="0" algn="l">
              <a:spcBef>
                <a:spcPts val="1200"/>
              </a:spcBef>
              <a:spcAft>
                <a:spcPts val="1200"/>
              </a:spcAft>
              <a:buNone/>
            </a:pPr>
            <a:r>
              <a:rPr lang="en"/>
              <a:t>As discussed earlier, Strategy 3 would result in more profit eventually, however there are a few more improvements we could consider.</a:t>
            </a:r>
            <a:endParaRPr/>
          </a:p>
        </p:txBody>
      </p:sp>
      <p:sp>
        <p:nvSpPr>
          <p:cNvPr id="226" name="Google Shape;226;p3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and Summary</a:t>
            </a:r>
            <a:endParaRPr/>
          </a:p>
        </p:txBody>
      </p:sp>
      <p:sp>
        <p:nvSpPr>
          <p:cNvPr id="232" name="Google Shape;232;p3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could </a:t>
            </a:r>
            <a:r>
              <a:rPr lang="en"/>
              <a:t>consider</a:t>
            </a:r>
            <a:r>
              <a:rPr lang="en"/>
              <a:t> the correlation between forecast and actual values of production and demand. Once we have a correlation, we could predict demand and refine our model based off these observations.</a:t>
            </a:r>
            <a:endParaRPr/>
          </a:p>
          <a:p>
            <a:pPr indent="0" lvl="0" marL="0" rtl="0" algn="l">
              <a:spcBef>
                <a:spcPts val="1200"/>
              </a:spcBef>
              <a:spcAft>
                <a:spcPts val="0"/>
              </a:spcAft>
              <a:buNone/>
            </a:pPr>
            <a:r>
              <a:rPr lang="en"/>
              <a:t>Additionally, we could consider the question of how wind speed fluctuates over time. If wind speed fluctuates drastically over a small time frame (e.g. during a storm) then we may need to be wary of the forecast electricity production values in Strategy 3.</a:t>
            </a:r>
            <a:endParaRPr/>
          </a:p>
          <a:p>
            <a:pPr indent="0" lvl="0" marL="0" rtl="0" algn="l">
              <a:spcBef>
                <a:spcPts val="1200"/>
              </a:spcBef>
              <a:spcAft>
                <a:spcPts val="1200"/>
              </a:spcAft>
              <a:buNone/>
            </a:pPr>
            <a:r>
              <a:rPr lang="en"/>
              <a:t>We could also consider what forecast value of production is the </a:t>
            </a:r>
            <a:r>
              <a:rPr lang="en"/>
              <a:t>most</a:t>
            </a:r>
            <a:r>
              <a:rPr lang="en"/>
              <a:t> accurate and implement and refine Strategy 3.</a:t>
            </a:r>
            <a:endParaRPr/>
          </a:p>
        </p:txBody>
      </p:sp>
      <p:sp>
        <p:nvSpPr>
          <p:cNvPr id="233" name="Google Shape;233;p3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p:txBody>
      </p:sp>
      <p:pic>
        <p:nvPicPr>
          <p:cNvPr id="234" name="Google Shape;234;p37"/>
          <p:cNvPicPr preferRelativeResize="0"/>
          <p:nvPr/>
        </p:nvPicPr>
        <p:blipFill>
          <a:blip r:embed="rId3">
            <a:alphaModFix/>
          </a:blip>
          <a:stretch>
            <a:fillRect/>
          </a:stretch>
        </p:blipFill>
        <p:spPr>
          <a:xfrm>
            <a:off x="5085775" y="1649971"/>
            <a:ext cx="3493149" cy="278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Exploratory Data Analysis 	(EDA)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(Hourly Data)</a:t>
            </a:r>
            <a:endParaRPr/>
          </a:p>
        </p:txBody>
      </p:sp>
      <p:sp>
        <p:nvSpPr>
          <p:cNvPr id="84" name="Google Shape;84;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looking at the data initially with Pandas, we noticed some values were negative so we set these values to zero as they seemed to be a mistake and were close to zero.</a:t>
            </a:r>
            <a:endParaRPr/>
          </a:p>
          <a:p>
            <a:pPr indent="0" lvl="0" marL="0" rtl="0" algn="l">
              <a:spcBef>
                <a:spcPts val="1200"/>
              </a:spcBef>
              <a:spcAft>
                <a:spcPts val="1200"/>
              </a:spcAft>
              <a:buNone/>
            </a:pPr>
            <a:r>
              <a:rPr lang="en"/>
              <a:t>We then created a box plot and a violin plot to ascertain what the most common wind speeds were per day. We noticed that the wind speed was averaging roughly 13 knots per hour, with the mode being about 10 knots per hour.</a:t>
            </a:r>
            <a:endParaRPr/>
          </a:p>
        </p:txBody>
      </p:sp>
      <p:sp>
        <p:nvSpPr>
          <p:cNvPr id="85" name="Google Shape;85;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4271125" y="1285873"/>
            <a:ext cx="2698975" cy="2016550"/>
          </a:xfrm>
          <a:prstGeom prst="rect">
            <a:avLst/>
          </a:prstGeom>
          <a:noFill/>
          <a:ln>
            <a:noFill/>
          </a:ln>
        </p:spPr>
      </p:pic>
      <p:pic>
        <p:nvPicPr>
          <p:cNvPr id="87" name="Google Shape;87;p16"/>
          <p:cNvPicPr preferRelativeResize="0"/>
          <p:nvPr/>
        </p:nvPicPr>
        <p:blipFill>
          <a:blip r:embed="rId4">
            <a:alphaModFix/>
          </a:blip>
          <a:stretch>
            <a:fillRect/>
          </a:stretch>
        </p:blipFill>
        <p:spPr>
          <a:xfrm>
            <a:off x="6445025" y="3126948"/>
            <a:ext cx="2698975" cy="20165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(Daily Data)</a:t>
            </a:r>
            <a:endParaRPr/>
          </a:p>
        </p:txBody>
      </p:sp>
      <p:sp>
        <p:nvSpPr>
          <p:cNvPr id="93" name="Google Shape;93;p17"/>
          <p:cNvSpPr txBox="1"/>
          <p:nvPr>
            <p:ph idx="1" type="body"/>
          </p:nvPr>
        </p:nvSpPr>
        <p:spPr>
          <a:xfrm>
            <a:off x="103275" y="1317300"/>
            <a:ext cx="3607200" cy="382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Within the daily data, we quickly noticed there was no negative or missing data points. We continued to look at the </a:t>
            </a:r>
            <a:r>
              <a:rPr lang="en"/>
              <a:t>forecasted</a:t>
            </a:r>
            <a:r>
              <a:rPr lang="en"/>
              <a:t> demand of hydrogen per day compared to the actual demand and produced a </a:t>
            </a:r>
            <a:r>
              <a:rPr lang="en"/>
              <a:t>scatter plot that seemed to show a linear relationship</a:t>
            </a:r>
            <a:r>
              <a:rPr lang="en"/>
              <a:t>. </a:t>
            </a:r>
            <a:endParaRPr/>
          </a:p>
          <a:p>
            <a:pPr indent="0" lvl="0" marL="0" rtl="0" algn="l">
              <a:spcBef>
                <a:spcPts val="1200"/>
              </a:spcBef>
              <a:spcAft>
                <a:spcPts val="0"/>
              </a:spcAft>
              <a:buNone/>
            </a:pPr>
            <a:r>
              <a:rPr lang="en"/>
              <a:t>We noticed that there were several days in which demand was zero (weeks at a time) which was likely a mistake so we have initially replaced these data points with the average demand (excluding these zero points) to produce the other two graphs of a scatter plot and a residual plot.</a:t>
            </a:r>
            <a:endParaRPr/>
          </a:p>
          <a:p>
            <a:pPr indent="0" lvl="0" marL="0" rtl="0" algn="l">
              <a:spcBef>
                <a:spcPts val="1200"/>
              </a:spcBef>
              <a:spcAft>
                <a:spcPts val="1200"/>
              </a:spcAft>
              <a:buNone/>
            </a:pPr>
            <a:r>
              <a:rPr lang="en"/>
              <a:t>The linear </a:t>
            </a:r>
            <a:r>
              <a:rPr lang="en"/>
              <a:t>regression</a:t>
            </a:r>
            <a:r>
              <a:rPr lang="en"/>
              <a:t> had an equation of y=0.99x-0.5 with an R^2 value of 0.87, indicating a very strong linear relationship.</a:t>
            </a:r>
            <a:endParaRPr/>
          </a:p>
        </p:txBody>
      </p:sp>
      <p:sp>
        <p:nvSpPr>
          <p:cNvPr id="94" name="Google Shape;94;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7"/>
          <p:cNvPicPr preferRelativeResize="0"/>
          <p:nvPr/>
        </p:nvPicPr>
        <p:blipFill>
          <a:blip r:embed="rId3">
            <a:alphaModFix/>
          </a:blip>
          <a:stretch>
            <a:fillRect/>
          </a:stretch>
        </p:blipFill>
        <p:spPr>
          <a:xfrm>
            <a:off x="5311100" y="1304575"/>
            <a:ext cx="2836475" cy="1855675"/>
          </a:xfrm>
          <a:prstGeom prst="rect">
            <a:avLst/>
          </a:prstGeom>
          <a:noFill/>
          <a:ln>
            <a:noFill/>
          </a:ln>
        </p:spPr>
      </p:pic>
      <p:pic>
        <p:nvPicPr>
          <p:cNvPr id="96" name="Google Shape;96;p17"/>
          <p:cNvPicPr preferRelativeResize="0"/>
          <p:nvPr/>
        </p:nvPicPr>
        <p:blipFill>
          <a:blip r:embed="rId4">
            <a:alphaModFix/>
          </a:blip>
          <a:stretch>
            <a:fillRect/>
          </a:stretch>
        </p:blipFill>
        <p:spPr>
          <a:xfrm>
            <a:off x="3568738" y="3140326"/>
            <a:ext cx="2773862" cy="1814725"/>
          </a:xfrm>
          <a:prstGeom prst="rect">
            <a:avLst/>
          </a:prstGeom>
          <a:noFill/>
          <a:ln>
            <a:noFill/>
          </a:ln>
        </p:spPr>
      </p:pic>
      <p:pic>
        <p:nvPicPr>
          <p:cNvPr id="97" name="Google Shape;97;p17"/>
          <p:cNvPicPr preferRelativeResize="0"/>
          <p:nvPr/>
        </p:nvPicPr>
        <p:blipFill>
          <a:blip r:embed="rId5">
            <a:alphaModFix/>
          </a:blip>
          <a:stretch>
            <a:fillRect/>
          </a:stretch>
        </p:blipFill>
        <p:spPr>
          <a:xfrm>
            <a:off x="6384275" y="3194650"/>
            <a:ext cx="2759725" cy="17702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(Weekly Data)</a:t>
            </a:r>
            <a:endParaRPr/>
          </a:p>
        </p:txBody>
      </p:sp>
      <p:sp>
        <p:nvSpPr>
          <p:cNvPr id="103" name="Google Shape;103;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Again for the weekly data we noticed there was no missing data, however noticed two weeks of zero data. These weeks were the same weeks with zero data in the hourly and daily data so we again took it as a mistake within the data set.</a:t>
            </a:r>
            <a:endParaRPr/>
          </a:p>
          <a:p>
            <a:pPr indent="0" lvl="0" marL="0" rtl="0" algn="l">
              <a:spcBef>
                <a:spcPts val="1200"/>
              </a:spcBef>
              <a:spcAft>
                <a:spcPts val="1200"/>
              </a:spcAft>
              <a:buNone/>
            </a:pPr>
            <a:r>
              <a:rPr lang="en"/>
              <a:t>We created a histogram of the demand of hydrogen per week to have an indication of how much is expected. We noticed two data points (21/3 and 19/09) had much lower demand so this was a cause for later investigation.</a:t>
            </a:r>
            <a:endParaRPr/>
          </a:p>
        </p:txBody>
      </p:sp>
      <p:sp>
        <p:nvSpPr>
          <p:cNvPr id="104" name="Google Shape;104;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8"/>
          <p:cNvPicPr preferRelativeResize="0"/>
          <p:nvPr/>
        </p:nvPicPr>
        <p:blipFill>
          <a:blip r:embed="rId3">
            <a:alphaModFix/>
          </a:blip>
          <a:stretch>
            <a:fillRect/>
          </a:stretch>
        </p:blipFill>
        <p:spPr>
          <a:xfrm>
            <a:off x="4878475" y="1744363"/>
            <a:ext cx="3638550" cy="250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t>
            </a:r>
            <a:r>
              <a:rPr lang="en"/>
              <a:t>Monthly</a:t>
            </a:r>
            <a:r>
              <a:rPr lang="en"/>
              <a:t> Data)</a:t>
            </a:r>
            <a:endParaRPr/>
          </a:p>
        </p:txBody>
      </p:sp>
      <p:sp>
        <p:nvSpPr>
          <p:cNvPr id="111" name="Google Shape;111;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we investigated the monthly data to see if there was a trend in demand for certain months over others. Surprisingly, we discovered that the </a:t>
            </a:r>
            <a:r>
              <a:rPr lang="en"/>
              <a:t>forecast</a:t>
            </a:r>
            <a:r>
              <a:rPr lang="en"/>
              <a:t> demand per month was somewhat consistent throughout the year. There is a slight trend that every three months or so there is a step up in forecast. This may need to be investigated further later.</a:t>
            </a:r>
            <a:endParaRPr>
              <a:solidFill>
                <a:srgbClr val="FF0000"/>
              </a:solidFill>
            </a:endParaRPr>
          </a:p>
        </p:txBody>
      </p:sp>
      <p:sp>
        <p:nvSpPr>
          <p:cNvPr id="112" name="Google Shape;112;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9"/>
          <p:cNvPicPr preferRelativeResize="0"/>
          <p:nvPr/>
        </p:nvPicPr>
        <p:blipFill>
          <a:blip r:embed="rId3">
            <a:alphaModFix/>
          </a:blip>
          <a:stretch>
            <a:fillRect/>
          </a:stretch>
        </p:blipFill>
        <p:spPr>
          <a:xfrm>
            <a:off x="4908300" y="1764638"/>
            <a:ext cx="3848100" cy="271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Feature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 Hydrogen</a:t>
            </a:r>
            <a:endParaRPr/>
          </a:p>
        </p:txBody>
      </p:sp>
      <p:sp>
        <p:nvSpPr>
          <p:cNvPr id="124" name="Google Shape;124;p2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Before we continued coding a strategy, we had to first create and adjust columns in the data set, as well as further investigate some correlations between variables. This would enable us to create a more refined strategy later on.</a:t>
            </a:r>
            <a:endParaRPr/>
          </a:p>
          <a:p>
            <a:pPr indent="0" lvl="0" marL="0" rtl="0" algn="l">
              <a:spcBef>
                <a:spcPts val="1200"/>
              </a:spcBef>
              <a:spcAft>
                <a:spcPts val="1200"/>
              </a:spcAft>
              <a:buNone/>
            </a:pPr>
            <a:r>
              <a:rPr lang="en"/>
              <a:t>Firstly we created a column of the amount of hydrogen generated per day (kg) from the amount of energy produced, taking into account the loss of energy in the conversion. This assisted us in comparing the difference between the demand of hydrogen per day compared to the amount of hydrogen produced if all energy were compared to hydrogen.</a:t>
            </a:r>
            <a:endParaRPr/>
          </a:p>
        </p:txBody>
      </p:sp>
      <p:sp>
        <p:nvSpPr>
          <p:cNvPr id="125" name="Google Shape;125;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then introduced a ‘Leftover’ column. This was the calculation of the amount of (Hydrogen Generated (kg) - Demand).</a:t>
            </a:r>
            <a:endParaRPr/>
          </a:p>
          <a:p>
            <a:pPr indent="0" lvl="0" marL="0" rtl="0" algn="l">
              <a:spcBef>
                <a:spcPts val="1200"/>
              </a:spcBef>
              <a:spcAft>
                <a:spcPts val="1200"/>
              </a:spcAft>
              <a:buNone/>
            </a:pPr>
            <a:r>
              <a:rPr lang="en"/>
              <a:t>Finally, we also created a column of the maximum possible demand. This was the maximum between the </a:t>
            </a:r>
            <a:r>
              <a:rPr lang="en"/>
              <a:t>forecasted</a:t>
            </a:r>
            <a:r>
              <a:rPr lang="en"/>
              <a:t> demand and the actual demand. This helped us figure out a worst case scenario later when we enter a na</a:t>
            </a:r>
            <a:r>
              <a:rPr lang="en">
                <a:highlight>
                  <a:schemeClr val="lt1"/>
                </a:highlight>
              </a:rPr>
              <a:t>ï</a:t>
            </a:r>
            <a:r>
              <a:rPr lang="en"/>
              <a:t>ve strategy.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