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7772400" cx="10058400"/>
  <p:notesSz cx="6858000" cy="9144000"/>
  <p:embeddedFontLs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Bree Serif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BA3070-09D1-4EF6-8AB0-796A6B7CA60F}">
  <a:tblStyle styleId="{E2BA3070-09D1-4EF6-8AB0-796A6B7CA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BreeSerif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Black-bold.fntdata"/><Relationship Id="rId16" Type="http://schemas.openxmlformats.org/officeDocument/2006/relationships/slide" Target="slides/slide9.xml"/><Relationship Id="rId19" Type="http://schemas.openxmlformats.org/officeDocument/2006/relationships/font" Target="fonts/Roboto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e6a594c4_0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e6a59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e6a594c4_0_801:notes"/>
          <p:cNvSpPr/>
          <p:nvPr>
            <p:ph idx="2" type="sldImg"/>
          </p:nvPr>
        </p:nvSpPr>
        <p:spPr>
          <a:xfrm>
            <a:off x="12102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dce6a594c4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400"/>
              <a:buFont typeface="Avenir"/>
              <a:buNone/>
            </a:pPr>
            <a:r>
              <a:t/>
            </a:r>
            <a:endParaRPr b="1" sz="1400">
              <a:solidFill>
                <a:srgbClr val="33475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e6a594c4_0_917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ce6a594c4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c9a5f4ed_0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c9a5f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9fb40e993_0_12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9fb40e99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e46230621_0_39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e4623062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b01ab3d5f_0_285:notes"/>
          <p:cNvSpPr/>
          <p:nvPr>
            <p:ph idx="2" type="sldImg"/>
          </p:nvPr>
        </p:nvSpPr>
        <p:spPr>
          <a:xfrm>
            <a:off x="1211263" y="685800"/>
            <a:ext cx="4437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b01ab3d5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c2d6f3f19_0_12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c2d6f3f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c2d6f3f19_0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c2d6f3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– Center Aligned Header Light">
  <p:cSld name="Blank Slide – Center Aligned Header Ligh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85900" y="6682323"/>
            <a:ext cx="643738" cy="6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271548" y="322412"/>
            <a:ext cx="5515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825" lIns="84825" spcFirstLastPara="1" rIns="84825" wrap="square" tIns="848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Aligned - Orange">
  <p:cSld name="Left Aligned - Orange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058400" cy="565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5900" y="6682323"/>
            <a:ext cx="643738" cy="6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23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hasCustomPrompt="1" type="title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hyperlink" Target="https://academy.hubspot.com/courses/growth-driven-design?utm_source=offers&amp;utm_medium=offers&amp;utm_campaign=seondary-conversion_wireframe-template_template" TargetMode="External"/><Relationship Id="rId6" Type="http://schemas.openxmlformats.org/officeDocument/2006/relationships/hyperlink" Target="https://academy.hubspot.com/courses/inbound?utm_source=offers&amp;utm_medium=offers&amp;utm_campaign=seondary-conversion_timeline-flowchart-templates_template" TargetMode="External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058400" cy="64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0073"/>
            <a:ext cx="10058400" cy="56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/>
        </p:nvSpPr>
        <p:spPr>
          <a:xfrm>
            <a:off x="938925" y="2144750"/>
            <a:ext cx="87813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Customer </a:t>
            </a:r>
            <a:endParaRPr b="1" sz="75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Profile Templates</a:t>
            </a:r>
            <a:endParaRPr b="1" sz="75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5" y="656475"/>
            <a:ext cx="2668450" cy="103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7"/>
          <p:cNvCxnSpPr/>
          <p:nvPr/>
        </p:nvCxnSpPr>
        <p:spPr>
          <a:xfrm>
            <a:off x="1147838" y="1769790"/>
            <a:ext cx="332400" cy="1800"/>
          </a:xfrm>
          <a:prstGeom prst="straightConnector1">
            <a:avLst/>
          </a:prstGeom>
          <a:noFill/>
          <a:ln cap="flat" cmpd="sng" w="19050">
            <a:solidFill>
              <a:srgbClr val="1EBC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/>
        </p:nvSpPr>
        <p:spPr>
          <a:xfrm>
            <a:off x="1089335" y="3688702"/>
            <a:ext cx="78891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485A"/>
                </a:solidFill>
                <a:latin typeface="Avenir"/>
                <a:ea typeface="Avenir"/>
                <a:cs typeface="Avenir"/>
                <a:sym typeface="Avenir"/>
              </a:rPr>
              <a:t>Included in this offer are six customer profile templates. All of them can (and should) be edited and adjusted to meet the needs of your organization, your customers, and/or your inbound service process. </a:t>
            </a:r>
            <a:endParaRPr sz="1600">
              <a:solidFill>
                <a:srgbClr val="34485A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485A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485A"/>
                </a:solidFill>
                <a:latin typeface="Avenir"/>
                <a:ea typeface="Avenir"/>
                <a:cs typeface="Avenir"/>
                <a:sym typeface="Avenir"/>
              </a:rPr>
              <a:t>Each template comes with section prompts of what may be included in a customer profile, but remember to use each template as you best see fit. </a:t>
            </a:r>
            <a:endParaRPr sz="1600">
              <a:solidFill>
                <a:srgbClr val="34485A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485A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485A"/>
                </a:solidFill>
                <a:latin typeface="Avenir"/>
                <a:ea typeface="Avenir"/>
                <a:cs typeface="Avenir"/>
                <a:sym typeface="Avenir"/>
              </a:rPr>
              <a:t>When you’re finished designing each template, go to “File” &gt; “Download” &gt; “PNG Image” to access your profile offline and share it with your team. </a:t>
            </a:r>
            <a:endParaRPr sz="1600">
              <a:solidFill>
                <a:srgbClr val="34485A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2818520" y="2735702"/>
            <a:ext cx="4392300" cy="708600"/>
          </a:xfrm>
          <a:prstGeom prst="roundRect">
            <a:avLst>
              <a:gd fmla="val 4563" name="adj"/>
            </a:avLst>
          </a:prstGeom>
          <a:solidFill>
            <a:srgbClr val="FF7A59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1703182" y="2761347"/>
            <a:ext cx="67818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venir"/>
              <a:buNone/>
            </a:pP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Instructions</a:t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256080" y="1152827"/>
            <a:ext cx="9555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84825" lIns="84825" spcFirstLastPara="1" rIns="84825" wrap="square" tIns="84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85A"/>
              </a:buClr>
              <a:buSzPts val="4100"/>
              <a:buFont typeface="Avenir"/>
              <a:buNone/>
            </a:pPr>
            <a:r>
              <a:rPr b="1" lang="en" sz="4100">
                <a:solidFill>
                  <a:srgbClr val="34485A"/>
                </a:solidFill>
                <a:latin typeface="Avenir"/>
                <a:ea typeface="Avenir"/>
                <a:cs typeface="Avenir"/>
                <a:sym typeface="Avenir"/>
              </a:rPr>
              <a:t>Thanks for downloading these templates!</a:t>
            </a:r>
            <a:endParaRPr b="1" sz="4100">
              <a:solidFill>
                <a:srgbClr val="34485A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https://lh5.googleusercontent.com/apEXRQSz2bntSyAKx_agcu8atjECSASwv_Q3UwaqHN786iFNxVF4a2FKeiNWnkcsAHIwWNB10eXnGMm4rcDea1tq_a4693bAdOUhmQUn_owUYcPX8mwvpv2Mf4KJcGch-7v6GZe2"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2227" y="-24566"/>
            <a:ext cx="1052989" cy="105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9"/>
          <p:cNvPicPr preferRelativeResize="0"/>
          <p:nvPr/>
        </p:nvPicPr>
        <p:blipFill rotWithShape="1">
          <a:blip r:embed="rId3">
            <a:alphaModFix/>
          </a:blip>
          <a:srcRect b="0" l="0" r="6594" t="0"/>
          <a:stretch/>
        </p:blipFill>
        <p:spPr>
          <a:xfrm>
            <a:off x="0" y="0"/>
            <a:ext cx="939532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9"/>
          <p:cNvSpPr txBox="1"/>
          <p:nvPr/>
        </p:nvSpPr>
        <p:spPr>
          <a:xfrm>
            <a:off x="507200" y="1501477"/>
            <a:ext cx="29880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HubSpot Academy</a:t>
            </a:r>
            <a:endParaRPr b="1" sz="2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Inbound Service</a:t>
            </a:r>
            <a:endParaRPr b="1" sz="2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Fundamentals</a:t>
            </a:r>
            <a:endParaRPr b="1" sz="2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5" name="Google Shape;125;p29"/>
          <p:cNvCxnSpPr/>
          <p:nvPr/>
        </p:nvCxnSpPr>
        <p:spPr>
          <a:xfrm>
            <a:off x="615247" y="3521446"/>
            <a:ext cx="668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29"/>
          <p:cNvSpPr txBox="1"/>
          <p:nvPr/>
        </p:nvSpPr>
        <p:spPr>
          <a:xfrm>
            <a:off x="507200" y="3960575"/>
            <a:ext cx="33348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Learn how to understand and connect with your customers with HubSpot’s free Inbound Service Fundamentals lesson.</a:t>
            </a:r>
            <a:r>
              <a:rPr lang="en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675" y="2619000"/>
            <a:ext cx="4516050" cy="27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>
            <a:hlinkClick r:id="rId5"/>
          </p:cNvPr>
          <p:cNvSpPr/>
          <p:nvPr/>
        </p:nvSpPr>
        <p:spPr>
          <a:xfrm>
            <a:off x="6559845" y="5633311"/>
            <a:ext cx="2417700" cy="491100"/>
          </a:xfrm>
          <a:prstGeom prst="roundRect">
            <a:avLst>
              <a:gd fmla="val 4563" name="adj"/>
            </a:avLst>
          </a:prstGeom>
          <a:solidFill>
            <a:srgbClr val="00A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6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6559850" y="5671400"/>
            <a:ext cx="2417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lang="en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 Up Now</a:t>
            </a:r>
            <a:endParaRPr b="0" sz="1400" u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7">
            <a:alphaModFix/>
          </a:blip>
          <a:srcRect b="0" l="4946" r="4946" t="0"/>
          <a:stretch/>
        </p:blipFill>
        <p:spPr>
          <a:xfrm>
            <a:off x="6051131" y="2835885"/>
            <a:ext cx="3439978" cy="215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58397" y="363225"/>
            <a:ext cx="1695225" cy="16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10950" y="227134"/>
            <a:ext cx="3747450" cy="196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3212050" y="1575400"/>
            <a:ext cx="27915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0659" lvl="0" marL="36576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text here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0" y="75"/>
            <a:ext cx="3041400" cy="7772400"/>
          </a:xfrm>
          <a:prstGeom prst="rect">
            <a:avLst/>
          </a:prstGeom>
          <a:solidFill>
            <a:srgbClr val="F38555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6399375" y="376650"/>
            <a:ext cx="3141900" cy="1069800"/>
          </a:xfrm>
          <a:prstGeom prst="rect">
            <a:avLst/>
          </a:prstGeom>
          <a:solidFill>
            <a:srgbClr val="F38555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3454725" y="2917550"/>
            <a:ext cx="2497800" cy="1118400"/>
          </a:xfrm>
          <a:prstGeom prst="rect">
            <a:avLst/>
          </a:prstGeom>
          <a:solidFill>
            <a:srgbClr val="F38555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3426375" y="385200"/>
            <a:ext cx="2530800" cy="1046700"/>
          </a:xfrm>
          <a:prstGeom prst="rect">
            <a:avLst/>
          </a:prstGeom>
          <a:solidFill>
            <a:srgbClr val="F38555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/>
          <p:nvPr/>
        </p:nvSpPr>
        <p:spPr>
          <a:xfrm>
            <a:off x="3454725" y="5465800"/>
            <a:ext cx="6089100" cy="811200"/>
          </a:xfrm>
          <a:prstGeom prst="rect">
            <a:avLst/>
          </a:prstGeom>
          <a:solidFill>
            <a:srgbClr val="F38555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/>
          <p:nvPr/>
        </p:nvSpPr>
        <p:spPr>
          <a:xfrm>
            <a:off x="0" y="2733675"/>
            <a:ext cx="3041400" cy="5038800"/>
          </a:xfrm>
          <a:prstGeom prst="rect">
            <a:avLst/>
          </a:prstGeom>
          <a:solidFill>
            <a:srgbClr val="F385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>
            <p:ph idx="4294967295" type="body"/>
          </p:nvPr>
        </p:nvSpPr>
        <p:spPr>
          <a:xfrm>
            <a:off x="341600" y="3925050"/>
            <a:ext cx="2312100" cy="69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Demographics</a:t>
            </a:r>
            <a:endParaRPr i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30"/>
          <p:cNvCxnSpPr/>
          <p:nvPr/>
        </p:nvCxnSpPr>
        <p:spPr>
          <a:xfrm>
            <a:off x="375950" y="4651075"/>
            <a:ext cx="1857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30"/>
          <p:cNvSpPr txBox="1"/>
          <p:nvPr/>
        </p:nvSpPr>
        <p:spPr>
          <a:xfrm>
            <a:off x="238100" y="4872425"/>
            <a:ext cx="21333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0659" lvl="0" marL="36576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Family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Occupation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Industry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Income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Education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30"/>
          <p:cNvSpPr txBox="1"/>
          <p:nvPr>
            <p:ph idx="4294967295" type="body"/>
          </p:nvPr>
        </p:nvSpPr>
        <p:spPr>
          <a:xfrm>
            <a:off x="3539075" y="5569900"/>
            <a:ext cx="6454500" cy="668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Customer Communication Notes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talking points should reps, account managers, or marketers bring (or not bring) up?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3214650" y="6384700"/>
            <a:ext cx="213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30"/>
          <p:cNvSpPr txBox="1"/>
          <p:nvPr>
            <p:ph idx="4294967295" type="body"/>
          </p:nvPr>
        </p:nvSpPr>
        <p:spPr>
          <a:xfrm>
            <a:off x="6499912" y="645800"/>
            <a:ext cx="3041400" cy="1006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Use Behaviors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How, when, and why does this customer use your products?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p30"/>
          <p:cNvCxnSpPr/>
          <p:nvPr/>
        </p:nvCxnSpPr>
        <p:spPr>
          <a:xfrm>
            <a:off x="6394375" y="1468150"/>
            <a:ext cx="3143100" cy="0"/>
          </a:xfrm>
          <a:prstGeom prst="straightConnector1">
            <a:avLst/>
          </a:prstGeom>
          <a:noFill/>
          <a:ln cap="flat" cmpd="sng" w="38100">
            <a:solidFill>
              <a:srgbClr val="F385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0"/>
          <p:cNvSpPr txBox="1"/>
          <p:nvPr>
            <p:ph idx="4294967295" type="title"/>
          </p:nvPr>
        </p:nvSpPr>
        <p:spPr>
          <a:xfrm>
            <a:off x="-100" y="122300"/>
            <a:ext cx="3041400" cy="750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solidFill>
                  <a:srgbClr val="F38555"/>
                </a:solidFill>
                <a:latin typeface="Bree Serif"/>
                <a:ea typeface="Bree Serif"/>
                <a:cs typeface="Bree Serif"/>
                <a:sym typeface="Bree Serif"/>
              </a:rPr>
              <a:t>Customer Profile</a:t>
            </a:r>
            <a:endParaRPr b="1" sz="3000">
              <a:solidFill>
                <a:srgbClr val="F38555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2" name="Google Shape;152;p30"/>
          <p:cNvSpPr txBox="1"/>
          <p:nvPr>
            <p:ph idx="4294967295" type="body"/>
          </p:nvPr>
        </p:nvSpPr>
        <p:spPr>
          <a:xfrm>
            <a:off x="3571166" y="627688"/>
            <a:ext cx="2535600" cy="1046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Overview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a succinct description of 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customer.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" name="Google Shape;153;p30"/>
          <p:cNvCxnSpPr/>
          <p:nvPr/>
        </p:nvCxnSpPr>
        <p:spPr>
          <a:xfrm>
            <a:off x="3421588" y="1465550"/>
            <a:ext cx="2530800" cy="0"/>
          </a:xfrm>
          <a:prstGeom prst="straightConnector1">
            <a:avLst/>
          </a:prstGeom>
          <a:noFill/>
          <a:ln cap="flat" cmpd="sng" w="38100">
            <a:solidFill>
              <a:srgbClr val="F385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30"/>
          <p:cNvSpPr/>
          <p:nvPr/>
        </p:nvSpPr>
        <p:spPr>
          <a:xfrm>
            <a:off x="388700" y="1238875"/>
            <a:ext cx="2263800" cy="2263800"/>
          </a:xfrm>
          <a:prstGeom prst="ellipse">
            <a:avLst/>
          </a:pr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4294967295" type="body"/>
          </p:nvPr>
        </p:nvSpPr>
        <p:spPr>
          <a:xfrm>
            <a:off x="3539075" y="3167277"/>
            <a:ext cx="2535600" cy="750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Joyful Interactions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using your product or service brings your customer joy?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30"/>
          <p:cNvCxnSpPr/>
          <p:nvPr/>
        </p:nvCxnSpPr>
        <p:spPr>
          <a:xfrm>
            <a:off x="3426863" y="4035950"/>
            <a:ext cx="2530800" cy="0"/>
          </a:xfrm>
          <a:prstGeom prst="straightConnector1">
            <a:avLst/>
          </a:prstGeom>
          <a:noFill/>
          <a:ln cap="flat" cmpd="sng" w="38100">
            <a:solidFill>
              <a:srgbClr val="F3855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30"/>
          <p:cNvGrpSpPr/>
          <p:nvPr/>
        </p:nvGrpSpPr>
        <p:grpSpPr>
          <a:xfrm>
            <a:off x="6396865" y="2917508"/>
            <a:ext cx="3146895" cy="1118381"/>
            <a:chOff x="6396875" y="2166375"/>
            <a:chExt cx="3146895" cy="999000"/>
          </a:xfrm>
        </p:grpSpPr>
        <p:sp>
          <p:nvSpPr>
            <p:cNvPr id="158" name="Google Shape;158;p30"/>
            <p:cNvSpPr/>
            <p:nvPr/>
          </p:nvSpPr>
          <p:spPr>
            <a:xfrm>
              <a:off x="6401870" y="2166375"/>
              <a:ext cx="3141900" cy="977400"/>
            </a:xfrm>
            <a:prstGeom prst="rect">
              <a:avLst/>
            </a:prstGeom>
            <a:solidFill>
              <a:srgbClr val="F38555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" name="Google Shape;159;p30"/>
            <p:cNvCxnSpPr/>
            <p:nvPr/>
          </p:nvCxnSpPr>
          <p:spPr>
            <a:xfrm>
              <a:off x="6396875" y="3165375"/>
              <a:ext cx="3143100" cy="0"/>
            </a:xfrm>
            <a:prstGeom prst="straightConnector1">
              <a:avLst/>
            </a:prstGeom>
            <a:noFill/>
            <a:ln cap="flat" cmpd="sng" w="38100">
              <a:solidFill>
                <a:srgbClr val="F3855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0" name="Google Shape;160;p30"/>
          <p:cNvSpPr txBox="1"/>
          <p:nvPr/>
        </p:nvSpPr>
        <p:spPr>
          <a:xfrm>
            <a:off x="6174200" y="1575400"/>
            <a:ext cx="279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Behavior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Behavior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Behavior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Behavior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Behavior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3214650" y="4168525"/>
            <a:ext cx="27915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0659" lvl="0" marL="36576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6176800" y="4168525"/>
            <a:ext cx="279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30"/>
          <p:cNvCxnSpPr/>
          <p:nvPr/>
        </p:nvCxnSpPr>
        <p:spPr>
          <a:xfrm>
            <a:off x="3454725" y="6277000"/>
            <a:ext cx="6105600" cy="0"/>
          </a:xfrm>
          <a:prstGeom prst="straightConnector1">
            <a:avLst/>
          </a:prstGeom>
          <a:noFill/>
          <a:ln cap="flat" cmpd="sng" w="38100">
            <a:solidFill>
              <a:srgbClr val="F385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30"/>
          <p:cNvSpPr txBox="1"/>
          <p:nvPr/>
        </p:nvSpPr>
        <p:spPr>
          <a:xfrm>
            <a:off x="6505900" y="6450125"/>
            <a:ext cx="213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30"/>
          <p:cNvSpPr txBox="1"/>
          <p:nvPr>
            <p:ph idx="4294967295" type="body"/>
          </p:nvPr>
        </p:nvSpPr>
        <p:spPr>
          <a:xfrm>
            <a:off x="6499900" y="3184050"/>
            <a:ext cx="2862300" cy="750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Frustrating</a:t>
            </a:r>
            <a:r>
              <a:rPr lang="en" sz="16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 Interactions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using your product or service might frustrate the customer?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28486" l="0" r="0" t="6683"/>
          <a:stretch/>
        </p:blipFill>
        <p:spPr>
          <a:xfrm>
            <a:off x="454050" y="1280575"/>
            <a:ext cx="2133300" cy="2180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/>
          <p:nvPr/>
        </p:nvSpPr>
        <p:spPr>
          <a:xfrm>
            <a:off x="2898175" y="5468325"/>
            <a:ext cx="6643200" cy="1789200"/>
          </a:xfrm>
          <a:prstGeom prst="rect">
            <a:avLst/>
          </a:prstGeom>
          <a:solidFill>
            <a:srgbClr val="CFE2F3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0" y="0"/>
            <a:ext cx="10058400" cy="1206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4294967295" type="body"/>
          </p:nvPr>
        </p:nvSpPr>
        <p:spPr>
          <a:xfrm>
            <a:off x="341600" y="4767550"/>
            <a:ext cx="3041400" cy="869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 Use</a:t>
            </a:r>
            <a:r>
              <a:rPr b="1" lang="en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product(s) and/or service(s) 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this customer use?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31"/>
          <p:cNvCxnSpPr/>
          <p:nvPr/>
        </p:nvCxnSpPr>
        <p:spPr>
          <a:xfrm>
            <a:off x="447650" y="5588525"/>
            <a:ext cx="18576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31"/>
          <p:cNvSpPr txBox="1"/>
          <p:nvPr/>
        </p:nvSpPr>
        <p:spPr>
          <a:xfrm>
            <a:off x="238100" y="5625550"/>
            <a:ext cx="2133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0659" lvl="0" marL="36576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Product/Service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Product/Service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Product/Service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Product/Service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Product/Service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Product/Service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1"/>
          <p:cNvSpPr txBox="1"/>
          <p:nvPr>
            <p:ph idx="4294967295" type="body"/>
          </p:nvPr>
        </p:nvSpPr>
        <p:spPr>
          <a:xfrm>
            <a:off x="2844500" y="1490950"/>
            <a:ext cx="3041400" cy="668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Professional Overview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Explain this person’s working environment. 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2950550" y="2159525"/>
            <a:ext cx="28911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 txBox="1"/>
          <p:nvPr/>
        </p:nvSpPr>
        <p:spPr>
          <a:xfrm>
            <a:off x="2741000" y="2194600"/>
            <a:ext cx="2724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0659" lvl="0" marL="36576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Industry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Role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Years of Experience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Responsibilities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1"/>
          <p:cNvSpPr txBox="1"/>
          <p:nvPr>
            <p:ph idx="4294967295" type="body"/>
          </p:nvPr>
        </p:nvSpPr>
        <p:spPr>
          <a:xfrm>
            <a:off x="2844500" y="3252475"/>
            <a:ext cx="3041400" cy="869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Benefits of Product Use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motivates your customer to continue 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use your product(s) and/or service(s)?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31"/>
          <p:cNvCxnSpPr/>
          <p:nvPr/>
        </p:nvCxnSpPr>
        <p:spPr>
          <a:xfrm>
            <a:off x="2956016" y="4108525"/>
            <a:ext cx="28911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31"/>
          <p:cNvSpPr txBox="1"/>
          <p:nvPr/>
        </p:nvSpPr>
        <p:spPr>
          <a:xfrm>
            <a:off x="2741000" y="4142775"/>
            <a:ext cx="3041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0659" lvl="0" marL="36576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 Benefit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roduct Benefit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 Benefit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 Benefit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>
            <p:ph idx="4294967295" type="body"/>
          </p:nvPr>
        </p:nvSpPr>
        <p:spPr>
          <a:xfrm>
            <a:off x="3014125" y="5644275"/>
            <a:ext cx="6454500" cy="1046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Put the bullet points into a neat summary for those who communicate with this customer/ 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31"/>
          <p:cNvCxnSpPr/>
          <p:nvPr/>
        </p:nvCxnSpPr>
        <p:spPr>
          <a:xfrm>
            <a:off x="3104227" y="6300750"/>
            <a:ext cx="59745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1"/>
          <p:cNvSpPr txBox="1"/>
          <p:nvPr/>
        </p:nvSpPr>
        <p:spPr>
          <a:xfrm>
            <a:off x="3014125" y="6429075"/>
            <a:ext cx="433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Summary of Customer Profile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1"/>
          <p:cNvSpPr txBox="1"/>
          <p:nvPr>
            <p:ph idx="4294967295" type="body"/>
          </p:nvPr>
        </p:nvSpPr>
        <p:spPr>
          <a:xfrm>
            <a:off x="6361000" y="1490938"/>
            <a:ext cx="3041400" cy="1006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this person struggle with in their work that your product simplifies?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31"/>
          <p:cNvCxnSpPr/>
          <p:nvPr/>
        </p:nvCxnSpPr>
        <p:spPr>
          <a:xfrm>
            <a:off x="6484425" y="2304350"/>
            <a:ext cx="30117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1"/>
          <p:cNvSpPr txBox="1"/>
          <p:nvPr/>
        </p:nvSpPr>
        <p:spPr>
          <a:xfrm>
            <a:off x="6239800" y="2438700"/>
            <a:ext cx="3283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0659" lvl="0" marL="36576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1"/>
          <p:cNvSpPr txBox="1"/>
          <p:nvPr>
            <p:ph idx="4294967295" type="body"/>
          </p:nvPr>
        </p:nvSpPr>
        <p:spPr>
          <a:xfrm>
            <a:off x="6361000" y="3211325"/>
            <a:ext cx="3041400" cy="1046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Restraints of Product Use</a:t>
            </a:r>
            <a:b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might your customer see as a holdup when thinking about using your product?</a:t>
            </a:r>
            <a:endParaRPr i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31"/>
          <p:cNvCxnSpPr/>
          <p:nvPr/>
        </p:nvCxnSpPr>
        <p:spPr>
          <a:xfrm>
            <a:off x="6471969" y="4108525"/>
            <a:ext cx="30366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1"/>
          <p:cNvSpPr txBox="1"/>
          <p:nvPr/>
        </p:nvSpPr>
        <p:spPr>
          <a:xfrm>
            <a:off x="6239788" y="4151591"/>
            <a:ext cx="3041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0659" lvl="0" marL="36576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 Restraint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roduct Restraint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 Restraint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06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 Restraint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1"/>
          <p:cNvSpPr txBox="1"/>
          <p:nvPr>
            <p:ph idx="4294967295" type="title"/>
          </p:nvPr>
        </p:nvSpPr>
        <p:spPr>
          <a:xfrm>
            <a:off x="294200" y="309975"/>
            <a:ext cx="4332000" cy="70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 Profile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22448" r="24755" t="0"/>
          <a:stretch/>
        </p:blipFill>
        <p:spPr>
          <a:xfrm>
            <a:off x="0" y="1203465"/>
            <a:ext cx="2521288" cy="318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10975" y="0"/>
            <a:ext cx="10058400" cy="2566200"/>
          </a:xfrm>
          <a:prstGeom prst="rect">
            <a:avLst/>
          </a:prstGeom>
          <a:solidFill>
            <a:srgbClr val="1C56F7">
              <a:alpha val="5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705175" y="1773050"/>
            <a:ext cx="2685600" cy="251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2D4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705175" y="1773050"/>
            <a:ext cx="2685600" cy="492600"/>
          </a:xfrm>
          <a:prstGeom prst="rect">
            <a:avLst/>
          </a:prstGeom>
          <a:solidFill>
            <a:srgbClr val="2D4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10875" y="280900"/>
            <a:ext cx="1005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2D4262"/>
                </a:solidFill>
                <a:latin typeface="Oswald"/>
                <a:ea typeface="Oswald"/>
                <a:cs typeface="Oswald"/>
                <a:sym typeface="Oswald"/>
              </a:rPr>
              <a:t>Customer Profile</a:t>
            </a:r>
            <a:endParaRPr b="1" sz="4400">
              <a:solidFill>
                <a:srgbClr val="2D426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814975" y="1833488"/>
            <a:ext cx="26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BACKGROUND / DEMOGRAPHICS</a:t>
            </a:r>
            <a:endParaRPr b="1"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788825" y="2344825"/>
            <a:ext cx="23865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Gender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Family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Career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Location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Salary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3697375" y="1773050"/>
            <a:ext cx="2711700" cy="251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2D4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3697375" y="1773050"/>
            <a:ext cx="2711700" cy="459600"/>
          </a:xfrm>
          <a:prstGeom prst="rect">
            <a:avLst/>
          </a:prstGeom>
          <a:solidFill>
            <a:srgbClr val="2D4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3781025" y="1833500"/>
            <a:ext cx="238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DECISION MAKING PROCESS</a:t>
            </a:r>
            <a:endParaRPr b="1"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3781025" y="2306300"/>
            <a:ext cx="23865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does your customer decide on their purchases?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Research Process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 Factors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Price Sensitivity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Competitor Consideration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Souring Opinions from Friends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6689575" y="1773050"/>
            <a:ext cx="2685600" cy="251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2D4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6689575" y="1773050"/>
            <a:ext cx="2685600" cy="459600"/>
          </a:xfrm>
          <a:prstGeom prst="rect">
            <a:avLst/>
          </a:prstGeom>
          <a:solidFill>
            <a:srgbClr val="2D4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6773225" y="1833500"/>
            <a:ext cx="238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PRODUCT ALIGNMENT</a:t>
            </a:r>
            <a:endParaRPr b="1" sz="1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6773225" y="2306300"/>
            <a:ext cx="23865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product(s) and/or </a:t>
            </a: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service(s) does your customer see value in?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5172475" y="4615200"/>
            <a:ext cx="4202700" cy="251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2D4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5172475" y="4615200"/>
            <a:ext cx="4202700" cy="459600"/>
          </a:xfrm>
          <a:prstGeom prst="rect">
            <a:avLst/>
          </a:prstGeom>
          <a:solidFill>
            <a:srgbClr val="2D4262"/>
          </a:solidFill>
          <a:ln cap="flat" cmpd="sng" w="28575">
            <a:solidFill>
              <a:srgbClr val="2D4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5386152" y="4675650"/>
            <a:ext cx="316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BEHAVIORS AND TENDENCIES</a:t>
            </a:r>
            <a:endParaRPr b="1"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5386149" y="5151550"/>
            <a:ext cx="37656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Outline a few of the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customer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’s daily habits and activities –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specifically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those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that may pertain to your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business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.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Example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0" y="1045650"/>
            <a:ext cx="100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Brief Description of the Customer Being Profiled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705175" y="4615200"/>
            <a:ext cx="4202700" cy="251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2D4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705175" y="4615200"/>
            <a:ext cx="4202700" cy="459600"/>
          </a:xfrm>
          <a:prstGeom prst="rect">
            <a:avLst/>
          </a:prstGeom>
          <a:solidFill>
            <a:srgbClr val="2D42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796152" y="4675650"/>
            <a:ext cx="316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WANTS, GOALS, AND DESIRES</a:t>
            </a:r>
            <a:endParaRPr b="1" sz="1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796149" y="5151550"/>
            <a:ext cx="36696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Provide an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overview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of this customer’s goals in life or at work – specifically how they pertain to your business.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Example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e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-1943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●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2F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/>
          <p:nvPr/>
        </p:nvSpPr>
        <p:spPr>
          <a:xfrm>
            <a:off x="6418425" y="0"/>
            <a:ext cx="3639900" cy="2717100"/>
          </a:xfrm>
          <a:prstGeom prst="roundRect">
            <a:avLst>
              <a:gd fmla="val 0" name="adj"/>
            </a:avLst>
          </a:prstGeom>
          <a:solidFill>
            <a:srgbClr val="DFEE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6418425" y="2717100"/>
            <a:ext cx="3639900" cy="2863200"/>
          </a:xfrm>
          <a:prstGeom prst="roundRect">
            <a:avLst>
              <a:gd fmla="val 0" name="adj"/>
            </a:avLst>
          </a:prstGeom>
          <a:solidFill>
            <a:srgbClr val="B3C7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9725" y="3886200"/>
            <a:ext cx="2879700" cy="3886200"/>
          </a:xfrm>
          <a:prstGeom prst="roundRect">
            <a:avLst>
              <a:gd fmla="val 0" name="adj"/>
            </a:avLst>
          </a:prstGeom>
          <a:solidFill>
            <a:srgbClr val="EBF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-21075" y="3359625"/>
            <a:ext cx="2913900" cy="16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2889575" y="0"/>
            <a:ext cx="3528900" cy="2717100"/>
          </a:xfrm>
          <a:prstGeom prst="roundRect">
            <a:avLst>
              <a:gd fmla="val 0" name="adj"/>
            </a:avLst>
          </a:prstGeom>
          <a:solidFill>
            <a:srgbClr val="CADD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74375" y="3533175"/>
            <a:ext cx="26967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Cu</a:t>
            </a:r>
            <a:r>
              <a:rPr b="1" i="0" lang="en" sz="43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stomer Profile</a:t>
            </a:r>
            <a:endParaRPr b="1" i="0" sz="43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3"/>
          <p:cNvSpPr txBox="1"/>
          <p:nvPr>
            <p:ph idx="4294967295" type="body"/>
          </p:nvPr>
        </p:nvSpPr>
        <p:spPr>
          <a:xfrm>
            <a:off x="3087100" y="268300"/>
            <a:ext cx="26967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Company/Team Goals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What are the company goals for your customer?</a:t>
            </a:r>
            <a:b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889575" y="2717100"/>
            <a:ext cx="3528900" cy="2863200"/>
          </a:xfrm>
          <a:prstGeom prst="roundRect">
            <a:avLst>
              <a:gd fmla="val 0" name="adj"/>
            </a:avLst>
          </a:prstGeom>
          <a:solidFill>
            <a:srgbClr val="D9E8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>
            <p:ph idx="4294967295" type="body"/>
          </p:nvPr>
        </p:nvSpPr>
        <p:spPr>
          <a:xfrm>
            <a:off x="192878" y="5081431"/>
            <a:ext cx="26967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Company Overview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What does this company look like? </a:t>
            </a:r>
            <a:b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Company Size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Department/Team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Company Location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Company Industry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3"/>
          <p:cNvSpPr txBox="1"/>
          <p:nvPr>
            <p:ph idx="4294967295" type="body"/>
          </p:nvPr>
        </p:nvSpPr>
        <p:spPr>
          <a:xfrm>
            <a:off x="6752128" y="268299"/>
            <a:ext cx="26967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Company/Team Challenges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What is getting in the way of your customer from hitting these goals?</a:t>
            </a:r>
            <a:b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3"/>
          <p:cNvSpPr txBox="1"/>
          <p:nvPr>
            <p:ph idx="4294967295" type="body"/>
          </p:nvPr>
        </p:nvSpPr>
        <p:spPr>
          <a:xfrm>
            <a:off x="3087103" y="2964324"/>
            <a:ext cx="26967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Appropriate Features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Which aspects of your product/service will this customer use?</a:t>
            </a:r>
            <a:b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3"/>
          <p:cNvSpPr txBox="1"/>
          <p:nvPr>
            <p:ph idx="4294967295" type="body"/>
          </p:nvPr>
        </p:nvSpPr>
        <p:spPr>
          <a:xfrm>
            <a:off x="6752128" y="2964324"/>
            <a:ext cx="26967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Points of Satisfaction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What is it about your product/service that makes your customers stay with you?</a:t>
            </a:r>
            <a:b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Satisfaction Reason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Satisfaction Reason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Satisfaction Reason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Satisfaction Reason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Satisfaction Reason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Satisfaction Reason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2892825" y="5580325"/>
            <a:ext cx="7165500" cy="2192100"/>
          </a:xfrm>
          <a:prstGeom prst="roundRect">
            <a:avLst>
              <a:gd fmla="val 0" name="adj"/>
            </a:avLst>
          </a:prstGeom>
          <a:solidFill>
            <a:srgbClr val="CADD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 txBox="1"/>
          <p:nvPr>
            <p:ph idx="4294967295" type="body"/>
          </p:nvPr>
        </p:nvSpPr>
        <p:spPr>
          <a:xfrm>
            <a:off x="3087100" y="5774900"/>
            <a:ext cx="55593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Retention Tips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What do these customers want to see from your company that would decrease churn?</a:t>
            </a:r>
            <a:b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Retention Tip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Retention Tip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Retention Tip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Retention Tip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2286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Retention Tip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 rotWithShape="1">
          <a:blip r:embed="rId3">
            <a:alphaModFix/>
          </a:blip>
          <a:srcRect b="0" l="0" r="41954" t="0"/>
          <a:stretch/>
        </p:blipFill>
        <p:spPr>
          <a:xfrm>
            <a:off x="-28850" y="0"/>
            <a:ext cx="2913900" cy="33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A5AD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34"/>
          <p:cNvGraphicFramePr/>
          <p:nvPr/>
        </p:nvGraphicFramePr>
        <p:xfrm>
          <a:off x="-12" y="18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{E2BA3070-09D1-4EF6-8AB0-796A6B7CA60F}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594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Discovery</a:t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Story</a:t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did your customer discover you?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What was their research process?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Why did they choose you over a competitor?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3B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Produce </a:t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Facts</a:t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Which products or services of your do your customer use?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Why do they use these products?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often do they use these products?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57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Potential Pain Points</a:t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What are some potential sources of friction between your company and customer?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Why may a customer be unsatisfied with your product?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3B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 </a:t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Goals</a:t>
                      </a:r>
                      <a:endParaRPr sz="21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What are the overall goals of your customer?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venir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does your product tie into supporting those goals?</a:t>
                      </a:r>
                      <a:endParaRPr sz="16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8F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575B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34"/>
          <p:cNvSpPr txBox="1"/>
          <p:nvPr/>
        </p:nvSpPr>
        <p:spPr>
          <a:xfrm>
            <a:off x="7543800" y="176875"/>
            <a:ext cx="2514600" cy="1464300"/>
          </a:xfrm>
          <a:prstGeom prst="rect">
            <a:avLst/>
          </a:prstGeom>
          <a:solidFill>
            <a:srgbClr val="66A5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Char char="●"/>
            </a:pPr>
            <a:r>
              <a:rPr b="1" lang="en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Age</a:t>
            </a:r>
            <a:endParaRPr b="1" sz="1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Char char="●"/>
            </a:pPr>
            <a:r>
              <a:rPr b="1" lang="en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Location</a:t>
            </a:r>
            <a:endParaRPr b="1" sz="1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Char char="●"/>
            </a:pPr>
            <a:r>
              <a:rPr b="1" lang="en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Income</a:t>
            </a:r>
            <a:endParaRPr b="1" sz="1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Char char="●"/>
            </a:pPr>
            <a:r>
              <a:rPr b="1" lang="en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Career</a:t>
            </a:r>
            <a:endParaRPr b="1" sz="1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Char char="●"/>
            </a:pPr>
            <a:r>
              <a:rPr b="1" lang="en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Gender</a:t>
            </a:r>
            <a:endParaRPr b="1" sz="1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22040" l="12661" r="12988" t="24056"/>
          <a:stretch/>
        </p:blipFill>
        <p:spPr>
          <a:xfrm>
            <a:off x="514650" y="176875"/>
            <a:ext cx="1493100" cy="1464300"/>
          </a:xfrm>
          <a:prstGeom prst="ellipse">
            <a:avLst/>
          </a:prstGeom>
          <a:noFill/>
          <a:ln cap="flat" cmpd="sng" w="76200">
            <a:solidFill>
              <a:srgbClr val="C4DFE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34"/>
          <p:cNvSpPr txBox="1"/>
          <p:nvPr/>
        </p:nvSpPr>
        <p:spPr>
          <a:xfrm>
            <a:off x="2514600" y="176875"/>
            <a:ext cx="5029200" cy="1464300"/>
          </a:xfrm>
          <a:prstGeom prst="rect">
            <a:avLst/>
          </a:prstGeom>
          <a:solidFill>
            <a:srgbClr val="66A5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Customer Profile</a:t>
            </a:r>
            <a:endParaRPr b="1"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{E2BA3070-09D1-4EF6-8AB0-796A6B7CA60F}</a:tableStyleId>
              </a:tblPr>
              <a:tblGrid>
                <a:gridCol w="1973625"/>
                <a:gridCol w="2694925"/>
                <a:gridCol w="2694925"/>
                <a:gridCol w="2694925"/>
              </a:tblGrid>
              <a:tr h="66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mer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Group #1</a:t>
                      </a:r>
                      <a:endParaRPr sz="20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36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 Group #2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36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 Group #3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3655"/>
                    </a:solidFill>
                  </a:tcPr>
                </a:tc>
              </a:tr>
              <a:tr h="14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Demographic</a:t>
                      </a:r>
                      <a:endParaRPr sz="20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Information</a:t>
                      </a:r>
                      <a:endParaRPr sz="20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8D"/>
                    </a:solidFill>
                  </a:tcPr>
                </a:tc>
                <a:tc>
                  <a:txBody>
                    <a:bodyPr/>
                    <a:lstStyle/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Age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Gender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Family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Career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Salary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Age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Gender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Family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Career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Salary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Age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Gender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Family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Career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Salary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2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Location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8D"/>
                    </a:solidFill>
                  </a:tcPr>
                </a:tc>
                <a:tc>
                  <a:txBody>
                    <a:bodyPr/>
                    <a:lstStyle/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Location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Location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Location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2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Goals and Motivations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8D"/>
                    </a:solidFill>
                  </a:tcPr>
                </a:tc>
                <a:tc>
                  <a:txBody>
                    <a:bodyPr/>
                    <a:lstStyle/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 #1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 # 2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 #3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 #1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 # 2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 #3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 #1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 # 2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Goal #3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2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Benefits of Product/Service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8D"/>
                    </a:solidFill>
                  </a:tcPr>
                </a:tc>
                <a:tc>
                  <a:txBody>
                    <a:bodyPr/>
                    <a:lstStyle/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 #1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 #2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 #3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 #1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 #2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 #3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 #1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 #2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Benefit #3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2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Constraints of Product/Service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648D"/>
                    </a:solidFill>
                  </a:tcPr>
                </a:tc>
                <a:tc>
                  <a:txBody>
                    <a:bodyPr/>
                    <a:lstStyle/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 #1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 #2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 #3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 #1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 #2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26059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 #3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 #1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 #2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1F26"/>
                        </a:buClr>
                        <a:buSzPts val="1400"/>
                        <a:buFont typeface="Avenir"/>
                        <a:buChar char="●"/>
                      </a:pPr>
                      <a:r>
                        <a:rPr lang="en">
                          <a:solidFill>
                            <a:srgbClr val="1E1F26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Constraint #3</a:t>
                      </a:r>
                      <a:endParaRPr>
                        <a:solidFill>
                          <a:srgbClr val="1E1F26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