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4"/>
  </p:notesMasterIdLst>
  <p:handoutMasterIdLst>
    <p:handoutMasterId r:id="rId35"/>
  </p:handoutMasterIdLst>
  <p:sldIdLst>
    <p:sldId id="256" r:id="rId2"/>
    <p:sldId id="257" r:id="rId3"/>
    <p:sldId id="270" r:id="rId4"/>
    <p:sldId id="258" r:id="rId5"/>
    <p:sldId id="276" r:id="rId6"/>
    <p:sldId id="285" r:id="rId7"/>
    <p:sldId id="289" r:id="rId8"/>
    <p:sldId id="283" r:id="rId9"/>
    <p:sldId id="297" r:id="rId10"/>
    <p:sldId id="296" r:id="rId11"/>
    <p:sldId id="298" r:id="rId12"/>
    <p:sldId id="299" r:id="rId13"/>
    <p:sldId id="300" r:id="rId14"/>
    <p:sldId id="279" r:id="rId15"/>
    <p:sldId id="301" r:id="rId16"/>
    <p:sldId id="303" r:id="rId17"/>
    <p:sldId id="304" r:id="rId18"/>
    <p:sldId id="306" r:id="rId19"/>
    <p:sldId id="307" r:id="rId20"/>
    <p:sldId id="308" r:id="rId21"/>
    <p:sldId id="309" r:id="rId22"/>
    <p:sldId id="311" r:id="rId23"/>
    <p:sldId id="310" r:id="rId24"/>
    <p:sldId id="312" r:id="rId25"/>
    <p:sldId id="313" r:id="rId26"/>
    <p:sldId id="314" r:id="rId27"/>
    <p:sldId id="315" r:id="rId28"/>
    <p:sldId id="316" r:id="rId29"/>
    <p:sldId id="318" r:id="rId30"/>
    <p:sldId id="280" r:id="rId31"/>
    <p:sldId id="317"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402" autoAdjust="0"/>
  </p:normalViewPr>
  <p:slideViewPr>
    <p:cSldViewPr snapToGrid="0">
      <p:cViewPr>
        <p:scale>
          <a:sx n="150" d="100"/>
          <a:sy n="150" d="100"/>
        </p:scale>
        <p:origin x="-1906" y="-15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AF6D78-892F-41F2-BFF9-0AB37419FDF1}" type="datetime1">
              <a:rPr lang="en-US" smtClean="0"/>
              <a:t>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0E158-A96C-43C6-AFDA-24EFFE696CDF}" type="slidenum">
              <a:rPr lang="en-US" smtClean="0"/>
              <a:t>‹#›</a:t>
            </a:fld>
            <a:endParaRPr lang="en-US"/>
          </a:p>
        </p:txBody>
      </p:sp>
    </p:spTree>
    <p:extLst>
      <p:ext uri="{BB962C8B-B14F-4D97-AF65-F5344CB8AC3E}">
        <p14:creationId xmlns:p14="http://schemas.microsoft.com/office/powerpoint/2010/main" val="8973104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4847D-5BDC-433B-B8B6-645E25EB8494}" type="datetime1">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FEFBD-D254-4142-B3DF-3182BB9EBA19}" type="slidenum">
              <a:rPr lang="en-US" smtClean="0"/>
              <a:t>‹#›</a:t>
            </a:fld>
            <a:endParaRPr lang="en-US"/>
          </a:p>
        </p:txBody>
      </p:sp>
    </p:spTree>
    <p:extLst>
      <p:ext uri="{BB962C8B-B14F-4D97-AF65-F5344CB8AC3E}">
        <p14:creationId xmlns:p14="http://schemas.microsoft.com/office/powerpoint/2010/main" val="225897768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6FEFBD-D254-4142-B3DF-3182BB9EBA19}" type="slidenum">
              <a:rPr lang="en-US" smtClean="0"/>
              <a:t>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Header Placeholder 5"/>
          <p:cNvSpPr>
            <a:spLocks noGrp="1"/>
          </p:cNvSpPr>
          <p:nvPr>
            <p:ph type="hdr" sz="quarter" idx="12"/>
          </p:nvPr>
        </p:nvSpPr>
        <p:spPr/>
        <p:txBody>
          <a:bodyPr/>
          <a:lstStyle/>
          <a:p>
            <a:r>
              <a:rPr lang="en-US"/>
              <a:t>P1-P1-S-20-01</a:t>
            </a:r>
          </a:p>
        </p:txBody>
      </p:sp>
      <p:sp>
        <p:nvSpPr>
          <p:cNvPr id="7" name="Date Placeholder 6"/>
          <p:cNvSpPr>
            <a:spLocks noGrp="1"/>
          </p:cNvSpPr>
          <p:nvPr>
            <p:ph type="dt" idx="13"/>
          </p:nvPr>
        </p:nvSpPr>
        <p:spPr/>
        <p:txBody>
          <a:bodyPr/>
          <a:lstStyle/>
          <a:p>
            <a:fld id="{CFB96F81-DCC1-41AB-AD98-7870A6F033CE}" type="datetime1">
              <a:rPr lang="en-US" smtClean="0"/>
              <a:t>1/9/2023</a:t>
            </a:fld>
            <a:endParaRPr lang="en-US"/>
          </a:p>
        </p:txBody>
      </p:sp>
    </p:spTree>
    <p:extLst>
      <p:ext uri="{BB962C8B-B14F-4D97-AF65-F5344CB8AC3E}">
        <p14:creationId xmlns:p14="http://schemas.microsoft.com/office/powerpoint/2010/main" val="490111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16</a:t>
            </a:fld>
            <a:endParaRPr lang="en-US"/>
          </a:p>
        </p:txBody>
      </p:sp>
    </p:spTree>
    <p:extLst>
      <p:ext uri="{BB962C8B-B14F-4D97-AF65-F5344CB8AC3E}">
        <p14:creationId xmlns:p14="http://schemas.microsoft.com/office/powerpoint/2010/main" val="1730593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17</a:t>
            </a:fld>
            <a:endParaRPr lang="en-US"/>
          </a:p>
        </p:txBody>
      </p:sp>
    </p:spTree>
    <p:extLst>
      <p:ext uri="{BB962C8B-B14F-4D97-AF65-F5344CB8AC3E}">
        <p14:creationId xmlns:p14="http://schemas.microsoft.com/office/powerpoint/2010/main" val="57340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18</a:t>
            </a:fld>
            <a:endParaRPr lang="en-US"/>
          </a:p>
        </p:txBody>
      </p:sp>
    </p:spTree>
    <p:extLst>
      <p:ext uri="{BB962C8B-B14F-4D97-AF65-F5344CB8AC3E}">
        <p14:creationId xmlns:p14="http://schemas.microsoft.com/office/powerpoint/2010/main" val="229249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19</a:t>
            </a:fld>
            <a:endParaRPr lang="en-US"/>
          </a:p>
        </p:txBody>
      </p:sp>
    </p:spTree>
    <p:extLst>
      <p:ext uri="{BB962C8B-B14F-4D97-AF65-F5344CB8AC3E}">
        <p14:creationId xmlns:p14="http://schemas.microsoft.com/office/powerpoint/2010/main" val="2089208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20</a:t>
            </a:fld>
            <a:endParaRPr lang="en-US"/>
          </a:p>
        </p:txBody>
      </p:sp>
    </p:spTree>
    <p:extLst>
      <p:ext uri="{BB962C8B-B14F-4D97-AF65-F5344CB8AC3E}">
        <p14:creationId xmlns:p14="http://schemas.microsoft.com/office/powerpoint/2010/main" val="302917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21</a:t>
            </a:fld>
            <a:endParaRPr lang="en-US"/>
          </a:p>
        </p:txBody>
      </p:sp>
    </p:spTree>
    <p:extLst>
      <p:ext uri="{BB962C8B-B14F-4D97-AF65-F5344CB8AC3E}">
        <p14:creationId xmlns:p14="http://schemas.microsoft.com/office/powerpoint/2010/main" val="1578700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22</a:t>
            </a:fld>
            <a:endParaRPr lang="en-US"/>
          </a:p>
        </p:txBody>
      </p:sp>
    </p:spTree>
    <p:extLst>
      <p:ext uri="{BB962C8B-B14F-4D97-AF65-F5344CB8AC3E}">
        <p14:creationId xmlns:p14="http://schemas.microsoft.com/office/powerpoint/2010/main" val="4131545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23</a:t>
            </a:fld>
            <a:endParaRPr lang="en-US"/>
          </a:p>
        </p:txBody>
      </p:sp>
    </p:spTree>
    <p:extLst>
      <p:ext uri="{BB962C8B-B14F-4D97-AF65-F5344CB8AC3E}">
        <p14:creationId xmlns:p14="http://schemas.microsoft.com/office/powerpoint/2010/main" val="333652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24</a:t>
            </a:fld>
            <a:endParaRPr lang="en-US"/>
          </a:p>
        </p:txBody>
      </p:sp>
    </p:spTree>
    <p:extLst>
      <p:ext uri="{BB962C8B-B14F-4D97-AF65-F5344CB8AC3E}">
        <p14:creationId xmlns:p14="http://schemas.microsoft.com/office/powerpoint/2010/main" val="3427680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25</a:t>
            </a:fld>
            <a:endParaRPr lang="en-US"/>
          </a:p>
        </p:txBody>
      </p:sp>
    </p:spTree>
    <p:extLst>
      <p:ext uri="{BB962C8B-B14F-4D97-AF65-F5344CB8AC3E}">
        <p14:creationId xmlns:p14="http://schemas.microsoft.com/office/powerpoint/2010/main" val="202211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607DEB5D-37EA-43E4-AC38-B28C5F6A2433}"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a:t>
            </a:fld>
            <a:endParaRPr lang="en-US"/>
          </a:p>
        </p:txBody>
      </p:sp>
    </p:spTree>
    <p:extLst>
      <p:ext uri="{BB962C8B-B14F-4D97-AF65-F5344CB8AC3E}">
        <p14:creationId xmlns:p14="http://schemas.microsoft.com/office/powerpoint/2010/main" val="807373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26</a:t>
            </a:fld>
            <a:endParaRPr lang="en-US"/>
          </a:p>
        </p:txBody>
      </p:sp>
    </p:spTree>
    <p:extLst>
      <p:ext uri="{BB962C8B-B14F-4D97-AF65-F5344CB8AC3E}">
        <p14:creationId xmlns:p14="http://schemas.microsoft.com/office/powerpoint/2010/main" val="3640872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27</a:t>
            </a:fld>
            <a:endParaRPr lang="en-US"/>
          </a:p>
        </p:txBody>
      </p:sp>
    </p:spTree>
    <p:extLst>
      <p:ext uri="{BB962C8B-B14F-4D97-AF65-F5344CB8AC3E}">
        <p14:creationId xmlns:p14="http://schemas.microsoft.com/office/powerpoint/2010/main" val="303516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28</a:t>
            </a:fld>
            <a:endParaRPr lang="en-US"/>
          </a:p>
        </p:txBody>
      </p:sp>
    </p:spTree>
    <p:extLst>
      <p:ext uri="{BB962C8B-B14F-4D97-AF65-F5344CB8AC3E}">
        <p14:creationId xmlns:p14="http://schemas.microsoft.com/office/powerpoint/2010/main" val="3248086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5C33ED63-37D5-4211-8C28-4635ABA95846}"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29</a:t>
            </a:fld>
            <a:endParaRPr lang="en-US"/>
          </a:p>
        </p:txBody>
      </p:sp>
    </p:spTree>
    <p:extLst>
      <p:ext uri="{BB962C8B-B14F-4D97-AF65-F5344CB8AC3E}">
        <p14:creationId xmlns:p14="http://schemas.microsoft.com/office/powerpoint/2010/main" val="3048591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5C33ED63-37D5-4211-8C28-4635ABA95846}"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30</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31</a:t>
            </a:fld>
            <a:endParaRPr lang="en-US"/>
          </a:p>
        </p:txBody>
      </p:sp>
    </p:spTree>
    <p:extLst>
      <p:ext uri="{BB962C8B-B14F-4D97-AF65-F5344CB8AC3E}">
        <p14:creationId xmlns:p14="http://schemas.microsoft.com/office/powerpoint/2010/main" val="2245727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FE50D19F-F4C8-4FDE-9DCA-E18FDEC6B08E}"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32</a:t>
            </a:fld>
            <a:endParaRPr lang="en-US"/>
          </a:p>
        </p:txBody>
      </p:sp>
    </p:spTree>
    <p:extLst>
      <p:ext uri="{BB962C8B-B14F-4D97-AF65-F5344CB8AC3E}">
        <p14:creationId xmlns:p14="http://schemas.microsoft.com/office/powerpoint/2010/main" val="286800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F4ADD60C-37A8-410E-A041-6DCFB0F9276A}"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4</a:t>
            </a:fld>
            <a:endParaRPr lang="en-US"/>
          </a:p>
        </p:txBody>
      </p:sp>
    </p:spTree>
    <p:extLst>
      <p:ext uri="{BB962C8B-B14F-4D97-AF65-F5344CB8AC3E}">
        <p14:creationId xmlns:p14="http://schemas.microsoft.com/office/powerpoint/2010/main" val="86931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5</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6</a:t>
            </a:fld>
            <a:endParaRPr lang="en-US"/>
          </a:p>
        </p:txBody>
      </p:sp>
    </p:spTree>
    <p:extLst>
      <p:ext uri="{BB962C8B-B14F-4D97-AF65-F5344CB8AC3E}">
        <p14:creationId xmlns:p14="http://schemas.microsoft.com/office/powerpoint/2010/main" val="229441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P1-P1-S-20-01</a:t>
            </a:r>
          </a:p>
        </p:txBody>
      </p:sp>
      <p:sp>
        <p:nvSpPr>
          <p:cNvPr id="5" name="Date Placeholder 4"/>
          <p:cNvSpPr>
            <a:spLocks noGrp="1"/>
          </p:cNvSpPr>
          <p:nvPr>
            <p:ph type="dt" idx="1"/>
          </p:nvPr>
        </p:nvSpPr>
        <p:spPr/>
        <p:txBody>
          <a:bodyPr/>
          <a:lstStyle/>
          <a:p>
            <a:fld id="{E724847D-5BDC-433B-B8B6-645E25EB8494}" type="datetime1">
              <a:rPr lang="en-US" smtClean="0"/>
              <a:t>1/9/2023</a:t>
            </a:fld>
            <a:endParaRPr lang="en-US"/>
          </a:p>
        </p:txBody>
      </p:sp>
      <p:sp>
        <p:nvSpPr>
          <p:cNvPr id="6" name="Footer Placeholder 5"/>
          <p:cNvSpPr>
            <a:spLocks noGrp="1"/>
          </p:cNvSpPr>
          <p:nvPr>
            <p:ph type="ftr" sz="quarter" idx="4"/>
          </p:nvPr>
        </p:nvSpPr>
        <p:spPr/>
        <p:txBody>
          <a:bodyPr/>
          <a:lstStyle/>
          <a:p>
            <a:r>
              <a:rPr lang="en-US"/>
              <a:t>Project Title</a:t>
            </a:r>
          </a:p>
        </p:txBody>
      </p:sp>
      <p:sp>
        <p:nvSpPr>
          <p:cNvPr id="7" name="Slide Number Placeholder 6"/>
          <p:cNvSpPr>
            <a:spLocks noGrp="1"/>
          </p:cNvSpPr>
          <p:nvPr>
            <p:ph type="sldNum" sz="quarter" idx="5"/>
          </p:nvPr>
        </p:nvSpPr>
        <p:spPr/>
        <p:txBody>
          <a:bodyPr/>
          <a:lstStyle/>
          <a:p>
            <a:fld id="{786FEFBD-D254-4142-B3DF-3182BB9EBA19}" type="slidenum">
              <a:rPr lang="en-US" smtClean="0"/>
              <a:t>7</a:t>
            </a:fld>
            <a:endParaRPr lang="en-US"/>
          </a:p>
        </p:txBody>
      </p:sp>
    </p:spTree>
    <p:extLst>
      <p:ext uri="{BB962C8B-B14F-4D97-AF65-F5344CB8AC3E}">
        <p14:creationId xmlns:p14="http://schemas.microsoft.com/office/powerpoint/2010/main" val="3829756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1EC9BA4-D5D6-49FE-AABB-34309A29442D}"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8</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FE50D19F-F4C8-4FDE-9DCA-E18FDEC6B08E}"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14</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B825AD6C-4BFD-413A-A9CA-5AA3630A7682}" type="datetime1">
              <a:rPr lang="en-US" smtClean="0"/>
              <a:t>1/9/2023</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15</a:t>
            </a:fld>
            <a:endParaRPr lang="en-US"/>
          </a:p>
        </p:txBody>
      </p:sp>
    </p:spTree>
    <p:extLst>
      <p:ext uri="{BB962C8B-B14F-4D97-AF65-F5344CB8AC3E}">
        <p14:creationId xmlns:p14="http://schemas.microsoft.com/office/powerpoint/2010/main" val="162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7DF904-A76C-4547-AD6B-2EC0D34E110C}" type="datetime1">
              <a:rPr lang="en-US" smtClean="0"/>
              <a:t>1/9/2023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322859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17D0B3-335B-4B8A-8743-E10436674414}" type="datetime1">
              <a:rPr lang="en-US" smtClean="0"/>
              <a:t>1/9/2023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2978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584F2-939B-4AA9-B34B-CEA038FA78A9}" type="datetime1">
              <a:rPr lang="en-US" smtClean="0"/>
              <a:t>1/9/2023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90757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0D4D4-4AB5-4530-88B4-CEEB0D6B6974}" type="datetime1">
              <a:rPr lang="en-US" smtClean="0"/>
              <a:t>1/9/2023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1649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C4556-2C53-400A-B52E-CFE8A5B7D4C2}" type="datetime1">
              <a:rPr lang="en-US" smtClean="0"/>
              <a:t>1/9/2023</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03374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CBBA09-33CF-402E-BB8A-941BE1CEAAFB}" type="datetime1">
              <a:rPr lang="en-US" smtClean="0"/>
              <a:t>1/9/2023</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03282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431203-6E24-49C4-A73D-322126FB9AA3}" type="datetime1">
              <a:rPr lang="en-US" smtClean="0"/>
              <a:t>1/9/2023</a:t>
            </a:fld>
            <a:endParaRPr lang="en-US"/>
          </a:p>
        </p:txBody>
      </p:sp>
      <p:sp>
        <p:nvSpPr>
          <p:cNvPr id="8" name="Footer Placeholder 7"/>
          <p:cNvSpPr>
            <a:spLocks noGrp="1"/>
          </p:cNvSpPr>
          <p:nvPr>
            <p:ph type="ftr" sz="quarter" idx="11"/>
          </p:nvPr>
        </p:nvSpPr>
        <p:spPr/>
        <p:txBody>
          <a:bodyPr/>
          <a:lstStyle/>
          <a:p>
            <a:r>
              <a:rPr lang="en-US"/>
              <a:t>Your Project Code(P1-P1-S-20-01) Project Title</a:t>
            </a:r>
          </a:p>
        </p:txBody>
      </p:sp>
      <p:sp>
        <p:nvSpPr>
          <p:cNvPr id="9" name="Slide Number Placeholder 8"/>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40402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697CB8-69DB-415F-B70B-584E1D4B5382}" type="datetime1">
              <a:rPr lang="en-US" smtClean="0"/>
              <a:t>1/9/2023</a:t>
            </a:fld>
            <a:endParaRPr lang="en-US"/>
          </a:p>
        </p:txBody>
      </p:sp>
      <p:sp>
        <p:nvSpPr>
          <p:cNvPr id="4" name="Footer Placeholder 3"/>
          <p:cNvSpPr>
            <a:spLocks noGrp="1"/>
          </p:cNvSpPr>
          <p:nvPr>
            <p:ph type="ftr" sz="quarter" idx="11"/>
          </p:nvPr>
        </p:nvSpPr>
        <p:spPr/>
        <p:txBody>
          <a:bodyPr/>
          <a:lstStyle/>
          <a:p>
            <a:r>
              <a:rPr lang="en-US"/>
              <a:t>Your Project Code(P1-P1-S-20-01) Project Title</a:t>
            </a:r>
          </a:p>
        </p:txBody>
      </p:sp>
      <p:sp>
        <p:nvSpPr>
          <p:cNvPr id="5" name="Slide Number Placeholder 4"/>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1137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C84DA-0940-4731-8877-87A550E45FEE}" type="datetime1">
              <a:rPr lang="en-US" smtClean="0"/>
              <a:t>1/9/2023</a:t>
            </a:fld>
            <a:endParaRPr lang="en-US"/>
          </a:p>
        </p:txBody>
      </p:sp>
      <p:sp>
        <p:nvSpPr>
          <p:cNvPr id="3" name="Footer Placeholder 2"/>
          <p:cNvSpPr>
            <a:spLocks noGrp="1"/>
          </p:cNvSpPr>
          <p:nvPr>
            <p:ph type="ftr" sz="quarter" idx="11"/>
          </p:nvPr>
        </p:nvSpPr>
        <p:spPr/>
        <p:txBody>
          <a:bodyPr/>
          <a:lstStyle/>
          <a:p>
            <a:r>
              <a:rPr lang="en-US"/>
              <a:t>Your Project Code(P1-P1-S-20-01) Project Title</a:t>
            </a:r>
          </a:p>
        </p:txBody>
      </p:sp>
      <p:sp>
        <p:nvSpPr>
          <p:cNvPr id="4" name="Slide Number Placeholder 3"/>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9693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16400-5575-480E-B7EF-9E88528ECCC8}" type="datetime1">
              <a:rPr lang="en-US" smtClean="0"/>
              <a:t>1/9/2023</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44609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64A7A-48D0-4476-83B1-1F1233CA3DDC}" type="datetime1">
              <a:rPr lang="en-US" smtClean="0"/>
              <a:t>1/9/2023</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87339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26B10-3FB8-4C7E-957B-87D304575392}" type="datetime1">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Project Code(P1-P1-S-20-01) 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64944-C185-42A3-B9E2-0C66306C0823}" type="slidenum">
              <a:rPr lang="en-US" smtClean="0"/>
              <a:t>‹#›</a:t>
            </a:fld>
            <a:endParaRPr lang="en-US"/>
          </a:p>
        </p:txBody>
      </p:sp>
    </p:spTree>
    <p:extLst>
      <p:ext uri="{BB962C8B-B14F-4D97-AF65-F5344CB8AC3E}">
        <p14:creationId xmlns:p14="http://schemas.microsoft.com/office/powerpoint/2010/main" val="381734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www.business-standard.com/article/economy-policy/how-investors-are-moving-from-traditional-investments-to-new-alternatives-117071500209_1.html" TargetMode="External"/><Relationship Id="rId4" Type="http://schemas.openxmlformats.org/officeDocument/2006/relationships/hyperlink" Target="https://www.investopedia.com/articles/basics/12/challenges-investing-modern-world.asp"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057" y="166699"/>
            <a:ext cx="9071315" cy="1626326"/>
          </a:xfrm>
        </p:spPr>
        <p:txBody>
          <a:bodyPr>
            <a:normAutofit/>
          </a:bodyPr>
          <a:lstStyle/>
          <a:p>
            <a:r>
              <a:rPr lang="en-US" b="1" u="sng" dirty="0">
                <a:solidFill>
                  <a:schemeClr val="accent1"/>
                </a:solidFill>
              </a:rPr>
              <a:t>FYP REPORT</a:t>
            </a:r>
            <a:endParaRPr lang="en-US" u="sng" dirty="0">
              <a:latin typeface="+mn-lt"/>
            </a:endParaRPr>
          </a:p>
        </p:txBody>
      </p:sp>
      <p:sp>
        <p:nvSpPr>
          <p:cNvPr id="3" name="Subtitle 2"/>
          <p:cNvSpPr>
            <a:spLocks noGrp="1"/>
          </p:cNvSpPr>
          <p:nvPr>
            <p:ph type="subTitle" idx="1"/>
          </p:nvPr>
        </p:nvSpPr>
        <p:spPr>
          <a:xfrm>
            <a:off x="1259057" y="2130124"/>
            <a:ext cx="9144000" cy="2092252"/>
          </a:xfrm>
        </p:spPr>
        <p:txBody>
          <a:bodyPr>
            <a:normAutofit/>
          </a:bodyPr>
          <a:lstStyle/>
          <a:p>
            <a:r>
              <a:rPr lang="en-US" sz="3300" b="1" u="sng" dirty="0">
                <a:solidFill>
                  <a:schemeClr val="accent1"/>
                </a:solidFill>
                <a:latin typeface="+mj-lt"/>
              </a:rPr>
              <a:t>Team </a:t>
            </a:r>
          </a:p>
          <a:p>
            <a:r>
              <a:rPr lang="en-US" sz="2800" dirty="0"/>
              <a:t> Haseeb Ur Rehman              19F-0951</a:t>
            </a:r>
          </a:p>
          <a:p>
            <a:r>
              <a:rPr lang="en-US" sz="2800" dirty="0"/>
              <a:t> Ameer Hamza                       19F-0972    </a:t>
            </a:r>
          </a:p>
          <a:p>
            <a:r>
              <a:rPr lang="en-US" sz="2800" dirty="0"/>
              <a:t>  Riyan Athar                           19F-1009</a:t>
            </a:r>
          </a:p>
        </p:txBody>
      </p:sp>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685" y="64682"/>
            <a:ext cx="1385664" cy="1385664"/>
          </a:xfrm>
          <a:prstGeom prst="rect">
            <a:avLst/>
          </a:prstGeom>
        </p:spPr>
      </p:pic>
      <p:sp>
        <p:nvSpPr>
          <p:cNvPr id="6" name="Subtitle 2"/>
          <p:cNvSpPr txBox="1">
            <a:spLocks/>
          </p:cNvSpPr>
          <p:nvPr/>
        </p:nvSpPr>
        <p:spPr>
          <a:xfrm>
            <a:off x="1259057" y="422237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solidFill>
                  <a:schemeClr val="accent1"/>
                </a:solidFill>
              </a:rPr>
              <a:t>Supervisor </a:t>
            </a:r>
            <a:r>
              <a:rPr lang="en-US" sz="3200" b="1" dirty="0"/>
              <a:t> </a:t>
            </a:r>
            <a:r>
              <a:rPr lang="en-US" b="1" dirty="0"/>
              <a:t>Sajid Anwer</a:t>
            </a:r>
          </a:p>
          <a:p>
            <a:pPr algn="l"/>
            <a:r>
              <a:rPr lang="en-US" sz="2800" dirty="0"/>
              <a:t>                                   </a:t>
            </a:r>
          </a:p>
          <a:p>
            <a:r>
              <a:rPr lang="en-US" b="1" u="sng" dirty="0">
                <a:solidFill>
                  <a:schemeClr val="accent1"/>
                </a:solidFill>
              </a:rPr>
              <a:t>CO-Supervisor </a:t>
            </a:r>
            <a:r>
              <a:rPr lang="en-US" dirty="0"/>
              <a:t>: </a:t>
            </a:r>
            <a:r>
              <a:rPr lang="en-US" b="1" dirty="0"/>
              <a:t>Tahir Farooq </a:t>
            </a:r>
          </a:p>
          <a:p>
            <a:pPr algn="l"/>
            <a:endParaRPr lang="en-US" dirty="0"/>
          </a:p>
        </p:txBody>
      </p:sp>
    </p:spTree>
    <p:extLst>
      <p:ext uri="{BB962C8B-B14F-4D97-AF65-F5344CB8AC3E}">
        <p14:creationId xmlns:p14="http://schemas.microsoft.com/office/powerpoint/2010/main" val="19389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1000"/>
                                        <p:tgtEl>
                                          <p:spTgt spid="6">
                                            <p:txEl>
                                              <p:pRg st="2" end="2"/>
                                            </p:txEl>
                                          </p:spTgt>
                                        </p:tgtEl>
                                      </p:cBhvr>
                                    </p:animEffect>
                                    <p:anim calcmode="lin" valueType="num">
                                      <p:cBhvr>
                                        <p:cTn id="3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00D9-3EEE-A7CF-993F-27ACC1671CDF}"/>
              </a:ext>
            </a:extLst>
          </p:cNvPr>
          <p:cNvSpPr>
            <a:spLocks noGrp="1"/>
          </p:cNvSpPr>
          <p:nvPr>
            <p:ph type="title"/>
          </p:nvPr>
        </p:nvSpPr>
        <p:spPr/>
        <p:txBody>
          <a:bodyPr/>
          <a:lstStyle/>
          <a:p>
            <a:r>
              <a:rPr lang="en-US" dirty="0"/>
              <a:t>Functional Requirements</a:t>
            </a:r>
          </a:p>
        </p:txBody>
      </p:sp>
      <p:sp>
        <p:nvSpPr>
          <p:cNvPr id="4" name="Footer Placeholder 3">
            <a:extLst>
              <a:ext uri="{FF2B5EF4-FFF2-40B4-BE49-F238E27FC236}">
                <a16:creationId xmlns:a16="http://schemas.microsoft.com/office/drawing/2014/main" id="{6715434E-B352-C0F1-DB6B-BB2C92F9FD69}"/>
              </a:ext>
            </a:extLst>
          </p:cNvPr>
          <p:cNvSpPr>
            <a:spLocks noGrp="1"/>
          </p:cNvSpPr>
          <p:nvPr>
            <p:ph type="ftr" sz="quarter" idx="11"/>
          </p:nvPr>
        </p:nvSpPr>
        <p:spPr/>
        <p:txBody>
          <a:bodyPr/>
          <a:lstStyle/>
          <a:p>
            <a:r>
              <a:rPr lang="en-US"/>
              <a:t>Your Project Code(P1-P1-S-20-01) Project Title</a:t>
            </a:r>
          </a:p>
        </p:txBody>
      </p:sp>
      <p:sp>
        <p:nvSpPr>
          <p:cNvPr id="5" name="Slide Number Placeholder 4">
            <a:extLst>
              <a:ext uri="{FF2B5EF4-FFF2-40B4-BE49-F238E27FC236}">
                <a16:creationId xmlns:a16="http://schemas.microsoft.com/office/drawing/2014/main" id="{E9E08FFF-FC46-554A-CD27-651D99791292}"/>
              </a:ext>
            </a:extLst>
          </p:cNvPr>
          <p:cNvSpPr>
            <a:spLocks noGrp="1"/>
          </p:cNvSpPr>
          <p:nvPr>
            <p:ph type="sldNum" sz="quarter" idx="12"/>
          </p:nvPr>
        </p:nvSpPr>
        <p:spPr/>
        <p:txBody>
          <a:bodyPr/>
          <a:lstStyle/>
          <a:p>
            <a:fld id="{FCB64944-C185-42A3-B9E2-0C66306C0823}" type="slidenum">
              <a:rPr lang="en-US" smtClean="0"/>
              <a:t>10</a:t>
            </a:fld>
            <a:endParaRPr lang="en-US"/>
          </a:p>
        </p:txBody>
      </p:sp>
      <p:sp>
        <p:nvSpPr>
          <p:cNvPr id="10" name="Rectangle 2">
            <a:extLst>
              <a:ext uri="{FF2B5EF4-FFF2-40B4-BE49-F238E27FC236}">
                <a16:creationId xmlns:a16="http://schemas.microsoft.com/office/drawing/2014/main" id="{7CC1BC19-B129-55B0-F440-C647DE7F32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Content Placeholder 15">
            <a:extLst>
              <a:ext uri="{FF2B5EF4-FFF2-40B4-BE49-F238E27FC236}">
                <a16:creationId xmlns:a16="http://schemas.microsoft.com/office/drawing/2014/main" id="{AB9EF6F1-8D0D-D565-D6D6-EDC1E945030A}"/>
              </a:ext>
            </a:extLst>
          </p:cNvPr>
          <p:cNvGraphicFramePr>
            <a:graphicFrameLocks noGrp="1"/>
          </p:cNvGraphicFramePr>
          <p:nvPr>
            <p:ph idx="1"/>
            <p:extLst>
              <p:ext uri="{D42A27DB-BD31-4B8C-83A1-F6EECF244321}">
                <p14:modId xmlns:p14="http://schemas.microsoft.com/office/powerpoint/2010/main" val="48325832"/>
              </p:ext>
            </p:extLst>
          </p:nvPr>
        </p:nvGraphicFramePr>
        <p:xfrm>
          <a:off x="1107440" y="1971040"/>
          <a:ext cx="9611360" cy="4264428"/>
        </p:xfrm>
        <a:graphic>
          <a:graphicData uri="http://schemas.openxmlformats.org/drawingml/2006/table">
            <a:tbl>
              <a:tblPr firstRow="1" firstCol="1" bandRow="1">
                <a:tableStyleId>{5C22544A-7EE6-4342-B048-85BDC9FD1C3A}</a:tableStyleId>
              </a:tblPr>
              <a:tblGrid>
                <a:gridCol w="2366707">
                  <a:extLst>
                    <a:ext uri="{9D8B030D-6E8A-4147-A177-3AD203B41FA5}">
                      <a16:colId xmlns:a16="http://schemas.microsoft.com/office/drawing/2014/main" val="2958788930"/>
                    </a:ext>
                  </a:extLst>
                </a:gridCol>
                <a:gridCol w="7244653">
                  <a:extLst>
                    <a:ext uri="{9D8B030D-6E8A-4147-A177-3AD203B41FA5}">
                      <a16:colId xmlns:a16="http://schemas.microsoft.com/office/drawing/2014/main" val="1510340698"/>
                    </a:ext>
                  </a:extLst>
                </a:gridCol>
              </a:tblGrid>
              <a:tr h="1495055">
                <a:tc>
                  <a:txBody>
                    <a:bodyPr/>
                    <a:lstStyle/>
                    <a:p>
                      <a:pPr marL="0" marR="0" algn="just">
                        <a:lnSpc>
                          <a:spcPct val="107000"/>
                        </a:lnSpc>
                        <a:spcBef>
                          <a:spcPts val="0"/>
                        </a:spcBef>
                        <a:spcAft>
                          <a:spcPts val="0"/>
                        </a:spcAft>
                      </a:pPr>
                      <a:r>
                        <a:rPr lang="en-US" sz="1800" b="0" dirty="0">
                          <a:effectLst/>
                        </a:rPr>
                        <a:t>FR-4</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15000"/>
                        </a:lnSpc>
                        <a:spcBef>
                          <a:spcPts val="0"/>
                        </a:spcBef>
                        <a:spcAft>
                          <a:spcPts val="0"/>
                        </a:spcAft>
                      </a:pPr>
                      <a:r>
                        <a:rPr lang="en-US" sz="1800" b="0" dirty="0">
                          <a:effectLst/>
                        </a:rPr>
                        <a:t>The system shall have inspection rating which will be placed along the business owner’s post on the website. T inspection report will contain information about the organizational insights and capability.</a:t>
                      </a:r>
                      <a:endParaRPr lang="en-US" sz="1600" b="0" dirty="0">
                        <a:effectLst/>
                      </a:endParaRPr>
                    </a:p>
                    <a:p>
                      <a:pPr marL="457200" marR="0">
                        <a:lnSpc>
                          <a:spcPct val="115000"/>
                        </a:lnSpc>
                        <a:spcBef>
                          <a:spcPts val="0"/>
                        </a:spcBef>
                        <a:spcAft>
                          <a:spcPts val="0"/>
                        </a:spcAft>
                      </a:pPr>
                      <a:r>
                        <a:rPr lang="en-US" sz="1800" b="0" dirty="0">
                          <a:effectLst/>
                        </a:rPr>
                        <a:t> </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0373640"/>
                  </a:ext>
                </a:extLst>
              </a:tr>
              <a:tr h="1495055">
                <a:tc>
                  <a:txBody>
                    <a:bodyPr/>
                    <a:lstStyle/>
                    <a:p>
                      <a:pPr marL="0" marR="0" algn="just">
                        <a:lnSpc>
                          <a:spcPct val="115000"/>
                        </a:lnSpc>
                        <a:spcBef>
                          <a:spcPts val="0"/>
                        </a:spcBef>
                        <a:spcAft>
                          <a:spcPts val="0"/>
                        </a:spcAft>
                      </a:pPr>
                      <a:r>
                        <a:rPr lang="en-US" sz="1800" b="0">
                          <a:effectLst/>
                        </a:rPr>
                        <a:t>FR-5</a:t>
                      </a:r>
                      <a:endParaRPr lang="en-US" sz="1600" b="0">
                        <a:effectLst/>
                      </a:endParaRPr>
                    </a:p>
                    <a:p>
                      <a:pPr marL="0" marR="0" algn="just">
                        <a:lnSpc>
                          <a:spcPct val="107000"/>
                        </a:lnSpc>
                        <a:spcBef>
                          <a:spcPts val="0"/>
                        </a:spcBef>
                        <a:spcAft>
                          <a:spcPts val="0"/>
                        </a:spcAft>
                      </a:pPr>
                      <a:r>
                        <a:rPr lang="en-US" sz="1800" b="0">
                          <a:effectLst/>
                        </a:rPr>
                        <a:t> </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15000"/>
                        </a:lnSpc>
                        <a:spcBef>
                          <a:spcPts val="0"/>
                        </a:spcBef>
                        <a:spcAft>
                          <a:spcPts val="0"/>
                        </a:spcAft>
                      </a:pPr>
                      <a:r>
                        <a:rPr lang="en-US" sz="1800" b="0">
                          <a:effectLst/>
                        </a:rPr>
                        <a:t>The system will provide milestones tracking of business. The targets and goals will be shared with investor. The companies will update the investors about the current situation of the organization.</a:t>
                      </a:r>
                      <a:endParaRPr lang="en-US" sz="1600" b="0">
                        <a:effectLst/>
                      </a:endParaRPr>
                    </a:p>
                    <a:p>
                      <a:pPr marL="228600" marR="0">
                        <a:lnSpc>
                          <a:spcPct val="115000"/>
                        </a:lnSpc>
                        <a:spcBef>
                          <a:spcPts val="0"/>
                        </a:spcBef>
                        <a:spcAft>
                          <a:spcPts val="0"/>
                        </a:spcAft>
                      </a:pPr>
                      <a:r>
                        <a:rPr lang="en-US" sz="1800" b="0">
                          <a:effectLst/>
                        </a:rPr>
                        <a:t> </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53843080"/>
                  </a:ext>
                </a:extLst>
              </a:tr>
              <a:tr h="1165329">
                <a:tc>
                  <a:txBody>
                    <a:bodyPr/>
                    <a:lstStyle/>
                    <a:p>
                      <a:pPr marL="0" marR="0" algn="just">
                        <a:lnSpc>
                          <a:spcPct val="107000"/>
                        </a:lnSpc>
                        <a:spcBef>
                          <a:spcPts val="0"/>
                        </a:spcBef>
                        <a:spcAft>
                          <a:spcPts val="0"/>
                        </a:spcAft>
                      </a:pPr>
                      <a:r>
                        <a:rPr lang="en-US" sz="1800" b="0">
                          <a:effectLst/>
                        </a:rPr>
                        <a:t>FR-6</a:t>
                      </a:r>
                      <a:endParaRPr lang="en-US" sz="1600" b="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15000"/>
                        </a:lnSpc>
                        <a:spcBef>
                          <a:spcPts val="0"/>
                        </a:spcBef>
                        <a:spcAft>
                          <a:spcPts val="0"/>
                        </a:spcAft>
                      </a:pPr>
                      <a:r>
                        <a:rPr lang="en-US" sz="1800" b="0" dirty="0">
                          <a:effectLst/>
                        </a:rPr>
                        <a:t>The system will have bidding which would consist of equity ratio to investment fund. Business owner can view all the offers from different investors and can select any of them.</a:t>
                      </a:r>
                      <a:endParaRPr lang="en-US" sz="1600" b="0" dirty="0">
                        <a:effectLst/>
                      </a:endParaRPr>
                    </a:p>
                    <a:p>
                      <a:pPr marL="228600" marR="0">
                        <a:lnSpc>
                          <a:spcPct val="150000"/>
                        </a:lnSpc>
                        <a:spcBef>
                          <a:spcPts val="0"/>
                        </a:spcBef>
                        <a:spcAft>
                          <a:spcPts val="0"/>
                        </a:spcAft>
                      </a:pPr>
                      <a:r>
                        <a:rPr lang="en-US" sz="1600" b="0" dirty="0">
                          <a:effectLst/>
                        </a:rPr>
                        <a:t> </a:t>
                      </a:r>
                      <a:endParaRPr lang="en-US" sz="16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9705416"/>
                  </a:ext>
                </a:extLst>
              </a:tr>
            </a:tbl>
          </a:graphicData>
        </a:graphic>
      </p:graphicFrame>
    </p:spTree>
    <p:extLst>
      <p:ext uri="{BB962C8B-B14F-4D97-AF65-F5344CB8AC3E}">
        <p14:creationId xmlns:p14="http://schemas.microsoft.com/office/powerpoint/2010/main" val="61171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00D9-3EEE-A7CF-993F-27ACC1671CDF}"/>
              </a:ext>
            </a:extLst>
          </p:cNvPr>
          <p:cNvSpPr>
            <a:spLocks noGrp="1"/>
          </p:cNvSpPr>
          <p:nvPr>
            <p:ph type="title"/>
          </p:nvPr>
        </p:nvSpPr>
        <p:spPr/>
        <p:txBody>
          <a:bodyPr/>
          <a:lstStyle/>
          <a:p>
            <a:r>
              <a:rPr lang="en-US" dirty="0"/>
              <a:t>Functional Requirements</a:t>
            </a:r>
          </a:p>
        </p:txBody>
      </p:sp>
      <p:sp>
        <p:nvSpPr>
          <p:cNvPr id="4" name="Footer Placeholder 3">
            <a:extLst>
              <a:ext uri="{FF2B5EF4-FFF2-40B4-BE49-F238E27FC236}">
                <a16:creationId xmlns:a16="http://schemas.microsoft.com/office/drawing/2014/main" id="{6715434E-B352-C0F1-DB6B-BB2C92F9FD69}"/>
              </a:ext>
            </a:extLst>
          </p:cNvPr>
          <p:cNvSpPr>
            <a:spLocks noGrp="1"/>
          </p:cNvSpPr>
          <p:nvPr>
            <p:ph type="ftr" sz="quarter" idx="11"/>
          </p:nvPr>
        </p:nvSpPr>
        <p:spPr/>
        <p:txBody>
          <a:bodyPr/>
          <a:lstStyle/>
          <a:p>
            <a:r>
              <a:rPr lang="en-US"/>
              <a:t>Your Project Code(P1-P1-S-20-01) Project Title</a:t>
            </a:r>
          </a:p>
        </p:txBody>
      </p:sp>
      <p:sp>
        <p:nvSpPr>
          <p:cNvPr id="5" name="Slide Number Placeholder 4">
            <a:extLst>
              <a:ext uri="{FF2B5EF4-FFF2-40B4-BE49-F238E27FC236}">
                <a16:creationId xmlns:a16="http://schemas.microsoft.com/office/drawing/2014/main" id="{E9E08FFF-FC46-554A-CD27-651D99791292}"/>
              </a:ext>
            </a:extLst>
          </p:cNvPr>
          <p:cNvSpPr>
            <a:spLocks noGrp="1"/>
          </p:cNvSpPr>
          <p:nvPr>
            <p:ph type="sldNum" sz="quarter" idx="12"/>
          </p:nvPr>
        </p:nvSpPr>
        <p:spPr/>
        <p:txBody>
          <a:bodyPr/>
          <a:lstStyle/>
          <a:p>
            <a:fld id="{FCB64944-C185-42A3-B9E2-0C66306C0823}" type="slidenum">
              <a:rPr lang="en-US" smtClean="0"/>
              <a:t>11</a:t>
            </a:fld>
            <a:endParaRPr lang="en-US"/>
          </a:p>
        </p:txBody>
      </p:sp>
      <p:sp>
        <p:nvSpPr>
          <p:cNvPr id="10" name="Rectangle 2">
            <a:extLst>
              <a:ext uri="{FF2B5EF4-FFF2-40B4-BE49-F238E27FC236}">
                <a16:creationId xmlns:a16="http://schemas.microsoft.com/office/drawing/2014/main" id="{7CC1BC19-B129-55B0-F440-C647DE7F32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6">
            <a:extLst>
              <a:ext uri="{FF2B5EF4-FFF2-40B4-BE49-F238E27FC236}">
                <a16:creationId xmlns:a16="http://schemas.microsoft.com/office/drawing/2014/main" id="{FEA7ADA5-503E-1BE0-0C05-C38E03590B24}"/>
              </a:ext>
            </a:extLst>
          </p:cNvPr>
          <p:cNvGraphicFramePr>
            <a:graphicFrameLocks noGrp="1"/>
          </p:cNvGraphicFramePr>
          <p:nvPr>
            <p:ph idx="1"/>
            <p:extLst>
              <p:ext uri="{D42A27DB-BD31-4B8C-83A1-F6EECF244321}">
                <p14:modId xmlns:p14="http://schemas.microsoft.com/office/powerpoint/2010/main" val="1687818531"/>
              </p:ext>
            </p:extLst>
          </p:nvPr>
        </p:nvGraphicFramePr>
        <p:xfrm>
          <a:off x="629920" y="1690688"/>
          <a:ext cx="10723880" cy="4486592"/>
        </p:xfrm>
        <a:graphic>
          <a:graphicData uri="http://schemas.openxmlformats.org/drawingml/2006/table">
            <a:tbl>
              <a:tblPr firstRow="1" firstCol="1" bandRow="1">
                <a:tableStyleId>{5C22544A-7EE6-4342-B048-85BDC9FD1C3A}</a:tableStyleId>
              </a:tblPr>
              <a:tblGrid>
                <a:gridCol w="2640655">
                  <a:extLst>
                    <a:ext uri="{9D8B030D-6E8A-4147-A177-3AD203B41FA5}">
                      <a16:colId xmlns:a16="http://schemas.microsoft.com/office/drawing/2014/main" val="2981696575"/>
                    </a:ext>
                  </a:extLst>
                </a:gridCol>
                <a:gridCol w="8083225">
                  <a:extLst>
                    <a:ext uri="{9D8B030D-6E8A-4147-A177-3AD203B41FA5}">
                      <a16:colId xmlns:a16="http://schemas.microsoft.com/office/drawing/2014/main" val="446370474"/>
                    </a:ext>
                  </a:extLst>
                </a:gridCol>
              </a:tblGrid>
              <a:tr h="1653133">
                <a:tc>
                  <a:txBody>
                    <a:bodyPr/>
                    <a:lstStyle/>
                    <a:p>
                      <a:pPr marL="0" marR="0" algn="just">
                        <a:lnSpc>
                          <a:spcPct val="107000"/>
                        </a:lnSpc>
                        <a:spcBef>
                          <a:spcPts val="0"/>
                        </a:spcBef>
                        <a:spcAft>
                          <a:spcPts val="0"/>
                        </a:spcAft>
                      </a:pPr>
                      <a:r>
                        <a:rPr lang="en-US" sz="1800">
                          <a:effectLst/>
                        </a:rPr>
                        <a:t>FR-7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just">
                        <a:lnSpc>
                          <a:spcPct val="107000"/>
                        </a:lnSpc>
                        <a:spcBef>
                          <a:spcPts val="0"/>
                        </a:spcBef>
                        <a:spcAft>
                          <a:spcPts val="0"/>
                        </a:spcAft>
                      </a:pPr>
                      <a:r>
                        <a:rPr lang="en-US" sz="1800" dirty="0">
                          <a:effectLst/>
                        </a:rPr>
                        <a:t>The system will have questionnaire which will be asked from the business owner and on the basis of it the value/worth of the business will be calculated. Equity to Fund ratio will be automatically suggested by the platform to the business owner according to the worth of business.</a:t>
                      </a:r>
                      <a:endParaRPr lang="en-US" sz="1600" dirty="0">
                        <a:effectLst/>
                      </a:endParaRPr>
                    </a:p>
                    <a:p>
                      <a:pPr marL="228600" marR="0">
                        <a:lnSpc>
                          <a:spcPct val="150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9627342"/>
                  </a:ext>
                </a:extLst>
              </a:tr>
              <a:tr h="1574976">
                <a:tc>
                  <a:txBody>
                    <a:bodyPr/>
                    <a:lstStyle/>
                    <a:p>
                      <a:pPr marL="0" marR="0" algn="just">
                        <a:lnSpc>
                          <a:spcPct val="107000"/>
                        </a:lnSpc>
                        <a:spcBef>
                          <a:spcPts val="0"/>
                        </a:spcBef>
                        <a:spcAft>
                          <a:spcPts val="0"/>
                        </a:spcAft>
                      </a:pPr>
                      <a:r>
                        <a:rPr lang="en-US" sz="1800" dirty="0">
                          <a:effectLst/>
                        </a:rPr>
                        <a:t>FR-8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just">
                        <a:lnSpc>
                          <a:spcPct val="107000"/>
                        </a:lnSpc>
                        <a:spcBef>
                          <a:spcPts val="0"/>
                        </a:spcBef>
                        <a:spcAft>
                          <a:spcPts val="0"/>
                        </a:spcAft>
                      </a:pPr>
                      <a:r>
                        <a:rPr lang="en-US" sz="1800" dirty="0">
                          <a:effectLst/>
                        </a:rPr>
                        <a:t>The system will have business rating on the basis of worth calculation and inspection and recommendations will be given to the investors. Recommendations will require business owner to upload the documents like CMMI certificate, FBR documents for verification.</a:t>
                      </a:r>
                      <a:endParaRPr lang="en-US" sz="1600" dirty="0">
                        <a:effectLst/>
                      </a:endParaRPr>
                    </a:p>
                    <a:p>
                      <a:pPr marL="228600" marR="0" algn="just">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64421340"/>
                  </a:ext>
                </a:extLst>
              </a:tr>
              <a:tr h="1258483">
                <a:tc>
                  <a:txBody>
                    <a:bodyPr/>
                    <a:lstStyle/>
                    <a:p>
                      <a:pPr marL="0" marR="0" algn="just">
                        <a:lnSpc>
                          <a:spcPct val="107000"/>
                        </a:lnSpc>
                        <a:spcBef>
                          <a:spcPts val="0"/>
                        </a:spcBef>
                        <a:spcAft>
                          <a:spcPts val="0"/>
                        </a:spcAft>
                      </a:pPr>
                      <a:r>
                        <a:rPr lang="en-US" sz="1800">
                          <a:effectLst/>
                        </a:rPr>
                        <a:t>FR-9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15000"/>
                        </a:lnSpc>
                        <a:spcBef>
                          <a:spcPts val="0"/>
                        </a:spcBef>
                        <a:spcAft>
                          <a:spcPts val="0"/>
                        </a:spcAft>
                      </a:pPr>
                      <a:r>
                        <a:rPr lang="en-US" sz="1800" dirty="0">
                          <a:effectLst/>
                        </a:rPr>
                        <a:t>System will verify documents uploaded by the business owner. Admin will approve the request of post after confirmation of verification. Admin will approve the request of post after confirmation of verification. User will be authorized with two-way verification process through email.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59008504"/>
                  </a:ext>
                </a:extLst>
              </a:tr>
            </a:tbl>
          </a:graphicData>
        </a:graphic>
      </p:graphicFrame>
    </p:spTree>
    <p:extLst>
      <p:ext uri="{BB962C8B-B14F-4D97-AF65-F5344CB8AC3E}">
        <p14:creationId xmlns:p14="http://schemas.microsoft.com/office/powerpoint/2010/main" val="285761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00D9-3EEE-A7CF-993F-27ACC1671CDF}"/>
              </a:ext>
            </a:extLst>
          </p:cNvPr>
          <p:cNvSpPr>
            <a:spLocks noGrp="1"/>
          </p:cNvSpPr>
          <p:nvPr>
            <p:ph type="title"/>
          </p:nvPr>
        </p:nvSpPr>
        <p:spPr/>
        <p:txBody>
          <a:bodyPr/>
          <a:lstStyle/>
          <a:p>
            <a:r>
              <a:rPr lang="en-US" dirty="0"/>
              <a:t>Quality Requirements</a:t>
            </a:r>
          </a:p>
        </p:txBody>
      </p:sp>
      <p:sp>
        <p:nvSpPr>
          <p:cNvPr id="4" name="Footer Placeholder 3">
            <a:extLst>
              <a:ext uri="{FF2B5EF4-FFF2-40B4-BE49-F238E27FC236}">
                <a16:creationId xmlns:a16="http://schemas.microsoft.com/office/drawing/2014/main" id="{6715434E-B352-C0F1-DB6B-BB2C92F9FD69}"/>
              </a:ext>
            </a:extLst>
          </p:cNvPr>
          <p:cNvSpPr>
            <a:spLocks noGrp="1"/>
          </p:cNvSpPr>
          <p:nvPr>
            <p:ph type="ftr" sz="quarter" idx="11"/>
          </p:nvPr>
        </p:nvSpPr>
        <p:spPr/>
        <p:txBody>
          <a:bodyPr/>
          <a:lstStyle/>
          <a:p>
            <a:r>
              <a:rPr lang="en-US"/>
              <a:t>Your Project Code(P1-P1-S-20-01) Project Title</a:t>
            </a:r>
          </a:p>
        </p:txBody>
      </p:sp>
      <p:sp>
        <p:nvSpPr>
          <p:cNvPr id="5" name="Slide Number Placeholder 4">
            <a:extLst>
              <a:ext uri="{FF2B5EF4-FFF2-40B4-BE49-F238E27FC236}">
                <a16:creationId xmlns:a16="http://schemas.microsoft.com/office/drawing/2014/main" id="{E9E08FFF-FC46-554A-CD27-651D99791292}"/>
              </a:ext>
            </a:extLst>
          </p:cNvPr>
          <p:cNvSpPr>
            <a:spLocks noGrp="1"/>
          </p:cNvSpPr>
          <p:nvPr>
            <p:ph type="sldNum" sz="quarter" idx="12"/>
          </p:nvPr>
        </p:nvSpPr>
        <p:spPr/>
        <p:txBody>
          <a:bodyPr/>
          <a:lstStyle/>
          <a:p>
            <a:fld id="{FCB64944-C185-42A3-B9E2-0C66306C0823}" type="slidenum">
              <a:rPr lang="en-US" smtClean="0"/>
              <a:t>12</a:t>
            </a:fld>
            <a:endParaRPr lang="en-US"/>
          </a:p>
        </p:txBody>
      </p:sp>
      <p:sp>
        <p:nvSpPr>
          <p:cNvPr id="10" name="Rectangle 2">
            <a:extLst>
              <a:ext uri="{FF2B5EF4-FFF2-40B4-BE49-F238E27FC236}">
                <a16:creationId xmlns:a16="http://schemas.microsoft.com/office/drawing/2014/main" id="{7CC1BC19-B129-55B0-F440-C647DE7F32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Content Placeholder 7">
            <a:extLst>
              <a:ext uri="{FF2B5EF4-FFF2-40B4-BE49-F238E27FC236}">
                <a16:creationId xmlns:a16="http://schemas.microsoft.com/office/drawing/2014/main" id="{A1AB31B3-D724-7E4E-AAF0-B9F84C7D818F}"/>
              </a:ext>
            </a:extLst>
          </p:cNvPr>
          <p:cNvGraphicFramePr>
            <a:graphicFrameLocks noGrp="1"/>
          </p:cNvGraphicFramePr>
          <p:nvPr>
            <p:ph idx="1"/>
            <p:extLst>
              <p:ext uri="{D42A27DB-BD31-4B8C-83A1-F6EECF244321}">
                <p14:modId xmlns:p14="http://schemas.microsoft.com/office/powerpoint/2010/main" val="1967979156"/>
              </p:ext>
            </p:extLst>
          </p:nvPr>
        </p:nvGraphicFramePr>
        <p:xfrm>
          <a:off x="1717040" y="2255520"/>
          <a:ext cx="8869680" cy="3606800"/>
        </p:xfrm>
        <a:graphic>
          <a:graphicData uri="http://schemas.openxmlformats.org/drawingml/2006/table">
            <a:tbl>
              <a:tblPr firstRow="1" firstCol="1" bandRow="1">
                <a:tableStyleId>{5C22544A-7EE6-4342-B048-85BDC9FD1C3A}</a:tableStyleId>
              </a:tblPr>
              <a:tblGrid>
                <a:gridCol w="4434840">
                  <a:extLst>
                    <a:ext uri="{9D8B030D-6E8A-4147-A177-3AD203B41FA5}">
                      <a16:colId xmlns:a16="http://schemas.microsoft.com/office/drawing/2014/main" val="3248286665"/>
                    </a:ext>
                  </a:extLst>
                </a:gridCol>
                <a:gridCol w="4434840">
                  <a:extLst>
                    <a:ext uri="{9D8B030D-6E8A-4147-A177-3AD203B41FA5}">
                      <a16:colId xmlns:a16="http://schemas.microsoft.com/office/drawing/2014/main" val="406828649"/>
                    </a:ext>
                  </a:extLst>
                </a:gridCol>
              </a:tblGrid>
              <a:tr h="590610">
                <a:tc>
                  <a:txBody>
                    <a:bodyPr/>
                    <a:lstStyle/>
                    <a:p>
                      <a:pPr marL="0" marR="0" algn="just">
                        <a:lnSpc>
                          <a:spcPct val="107000"/>
                        </a:lnSpc>
                        <a:spcBef>
                          <a:spcPts val="0"/>
                        </a:spcBef>
                        <a:spcAft>
                          <a:spcPts val="0"/>
                        </a:spcAft>
                      </a:pPr>
                      <a:r>
                        <a:rPr lang="en-US" sz="1600">
                          <a:effectLst/>
                        </a:rPr>
                        <a:t>No</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Requirement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0347435"/>
                  </a:ext>
                </a:extLst>
              </a:tr>
              <a:tr h="1212790">
                <a:tc>
                  <a:txBody>
                    <a:bodyPr/>
                    <a:lstStyle/>
                    <a:p>
                      <a:pPr marL="0" marR="0" algn="just">
                        <a:lnSpc>
                          <a:spcPct val="107000"/>
                        </a:lnSpc>
                        <a:spcBef>
                          <a:spcPts val="0"/>
                        </a:spcBef>
                        <a:spcAft>
                          <a:spcPts val="0"/>
                        </a:spcAft>
                      </a:pPr>
                      <a:r>
                        <a:rPr lang="en-US" sz="1600">
                          <a:effectLst/>
                        </a:rPr>
                        <a:t>QR-1 (Usability)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The interface of the application should be simple and easy to use.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16041182"/>
                  </a:ext>
                </a:extLst>
              </a:tr>
              <a:tr h="1212790">
                <a:tc>
                  <a:txBody>
                    <a:bodyPr/>
                    <a:lstStyle/>
                    <a:p>
                      <a:pPr marL="0" marR="0" algn="just">
                        <a:lnSpc>
                          <a:spcPct val="107000"/>
                        </a:lnSpc>
                        <a:spcBef>
                          <a:spcPts val="0"/>
                        </a:spcBef>
                        <a:spcAft>
                          <a:spcPts val="0"/>
                        </a:spcAft>
                      </a:pPr>
                      <a:r>
                        <a:rPr lang="en-US" sz="1600">
                          <a:effectLst/>
                        </a:rPr>
                        <a:t>QR-2 (Security)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MY" sz="1600">
                          <a:effectLst/>
                        </a:rPr>
                        <a:t>The system will be secure and data encryption of user data will be done.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1965207"/>
                  </a:ext>
                </a:extLst>
              </a:tr>
              <a:tr h="590610">
                <a:tc>
                  <a:txBody>
                    <a:bodyPr/>
                    <a:lstStyle/>
                    <a:p>
                      <a:pPr marL="0" marR="0" algn="just">
                        <a:lnSpc>
                          <a:spcPct val="107000"/>
                        </a:lnSpc>
                        <a:spcBef>
                          <a:spcPts val="0"/>
                        </a:spcBef>
                        <a:spcAft>
                          <a:spcPts val="0"/>
                        </a:spcAft>
                      </a:pPr>
                      <a:r>
                        <a:rPr lang="en-US" sz="1600">
                          <a:effectLst/>
                        </a:rPr>
                        <a:t>QR-3 (Maintainability)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dirty="0">
                          <a:effectLst/>
                        </a:rPr>
                        <a:t>The system will be maintainable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823731"/>
                  </a:ext>
                </a:extLst>
              </a:tr>
            </a:tbl>
          </a:graphicData>
        </a:graphic>
      </p:graphicFrame>
      <p:sp>
        <p:nvSpPr>
          <p:cNvPr id="9" name="Rectangle 1">
            <a:extLst>
              <a:ext uri="{FF2B5EF4-FFF2-40B4-BE49-F238E27FC236}">
                <a16:creationId xmlns:a16="http://schemas.microsoft.com/office/drawing/2014/main" id="{3CA5BF1E-1AB1-36A3-D9B6-48FE759297E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9784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00D9-3EEE-A7CF-993F-27ACC1671CDF}"/>
              </a:ext>
            </a:extLst>
          </p:cNvPr>
          <p:cNvSpPr>
            <a:spLocks noGrp="1"/>
          </p:cNvSpPr>
          <p:nvPr>
            <p:ph type="title"/>
          </p:nvPr>
        </p:nvSpPr>
        <p:spPr/>
        <p:txBody>
          <a:bodyPr/>
          <a:lstStyle/>
          <a:p>
            <a:r>
              <a:rPr lang="en-US" dirty="0"/>
              <a:t>Constraints</a:t>
            </a:r>
          </a:p>
        </p:txBody>
      </p:sp>
      <p:sp>
        <p:nvSpPr>
          <p:cNvPr id="4" name="Footer Placeholder 3">
            <a:extLst>
              <a:ext uri="{FF2B5EF4-FFF2-40B4-BE49-F238E27FC236}">
                <a16:creationId xmlns:a16="http://schemas.microsoft.com/office/drawing/2014/main" id="{6715434E-B352-C0F1-DB6B-BB2C92F9FD69}"/>
              </a:ext>
            </a:extLst>
          </p:cNvPr>
          <p:cNvSpPr>
            <a:spLocks noGrp="1"/>
          </p:cNvSpPr>
          <p:nvPr>
            <p:ph type="ftr" sz="quarter" idx="11"/>
          </p:nvPr>
        </p:nvSpPr>
        <p:spPr/>
        <p:txBody>
          <a:bodyPr/>
          <a:lstStyle/>
          <a:p>
            <a:r>
              <a:rPr lang="en-US"/>
              <a:t>Your Project Code(P1-P1-S-20-01) Project Title</a:t>
            </a:r>
          </a:p>
        </p:txBody>
      </p:sp>
      <p:sp>
        <p:nvSpPr>
          <p:cNvPr id="5" name="Slide Number Placeholder 4">
            <a:extLst>
              <a:ext uri="{FF2B5EF4-FFF2-40B4-BE49-F238E27FC236}">
                <a16:creationId xmlns:a16="http://schemas.microsoft.com/office/drawing/2014/main" id="{E9E08FFF-FC46-554A-CD27-651D99791292}"/>
              </a:ext>
            </a:extLst>
          </p:cNvPr>
          <p:cNvSpPr>
            <a:spLocks noGrp="1"/>
          </p:cNvSpPr>
          <p:nvPr>
            <p:ph type="sldNum" sz="quarter" idx="12"/>
          </p:nvPr>
        </p:nvSpPr>
        <p:spPr/>
        <p:txBody>
          <a:bodyPr/>
          <a:lstStyle/>
          <a:p>
            <a:fld id="{FCB64944-C185-42A3-B9E2-0C66306C0823}" type="slidenum">
              <a:rPr lang="en-US" smtClean="0"/>
              <a:t>13</a:t>
            </a:fld>
            <a:endParaRPr lang="en-US"/>
          </a:p>
        </p:txBody>
      </p:sp>
      <p:sp>
        <p:nvSpPr>
          <p:cNvPr id="10" name="Rectangle 2">
            <a:extLst>
              <a:ext uri="{FF2B5EF4-FFF2-40B4-BE49-F238E27FC236}">
                <a16:creationId xmlns:a16="http://schemas.microsoft.com/office/drawing/2014/main" id="{7CC1BC19-B129-55B0-F440-C647DE7F32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
            <a:extLst>
              <a:ext uri="{FF2B5EF4-FFF2-40B4-BE49-F238E27FC236}">
                <a16:creationId xmlns:a16="http://schemas.microsoft.com/office/drawing/2014/main" id="{3CA5BF1E-1AB1-36A3-D9B6-48FE759297E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6">
            <a:extLst>
              <a:ext uri="{FF2B5EF4-FFF2-40B4-BE49-F238E27FC236}">
                <a16:creationId xmlns:a16="http://schemas.microsoft.com/office/drawing/2014/main" id="{02D7BB71-C146-0D1F-42C1-8C32C38FF4FE}"/>
              </a:ext>
            </a:extLst>
          </p:cNvPr>
          <p:cNvGraphicFramePr>
            <a:graphicFrameLocks noGrp="1"/>
          </p:cNvGraphicFramePr>
          <p:nvPr>
            <p:ph idx="1"/>
            <p:extLst>
              <p:ext uri="{D42A27DB-BD31-4B8C-83A1-F6EECF244321}">
                <p14:modId xmlns:p14="http://schemas.microsoft.com/office/powerpoint/2010/main" val="2858061468"/>
              </p:ext>
            </p:extLst>
          </p:nvPr>
        </p:nvGraphicFramePr>
        <p:xfrm>
          <a:off x="1351280" y="1808480"/>
          <a:ext cx="7556500" cy="3434080"/>
        </p:xfrm>
        <a:graphic>
          <a:graphicData uri="http://schemas.openxmlformats.org/drawingml/2006/table">
            <a:tbl>
              <a:tblPr firstRow="1" firstCol="1" bandRow="1">
                <a:tableStyleId>{5C22544A-7EE6-4342-B048-85BDC9FD1C3A}</a:tableStyleId>
              </a:tblPr>
              <a:tblGrid>
                <a:gridCol w="3740706">
                  <a:extLst>
                    <a:ext uri="{9D8B030D-6E8A-4147-A177-3AD203B41FA5}">
                      <a16:colId xmlns:a16="http://schemas.microsoft.com/office/drawing/2014/main" val="2986167774"/>
                    </a:ext>
                  </a:extLst>
                </a:gridCol>
                <a:gridCol w="3815794">
                  <a:extLst>
                    <a:ext uri="{9D8B030D-6E8A-4147-A177-3AD203B41FA5}">
                      <a16:colId xmlns:a16="http://schemas.microsoft.com/office/drawing/2014/main" val="238450556"/>
                    </a:ext>
                  </a:extLst>
                </a:gridCol>
              </a:tblGrid>
              <a:tr h="563673">
                <a:tc>
                  <a:txBody>
                    <a:bodyPr/>
                    <a:lstStyle/>
                    <a:p>
                      <a:pPr marL="0" marR="0" algn="just">
                        <a:lnSpc>
                          <a:spcPct val="107000"/>
                        </a:lnSpc>
                        <a:spcBef>
                          <a:spcPts val="0"/>
                        </a:spcBef>
                        <a:spcAft>
                          <a:spcPts val="0"/>
                        </a:spcAft>
                      </a:pPr>
                      <a:r>
                        <a:rPr lang="en-US" sz="1600" dirty="0">
                          <a:effectLst/>
                        </a:rPr>
                        <a:t>No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dirty="0">
                          <a:effectLst/>
                        </a:rPr>
                        <a:t>Constraint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9891938"/>
                  </a:ext>
                </a:extLst>
              </a:tr>
              <a:tr h="1153367">
                <a:tc>
                  <a:txBody>
                    <a:bodyPr/>
                    <a:lstStyle/>
                    <a:p>
                      <a:pPr marL="0" marR="0" algn="just">
                        <a:lnSpc>
                          <a:spcPct val="107000"/>
                        </a:lnSpc>
                        <a:spcBef>
                          <a:spcPts val="0"/>
                        </a:spcBef>
                        <a:spcAft>
                          <a:spcPts val="0"/>
                        </a:spcAft>
                      </a:pPr>
                      <a:r>
                        <a:rPr lang="en-US" sz="1600" dirty="0">
                          <a:effectLst/>
                        </a:rPr>
                        <a:t>CR-1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System will need internet connection for connectivity.</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4664316"/>
                  </a:ext>
                </a:extLst>
              </a:tr>
              <a:tr h="563673">
                <a:tc>
                  <a:txBody>
                    <a:bodyPr/>
                    <a:lstStyle/>
                    <a:p>
                      <a:pPr marL="0" marR="0" algn="just">
                        <a:lnSpc>
                          <a:spcPct val="107000"/>
                        </a:lnSpc>
                        <a:spcBef>
                          <a:spcPts val="0"/>
                        </a:spcBef>
                        <a:spcAft>
                          <a:spcPts val="0"/>
                        </a:spcAft>
                      </a:pPr>
                      <a:r>
                        <a:rPr lang="en-US" sz="1600">
                          <a:effectLst/>
                        </a:rPr>
                        <a:t>CR-2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a:effectLst/>
                        </a:rPr>
                        <a:t>The system will be web based application.</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20722057"/>
                  </a:ext>
                </a:extLst>
              </a:tr>
              <a:tr h="1153367">
                <a:tc>
                  <a:txBody>
                    <a:bodyPr/>
                    <a:lstStyle/>
                    <a:p>
                      <a:pPr marL="0" marR="0" algn="just">
                        <a:lnSpc>
                          <a:spcPct val="107000"/>
                        </a:lnSpc>
                        <a:spcBef>
                          <a:spcPts val="0"/>
                        </a:spcBef>
                        <a:spcAft>
                          <a:spcPts val="0"/>
                        </a:spcAft>
                      </a:pPr>
                      <a:r>
                        <a:rPr lang="en-US" sz="1600">
                          <a:effectLst/>
                        </a:rPr>
                        <a:t>CR-3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600" dirty="0">
                          <a:effectLst/>
                        </a:rPr>
                        <a:t>The system will only target software / tech companies.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04311155"/>
                  </a:ext>
                </a:extLst>
              </a:tr>
            </a:tbl>
          </a:graphicData>
        </a:graphic>
      </p:graphicFrame>
      <p:sp>
        <p:nvSpPr>
          <p:cNvPr id="11" name="Rectangle 1">
            <a:extLst>
              <a:ext uri="{FF2B5EF4-FFF2-40B4-BE49-F238E27FC236}">
                <a16:creationId xmlns:a16="http://schemas.microsoft.com/office/drawing/2014/main" id="{B255E1DE-403E-97DA-CD21-37B743CE34C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9544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285976"/>
          </a:xfrm>
        </p:spPr>
        <p:txBody>
          <a:bodyPr>
            <a:normAutofit fontScale="90000"/>
          </a:bodyPr>
          <a:lstStyle/>
          <a:p>
            <a:pPr algn="ctr"/>
            <a:r>
              <a:rPr lang="en-US" b="1" u="sng" dirty="0">
                <a:solidFill>
                  <a:schemeClr val="accent1"/>
                </a:solidFill>
              </a:rPr>
              <a:t>High Level System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a:extLst>
              <a:ext uri="{FF2B5EF4-FFF2-40B4-BE49-F238E27FC236}">
                <a16:creationId xmlns:a16="http://schemas.microsoft.com/office/drawing/2014/main" id="{B5A79268-E0CC-8819-5773-F87AD1142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456" y="1074550"/>
            <a:ext cx="9088580" cy="5451479"/>
          </a:xfrm>
          <a:prstGeom prst="rect">
            <a:avLst/>
          </a:prstGeom>
        </p:spPr>
      </p:pic>
    </p:spTree>
    <p:extLst>
      <p:ext uri="{BB962C8B-B14F-4D97-AF65-F5344CB8AC3E}">
        <p14:creationId xmlns:p14="http://schemas.microsoft.com/office/powerpoint/2010/main" val="241324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392112"/>
          </a:xfrm>
        </p:spPr>
        <p:txBody>
          <a:bodyPr>
            <a:normAutofit fontScale="90000"/>
          </a:bodyPr>
          <a:lstStyle/>
          <a:p>
            <a:pPr algn="ctr"/>
            <a:r>
              <a:rPr lang="en-US" b="1" u="sng" dirty="0">
                <a:solidFill>
                  <a:schemeClr val="accent1"/>
                </a:solidFill>
              </a:rPr>
              <a:t>Use Case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15</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27" name="Picture 26" descr="Diagram&#10;&#10;Description automatically generated">
            <a:extLst>
              <a:ext uri="{FF2B5EF4-FFF2-40B4-BE49-F238E27FC236}">
                <a16:creationId xmlns:a16="http://schemas.microsoft.com/office/drawing/2014/main" id="{937E493A-2278-60EC-2D2F-E8F358C72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526" y="0"/>
            <a:ext cx="8732948" cy="6858000"/>
          </a:xfrm>
          <a:prstGeom prst="rect">
            <a:avLst/>
          </a:prstGeom>
        </p:spPr>
      </p:pic>
    </p:spTree>
    <p:extLst>
      <p:ext uri="{BB962C8B-B14F-4D97-AF65-F5344CB8AC3E}">
        <p14:creationId xmlns:p14="http://schemas.microsoft.com/office/powerpoint/2010/main" val="188703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392112"/>
          </a:xfrm>
        </p:spPr>
        <p:txBody>
          <a:bodyPr>
            <a:normAutofit fontScale="90000"/>
          </a:bodyPr>
          <a:lstStyle/>
          <a:p>
            <a:pPr algn="ctr"/>
            <a:r>
              <a:rPr lang="en-US" b="1" u="sng" dirty="0">
                <a:solidFill>
                  <a:schemeClr val="accent1"/>
                </a:solidFill>
              </a:rPr>
              <a:t>Domain Model</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16</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1" name="Picture 10">
            <a:extLst>
              <a:ext uri="{FF2B5EF4-FFF2-40B4-BE49-F238E27FC236}">
                <a16:creationId xmlns:a16="http://schemas.microsoft.com/office/drawing/2014/main" id="{3A1FFB97-7878-7ECE-0588-0C36BDD60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4949" y="1009822"/>
            <a:ext cx="9162102" cy="5848178"/>
          </a:xfrm>
          <a:prstGeom prst="rect">
            <a:avLst/>
          </a:prstGeom>
        </p:spPr>
      </p:pic>
    </p:spTree>
    <p:extLst>
      <p:ext uri="{BB962C8B-B14F-4D97-AF65-F5344CB8AC3E}">
        <p14:creationId xmlns:p14="http://schemas.microsoft.com/office/powerpoint/2010/main" val="329243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392112"/>
          </a:xfrm>
        </p:spPr>
        <p:txBody>
          <a:bodyPr>
            <a:normAutofit fontScale="90000"/>
          </a:bodyPr>
          <a:lstStyle/>
          <a:p>
            <a:pPr algn="ctr"/>
            <a:r>
              <a:rPr lang="en-US" b="1" u="sng" dirty="0">
                <a:solidFill>
                  <a:schemeClr val="accent1"/>
                </a:solidFill>
              </a:rPr>
              <a:t>Class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17</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1" name="Picture 10">
            <a:extLst>
              <a:ext uri="{FF2B5EF4-FFF2-40B4-BE49-F238E27FC236}">
                <a16:creationId xmlns:a16="http://schemas.microsoft.com/office/drawing/2014/main" id="{C3C692DB-F47F-CB62-DBC8-9214435C3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27" y="1009822"/>
            <a:ext cx="10904545" cy="5848178"/>
          </a:xfrm>
          <a:prstGeom prst="rect">
            <a:avLst/>
          </a:prstGeom>
        </p:spPr>
      </p:pic>
    </p:spTree>
    <p:extLst>
      <p:ext uri="{BB962C8B-B14F-4D97-AF65-F5344CB8AC3E}">
        <p14:creationId xmlns:p14="http://schemas.microsoft.com/office/powerpoint/2010/main" val="121703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Activity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18</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7" name="Picture 6">
            <a:extLst>
              <a:ext uri="{FF2B5EF4-FFF2-40B4-BE49-F238E27FC236}">
                <a16:creationId xmlns:a16="http://schemas.microsoft.com/office/drawing/2014/main" id="{F4C6B70D-3AE1-E350-96C3-64FBCF1C553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7792" y="774213"/>
            <a:ext cx="4336415" cy="6608932"/>
          </a:xfrm>
          <a:prstGeom prst="rect">
            <a:avLst/>
          </a:prstGeom>
          <a:noFill/>
          <a:ln>
            <a:noFill/>
          </a:ln>
        </p:spPr>
      </p:pic>
    </p:spTree>
    <p:extLst>
      <p:ext uri="{BB962C8B-B14F-4D97-AF65-F5344CB8AC3E}">
        <p14:creationId xmlns:p14="http://schemas.microsoft.com/office/powerpoint/2010/main" val="291344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Activity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19</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a:extLst>
              <a:ext uri="{FF2B5EF4-FFF2-40B4-BE49-F238E27FC236}">
                <a16:creationId xmlns:a16="http://schemas.microsoft.com/office/drawing/2014/main" id="{2F1888D3-D809-796C-36FB-F8D166C7D46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42589" y="830753"/>
            <a:ext cx="4305300" cy="6139789"/>
          </a:xfrm>
          <a:prstGeom prst="rect">
            <a:avLst/>
          </a:prstGeom>
          <a:noFill/>
          <a:ln>
            <a:noFill/>
          </a:ln>
        </p:spPr>
      </p:pic>
    </p:spTree>
    <p:extLst>
      <p:ext uri="{BB962C8B-B14F-4D97-AF65-F5344CB8AC3E}">
        <p14:creationId xmlns:p14="http://schemas.microsoft.com/office/powerpoint/2010/main" val="205125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chemeClr val="accent1"/>
                </a:solidFill>
              </a:rPr>
              <a:t>LOGO</a:t>
            </a:r>
          </a:p>
        </p:txBody>
      </p:sp>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a:p>
            <a:endParaRPr lang="en-US" b="1" dirty="0">
              <a:solidFill>
                <a:schemeClr val="tx1">
                  <a:lumMod val="95000"/>
                  <a:lumOff val="5000"/>
                </a:schemeClr>
              </a:solidFill>
            </a:endParaRPr>
          </a:p>
        </p:txBody>
      </p:sp>
      <p:sp>
        <p:nvSpPr>
          <p:cNvPr id="5" name="Slide Number Placeholder 4"/>
          <p:cNvSpPr>
            <a:spLocks noGrp="1"/>
          </p:cNvSpPr>
          <p:nvPr>
            <p:ph type="sldNum" sz="quarter" idx="12"/>
          </p:nvPr>
        </p:nvSpPr>
        <p:spPr/>
        <p:txBody>
          <a:bodyPr/>
          <a:lstStyle/>
          <a:p>
            <a:fld id="{FCB64944-C185-42A3-B9E2-0C66306C0823}" type="slidenum">
              <a:rPr lang="en-US" smtClean="0"/>
              <a:t>2</a:t>
            </a:fld>
            <a:endParaRPr lang="en-US"/>
          </a:p>
        </p:txBody>
      </p:sp>
      <p:pic>
        <p:nvPicPr>
          <p:cNvPr id="10" name="Content Placeholder 9"/>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806113" y="331788"/>
            <a:ext cx="1385887" cy="1385887"/>
          </a:xfrm>
        </p:spPr>
      </p:pic>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A482805-F875-769C-DEB5-13A91C18F030}"/>
              </a:ext>
            </a:extLst>
          </p:cNvPr>
          <p:cNvPicPr>
            <a:picLocks noChangeAspect="1"/>
          </p:cNvPicPr>
          <p:nvPr/>
        </p:nvPicPr>
        <p:blipFill>
          <a:blip r:embed="rId4"/>
          <a:stretch>
            <a:fillRect/>
          </a:stretch>
        </p:blipFill>
        <p:spPr>
          <a:xfrm>
            <a:off x="4666129" y="1943271"/>
            <a:ext cx="3603811" cy="2440470"/>
          </a:xfrm>
          <a:prstGeom prst="rect">
            <a:avLst/>
          </a:prstGeom>
        </p:spPr>
      </p:pic>
    </p:spTree>
    <p:extLst>
      <p:ext uri="{BB962C8B-B14F-4D97-AF65-F5344CB8AC3E}">
        <p14:creationId xmlns:p14="http://schemas.microsoft.com/office/powerpoint/2010/main" val="53134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Activity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20</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7" name="Picture 6">
            <a:extLst>
              <a:ext uri="{FF2B5EF4-FFF2-40B4-BE49-F238E27FC236}">
                <a16:creationId xmlns:a16="http://schemas.microsoft.com/office/drawing/2014/main" id="{DCAF6F76-BACE-D690-9105-2FD33960D9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4237" y="856812"/>
            <a:ext cx="5343525" cy="5644000"/>
          </a:xfrm>
          <a:prstGeom prst="rect">
            <a:avLst/>
          </a:prstGeom>
          <a:noFill/>
          <a:ln>
            <a:noFill/>
          </a:ln>
        </p:spPr>
      </p:pic>
    </p:spTree>
    <p:extLst>
      <p:ext uri="{BB962C8B-B14F-4D97-AF65-F5344CB8AC3E}">
        <p14:creationId xmlns:p14="http://schemas.microsoft.com/office/powerpoint/2010/main" val="13116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Activity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21</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a:extLst>
              <a:ext uri="{FF2B5EF4-FFF2-40B4-BE49-F238E27FC236}">
                <a16:creationId xmlns:a16="http://schemas.microsoft.com/office/drawing/2014/main" id="{DC655E0A-CB9C-37CF-CC3E-E6FEE70571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4237" y="1090612"/>
            <a:ext cx="5343525" cy="4676775"/>
          </a:xfrm>
          <a:prstGeom prst="rect">
            <a:avLst/>
          </a:prstGeom>
          <a:noFill/>
          <a:ln>
            <a:noFill/>
          </a:ln>
        </p:spPr>
      </p:pic>
    </p:spTree>
    <p:extLst>
      <p:ext uri="{BB962C8B-B14F-4D97-AF65-F5344CB8AC3E}">
        <p14:creationId xmlns:p14="http://schemas.microsoft.com/office/powerpoint/2010/main" val="47784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System Sequence Diagrams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22</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2" name="Picture 11">
            <a:extLst>
              <a:ext uri="{FF2B5EF4-FFF2-40B4-BE49-F238E27FC236}">
                <a16:creationId xmlns:a16="http://schemas.microsoft.com/office/drawing/2014/main" id="{2548A6B9-67A4-E88E-5C2E-500FA8D24DC1}"/>
              </a:ext>
            </a:extLst>
          </p:cNvPr>
          <p:cNvPicPr>
            <a:picLocks noChangeAspect="1"/>
          </p:cNvPicPr>
          <p:nvPr/>
        </p:nvPicPr>
        <p:blipFill rotWithShape="1">
          <a:blip r:embed="rId4">
            <a:extLst>
              <a:ext uri="{28A0092B-C50C-407E-A947-70E740481C1C}">
                <a14:useLocalDpi xmlns:a14="http://schemas.microsoft.com/office/drawing/2010/main" val="0"/>
              </a:ext>
            </a:extLst>
          </a:blip>
          <a:srcRect b="18301"/>
          <a:stretch/>
        </p:blipFill>
        <p:spPr bwMode="auto">
          <a:xfrm>
            <a:off x="4038600" y="865188"/>
            <a:ext cx="3668395" cy="59245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246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System Sequence Diagrams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23</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3" name="Picture 12">
            <a:extLst>
              <a:ext uri="{FF2B5EF4-FFF2-40B4-BE49-F238E27FC236}">
                <a16:creationId xmlns:a16="http://schemas.microsoft.com/office/drawing/2014/main" id="{A2A567AA-2540-C48F-77A8-6D2741690B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3742" y="737261"/>
            <a:ext cx="3104515" cy="6096756"/>
          </a:xfrm>
          <a:prstGeom prst="rect">
            <a:avLst/>
          </a:prstGeom>
          <a:noFill/>
          <a:ln>
            <a:noFill/>
          </a:ln>
        </p:spPr>
      </p:pic>
    </p:spTree>
    <p:extLst>
      <p:ext uri="{BB962C8B-B14F-4D97-AF65-F5344CB8AC3E}">
        <p14:creationId xmlns:p14="http://schemas.microsoft.com/office/powerpoint/2010/main" val="289854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System Sequence Diagrams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7" name="Picture 6">
            <a:extLst>
              <a:ext uri="{FF2B5EF4-FFF2-40B4-BE49-F238E27FC236}">
                <a16:creationId xmlns:a16="http://schemas.microsoft.com/office/drawing/2014/main" id="{CA667063-E258-5153-D59A-F1642157D933}"/>
              </a:ext>
            </a:extLst>
          </p:cNvPr>
          <p:cNvPicPr>
            <a:picLocks noChangeAspect="1"/>
          </p:cNvPicPr>
          <p:nvPr/>
        </p:nvPicPr>
        <p:blipFill rotWithShape="1">
          <a:blip r:embed="rId4">
            <a:extLst>
              <a:ext uri="{28A0092B-C50C-407E-A947-70E740481C1C}">
                <a14:useLocalDpi xmlns:a14="http://schemas.microsoft.com/office/drawing/2010/main" val="0"/>
              </a:ext>
            </a:extLst>
          </a:blip>
          <a:srcRect b="7994"/>
          <a:stretch/>
        </p:blipFill>
        <p:spPr bwMode="auto">
          <a:xfrm>
            <a:off x="4612640" y="883919"/>
            <a:ext cx="2966720" cy="56089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164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System Sequence Diagrams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25</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a:extLst>
              <a:ext uri="{FF2B5EF4-FFF2-40B4-BE49-F238E27FC236}">
                <a16:creationId xmlns:a16="http://schemas.microsoft.com/office/drawing/2014/main" id="{8DB767F8-02C5-814A-6E00-CC68D4BA490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12640" y="1664017"/>
            <a:ext cx="2966720" cy="3529965"/>
          </a:xfrm>
          <a:prstGeom prst="rect">
            <a:avLst/>
          </a:prstGeom>
          <a:noFill/>
          <a:ln>
            <a:noFill/>
          </a:ln>
        </p:spPr>
      </p:pic>
    </p:spTree>
    <p:extLst>
      <p:ext uri="{BB962C8B-B14F-4D97-AF65-F5344CB8AC3E}">
        <p14:creationId xmlns:p14="http://schemas.microsoft.com/office/powerpoint/2010/main" val="309326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ERD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26</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1" name="Picture 10">
            <a:extLst>
              <a:ext uri="{FF2B5EF4-FFF2-40B4-BE49-F238E27FC236}">
                <a16:creationId xmlns:a16="http://schemas.microsoft.com/office/drawing/2014/main" id="{E06B78B5-31D7-6B7A-0601-AE36C8B63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012" y="1051560"/>
            <a:ext cx="11229975" cy="5534977"/>
          </a:xfrm>
          <a:prstGeom prst="rect">
            <a:avLst/>
          </a:prstGeom>
        </p:spPr>
      </p:pic>
    </p:spTree>
    <p:extLst>
      <p:ext uri="{BB962C8B-B14F-4D97-AF65-F5344CB8AC3E}">
        <p14:creationId xmlns:p14="http://schemas.microsoft.com/office/powerpoint/2010/main" val="333366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Sequence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27</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a:extLst>
              <a:ext uri="{FF2B5EF4-FFF2-40B4-BE49-F238E27FC236}">
                <a16:creationId xmlns:a16="http://schemas.microsoft.com/office/drawing/2014/main" id="{32B023B5-0B38-5957-49B1-3C7EEB41DE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8962" y="1095914"/>
            <a:ext cx="5934075" cy="5938299"/>
          </a:xfrm>
          <a:prstGeom prst="rect">
            <a:avLst/>
          </a:prstGeom>
          <a:noFill/>
          <a:ln>
            <a:noFill/>
          </a:ln>
        </p:spPr>
      </p:pic>
    </p:spTree>
    <p:extLst>
      <p:ext uri="{BB962C8B-B14F-4D97-AF65-F5344CB8AC3E}">
        <p14:creationId xmlns:p14="http://schemas.microsoft.com/office/powerpoint/2010/main" val="276425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952914" cy="119551"/>
          </a:xfrm>
        </p:spPr>
        <p:txBody>
          <a:bodyPr>
            <a:normAutofit fontScale="90000"/>
          </a:bodyPr>
          <a:lstStyle/>
          <a:p>
            <a:pPr algn="ctr"/>
            <a:r>
              <a:rPr lang="en-US" b="1" u="sng" dirty="0">
                <a:solidFill>
                  <a:schemeClr val="accent1"/>
                </a:solidFill>
              </a:rPr>
              <a:t>Sequence  Diagram</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28</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7" name="Picture 6">
            <a:extLst>
              <a:ext uri="{FF2B5EF4-FFF2-40B4-BE49-F238E27FC236}">
                <a16:creationId xmlns:a16="http://schemas.microsoft.com/office/drawing/2014/main" id="{3D559087-A652-295F-5AE7-2B94F23820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737261"/>
            <a:ext cx="5943600" cy="6373324"/>
          </a:xfrm>
          <a:prstGeom prst="rect">
            <a:avLst/>
          </a:prstGeom>
          <a:noFill/>
          <a:ln>
            <a:noFill/>
          </a:ln>
        </p:spPr>
      </p:pic>
    </p:spTree>
    <p:extLst>
      <p:ext uri="{BB962C8B-B14F-4D97-AF65-F5344CB8AC3E}">
        <p14:creationId xmlns:p14="http://schemas.microsoft.com/office/powerpoint/2010/main" val="4104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30 % DELIVERABLES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5646" y="0"/>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29</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graphicFrame>
        <p:nvGraphicFramePr>
          <p:cNvPr id="7" name="Table 6">
            <a:extLst>
              <a:ext uri="{FF2B5EF4-FFF2-40B4-BE49-F238E27FC236}">
                <a16:creationId xmlns:a16="http://schemas.microsoft.com/office/drawing/2014/main" id="{4891A335-A105-7E35-61A4-37600E091FAD}"/>
              </a:ext>
            </a:extLst>
          </p:cNvPr>
          <p:cNvGraphicFramePr>
            <a:graphicFrameLocks noGrp="1"/>
          </p:cNvGraphicFramePr>
          <p:nvPr>
            <p:extLst>
              <p:ext uri="{D42A27DB-BD31-4B8C-83A1-F6EECF244321}">
                <p14:modId xmlns:p14="http://schemas.microsoft.com/office/powerpoint/2010/main" val="4171687161"/>
              </p:ext>
            </p:extLst>
          </p:nvPr>
        </p:nvGraphicFramePr>
        <p:xfrm>
          <a:off x="2916700" y="1670057"/>
          <a:ext cx="5610666" cy="2364392"/>
        </p:xfrm>
        <a:graphic>
          <a:graphicData uri="http://schemas.openxmlformats.org/drawingml/2006/table">
            <a:tbl>
              <a:tblPr firstRow="1" firstCol="1" bandRow="1">
                <a:tableStyleId>{5C22544A-7EE6-4342-B048-85BDC9FD1C3A}</a:tableStyleId>
              </a:tblPr>
              <a:tblGrid>
                <a:gridCol w="2761038">
                  <a:extLst>
                    <a:ext uri="{9D8B030D-6E8A-4147-A177-3AD203B41FA5}">
                      <a16:colId xmlns:a16="http://schemas.microsoft.com/office/drawing/2014/main" val="177214662"/>
                    </a:ext>
                  </a:extLst>
                </a:gridCol>
                <a:gridCol w="2849628">
                  <a:extLst>
                    <a:ext uri="{9D8B030D-6E8A-4147-A177-3AD203B41FA5}">
                      <a16:colId xmlns:a16="http://schemas.microsoft.com/office/drawing/2014/main" val="2663572364"/>
                    </a:ext>
                  </a:extLst>
                </a:gridCol>
              </a:tblGrid>
              <a:tr h="706597">
                <a:tc>
                  <a:txBody>
                    <a:bodyPr/>
                    <a:lstStyle/>
                    <a:p>
                      <a:pPr marL="0" marR="0">
                        <a:lnSpc>
                          <a:spcPct val="115000"/>
                        </a:lnSpc>
                        <a:spcBef>
                          <a:spcPts val="0"/>
                        </a:spcBef>
                        <a:spcAft>
                          <a:spcPts val="0"/>
                        </a:spcAft>
                        <a:tabLst>
                          <a:tab pos="2181225" algn="l"/>
                        </a:tabLst>
                      </a:pPr>
                      <a:r>
                        <a:rPr lang="en-US" sz="2400" dirty="0">
                          <a:effectLst/>
                          <a:latin typeface="+mn-lt"/>
                        </a:rPr>
                        <a:t>Use case 1	</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b="0" dirty="0">
                          <a:solidFill>
                            <a:schemeClr val="tx1"/>
                          </a:solidFill>
                          <a:effectLst/>
                          <a:latin typeface="+mn-lt"/>
                          <a:ea typeface="Calibri" panose="020F0502020204030204" pitchFamily="34" charset="0"/>
                          <a:cs typeface="Times New Roman" panose="02020603050405020304" pitchFamily="18" charset="0"/>
                        </a:rPr>
                        <a:t>Register/login</a:t>
                      </a:r>
                      <a:endParaRPr lang="en-US" sz="20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528607743"/>
                  </a:ext>
                </a:extLst>
              </a:tr>
              <a:tr h="881250">
                <a:tc>
                  <a:txBody>
                    <a:bodyPr/>
                    <a:lstStyle/>
                    <a:p>
                      <a:pPr marL="0" marR="0">
                        <a:lnSpc>
                          <a:spcPct val="115000"/>
                        </a:lnSpc>
                        <a:spcBef>
                          <a:spcPts val="0"/>
                        </a:spcBef>
                        <a:spcAft>
                          <a:spcPts val="0"/>
                        </a:spcAft>
                      </a:pPr>
                      <a:r>
                        <a:rPr lang="en-US" sz="2400" dirty="0">
                          <a:effectLst/>
                          <a:latin typeface="+mn-lt"/>
                        </a:rPr>
                        <a:t>Use case 2</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a:effectLst/>
                          <a:latin typeface="+mn-lt"/>
                        </a:rPr>
                        <a:t>Business Owner(Upload Post)</a:t>
                      </a:r>
                    </a:p>
                    <a:p>
                      <a:pPr marL="0" marR="0">
                        <a:lnSpc>
                          <a:spcPct val="115000"/>
                        </a:lnSpc>
                        <a:spcBef>
                          <a:spcPts val="0"/>
                        </a:spcBef>
                        <a:spcAft>
                          <a:spcPts val="0"/>
                        </a:spcAft>
                      </a:pPr>
                      <a:r>
                        <a:rPr lang="en-US" sz="2400" dirty="0">
                          <a:solidFill>
                            <a:srgbClr val="000000"/>
                          </a:solidFill>
                          <a:effectLst/>
                          <a:latin typeface="+mn-lt"/>
                          <a:ea typeface="Calibri" panose="020F0502020204030204" pitchFamily="34" charset="0"/>
                          <a:cs typeface="Times New Roman" panose="02020603050405020304" pitchFamily="18" charset="0"/>
                        </a:rPr>
                        <a:t>Without worth calculation</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1376218"/>
                  </a:ext>
                </a:extLst>
              </a:tr>
            </a:tbl>
          </a:graphicData>
        </a:graphic>
      </p:graphicFrame>
      <p:sp>
        <p:nvSpPr>
          <p:cNvPr id="16" name="Rectangle 3">
            <a:extLst>
              <a:ext uri="{FF2B5EF4-FFF2-40B4-BE49-F238E27FC236}">
                <a16:creationId xmlns:a16="http://schemas.microsoft.com/office/drawing/2014/main" id="{D5853F14-E296-EBA3-54B1-DD14C329CB0B}"/>
              </a:ext>
            </a:extLst>
          </p:cNvPr>
          <p:cNvSpPr>
            <a:spLocks noChangeArrowheads="1"/>
          </p:cNvSpPr>
          <p:nvPr/>
        </p:nvSpPr>
        <p:spPr bwMode="auto">
          <a:xfrm>
            <a:off x="150055" y="21301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0F5DD244-7AE3-EB32-CD57-3C4CB1C5AFEC}"/>
              </a:ext>
            </a:extLst>
          </p:cNvPr>
          <p:cNvGraphicFramePr>
            <a:graphicFrameLocks noGrp="1"/>
          </p:cNvGraphicFramePr>
          <p:nvPr>
            <p:extLst>
              <p:ext uri="{D42A27DB-BD31-4B8C-83A1-F6EECF244321}">
                <p14:modId xmlns:p14="http://schemas.microsoft.com/office/powerpoint/2010/main" val="2616282613"/>
              </p:ext>
            </p:extLst>
          </p:nvPr>
        </p:nvGraphicFramePr>
        <p:xfrm>
          <a:off x="2916700" y="4012589"/>
          <a:ext cx="5610666" cy="816547"/>
        </p:xfrm>
        <a:graphic>
          <a:graphicData uri="http://schemas.openxmlformats.org/drawingml/2006/table">
            <a:tbl>
              <a:tblPr firstRow="1" firstCol="1" bandRow="1">
                <a:tableStyleId>{5C22544A-7EE6-4342-B048-85BDC9FD1C3A}</a:tableStyleId>
              </a:tblPr>
              <a:tblGrid>
                <a:gridCol w="2761038">
                  <a:extLst>
                    <a:ext uri="{9D8B030D-6E8A-4147-A177-3AD203B41FA5}">
                      <a16:colId xmlns:a16="http://schemas.microsoft.com/office/drawing/2014/main" val="1226668159"/>
                    </a:ext>
                  </a:extLst>
                </a:gridCol>
                <a:gridCol w="2849628">
                  <a:extLst>
                    <a:ext uri="{9D8B030D-6E8A-4147-A177-3AD203B41FA5}">
                      <a16:colId xmlns:a16="http://schemas.microsoft.com/office/drawing/2014/main" val="837344003"/>
                    </a:ext>
                  </a:extLst>
                </a:gridCol>
              </a:tblGrid>
              <a:tr h="563576">
                <a:tc>
                  <a:txBody>
                    <a:bodyPr/>
                    <a:lstStyle/>
                    <a:p>
                      <a:pPr marL="0" marR="0">
                        <a:lnSpc>
                          <a:spcPct val="115000"/>
                        </a:lnSpc>
                        <a:spcBef>
                          <a:spcPts val="0"/>
                        </a:spcBef>
                        <a:spcAft>
                          <a:spcPts val="0"/>
                        </a:spcAft>
                      </a:pPr>
                      <a:r>
                        <a:rPr lang="en-US" sz="2400" dirty="0">
                          <a:effectLst/>
                          <a:latin typeface="+mn-lt"/>
                        </a:rPr>
                        <a:t>Use case 3</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b="0" dirty="0">
                          <a:solidFill>
                            <a:schemeClr val="tx1"/>
                          </a:solidFill>
                          <a:effectLst/>
                          <a:latin typeface="+mn-lt"/>
                        </a:rPr>
                        <a:t>Admin(Manage Account)</a:t>
                      </a:r>
                      <a:endParaRPr lang="en-US" sz="20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3819307768"/>
                  </a:ext>
                </a:extLst>
              </a:tr>
            </a:tbl>
          </a:graphicData>
        </a:graphic>
      </p:graphicFrame>
    </p:spTree>
    <p:extLst>
      <p:ext uri="{BB962C8B-B14F-4D97-AF65-F5344CB8AC3E}">
        <p14:creationId xmlns:p14="http://schemas.microsoft.com/office/powerpoint/2010/main" val="118679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B64944-C185-42A3-B9E2-0C66306C0823}" type="slidenum">
              <a:rPr lang="en-US" smtClean="0"/>
              <a:t>3</a:t>
            </a:fld>
            <a:endParaRPr lang="en-US"/>
          </a:p>
        </p:txBody>
      </p:sp>
      <p:pic>
        <p:nvPicPr>
          <p:cNvPr id="5"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113" y="331788"/>
            <a:ext cx="1385887" cy="1385887"/>
          </a:xfrm>
          <a:prstGeom prst="rect">
            <a:avLst/>
          </a:prstGeom>
        </p:spPr>
      </p:pic>
      <p:sp>
        <p:nvSpPr>
          <p:cNvPr id="10" name="Content Placeholder 8"/>
          <p:cNvSpPr>
            <a:spLocks noGrp="1"/>
          </p:cNvSpPr>
          <p:nvPr>
            <p:ph sz="half" idx="1"/>
          </p:nvPr>
        </p:nvSpPr>
        <p:spPr>
          <a:xfrm>
            <a:off x="838200" y="576263"/>
            <a:ext cx="10147300" cy="5600700"/>
          </a:xfrm>
        </p:spPr>
        <p:txBody>
          <a:bodyPr>
            <a:normAutofit/>
          </a:bodyPr>
          <a:lstStyle/>
          <a:p>
            <a:pPr marL="0" indent="0" algn="ctr">
              <a:buNone/>
            </a:pPr>
            <a:endParaRPr lang="en-US" sz="3200" b="1" dirty="0"/>
          </a:p>
          <a:p>
            <a:pPr marL="0" indent="0" algn="ctr">
              <a:buNone/>
            </a:pPr>
            <a:r>
              <a:rPr lang="en-US" sz="3200" b="1" u="sng" dirty="0">
                <a:solidFill>
                  <a:schemeClr val="accent1"/>
                </a:solidFill>
                <a:latin typeface="+mj-lt"/>
              </a:rPr>
              <a:t>Team/Company Name</a:t>
            </a:r>
            <a:r>
              <a:rPr lang="en-US" sz="3200" b="1" u="sng" dirty="0">
                <a:solidFill>
                  <a:schemeClr val="accent1"/>
                </a:solidFill>
              </a:rPr>
              <a:t>:</a:t>
            </a:r>
          </a:p>
          <a:p>
            <a:pPr marL="0" indent="0" algn="ctr">
              <a:buNone/>
            </a:pPr>
            <a:r>
              <a:rPr lang="en-US" sz="3200" b="1" dirty="0"/>
              <a:t>Fantastic Three</a:t>
            </a:r>
          </a:p>
          <a:p>
            <a:pPr marL="0" indent="0" algn="ctr">
              <a:buNone/>
            </a:pPr>
            <a:endParaRPr lang="en-US" sz="3200" b="1" u="sng" dirty="0">
              <a:solidFill>
                <a:schemeClr val="accent1"/>
              </a:solidFill>
            </a:endParaRPr>
          </a:p>
          <a:p>
            <a:pPr marL="0" indent="0" algn="ctr">
              <a:buNone/>
            </a:pPr>
            <a:r>
              <a:rPr lang="en-US" sz="3200" b="1" u="sng" dirty="0">
                <a:solidFill>
                  <a:schemeClr val="accent1"/>
                </a:solidFill>
                <a:latin typeface="+mj-lt"/>
              </a:rPr>
              <a:t>Project Name/Title:</a:t>
            </a:r>
          </a:p>
          <a:p>
            <a:pPr marL="0" indent="0" algn="ctr">
              <a:buNone/>
            </a:pPr>
            <a:r>
              <a:rPr lang="en-US" sz="3200" dirty="0"/>
              <a:t>FetchBusiness.com</a:t>
            </a:r>
          </a:p>
        </p:txBody>
      </p:sp>
    </p:spTree>
    <p:extLst>
      <p:ext uri="{BB962C8B-B14F-4D97-AF65-F5344CB8AC3E}">
        <p14:creationId xmlns:p14="http://schemas.microsoft.com/office/powerpoint/2010/main" val="405581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Tools/Technologies/Environment</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5646" y="0"/>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30</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graphicFrame>
        <p:nvGraphicFramePr>
          <p:cNvPr id="7" name="Table 6">
            <a:extLst>
              <a:ext uri="{FF2B5EF4-FFF2-40B4-BE49-F238E27FC236}">
                <a16:creationId xmlns:a16="http://schemas.microsoft.com/office/drawing/2014/main" id="{4891A335-A105-7E35-61A4-37600E091FAD}"/>
              </a:ext>
            </a:extLst>
          </p:cNvPr>
          <p:cNvGraphicFramePr>
            <a:graphicFrameLocks noGrp="1"/>
          </p:cNvGraphicFramePr>
          <p:nvPr>
            <p:extLst>
              <p:ext uri="{D42A27DB-BD31-4B8C-83A1-F6EECF244321}">
                <p14:modId xmlns:p14="http://schemas.microsoft.com/office/powerpoint/2010/main" val="120288086"/>
              </p:ext>
            </p:extLst>
          </p:nvPr>
        </p:nvGraphicFramePr>
        <p:xfrm>
          <a:off x="3175391" y="2358754"/>
          <a:ext cx="5435209" cy="2594408"/>
        </p:xfrm>
        <a:graphic>
          <a:graphicData uri="http://schemas.openxmlformats.org/drawingml/2006/table">
            <a:tbl>
              <a:tblPr firstRow="1" firstCol="1" bandRow="1">
                <a:tableStyleId>{5C22544A-7EE6-4342-B048-85BDC9FD1C3A}</a:tableStyleId>
              </a:tblPr>
              <a:tblGrid>
                <a:gridCol w="2674695">
                  <a:extLst>
                    <a:ext uri="{9D8B030D-6E8A-4147-A177-3AD203B41FA5}">
                      <a16:colId xmlns:a16="http://schemas.microsoft.com/office/drawing/2014/main" val="177214662"/>
                    </a:ext>
                  </a:extLst>
                </a:gridCol>
                <a:gridCol w="2760514">
                  <a:extLst>
                    <a:ext uri="{9D8B030D-6E8A-4147-A177-3AD203B41FA5}">
                      <a16:colId xmlns:a16="http://schemas.microsoft.com/office/drawing/2014/main" val="2663572364"/>
                    </a:ext>
                  </a:extLst>
                </a:gridCol>
              </a:tblGrid>
              <a:tr h="648602">
                <a:tc>
                  <a:txBody>
                    <a:bodyPr/>
                    <a:lstStyle/>
                    <a:p>
                      <a:pPr marL="0" marR="0">
                        <a:lnSpc>
                          <a:spcPct val="115000"/>
                        </a:lnSpc>
                        <a:spcBef>
                          <a:spcPts val="0"/>
                        </a:spcBef>
                        <a:spcAft>
                          <a:spcPts val="0"/>
                        </a:spcAft>
                        <a:tabLst>
                          <a:tab pos="2181225" algn="l"/>
                        </a:tabLst>
                      </a:pPr>
                      <a:r>
                        <a:rPr lang="en-US" sz="2400">
                          <a:effectLst/>
                          <a:latin typeface="+mn-lt"/>
                        </a:rPr>
                        <a:t>UI/UX	</a:t>
                      </a:r>
                      <a:endParaRPr lang="en-US" sz="200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b="0" dirty="0">
                          <a:solidFill>
                            <a:schemeClr val="tx1"/>
                          </a:solidFill>
                          <a:effectLst/>
                          <a:latin typeface="+mn-lt"/>
                        </a:rPr>
                        <a:t>Figma</a:t>
                      </a:r>
                      <a:endParaRPr lang="en-US" sz="2000" b="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528607743"/>
                  </a:ext>
                </a:extLst>
              </a:tr>
              <a:tr h="648602">
                <a:tc>
                  <a:txBody>
                    <a:bodyPr/>
                    <a:lstStyle/>
                    <a:p>
                      <a:pPr marL="0" marR="0">
                        <a:lnSpc>
                          <a:spcPct val="115000"/>
                        </a:lnSpc>
                        <a:spcBef>
                          <a:spcPts val="0"/>
                        </a:spcBef>
                        <a:spcAft>
                          <a:spcPts val="0"/>
                        </a:spcAft>
                      </a:pPr>
                      <a:r>
                        <a:rPr lang="en-US" sz="2400">
                          <a:effectLst/>
                          <a:latin typeface="+mn-lt"/>
                        </a:rPr>
                        <a:t>Front End</a:t>
                      </a:r>
                      <a:endParaRPr lang="en-US" sz="200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a:effectLst/>
                          <a:latin typeface="+mn-lt"/>
                        </a:rPr>
                        <a:t>React</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1376218"/>
                  </a:ext>
                </a:extLst>
              </a:tr>
              <a:tr h="648602">
                <a:tc>
                  <a:txBody>
                    <a:bodyPr/>
                    <a:lstStyle/>
                    <a:p>
                      <a:pPr marL="0" marR="0">
                        <a:lnSpc>
                          <a:spcPct val="115000"/>
                        </a:lnSpc>
                        <a:spcBef>
                          <a:spcPts val="0"/>
                        </a:spcBef>
                        <a:spcAft>
                          <a:spcPts val="0"/>
                        </a:spcAft>
                      </a:pPr>
                      <a:r>
                        <a:rPr lang="en-US" sz="2400">
                          <a:effectLst/>
                          <a:latin typeface="+mn-lt"/>
                        </a:rPr>
                        <a:t>Server side</a:t>
                      </a:r>
                      <a:endParaRPr lang="en-US" sz="200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a:effectLst/>
                          <a:latin typeface="+mn-lt"/>
                        </a:rPr>
                        <a:t>Node JS &amp; Express</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6398887"/>
                  </a:ext>
                </a:extLst>
              </a:tr>
              <a:tr h="648602">
                <a:tc>
                  <a:txBody>
                    <a:bodyPr/>
                    <a:lstStyle/>
                    <a:p>
                      <a:pPr marL="0" marR="0">
                        <a:lnSpc>
                          <a:spcPct val="115000"/>
                        </a:lnSpc>
                        <a:spcBef>
                          <a:spcPts val="0"/>
                        </a:spcBef>
                        <a:spcAft>
                          <a:spcPts val="0"/>
                        </a:spcAft>
                      </a:pPr>
                      <a:r>
                        <a:rPr lang="en-US" sz="2400" dirty="0">
                          <a:effectLst/>
                          <a:latin typeface="+mn-lt"/>
                        </a:rPr>
                        <a:t>Database</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400" dirty="0">
                          <a:effectLst/>
                          <a:latin typeface="+mn-lt"/>
                        </a:rPr>
                        <a:t>SQL Workbench</a:t>
                      </a:r>
                      <a:endParaRPr lang="en-US" sz="20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102301"/>
                  </a:ext>
                </a:extLst>
              </a:tr>
            </a:tbl>
          </a:graphicData>
        </a:graphic>
      </p:graphicFrame>
      <p:sp>
        <p:nvSpPr>
          <p:cNvPr id="16" name="Rectangle 3">
            <a:extLst>
              <a:ext uri="{FF2B5EF4-FFF2-40B4-BE49-F238E27FC236}">
                <a16:creationId xmlns:a16="http://schemas.microsoft.com/office/drawing/2014/main" id="{D5853F14-E296-EBA3-54B1-DD14C329CB0B}"/>
              </a:ext>
            </a:extLst>
          </p:cNvPr>
          <p:cNvSpPr>
            <a:spLocks noChangeArrowheads="1"/>
          </p:cNvSpPr>
          <p:nvPr/>
        </p:nvSpPr>
        <p:spPr bwMode="auto">
          <a:xfrm>
            <a:off x="150055" y="21301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6838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31</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11" name="TextBox 10">
            <a:extLst>
              <a:ext uri="{FF2B5EF4-FFF2-40B4-BE49-F238E27FC236}">
                <a16:creationId xmlns:a16="http://schemas.microsoft.com/office/drawing/2014/main" id="{0BD54417-764B-6BA3-BB51-440CA7583297}"/>
              </a:ext>
            </a:extLst>
          </p:cNvPr>
          <p:cNvSpPr txBox="1"/>
          <p:nvPr/>
        </p:nvSpPr>
        <p:spPr>
          <a:xfrm>
            <a:off x="838200" y="2018519"/>
            <a:ext cx="9255370" cy="2219647"/>
          </a:xfrm>
          <a:prstGeom prst="rect">
            <a:avLst/>
          </a:prstGeom>
          <a:noFill/>
        </p:spPr>
        <p:txBody>
          <a:bodyPr wrap="square">
            <a:spAutoFit/>
          </a:bodyPr>
          <a:lstStyle/>
          <a:p>
            <a:pPr marL="342900" marR="0" algn="just">
              <a:lnSpc>
                <a:spcPct val="107000"/>
              </a:lnSpc>
              <a:spcBef>
                <a:spcPts val="0"/>
              </a:spcBef>
              <a:spcAft>
                <a:spcPts val="0"/>
              </a:spcAft>
            </a:pPr>
            <a:r>
              <a:rPr lang="en-US" sz="2000" b="1"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Applying UML and Patterns: An Introduction to Object-Oriented Analysis and Design and Iterative Development, Third Edition </a:t>
            </a:r>
            <a:r>
              <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by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Craig </a:t>
            </a:r>
            <a:r>
              <a:rPr lang="en-US" sz="2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Larman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mj-lt"/>
              <a:buAutoNum type="arabicPeriod"/>
            </a:pP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4"/>
              </a:rPr>
              <a:t>https://www.investopedia.com/articles/basics/12/challenges-investing-modern-world.asp</a:t>
            </a: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rPr>
              <a:t>  (pg4)</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mj-lt"/>
              <a:buAutoNum type="arabicPeriod"/>
            </a:pPr>
            <a:r>
              <a:rPr lang="en-US" sz="1800" u="sng"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5"/>
              </a:rPr>
              <a:t>https://www.business-standard.com/article/economy-policy/how-investors-are-moving-from-traditional-investments-to-new-alternatives-117071500209_1.html</a:t>
            </a:r>
            <a:r>
              <a:rPr lang="en-US" sz="1800" dirty="0">
                <a:effectLst/>
                <a:latin typeface="Calibri" panose="020F0502020204030204" pitchFamily="34" charset="0"/>
                <a:ea typeface="Calibri" panose="020F0502020204030204" pitchFamily="34" charset="0"/>
                <a:cs typeface="Calibri" panose="020F0502020204030204" pitchFamily="34" charset="0"/>
              </a:rPr>
              <a:t> .(pg4)</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itle 12">
            <a:extLst>
              <a:ext uri="{FF2B5EF4-FFF2-40B4-BE49-F238E27FC236}">
                <a16:creationId xmlns:a16="http://schemas.microsoft.com/office/drawing/2014/main" id="{AED055BC-3FF5-056D-73B8-DAB109E27F0B}"/>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3790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32</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7" name="Title 6">
            <a:extLst>
              <a:ext uri="{FF2B5EF4-FFF2-40B4-BE49-F238E27FC236}">
                <a16:creationId xmlns:a16="http://schemas.microsoft.com/office/drawing/2014/main" id="{4EB7AE68-A3DB-45E0-500C-6AEA6D617E58}"/>
              </a:ext>
            </a:extLst>
          </p:cNvPr>
          <p:cNvSpPr>
            <a:spLocks noGrp="1"/>
          </p:cNvSpPr>
          <p:nvPr>
            <p:ph type="title"/>
          </p:nvPr>
        </p:nvSpPr>
        <p:spPr>
          <a:xfrm>
            <a:off x="838200" y="365125"/>
            <a:ext cx="10515600" cy="5585299"/>
          </a:xfrm>
        </p:spPr>
        <p:txBody>
          <a:bodyPr/>
          <a:lstStyle/>
          <a:p>
            <a:pPr algn="ctr"/>
            <a:r>
              <a:rPr lang="en-US" dirty="0">
                <a:latin typeface="+mn-lt"/>
              </a:rPr>
              <a:t>Thank You!</a:t>
            </a:r>
            <a:br>
              <a:rPr lang="en-US" dirty="0"/>
            </a:br>
            <a:br>
              <a:rPr lang="en-US" dirty="0"/>
            </a:br>
            <a:br>
              <a:rPr lang="en-US" dirty="0"/>
            </a:br>
            <a:endParaRPr lang="en-US" dirty="0"/>
          </a:p>
        </p:txBody>
      </p:sp>
    </p:spTree>
    <p:extLst>
      <p:ext uri="{BB962C8B-B14F-4D97-AF65-F5344CB8AC3E}">
        <p14:creationId xmlns:p14="http://schemas.microsoft.com/office/powerpoint/2010/main" val="95493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40" y="173083"/>
            <a:ext cx="8952914" cy="1325563"/>
          </a:xfrm>
        </p:spPr>
        <p:txBody>
          <a:bodyPr/>
          <a:lstStyle/>
          <a:p>
            <a:pPr algn="ctr"/>
            <a:r>
              <a:rPr lang="en-US" b="1" i="0" u="sng" strike="noStrike" baseline="0" dirty="0">
                <a:solidFill>
                  <a:schemeClr val="accent1"/>
                </a:solidFill>
              </a:rPr>
              <a:t>Outline</a:t>
            </a:r>
            <a:endParaRPr lang="en-US" b="1"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83474" y="1867645"/>
            <a:ext cx="10895760" cy="1477328"/>
          </a:xfrm>
          <a:prstGeom prst="rect">
            <a:avLst/>
          </a:prstGeom>
        </p:spPr>
        <p:txBody>
          <a:bodyPr wrap="square">
            <a:spAutoFit/>
          </a:bodyPr>
          <a:lstStyle/>
          <a:p>
            <a:pPr marL="342900" indent="-342900">
              <a:buFont typeface="+mj-lt"/>
              <a:buAutoNum type="arabicPeriod"/>
            </a:pPr>
            <a:r>
              <a:rPr lang="en-US" dirty="0"/>
              <a:t>Project Introduction</a:t>
            </a:r>
          </a:p>
          <a:p>
            <a:pPr marL="342900" indent="-342900">
              <a:buFont typeface="+mj-lt"/>
              <a:buAutoNum type="arabicPeriod"/>
            </a:pPr>
            <a:r>
              <a:rPr lang="en-US" dirty="0"/>
              <a:t>Modules detail</a:t>
            </a:r>
          </a:p>
          <a:p>
            <a:pPr marL="342900" indent="-342900">
              <a:buFont typeface="+mj-lt"/>
              <a:buAutoNum type="arabicPeriod"/>
            </a:pPr>
            <a:r>
              <a:rPr lang="en-US" dirty="0"/>
              <a:t>UML Diagrams</a:t>
            </a:r>
          </a:p>
          <a:p>
            <a:pPr marL="342900" indent="-342900">
              <a:buFont typeface="+mj-lt"/>
              <a:buAutoNum type="arabicPeriod"/>
            </a:pPr>
            <a:r>
              <a:rPr lang="en-US" dirty="0"/>
              <a:t>Deliverables</a:t>
            </a:r>
          </a:p>
          <a:p>
            <a:pPr marL="342900" indent="-342900">
              <a:buFont typeface="+mj-lt"/>
              <a:buAutoNum type="arabicPeriod"/>
            </a:pPr>
            <a:r>
              <a:rPr lang="en-US" dirty="0"/>
              <a:t>References</a:t>
            </a:r>
          </a:p>
        </p:txBody>
      </p:sp>
    </p:spTree>
    <p:extLst>
      <p:ext uri="{BB962C8B-B14F-4D97-AF65-F5344CB8AC3E}">
        <p14:creationId xmlns:p14="http://schemas.microsoft.com/office/powerpoint/2010/main" val="20913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Project Introduction</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5</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9" name="TextBox 8">
            <a:extLst>
              <a:ext uri="{FF2B5EF4-FFF2-40B4-BE49-F238E27FC236}">
                <a16:creationId xmlns:a16="http://schemas.microsoft.com/office/drawing/2014/main" id="{12B86D69-D40F-68C7-EADE-E33AF7DF18FB}"/>
              </a:ext>
            </a:extLst>
          </p:cNvPr>
          <p:cNvSpPr txBox="1"/>
          <p:nvPr/>
        </p:nvSpPr>
        <p:spPr>
          <a:xfrm>
            <a:off x="997219" y="1391618"/>
            <a:ext cx="8754035" cy="5329857"/>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endParaRPr lang="en-US" sz="2400" dirty="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400" dirty="0"/>
              <a:t>People want second source of income.</a:t>
            </a:r>
            <a:endParaRPr lang="en-US" sz="2400" dirty="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The project enables people </a:t>
            </a:r>
            <a:r>
              <a:rPr lang="en-US" sz="2400" dirty="0">
                <a:ea typeface="Calibri" panose="020F0502020204030204" pitchFamily="34" charset="0"/>
                <a:cs typeface="Times New Roman" panose="02020603050405020304" pitchFamily="18" charset="0"/>
              </a:rPr>
              <a:t>in</a:t>
            </a:r>
            <a:r>
              <a:rPr lang="en-US" sz="2400" dirty="0">
                <a:effectLst/>
                <a:ea typeface="Calibri" panose="020F0502020204030204" pitchFamily="34" charset="0"/>
                <a:cs typeface="Times New Roman" panose="02020603050405020304" pitchFamily="18" charset="0"/>
              </a:rPr>
              <a:t> finding a right business/startup to invest in. The platform will list all the startups/businesses with different categories which require funds and a business partner. </a:t>
            </a:r>
          </a:p>
          <a:p>
            <a:pPr marL="285750" marR="0" indent="-285750">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The investor will select the business according to the rating provided by our worth calculation feature and ratings and can take a informed decision. </a:t>
            </a:r>
          </a:p>
          <a:p>
            <a:pPr marL="285750" marR="0" indent="-285750">
              <a:lnSpc>
                <a:spcPct val="107000"/>
              </a:lnSpc>
              <a:spcBef>
                <a:spcPts val="0"/>
              </a:spcBef>
              <a:spcAft>
                <a:spcPts val="800"/>
              </a:spcAft>
              <a:buFont typeface="Arial" panose="020B0604020202020204" pitchFamily="34" charset="0"/>
              <a:buChar char="•"/>
            </a:pPr>
            <a:r>
              <a:rPr lang="en-US" sz="2400" dirty="0"/>
              <a:t>Traditional investment options like property and gold and which do not necessarily provide good returns.</a:t>
            </a:r>
            <a:endParaRPr lang="en-US" sz="2400" dirty="0">
              <a:effectLs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2400" dirty="0"/>
              <a:t>Finding businesses is also a hectic task and requires lots of effort.</a:t>
            </a:r>
            <a:br>
              <a:rPr lang="en-US" sz="2400" dirty="0">
                <a:effectLst/>
                <a:ea typeface="Calibri" panose="020F0502020204030204" pitchFamily="34" charset="0"/>
                <a:cs typeface="Times New Roman" panose="02020603050405020304" pitchFamily="18" charset="0"/>
              </a:rPr>
            </a:b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884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Modules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6</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9645A97D-A5FE-888E-4CAC-18AC5DA0C63A}"/>
              </a:ext>
            </a:extLst>
          </p:cNvPr>
          <p:cNvSpPr txBox="1"/>
          <p:nvPr/>
        </p:nvSpPr>
        <p:spPr>
          <a:xfrm>
            <a:off x="838200" y="1815353"/>
            <a:ext cx="10363200" cy="4862870"/>
          </a:xfrm>
          <a:prstGeom prst="rect">
            <a:avLst/>
          </a:prstGeom>
          <a:noFill/>
        </p:spPr>
        <p:txBody>
          <a:bodyPr wrap="square" rtlCol="0">
            <a:spAutoFit/>
          </a:bodyPr>
          <a:lstStyle/>
          <a:p>
            <a:r>
              <a:rPr lang="en-US" dirty="0"/>
              <a:t>The project has four main modules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b="1" dirty="0"/>
              <a:t>Admin Side</a:t>
            </a:r>
          </a:p>
          <a:p>
            <a:pPr marL="285750" indent="-285750">
              <a:buFont typeface="Arial" panose="020B0604020202020204" pitchFamily="34" charset="0"/>
              <a:buChar char="•"/>
            </a:pPr>
            <a:r>
              <a:rPr lang="en-US" dirty="0"/>
              <a:t>Manages posts and answers requests.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Manages user accounts.</a:t>
            </a:r>
          </a:p>
          <a:p>
            <a:endParaRPr lang="en-US" dirty="0"/>
          </a:p>
          <a:p>
            <a:pPr marL="285750" indent="-285750">
              <a:buFont typeface="Arial" panose="020B0604020202020204" pitchFamily="34" charset="0"/>
              <a:buChar char="•"/>
            </a:pPr>
            <a:r>
              <a:rPr lang="en-US" sz="2000" b="1" dirty="0"/>
              <a:t>Investor Module</a:t>
            </a:r>
          </a:p>
          <a:p>
            <a:pPr marL="285750" indent="-285750">
              <a:buFont typeface="Arial" panose="020B0604020202020204" pitchFamily="34" charset="0"/>
              <a:buChar char="•"/>
            </a:pPr>
            <a:r>
              <a:rPr lang="en-US" dirty="0"/>
              <a:t>Views different posts and selects the relevant posts.</a:t>
            </a:r>
          </a:p>
          <a:p>
            <a:endParaRPr lang="en-US" dirty="0"/>
          </a:p>
          <a:p>
            <a:pPr marL="285750" indent="-285750">
              <a:buFont typeface="Arial" panose="020B0604020202020204" pitchFamily="34" charset="0"/>
              <a:buChar char="•"/>
            </a:pPr>
            <a:r>
              <a:rPr lang="en-US" dirty="0"/>
              <a:t>The investor module will allow investors to browse through different startups in various categories. The categories of businesses will be based on the industry types and funding range.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8036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F498-E384-EA4C-2E3B-66ACB9F82D12}"/>
              </a:ext>
            </a:extLst>
          </p:cNvPr>
          <p:cNvSpPr>
            <a:spLocks noGrp="1"/>
          </p:cNvSpPr>
          <p:nvPr>
            <p:ph type="title"/>
          </p:nvPr>
        </p:nvSpPr>
        <p:spPr/>
        <p:txBody>
          <a:bodyPr/>
          <a:lstStyle/>
          <a:p>
            <a:pPr algn="ctr"/>
            <a:r>
              <a:rPr lang="en-US" b="1" u="sng" dirty="0">
                <a:solidFill>
                  <a:schemeClr val="accent1"/>
                </a:solidFill>
              </a:rPr>
              <a:t>Modules</a:t>
            </a:r>
            <a:endParaRPr lang="en-US" dirty="0"/>
          </a:p>
        </p:txBody>
      </p:sp>
      <p:sp>
        <p:nvSpPr>
          <p:cNvPr id="3" name="Content Placeholder 2">
            <a:extLst>
              <a:ext uri="{FF2B5EF4-FFF2-40B4-BE49-F238E27FC236}">
                <a16:creationId xmlns:a16="http://schemas.microsoft.com/office/drawing/2014/main" id="{503414B6-A399-6C05-A7C2-D4E93F7D2339}"/>
              </a:ext>
            </a:extLst>
          </p:cNvPr>
          <p:cNvSpPr>
            <a:spLocks noGrp="1"/>
          </p:cNvSpPr>
          <p:nvPr>
            <p:ph idx="1"/>
          </p:nvPr>
        </p:nvSpPr>
        <p:spPr/>
        <p:txBody>
          <a:bodyPr>
            <a:normAutofit/>
          </a:bodyPr>
          <a:lstStyle/>
          <a:p>
            <a:pPr marL="285750" indent="-285750">
              <a:buFont typeface="Arial" panose="020B0604020202020204" pitchFamily="34" charset="0"/>
              <a:buChar char="•"/>
            </a:pPr>
            <a:r>
              <a:rPr lang="en-US" sz="2000" b="1" dirty="0"/>
              <a:t>Business Owner Module</a:t>
            </a:r>
          </a:p>
          <a:p>
            <a:pPr marL="285750" indent="-285750">
              <a:buFont typeface="Arial" panose="020B0604020202020204" pitchFamily="34" charset="0"/>
              <a:buChar char="•"/>
            </a:pPr>
            <a:r>
              <a:rPr lang="en-US" sz="1800" dirty="0"/>
              <a:t>Uploads all the necessary information and pictures about the business.</a:t>
            </a:r>
          </a:p>
          <a:p>
            <a:pPr marL="285750" indent="-285750">
              <a:buFont typeface="Arial" panose="020B0604020202020204" pitchFamily="34" charset="0"/>
              <a:buChar char="•"/>
            </a:pPr>
            <a:r>
              <a:rPr lang="en-US" sz="1800" dirty="0"/>
              <a:t>Posts can be edited and boosted in exchange of fee.</a:t>
            </a:r>
          </a:p>
          <a:p>
            <a:endParaRPr lang="en-US" sz="2000"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Experts Module </a:t>
            </a:r>
          </a:p>
          <a:p>
            <a:r>
              <a:rPr lang="en-US" sz="1900" dirty="0"/>
              <a:t>Experts will respond to the queries of startups</a:t>
            </a:r>
          </a:p>
          <a:p>
            <a:r>
              <a:rPr lang="en-US" sz="1900" dirty="0"/>
              <a:t>will guide the new businesses in market insights and legal help</a:t>
            </a:r>
            <a:r>
              <a:rPr lang="en-US" sz="1800" dirty="0"/>
              <a:t>.</a:t>
            </a:r>
          </a:p>
          <a:p>
            <a:endParaRPr lang="en-US" sz="1900" dirty="0"/>
          </a:p>
          <a:p>
            <a:endParaRPr lang="en-US" dirty="0"/>
          </a:p>
          <a:p>
            <a:endParaRPr lang="en-US" dirty="0"/>
          </a:p>
        </p:txBody>
      </p:sp>
      <p:sp>
        <p:nvSpPr>
          <p:cNvPr id="4" name="Footer Placeholder 3">
            <a:extLst>
              <a:ext uri="{FF2B5EF4-FFF2-40B4-BE49-F238E27FC236}">
                <a16:creationId xmlns:a16="http://schemas.microsoft.com/office/drawing/2014/main" id="{F8EEF630-3A1B-6941-7346-B3FE3E256A9A}"/>
              </a:ext>
            </a:extLst>
          </p:cNvPr>
          <p:cNvSpPr>
            <a:spLocks noGrp="1"/>
          </p:cNvSpPr>
          <p:nvPr>
            <p:ph type="ftr" sz="quarter" idx="11"/>
          </p:nvPr>
        </p:nvSpPr>
        <p:spPr/>
        <p:txBody>
          <a:bodyPr/>
          <a:lstStyle/>
          <a:p>
            <a:r>
              <a:rPr lang="en-US" dirty="0" err="1"/>
              <a:t>fetchBusiness</a:t>
            </a:r>
            <a:endParaRPr lang="en-US" dirty="0"/>
          </a:p>
        </p:txBody>
      </p:sp>
      <p:sp>
        <p:nvSpPr>
          <p:cNvPr id="5" name="Slide Number Placeholder 4">
            <a:extLst>
              <a:ext uri="{FF2B5EF4-FFF2-40B4-BE49-F238E27FC236}">
                <a16:creationId xmlns:a16="http://schemas.microsoft.com/office/drawing/2014/main" id="{41BB5DE1-502E-7F13-C41B-91B9D1D2B7F9}"/>
              </a:ext>
            </a:extLst>
          </p:cNvPr>
          <p:cNvSpPr>
            <a:spLocks noGrp="1"/>
          </p:cNvSpPr>
          <p:nvPr>
            <p:ph type="sldNum" sz="quarter" idx="12"/>
          </p:nvPr>
        </p:nvSpPr>
        <p:spPr/>
        <p:txBody>
          <a:bodyPr/>
          <a:lstStyle/>
          <a:p>
            <a:fld id="{FCB64944-C185-42A3-B9E2-0C66306C0823}" type="slidenum">
              <a:rPr lang="en-US" smtClean="0"/>
              <a:t>7</a:t>
            </a:fld>
            <a:endParaRPr lang="en-US"/>
          </a:p>
        </p:txBody>
      </p:sp>
    </p:spTree>
    <p:extLst>
      <p:ext uri="{BB962C8B-B14F-4D97-AF65-F5344CB8AC3E}">
        <p14:creationId xmlns:p14="http://schemas.microsoft.com/office/powerpoint/2010/main" val="403189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457201"/>
          </a:xfrm>
        </p:spPr>
        <p:txBody>
          <a:bodyPr>
            <a:normAutofit fontScale="90000"/>
          </a:bodyPr>
          <a:lstStyle/>
          <a:p>
            <a:pPr algn="ctr"/>
            <a:r>
              <a:rPr lang="en-US" b="1" dirty="0">
                <a:solidFill>
                  <a:schemeClr val="accent1"/>
                </a:solidFill>
              </a:rPr>
              <a:t>System Features</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4" name="Footer Placeholder 3"/>
          <p:cNvSpPr>
            <a:spLocks noGrp="1"/>
          </p:cNvSpPr>
          <p:nvPr>
            <p:ph type="ftr" sz="quarter" idx="11"/>
          </p:nvPr>
        </p:nvSpPr>
        <p:spPr/>
        <p:txBody>
          <a:bodyPr/>
          <a:lstStyle/>
          <a:p>
            <a:r>
              <a:rPr lang="en-US" b="1" dirty="0">
                <a:solidFill>
                  <a:schemeClr val="tx1">
                    <a:lumMod val="95000"/>
                    <a:lumOff val="5000"/>
                  </a:schemeClr>
                </a:solidFill>
              </a:rPr>
              <a:t>FetchBusiness</a:t>
            </a:r>
          </a:p>
        </p:txBody>
      </p:sp>
      <p:sp>
        <p:nvSpPr>
          <p:cNvPr id="5" name="Slide Number Placeholder 4"/>
          <p:cNvSpPr>
            <a:spLocks noGrp="1"/>
          </p:cNvSpPr>
          <p:nvPr>
            <p:ph type="sldNum" sz="quarter" idx="12"/>
          </p:nvPr>
        </p:nvSpPr>
        <p:spPr/>
        <p:txBody>
          <a:bodyPr/>
          <a:lstStyle/>
          <a:p>
            <a:fld id="{FCB64944-C185-42A3-B9E2-0C66306C0823}" type="slidenum">
              <a:rPr lang="en-US" smtClean="0"/>
              <a:t>8</a:t>
            </a:fld>
            <a:endParaRPr lang="en-US" dirty="0"/>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9" name="Rectangle 1">
            <a:extLst>
              <a:ext uri="{FF2B5EF4-FFF2-40B4-BE49-F238E27FC236}">
                <a16:creationId xmlns:a16="http://schemas.microsoft.com/office/drawing/2014/main" id="{5D5F19BE-2BD7-EF24-18C5-DAE52F716E4E}"/>
              </a:ext>
            </a:extLst>
          </p:cNvPr>
          <p:cNvSpPr>
            <a:spLocks noChangeArrowheads="1"/>
          </p:cNvSpPr>
          <p:nvPr/>
        </p:nvSpPr>
        <p:spPr bwMode="auto">
          <a:xfrm>
            <a:off x="607623" y="1774825"/>
            <a:ext cx="176263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C3838477-9543-0D32-5220-409705FEFB9E}"/>
              </a:ext>
            </a:extLst>
          </p:cNvPr>
          <p:cNvSpPr txBox="1"/>
          <p:nvPr/>
        </p:nvSpPr>
        <p:spPr>
          <a:xfrm>
            <a:off x="607623" y="1508760"/>
            <a:ext cx="13062657" cy="2862322"/>
          </a:xfrm>
          <a:prstGeom prst="rect">
            <a:avLst/>
          </a:prstGeom>
          <a:noFill/>
        </p:spPr>
        <p:txBody>
          <a:bodyPr wrap="square">
            <a:spAutoFit/>
          </a:bodyPr>
          <a:lstStyle/>
          <a:p>
            <a:r>
              <a:rPr lang="en-US" dirty="0"/>
              <a:t>3.1. Online Posts </a:t>
            </a:r>
          </a:p>
          <a:p>
            <a:r>
              <a:rPr lang="en-US" dirty="0"/>
              <a:t>3.2. Expert Advice </a:t>
            </a:r>
          </a:p>
          <a:p>
            <a:r>
              <a:rPr lang="en-US" dirty="0"/>
              <a:t>3.3. Business Inspection</a:t>
            </a:r>
          </a:p>
          <a:p>
            <a:r>
              <a:rPr lang="en-US" dirty="0"/>
              <a:t> 3.4. Chat </a:t>
            </a:r>
          </a:p>
          <a:p>
            <a:r>
              <a:rPr lang="en-US" dirty="0"/>
              <a:t>3.5. Verification </a:t>
            </a:r>
          </a:p>
          <a:p>
            <a:r>
              <a:rPr lang="en-US" dirty="0"/>
              <a:t>3.6. Milestone Track</a:t>
            </a:r>
          </a:p>
          <a:p>
            <a:r>
              <a:rPr lang="en-US" dirty="0"/>
              <a:t> 3.7. Resource Finder</a:t>
            </a:r>
          </a:p>
          <a:p>
            <a:r>
              <a:rPr lang="en-US" dirty="0"/>
              <a:t> 3.8. Business Worth Calculation: </a:t>
            </a:r>
          </a:p>
          <a:p>
            <a:r>
              <a:rPr lang="en-US" dirty="0"/>
              <a:t>3.9. Bidding </a:t>
            </a:r>
          </a:p>
          <a:p>
            <a:r>
              <a:rPr lang="en-US" dirty="0"/>
              <a:t>3.10. Recommendations</a:t>
            </a:r>
          </a:p>
        </p:txBody>
      </p:sp>
    </p:spTree>
    <p:extLst>
      <p:ext uri="{BB962C8B-B14F-4D97-AF65-F5344CB8AC3E}">
        <p14:creationId xmlns:p14="http://schemas.microsoft.com/office/powerpoint/2010/main" val="58613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00D9-3EEE-A7CF-993F-27ACC1671CDF}"/>
              </a:ext>
            </a:extLst>
          </p:cNvPr>
          <p:cNvSpPr>
            <a:spLocks noGrp="1"/>
          </p:cNvSpPr>
          <p:nvPr>
            <p:ph type="title"/>
          </p:nvPr>
        </p:nvSpPr>
        <p:spPr/>
        <p:txBody>
          <a:bodyPr/>
          <a:lstStyle/>
          <a:p>
            <a:r>
              <a:rPr lang="en-US" dirty="0"/>
              <a:t>Functional Requirements</a:t>
            </a:r>
          </a:p>
        </p:txBody>
      </p:sp>
      <p:sp>
        <p:nvSpPr>
          <p:cNvPr id="4" name="Footer Placeholder 3">
            <a:extLst>
              <a:ext uri="{FF2B5EF4-FFF2-40B4-BE49-F238E27FC236}">
                <a16:creationId xmlns:a16="http://schemas.microsoft.com/office/drawing/2014/main" id="{6715434E-B352-C0F1-DB6B-BB2C92F9FD69}"/>
              </a:ext>
            </a:extLst>
          </p:cNvPr>
          <p:cNvSpPr>
            <a:spLocks noGrp="1"/>
          </p:cNvSpPr>
          <p:nvPr>
            <p:ph type="ftr" sz="quarter" idx="11"/>
          </p:nvPr>
        </p:nvSpPr>
        <p:spPr/>
        <p:txBody>
          <a:bodyPr/>
          <a:lstStyle/>
          <a:p>
            <a:r>
              <a:rPr lang="en-US"/>
              <a:t>Your Project Code(P1-P1-S-20-01) Project Title</a:t>
            </a:r>
          </a:p>
        </p:txBody>
      </p:sp>
      <p:sp>
        <p:nvSpPr>
          <p:cNvPr id="5" name="Slide Number Placeholder 4">
            <a:extLst>
              <a:ext uri="{FF2B5EF4-FFF2-40B4-BE49-F238E27FC236}">
                <a16:creationId xmlns:a16="http://schemas.microsoft.com/office/drawing/2014/main" id="{E9E08FFF-FC46-554A-CD27-651D99791292}"/>
              </a:ext>
            </a:extLst>
          </p:cNvPr>
          <p:cNvSpPr>
            <a:spLocks noGrp="1"/>
          </p:cNvSpPr>
          <p:nvPr>
            <p:ph type="sldNum" sz="quarter" idx="12"/>
          </p:nvPr>
        </p:nvSpPr>
        <p:spPr/>
        <p:txBody>
          <a:bodyPr/>
          <a:lstStyle/>
          <a:p>
            <a:fld id="{FCB64944-C185-42A3-B9E2-0C66306C0823}" type="slidenum">
              <a:rPr lang="en-US" smtClean="0"/>
              <a:t>9</a:t>
            </a:fld>
            <a:endParaRPr lang="en-US"/>
          </a:p>
        </p:txBody>
      </p:sp>
      <p:graphicFrame>
        <p:nvGraphicFramePr>
          <p:cNvPr id="9" name="Content Placeholder 8">
            <a:extLst>
              <a:ext uri="{FF2B5EF4-FFF2-40B4-BE49-F238E27FC236}">
                <a16:creationId xmlns:a16="http://schemas.microsoft.com/office/drawing/2014/main" id="{D48E617E-FA36-37B3-6A2D-D737174851C6}"/>
              </a:ext>
            </a:extLst>
          </p:cNvPr>
          <p:cNvGraphicFramePr>
            <a:graphicFrameLocks noGrp="1"/>
          </p:cNvGraphicFramePr>
          <p:nvPr>
            <p:ph idx="1"/>
            <p:extLst>
              <p:ext uri="{D42A27DB-BD31-4B8C-83A1-F6EECF244321}">
                <p14:modId xmlns:p14="http://schemas.microsoft.com/office/powerpoint/2010/main" val="1415760954"/>
              </p:ext>
            </p:extLst>
          </p:nvPr>
        </p:nvGraphicFramePr>
        <p:xfrm>
          <a:off x="1137920" y="1879600"/>
          <a:ext cx="9641840" cy="4476750"/>
        </p:xfrm>
        <a:graphic>
          <a:graphicData uri="http://schemas.openxmlformats.org/drawingml/2006/table">
            <a:tbl>
              <a:tblPr firstRow="1" firstCol="1" bandRow="1">
                <a:tableStyleId>{5C22544A-7EE6-4342-B048-85BDC9FD1C3A}</a:tableStyleId>
              </a:tblPr>
              <a:tblGrid>
                <a:gridCol w="2374213">
                  <a:extLst>
                    <a:ext uri="{9D8B030D-6E8A-4147-A177-3AD203B41FA5}">
                      <a16:colId xmlns:a16="http://schemas.microsoft.com/office/drawing/2014/main" val="1800993889"/>
                    </a:ext>
                  </a:extLst>
                </a:gridCol>
                <a:gridCol w="7267627">
                  <a:extLst>
                    <a:ext uri="{9D8B030D-6E8A-4147-A177-3AD203B41FA5}">
                      <a16:colId xmlns:a16="http://schemas.microsoft.com/office/drawing/2014/main" val="2569817588"/>
                    </a:ext>
                  </a:extLst>
                </a:gridCol>
              </a:tblGrid>
              <a:tr h="347670">
                <a:tc>
                  <a:txBody>
                    <a:bodyPr/>
                    <a:lstStyle/>
                    <a:p>
                      <a:pPr marL="0" marR="0" algn="just">
                        <a:lnSpc>
                          <a:spcPct val="107000"/>
                        </a:lnSpc>
                        <a:spcBef>
                          <a:spcPts val="0"/>
                        </a:spcBef>
                        <a:spcAft>
                          <a:spcPts val="0"/>
                        </a:spcAft>
                      </a:pPr>
                      <a:r>
                        <a:rPr lang="en-US" sz="1800">
                          <a:effectLst/>
                        </a:rPr>
                        <a:t>No</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800">
                          <a:effectLst/>
                        </a:rPr>
                        <a:t>                                 Requirements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43762684"/>
                  </a:ext>
                </a:extLst>
              </a:tr>
              <a:tr h="1438829">
                <a:tc>
                  <a:txBody>
                    <a:bodyPr/>
                    <a:lstStyle/>
                    <a:p>
                      <a:pPr marL="0" marR="0" algn="just">
                        <a:lnSpc>
                          <a:spcPct val="106000"/>
                        </a:lnSpc>
                        <a:spcBef>
                          <a:spcPts val="0"/>
                        </a:spcBef>
                        <a:spcAft>
                          <a:spcPts val="0"/>
                        </a:spcAft>
                      </a:pPr>
                      <a:r>
                        <a:rPr lang="en-US" sz="1800" dirty="0">
                          <a:effectLst/>
                        </a:rPr>
                        <a:t>FR-1 </a:t>
                      </a:r>
                      <a:endParaRPr lang="en-US" sz="1600" dirty="0">
                        <a:effectLst/>
                      </a:endParaRPr>
                    </a:p>
                    <a:p>
                      <a:pPr marL="0" marR="0" algn="just">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gn="just">
                        <a:lnSpc>
                          <a:spcPct val="107000"/>
                        </a:lnSpc>
                        <a:spcBef>
                          <a:spcPts val="0"/>
                        </a:spcBef>
                        <a:spcAft>
                          <a:spcPts val="0"/>
                        </a:spcAft>
                      </a:pPr>
                      <a:r>
                        <a:rPr lang="en-US" sz="1800" dirty="0">
                          <a:effectLst/>
                        </a:rPr>
                        <a:t>System will allow business owner to upload post for his/her business and pictures of the business setup. The post will contain photos of the business setup including relevant details.</a:t>
                      </a:r>
                      <a:endParaRPr lang="en-US" sz="1600" dirty="0">
                        <a:effectLst/>
                      </a:endParaRPr>
                    </a:p>
                    <a:p>
                      <a:pPr marL="228600" marR="0" algn="just">
                        <a:lnSpc>
                          <a:spcPct val="107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8771263"/>
                  </a:ext>
                </a:extLst>
              </a:tr>
              <a:tr h="1149694">
                <a:tc>
                  <a:txBody>
                    <a:bodyPr/>
                    <a:lstStyle/>
                    <a:p>
                      <a:pPr marL="0" marR="0" algn="just">
                        <a:lnSpc>
                          <a:spcPct val="115000"/>
                        </a:lnSpc>
                        <a:spcBef>
                          <a:spcPts val="0"/>
                        </a:spcBef>
                        <a:spcAft>
                          <a:spcPts val="0"/>
                        </a:spcAft>
                      </a:pPr>
                      <a:r>
                        <a:rPr lang="en-US" sz="1800">
                          <a:effectLst/>
                        </a:rPr>
                        <a:t>FR-2 </a:t>
                      </a:r>
                      <a:endParaRPr lang="en-US" sz="1600">
                        <a:effectLst/>
                      </a:endParaRPr>
                    </a:p>
                    <a:p>
                      <a:pPr marL="0" marR="0" algn="just">
                        <a:lnSpc>
                          <a:spcPct val="107000"/>
                        </a:lnSpc>
                        <a:spcBef>
                          <a:spcPts val="0"/>
                        </a:spcBef>
                        <a:spcAft>
                          <a:spcPts val="0"/>
                        </a:spcAft>
                      </a:pPr>
                      <a:r>
                        <a:rPr lang="en-US" sz="1800">
                          <a:effectLst/>
                        </a:rPr>
                        <a:t>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15000"/>
                        </a:lnSpc>
                        <a:spcBef>
                          <a:spcPts val="0"/>
                        </a:spcBef>
                        <a:spcAft>
                          <a:spcPts val="0"/>
                        </a:spcAft>
                      </a:pPr>
                      <a:r>
                        <a:rPr lang="en-US" sz="1800" dirty="0">
                          <a:effectLst/>
                        </a:rPr>
                        <a:t>System will provide market insights and expert advice to business owner. Experts will respond to queries of business owner.</a:t>
                      </a:r>
                      <a:endParaRPr lang="en-US" sz="1600" dirty="0">
                        <a:effectLst/>
                      </a:endParaRPr>
                    </a:p>
                    <a:p>
                      <a:pPr marL="228600" marR="0">
                        <a:lnSpc>
                          <a:spcPct val="115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4048079"/>
                  </a:ext>
                </a:extLst>
              </a:tr>
              <a:tr h="1540557">
                <a:tc>
                  <a:txBody>
                    <a:bodyPr/>
                    <a:lstStyle/>
                    <a:p>
                      <a:pPr marL="0" marR="0" algn="just">
                        <a:lnSpc>
                          <a:spcPct val="107000"/>
                        </a:lnSpc>
                        <a:spcBef>
                          <a:spcPts val="0"/>
                        </a:spcBef>
                        <a:spcAft>
                          <a:spcPts val="0"/>
                        </a:spcAft>
                      </a:pPr>
                      <a:r>
                        <a:rPr lang="en-US" sz="1800">
                          <a:effectLst/>
                        </a:rPr>
                        <a:t>FR-3 </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228600" marR="0">
                        <a:lnSpc>
                          <a:spcPct val="115000"/>
                        </a:lnSpc>
                        <a:spcBef>
                          <a:spcPts val="0"/>
                        </a:spcBef>
                        <a:spcAft>
                          <a:spcPts val="0"/>
                        </a:spcAft>
                      </a:pPr>
                      <a:r>
                        <a:rPr lang="en-US" sz="1800" dirty="0">
                          <a:effectLst/>
                        </a:rPr>
                        <a:t>The system shall have chat feature available for investor and business owner for discussion. Email and phone number of the business owner will also be listed along the post.</a:t>
                      </a:r>
                      <a:endParaRPr lang="en-US" sz="1600" dirty="0">
                        <a:effectLst/>
                      </a:endParaRPr>
                    </a:p>
                    <a:p>
                      <a:pPr marL="457200" marR="0">
                        <a:lnSpc>
                          <a:spcPct val="115000"/>
                        </a:lnSpc>
                        <a:spcBef>
                          <a:spcPts val="0"/>
                        </a:spcBef>
                        <a:spcAft>
                          <a:spcPts val="0"/>
                        </a:spcAft>
                      </a:pPr>
                      <a:r>
                        <a:rPr lang="en-US" sz="1800" dirty="0">
                          <a:effectLst/>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03150534"/>
                  </a:ext>
                </a:extLst>
              </a:tr>
            </a:tbl>
          </a:graphicData>
        </a:graphic>
      </p:graphicFrame>
      <p:sp>
        <p:nvSpPr>
          <p:cNvPr id="10" name="Rectangle 2">
            <a:extLst>
              <a:ext uri="{FF2B5EF4-FFF2-40B4-BE49-F238E27FC236}">
                <a16:creationId xmlns:a16="http://schemas.microsoft.com/office/drawing/2014/main" id="{7CC1BC19-B129-55B0-F440-C647DE7F329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0998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3362</TotalTime>
  <Words>1149</Words>
  <Application>Microsoft Office PowerPoint</Application>
  <PresentationFormat>Widescreen</PresentationFormat>
  <Paragraphs>357</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FYP REPORT</vt:lpstr>
      <vt:lpstr>LOGO</vt:lpstr>
      <vt:lpstr>PowerPoint Presentation</vt:lpstr>
      <vt:lpstr>Outline</vt:lpstr>
      <vt:lpstr>Project Introduction</vt:lpstr>
      <vt:lpstr>Modules</vt:lpstr>
      <vt:lpstr>Modules</vt:lpstr>
      <vt:lpstr>System Features</vt:lpstr>
      <vt:lpstr>Functional Requirements</vt:lpstr>
      <vt:lpstr>Functional Requirements</vt:lpstr>
      <vt:lpstr>Functional Requirements</vt:lpstr>
      <vt:lpstr>Quality Requirements</vt:lpstr>
      <vt:lpstr>Constraints</vt:lpstr>
      <vt:lpstr>High Level System Diagram</vt:lpstr>
      <vt:lpstr>Use Case Diagram</vt:lpstr>
      <vt:lpstr>Domain Model</vt:lpstr>
      <vt:lpstr>Class Diagram</vt:lpstr>
      <vt:lpstr>Activity Diagram</vt:lpstr>
      <vt:lpstr>Activity Diagram</vt:lpstr>
      <vt:lpstr>Activity Diagram</vt:lpstr>
      <vt:lpstr>Activity Diagram</vt:lpstr>
      <vt:lpstr>System Sequence Diagrams</vt:lpstr>
      <vt:lpstr>System Sequence Diagrams</vt:lpstr>
      <vt:lpstr>System Sequence Diagrams</vt:lpstr>
      <vt:lpstr>System Sequence Diagrams</vt:lpstr>
      <vt:lpstr>ERD Diagram</vt:lpstr>
      <vt:lpstr>Sequence  Diagram</vt:lpstr>
      <vt:lpstr>Sequence  Diagram</vt:lpstr>
      <vt:lpstr>30 % DELIVERABLES</vt:lpstr>
      <vt:lpstr>Tools/Technologies/Environment</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Muhammad Ameer Hamza</cp:lastModifiedBy>
  <cp:revision>131</cp:revision>
  <dcterms:created xsi:type="dcterms:W3CDTF">2020-03-04T09:32:07Z</dcterms:created>
  <dcterms:modified xsi:type="dcterms:W3CDTF">2023-01-08T19:27:32Z</dcterms:modified>
</cp:coreProperties>
</file>