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54C1-FC69-499C-B244-7D8F2307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075DA-D90A-47B9-AE3C-C94907A63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7B40-0F22-475D-B23F-C2B13E45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8CFE-C144-45F0-BBAF-6F20A0CE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448C-4739-43C6-A8D4-686AC776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8FDA-58A8-48B0-9441-B72311C0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1A5D-D65F-4FD9-9465-428C1546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A5F1-BCD5-456B-8ED9-40F85C2B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A5FF-0AA5-4A3D-B5B2-CE3A8177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3AFB-59DA-4650-8123-9E954AB3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8FD3B-6C61-4801-90B2-542D6567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8ECC9-0412-473E-8EFF-83A55E5E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A657-DD2E-44BE-BA6F-702AF700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ADDF-3208-43B9-B483-2061D471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51C2-CB6C-4B5F-966B-DE4247B7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1FB-7D59-4560-910C-F67C5090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8895-D4A1-44B1-AA9E-8D0CF349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9ABF-58A3-425A-BBE4-17B008D6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0F52-555F-490E-8726-C85B6479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CA02-5FB1-4CAC-A863-42D66379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FDB8-1B7C-418E-A276-17FF8C1C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67FA-B842-4556-BF24-09745BD7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E2F9-E12C-44DD-8545-C796ABD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F7A2-E96D-40E2-A304-353FD538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0401-2734-43E3-8EEA-791F1EEE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9114-3553-4878-870F-F99B0D85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EE49-FE2B-4E49-B573-1C60A5A0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8E3E0-B49F-4073-B1D3-1B9F25C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3750-CBA8-4609-A465-6EE812F6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5912-9193-4ED5-9CF2-3566BA62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E256-6D87-4E60-8CBC-ABDAD55B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C4AE-B3DD-4ABC-976F-205643DA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200B7-E366-46A3-80F4-A3BA7F17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7BA43-9FB8-4505-83E1-06D8E8AE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56BF2-4E71-4E88-9938-82D2B68B4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A100-6232-4342-9EDF-442CE9C59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7D59B-48F7-402A-A7A9-BDB5E4A9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0578A-3523-4A87-A272-0B72C2D1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BBEBC-AF0F-4FAC-84B4-3FE5624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3CFD-F1F7-458F-BED6-CF3EC63E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0DE0C-0D83-45EC-A2A7-4507ED34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6AAD0-A33F-48FD-B460-8F5B02A3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B0B4-D67F-466C-A1F0-EFB90745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57261-700F-48D7-9DE3-022A4303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E05D4-7C3B-426B-84BD-5E6A7961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17984-182F-4E5D-84DC-DB5B84BA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29D4-B4A9-401C-A452-FBEA4595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6B02-B135-4269-B954-9CC79B36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E85E-3A8C-4097-A355-26522E9F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8D6D-43E3-480A-A6BB-716363AD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EFF7-8F79-4345-B9FA-3AAD2DB1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A9726-22C1-4E34-B854-C1924470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C961-D95D-42C7-B5A8-0079FEB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48DD9-7CE5-4616-8D4E-C11B78844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B96BF-45B0-4766-9A37-1681D833D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926F-DA03-4B7C-AD7F-107F9896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955F-33F3-4F45-B259-AD3593A3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CDCF-3362-4D4C-BE64-1B27B7B3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67638-6800-4EE2-AFD7-8AA970E7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C640-D3AC-466C-B202-6AC85EAC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141A-A374-42F4-9E68-4D712E76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E7F2-79BD-4B6C-A7B3-3394B496D35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A7CA-28E0-41F5-AA25-2D6B0D91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630C-A648-4F7F-9298-C7CEA53E4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4134-37C6-457F-A3E4-1A069296A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281"/>
            <a:ext cx="9144000" cy="1157288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46B65-8E98-4110-B7F3-0C00767B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569"/>
            <a:ext cx="9144000" cy="1655762"/>
          </a:xfrm>
        </p:spPr>
        <p:txBody>
          <a:bodyPr/>
          <a:lstStyle/>
          <a:p>
            <a:r>
              <a:rPr lang="en-US" dirty="0"/>
              <a:t>Introduction | Types | Relational Database Model | SSMS | Data Types| Data Retrieval | Data Filtering | Joins | Schema Creation |Data Modification |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91275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Data retrieval, Filtering and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b="1" dirty="0"/>
              <a:t>Joins</a:t>
            </a:r>
            <a:r>
              <a:rPr lang="en-US" dirty="0"/>
              <a:t>: </a:t>
            </a:r>
            <a:r>
              <a:rPr lang="en-US" b="0" i="0" dirty="0">
                <a:solidFill>
                  <a:srgbClr val="273239"/>
                </a:solidFill>
                <a:effectLst/>
              </a:rPr>
              <a:t>combining data from multiple tables</a:t>
            </a:r>
          </a:p>
          <a:p>
            <a:pPr lvl="1"/>
            <a:r>
              <a:rPr lang="en-US" b="1" dirty="0">
                <a:solidFill>
                  <a:srgbClr val="273239"/>
                </a:solidFill>
              </a:rPr>
              <a:t>Types: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INNER JOIN: Gets common from both tables.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LEFT JOIN: All from the left and matching from the right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RIGHT JOIN: All from the right and matching from the left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FULL JOIN: All from both, non matching will have NULL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122" name="Picture 2" descr="How to Learn SQL JOINs | LearnSQL.com">
            <a:extLst>
              <a:ext uri="{FF2B5EF4-FFF2-40B4-BE49-F238E27FC236}">
                <a16:creationId xmlns:a16="http://schemas.microsoft.com/office/drawing/2014/main" id="{3E171283-16ED-4E95-8EAB-582AD2C51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442494"/>
            <a:ext cx="5219700" cy="2936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6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Schema Creation and Data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/>
              <a:t>CREATE/ALTER/DROP:</a:t>
            </a:r>
          </a:p>
          <a:p>
            <a:pPr lvl="1"/>
            <a:r>
              <a:rPr lang="en-US" dirty="0"/>
              <a:t>Creating tables/ databases, changing column names, deleting tables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INSERT/UPDATE/DELETE</a:t>
            </a:r>
          </a:p>
          <a:p>
            <a:pPr lvl="1"/>
            <a:r>
              <a:rPr lang="en-US" dirty="0"/>
              <a:t>Inserting Data row, changing data in a row and deleting a row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2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/>
              <a:t>A process of organizing data so that no redundancy occurs</a:t>
            </a:r>
          </a:p>
          <a:p>
            <a:pPr lvl="1"/>
            <a:r>
              <a:rPr lang="en-US" dirty="0"/>
              <a:t>Forms: There are many types of Normal forms such as:</a:t>
            </a:r>
          </a:p>
          <a:p>
            <a:pPr lvl="2"/>
            <a:r>
              <a:rPr lang="en-US" dirty="0"/>
              <a:t>First Normal Form (1NF)</a:t>
            </a:r>
          </a:p>
          <a:p>
            <a:pPr lvl="2"/>
            <a:r>
              <a:rPr lang="en-US" dirty="0"/>
              <a:t>Second Normal Form (2NF)</a:t>
            </a:r>
          </a:p>
          <a:p>
            <a:pPr lvl="2"/>
            <a:r>
              <a:rPr lang="en-US" dirty="0"/>
              <a:t>Thirds Normal Form (3NF)</a:t>
            </a:r>
          </a:p>
          <a:p>
            <a:pPr lvl="2"/>
            <a:r>
              <a:rPr lang="en-US" dirty="0"/>
              <a:t>Boyce-Codd Normal Form (BCNF)</a:t>
            </a:r>
          </a:p>
          <a:p>
            <a:pPr lvl="1"/>
            <a:r>
              <a:rPr lang="en-US" dirty="0"/>
              <a:t>Mostly companies use normalization up to 3NF</a:t>
            </a:r>
          </a:p>
          <a:p>
            <a:pPr lvl="1"/>
            <a:r>
              <a:rPr lang="en-US" dirty="0"/>
              <a:t>When a schema follows rules of a normal form it is said that the schema satisfies that normal form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8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Normalization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/>
              <a:t>1NF</a:t>
            </a:r>
          </a:p>
          <a:p>
            <a:pPr lvl="1"/>
            <a:r>
              <a:rPr lang="en-US" dirty="0"/>
              <a:t>Every table cell must hold </a:t>
            </a:r>
            <a:r>
              <a:rPr lang="en-US" b="1" dirty="0"/>
              <a:t>exactly one</a:t>
            </a:r>
            <a:r>
              <a:rPr lang="en-US" dirty="0"/>
              <a:t> atomic (indivisible) value.</a:t>
            </a:r>
          </a:p>
          <a:p>
            <a:pPr lvl="1"/>
            <a:r>
              <a:rPr lang="en-US"/>
              <a:t>Each Record </a:t>
            </a:r>
            <a:r>
              <a:rPr lang="en-US" dirty="0"/>
              <a:t>must be unique.</a:t>
            </a:r>
          </a:p>
          <a:p>
            <a:r>
              <a:rPr lang="en-US" dirty="0"/>
              <a:t>2NF</a:t>
            </a:r>
          </a:p>
          <a:p>
            <a:pPr lvl="1"/>
            <a:r>
              <a:rPr lang="en-US" dirty="0"/>
              <a:t>Must be in 1NF</a:t>
            </a:r>
          </a:p>
          <a:p>
            <a:pPr lvl="1"/>
            <a:r>
              <a:rPr lang="en-US" b="1" dirty="0"/>
              <a:t>No Partial Dependencies</a:t>
            </a:r>
            <a:r>
              <a:rPr lang="en-US" dirty="0"/>
              <a:t>: If the primary key is composite (multiple columns), </a:t>
            </a:r>
            <a:r>
              <a:rPr lang="en-US" b="1" dirty="0"/>
              <a:t>no non-key attribute</a:t>
            </a:r>
            <a:r>
              <a:rPr lang="en-US" dirty="0"/>
              <a:t> may depend on </a:t>
            </a:r>
            <a:r>
              <a:rPr lang="en-US" b="1" dirty="0"/>
              <a:t>only part</a:t>
            </a:r>
            <a:r>
              <a:rPr lang="en-US" dirty="0"/>
              <a:t> of that key.</a:t>
            </a:r>
          </a:p>
          <a:p>
            <a:r>
              <a:rPr lang="en-US" dirty="0"/>
              <a:t>3NF</a:t>
            </a:r>
          </a:p>
          <a:p>
            <a:pPr lvl="1"/>
            <a:r>
              <a:rPr lang="en-US" dirty="0"/>
              <a:t>Must be in 2NF</a:t>
            </a:r>
          </a:p>
          <a:p>
            <a:pPr lvl="1"/>
            <a:r>
              <a:rPr lang="en-US" b="1" dirty="0"/>
              <a:t>No Transitive Dependencies</a:t>
            </a:r>
            <a:r>
              <a:rPr lang="en-US" dirty="0"/>
              <a:t>: </a:t>
            </a:r>
            <a:r>
              <a:rPr lang="en-US" b="1" dirty="0"/>
              <a:t>No non-key attribute</a:t>
            </a:r>
            <a:r>
              <a:rPr lang="en-US" dirty="0"/>
              <a:t> may depend on </a:t>
            </a:r>
            <a:r>
              <a:rPr lang="en-US" b="1" dirty="0"/>
              <a:t>another non-key attribute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13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A structured Collection of Information</a:t>
            </a:r>
          </a:p>
          <a:p>
            <a:pPr lvl="1"/>
            <a:r>
              <a:rPr lang="en-US" dirty="0"/>
              <a:t>Easily Accessible, manageable, Updateable</a:t>
            </a:r>
          </a:p>
          <a:p>
            <a:pPr lvl="1"/>
            <a:r>
              <a:rPr lang="en-US" dirty="0"/>
              <a:t>Fast Retrieval and Reliable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Relational Databases</a:t>
            </a:r>
          </a:p>
          <a:p>
            <a:pPr lvl="2"/>
            <a:r>
              <a:rPr lang="en-US" dirty="0"/>
              <a:t>Store data in tables (relations) composed of rows and columns.</a:t>
            </a:r>
          </a:p>
          <a:p>
            <a:pPr lvl="2"/>
            <a:r>
              <a:rPr lang="en-US" b="1" dirty="0"/>
              <a:t>Examples</a:t>
            </a:r>
            <a:r>
              <a:rPr lang="en-US" dirty="0"/>
              <a:t>: Microsoft SQL Server, MySQL, PostgreSQL, Oracle</a:t>
            </a:r>
          </a:p>
          <a:p>
            <a:pPr lvl="1"/>
            <a:r>
              <a:rPr lang="en-US" dirty="0"/>
              <a:t>Non-Relational (NoSQL) Databases</a:t>
            </a:r>
          </a:p>
          <a:p>
            <a:pPr lvl="2"/>
            <a:r>
              <a:rPr lang="en-US" dirty="0"/>
              <a:t>Store data in formats other than tabular relations—such as key-value pairs, documents, wide-column stores, or graphs.</a:t>
            </a:r>
          </a:p>
          <a:p>
            <a:pPr lvl="2"/>
            <a:r>
              <a:rPr lang="en-US" b="1" dirty="0"/>
              <a:t>Examples</a:t>
            </a:r>
            <a:r>
              <a:rPr lang="en-US" dirty="0"/>
              <a:t>: MongoDB (document), Redis (key-value), Cassandra (wide-column), Neo4j (graph)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30" name="Picture 6" descr="Database - Free electronics icons">
            <a:extLst>
              <a:ext uri="{FF2B5EF4-FFF2-40B4-BE49-F238E27FC236}">
                <a16:creationId xmlns:a16="http://schemas.microsoft.com/office/drawing/2014/main" id="{C781F18E-A731-4AC7-A95B-99B620E3D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163" y="479425"/>
            <a:ext cx="1876426" cy="187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84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Relational Database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of </a:t>
            </a:r>
            <a:r>
              <a:rPr lang="en-US" b="1" dirty="0"/>
              <a:t>relations</a:t>
            </a:r>
            <a:r>
              <a:rPr lang="en-US" dirty="0"/>
              <a:t> (tables), each of which consists of:</a:t>
            </a:r>
          </a:p>
          <a:p>
            <a:pPr lvl="1"/>
            <a:r>
              <a:rPr lang="en-US" b="1" dirty="0"/>
              <a:t>Rows (tuples)</a:t>
            </a:r>
            <a:r>
              <a:rPr lang="en-US" dirty="0"/>
              <a:t>: individual records</a:t>
            </a:r>
          </a:p>
          <a:p>
            <a:pPr lvl="1"/>
            <a:r>
              <a:rPr lang="en-US" b="1" dirty="0"/>
              <a:t>Columns (attributes)</a:t>
            </a:r>
            <a:r>
              <a:rPr lang="en-US" dirty="0"/>
              <a:t>: fields that define the type of data stored</a:t>
            </a:r>
          </a:p>
          <a:p>
            <a:r>
              <a:rPr lang="en-US" dirty="0"/>
              <a:t>Some Components:</a:t>
            </a:r>
          </a:p>
          <a:p>
            <a:pPr lvl="1"/>
            <a:r>
              <a:rPr lang="en-US" b="1" dirty="0"/>
              <a:t>Schema</a:t>
            </a:r>
            <a:r>
              <a:rPr lang="en-US" dirty="0"/>
              <a:t>: defines each table’s structure: column names, data types, and constraints.</a:t>
            </a:r>
          </a:p>
          <a:p>
            <a:pPr lvl="1"/>
            <a:r>
              <a:rPr lang="en-US" b="1" dirty="0"/>
              <a:t>Key: </a:t>
            </a:r>
            <a:r>
              <a:rPr lang="en-US" b="0" i="0" dirty="0">
                <a:effectLst/>
              </a:rPr>
              <a:t> an attribute or a set of attributes in a table that helps uniquely identify rows (tuples) and establish relationships between tables.</a:t>
            </a:r>
          </a:p>
          <a:p>
            <a:pPr lvl="2"/>
            <a:r>
              <a:rPr lang="en-US" b="1" dirty="0"/>
              <a:t>Types</a:t>
            </a:r>
            <a:r>
              <a:rPr lang="en-US" dirty="0"/>
              <a:t>: Super, Primary, Foreign, Composite, Candidate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Relationships</a:t>
            </a:r>
            <a:r>
              <a:rPr lang="en-US" dirty="0"/>
              <a:t>: defines how are tables connected to each other</a:t>
            </a:r>
          </a:p>
          <a:p>
            <a:pPr lvl="2"/>
            <a:r>
              <a:rPr lang="en-US" b="1" dirty="0"/>
              <a:t>One to One</a:t>
            </a:r>
            <a:r>
              <a:rPr lang="en-US" dirty="0"/>
              <a:t>: Each Student is associated with 1 and only 1 guardian. </a:t>
            </a:r>
          </a:p>
          <a:p>
            <a:pPr lvl="2"/>
            <a:r>
              <a:rPr lang="en-US" b="1" dirty="0"/>
              <a:t>One to Many</a:t>
            </a:r>
            <a:r>
              <a:rPr lang="en-US" dirty="0"/>
              <a:t>: Each Department can have multiple Students</a:t>
            </a:r>
          </a:p>
          <a:p>
            <a:pPr lvl="2"/>
            <a:r>
              <a:rPr lang="en-US" b="1" dirty="0"/>
              <a:t>Many to Many</a:t>
            </a:r>
            <a:r>
              <a:rPr lang="en-US" dirty="0"/>
              <a:t>: Many Students can enroll many Courses (Linking table)</a:t>
            </a:r>
          </a:p>
          <a:p>
            <a:pPr lvl="2"/>
            <a:r>
              <a:rPr lang="en-US" b="1" dirty="0"/>
              <a:t>Self- referencing </a:t>
            </a:r>
            <a:r>
              <a:rPr lang="en-US" dirty="0"/>
              <a:t>: In a multi hierarchy company, manager can be referenced by the same employee id</a:t>
            </a:r>
          </a:p>
        </p:txBody>
      </p:sp>
    </p:spTree>
    <p:extLst>
      <p:ext uri="{BB962C8B-B14F-4D97-AF65-F5344CB8AC3E}">
        <p14:creationId xmlns:p14="http://schemas.microsoft.com/office/powerpoint/2010/main" val="190959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Relational Database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1781175"/>
          </a:xfrm>
        </p:spPr>
        <p:txBody>
          <a:bodyPr>
            <a:normAutofit/>
          </a:bodyPr>
          <a:lstStyle/>
          <a:p>
            <a:r>
              <a:rPr lang="en-US" dirty="0"/>
              <a:t>Some Components:</a:t>
            </a:r>
          </a:p>
          <a:p>
            <a:pPr lvl="1"/>
            <a:r>
              <a:rPr lang="en-US" b="1" dirty="0"/>
              <a:t>Constraints: </a:t>
            </a:r>
            <a:r>
              <a:rPr lang="en-US" dirty="0"/>
              <a:t>Rules applied to columns and tables to limit data manipulation (update, insert, delete)</a:t>
            </a:r>
          </a:p>
          <a:p>
            <a:pPr lvl="2"/>
            <a:r>
              <a:rPr lang="en-US" dirty="0"/>
              <a:t>Examples: NOT NULL, UNIQUE, PRIMARY KEY(), FOREIGN KEY(), CHECK(), DEFAULT</a:t>
            </a:r>
          </a:p>
        </p:txBody>
      </p:sp>
    </p:spTree>
    <p:extLst>
      <p:ext uri="{BB962C8B-B14F-4D97-AF65-F5344CB8AC3E}">
        <p14:creationId xmlns:p14="http://schemas.microsoft.com/office/powerpoint/2010/main" val="38764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/>
              <a:t>Numeric:</a:t>
            </a:r>
          </a:p>
          <a:p>
            <a:pPr lvl="1"/>
            <a:r>
              <a:rPr lang="en-US" dirty="0"/>
              <a:t>INT, BITINT, SMALLINT, DECIMAL, NUMERIC, MONEY…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CHAR, VARCHAR, TEXT, NCHAR …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Date and Time</a:t>
            </a:r>
          </a:p>
          <a:p>
            <a:pPr lvl="1"/>
            <a:r>
              <a:rPr lang="en-US" dirty="0"/>
              <a:t>DATE, TIME, DATETIME</a:t>
            </a:r>
          </a:p>
          <a:p>
            <a:r>
              <a:rPr lang="en-US" dirty="0"/>
              <a:t>Binary</a:t>
            </a:r>
          </a:p>
          <a:p>
            <a:pPr lvl="1"/>
            <a:r>
              <a:rPr lang="en-US" dirty="0"/>
              <a:t>BINARY, VARBINARY,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5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retrieval,Filtering</a:t>
            </a:r>
            <a:r>
              <a:rPr lang="en-US" dirty="0"/>
              <a:t> and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/>
              <a:t>Clauses: </a:t>
            </a:r>
            <a:r>
              <a:rPr lang="en-US" b="0" i="0" dirty="0">
                <a:solidFill>
                  <a:srgbClr val="273239"/>
                </a:solidFill>
                <a:effectLst/>
              </a:rPr>
              <a:t>define specific conditions within an SQL statement to retrieve, update, or manipulate data from a database.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3F21456-B957-47BC-9878-503135FA2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673412"/>
              </p:ext>
            </p:extLst>
          </p:nvPr>
        </p:nvGraphicFramePr>
        <p:xfrm>
          <a:off x="1133475" y="2155402"/>
          <a:ext cx="9906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1282">
                  <a:extLst>
                    <a:ext uri="{9D8B030D-6E8A-4147-A177-3AD203B41FA5}">
                      <a16:colId xmlns:a16="http://schemas.microsoft.com/office/drawing/2014/main" val="2431675060"/>
                    </a:ext>
                  </a:extLst>
                </a:gridCol>
                <a:gridCol w="7274718">
                  <a:extLst>
                    <a:ext uri="{9D8B030D-6E8A-4147-A177-3AD203B41FA5}">
                      <a16:colId xmlns:a16="http://schemas.microsoft.com/office/drawing/2014/main" val="1063067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Clause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96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WHERE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Filters records based on a condition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82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BY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Sort results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46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BY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Groups results based on a column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8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HAVING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grouped records based on condition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7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Restricts number of rows to certain records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497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FROM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Specifies the table from which to get results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7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for pattern matching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43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Similar to LIMIT, used to restrict number of rows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5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 multiple conditions with AND logic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69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Calibri" panose="020F0502020204030204" pitchFamily="34" charset="0"/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 multiple conditions with OR logic</a:t>
                      </a:r>
                    </a:p>
                  </a:txBody>
                  <a:tcPr marL="7620" marR="7620" marT="7620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14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4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Data retrieval, Filtering and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/>
              <a:t>SELECT Statement: </a:t>
            </a:r>
            <a:r>
              <a:rPr lang="en-US" b="0" i="0" dirty="0">
                <a:solidFill>
                  <a:srgbClr val="273239"/>
                </a:solidFill>
                <a:effectLst/>
              </a:rPr>
              <a:t>used to fetch or retrieve data from a database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Combines with clauses to get results as per need.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Example: SELECT * FROM PATIENTS</a:t>
            </a:r>
            <a:endParaRPr lang="en-US" dirty="0"/>
          </a:p>
          <a:p>
            <a:r>
              <a:rPr lang="en-US" dirty="0"/>
              <a:t>Order of writing Clauses: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SELECT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FROM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WHERE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GROUP BY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HAVING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UNION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ORDER BY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8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Data retrieval, Filtering and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/>
              <a:t>Order of writing Clauses: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/>
              <a:t>SELECT column1, COUNT(*) </a:t>
            </a:r>
          </a:p>
          <a:p>
            <a:pPr marL="914400" lvl="2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dirty="0"/>
              <a:t>WHERE condition </a:t>
            </a:r>
          </a:p>
          <a:p>
            <a:pPr marL="914400" lvl="2" indent="0">
              <a:buNone/>
            </a:pPr>
            <a:r>
              <a:rPr lang="en-US" dirty="0"/>
              <a:t>GROUP BY column1 </a:t>
            </a:r>
          </a:p>
          <a:p>
            <a:pPr marL="914400" lvl="2" indent="0">
              <a:buNone/>
            </a:pPr>
            <a:r>
              <a:rPr lang="en-US" dirty="0"/>
              <a:t>HAVING COUNT(*) &gt; 1 </a:t>
            </a:r>
          </a:p>
          <a:p>
            <a:pPr marL="914400" lvl="2" indent="0">
              <a:buNone/>
            </a:pPr>
            <a:r>
              <a:rPr lang="en-US" dirty="0"/>
              <a:t>ORDER BY column1 </a:t>
            </a:r>
          </a:p>
          <a:p>
            <a:pPr marL="914400" lvl="2" indent="0">
              <a:buNone/>
            </a:pPr>
            <a:r>
              <a:rPr lang="en-US" dirty="0"/>
              <a:t>LIMIT 10;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2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Data retrieval, Filtering and Joins</a:t>
            </a:r>
          </a:p>
        </p:txBody>
      </p:sp>
      <p:pic>
        <p:nvPicPr>
          <p:cNvPr id="4102" name="Picture 6" descr="The Essential Guide to SQL’s Execution Order - KDnuggets">
            <a:extLst>
              <a:ext uri="{FF2B5EF4-FFF2-40B4-BE49-F238E27FC236}">
                <a16:creationId xmlns:a16="http://schemas.microsoft.com/office/drawing/2014/main" id="{FCA0B73F-D893-4F40-8940-97C88848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042989"/>
            <a:ext cx="10115550" cy="520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6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801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Database</vt:lpstr>
      <vt:lpstr>Introduction</vt:lpstr>
      <vt:lpstr>Relational Database Model</vt:lpstr>
      <vt:lpstr>Relational Database Model</vt:lpstr>
      <vt:lpstr>Data Types</vt:lpstr>
      <vt:lpstr>Data retrieval,Filtering and Joins</vt:lpstr>
      <vt:lpstr>Data retrieval, Filtering and Joins</vt:lpstr>
      <vt:lpstr>Data retrieval, Filtering and Joins</vt:lpstr>
      <vt:lpstr>Data retrieval, Filtering and Joins</vt:lpstr>
      <vt:lpstr>Data retrieval, Filtering and Joins</vt:lpstr>
      <vt:lpstr>Schema Creation and Data modification</vt:lpstr>
      <vt:lpstr>Normalization</vt:lpstr>
      <vt:lpstr>Normalization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Abdul Hadi</dc:creator>
  <cp:lastModifiedBy>Abdul Hadi</cp:lastModifiedBy>
  <cp:revision>18</cp:revision>
  <dcterms:created xsi:type="dcterms:W3CDTF">2025-08-07T04:48:43Z</dcterms:created>
  <dcterms:modified xsi:type="dcterms:W3CDTF">2025-08-07T09:00:30Z</dcterms:modified>
</cp:coreProperties>
</file>