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54C1-FC69-499C-B244-7D8F2307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075DA-D90A-47B9-AE3C-C94907A6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7B40-0F22-475D-B23F-C2B13E4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8CFE-C144-45F0-BBAF-6F20A0C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448C-4739-43C6-A8D4-686AC77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8FDA-58A8-48B0-9441-B72311C0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A5D-D65F-4FD9-9465-428C1546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A5F1-BCD5-456B-8ED9-40F85C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A5FF-0AA5-4A3D-B5B2-CE3A817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FB-59DA-4650-8123-9E954AB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FD3B-6C61-4801-90B2-542D6567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ECC9-0412-473E-8EFF-83A55E5E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657-DD2E-44BE-BA6F-702AF700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ADDF-3208-43B9-B483-2061D47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51C2-CB6C-4B5F-966B-DE4247B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1FB-7D59-4560-910C-F67C5090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8895-D4A1-44B1-AA9E-8D0CF349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9ABF-58A3-425A-BBE4-17B008D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0F52-555F-490E-8726-C85B6479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CA02-5FB1-4CAC-A863-42D6637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FDB8-1B7C-418E-A276-17FF8C1C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67FA-B842-4556-BF24-09745BD7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E2F9-E12C-44DD-8545-C796ABD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F7A2-E96D-40E2-A304-353FD538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0401-2734-43E3-8EEA-791F1EEE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9114-3553-4878-870F-F99B0D85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E49-FE2B-4E49-B573-1C60A5A0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8E3E0-B49F-4073-B1D3-1B9F25C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3750-CBA8-4609-A465-6EE812F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5912-9193-4ED5-9CF2-3566BA6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E256-6D87-4E60-8CBC-ABDAD55B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C4AE-B3DD-4ABC-976F-205643DA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00B7-E366-46A3-80F4-A3BA7F17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7BA43-9FB8-4505-83E1-06D8E8AE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6BF2-4E71-4E88-9938-82D2B68B4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A100-6232-4342-9EDF-442CE9C5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7D59B-48F7-402A-A7A9-BDB5E4A9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578A-3523-4A87-A272-0B72C2D1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BBEBC-AF0F-4FAC-84B4-3FE5624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3CFD-F1F7-458F-BED6-CF3EC63E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0DE0C-0D83-45EC-A2A7-4507ED34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AAD0-A33F-48FD-B460-8F5B02A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B0B4-D67F-466C-A1F0-EFB9074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7261-700F-48D7-9DE3-022A4303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E05D4-7C3B-426B-84BD-5E6A7961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17984-182F-4E5D-84DC-DB5B84BA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9D4-B4A9-401C-A452-FBEA4595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6B02-B135-4269-B954-9CC79B36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E85E-3A8C-4097-A355-26522E9F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8D6D-43E3-480A-A6BB-716363AD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EFF7-8F79-4345-B9FA-3AAD2DB1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A9726-22C1-4E34-B854-C192447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C961-D95D-42C7-B5A8-0079FE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48DD9-7CE5-4616-8D4E-C11B7884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B96BF-45B0-4766-9A37-1681D833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926F-DA03-4B7C-AD7F-107F9896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955F-33F3-4F45-B259-AD3593A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CDCF-3362-4D4C-BE64-1B27B7B3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67638-6800-4EE2-AFD7-8AA970E7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C640-D3AC-466C-B202-6AC85EAC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141A-A374-42F4-9E68-4D712E76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E7F2-79BD-4B6C-A7B3-3394B496D35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A7CA-28E0-41F5-AA25-2D6B0D91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30C-A648-4F7F-9298-C7CEA53E4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4134-37C6-457F-A3E4-1A069296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81"/>
            <a:ext cx="9144000" cy="1157288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6B65-8E98-4110-B7F3-0C00767B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569"/>
            <a:ext cx="9144000" cy="1655762"/>
          </a:xfrm>
        </p:spPr>
        <p:txBody>
          <a:bodyPr/>
          <a:lstStyle/>
          <a:p>
            <a:r>
              <a:rPr lang="en-US" dirty="0"/>
              <a:t>Subqueries | Views | Indexes | Transactions | Stored Procedures | User Defined Functions </a:t>
            </a:r>
          </a:p>
        </p:txBody>
      </p:sp>
    </p:spTree>
    <p:extLst>
      <p:ext uri="{BB962C8B-B14F-4D97-AF65-F5344CB8AC3E}">
        <p14:creationId xmlns:p14="http://schemas.microsoft.com/office/powerpoint/2010/main" val="359127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Subqueries, Views,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190065"/>
            <a:ext cx="10515600" cy="5057776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A Subquery is an SQL Query nested within another SQL query: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Single Row Subquery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Multiple row Subquery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Corelated Subquery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r>
              <a:rPr lang="en-US" dirty="0">
                <a:solidFill>
                  <a:srgbClr val="273239"/>
                </a:solidFill>
              </a:rPr>
              <a:t>A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view is a virtual table based on the result-set of an SQL statement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Can be created, modified and dropped.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An index in SQL is a schema object that improves the speed of data retrieval operations on a table</a:t>
            </a:r>
            <a:r>
              <a:rPr lang="en-US" dirty="0">
                <a:solidFill>
                  <a:srgbClr val="273239"/>
                </a:solidFill>
              </a:rPr>
              <a:t>. Its beneficial on: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Large Dataset</a:t>
            </a:r>
            <a:endParaRPr lang="en-US" dirty="0">
              <a:solidFill>
                <a:srgbClr val="273239"/>
              </a:solidFill>
            </a:endParaRPr>
          </a:p>
          <a:p>
            <a:pPr lvl="1"/>
            <a:r>
              <a:rPr lang="en-US" dirty="0">
                <a:solidFill>
                  <a:srgbClr val="273239"/>
                </a:solidFill>
              </a:rPr>
              <a:t>Join Optimizations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Search Operations</a:t>
            </a:r>
          </a:p>
        </p:txBody>
      </p:sp>
    </p:spTree>
    <p:extLst>
      <p:ext uri="{BB962C8B-B14F-4D97-AF65-F5344CB8AC3E}">
        <p14:creationId xmlns:p14="http://schemas.microsoft.com/office/powerpoint/2010/main" val="79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Types: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Single- Column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Multi- Column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Unique</a:t>
            </a:r>
          </a:p>
          <a:p>
            <a:r>
              <a:rPr lang="en-US" dirty="0">
                <a:solidFill>
                  <a:srgbClr val="273239"/>
                </a:solidFill>
              </a:rPr>
              <a:t>Ideal Scenarios for index creation: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Wide range of values like IDs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Non-Null Values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Cols used in WHERE  and JOINS</a:t>
            </a:r>
          </a:p>
          <a:p>
            <a:endParaRPr lang="en-US" dirty="0">
              <a:solidFill>
                <a:srgbClr val="273239"/>
              </a:solidFill>
            </a:endParaRPr>
          </a:p>
          <a:p>
            <a:pPr lvl="1"/>
            <a:endParaRPr lang="en-US" dirty="0">
              <a:solidFill>
                <a:srgbClr val="27323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Clustered Index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clustered index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the type of indexing that establishes a physical sorting order of rows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One per Table (Usually Primary Key)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In table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Ideal for Range Queries</a:t>
            </a:r>
            <a:endParaRPr lang="en-US" dirty="0">
              <a:solidFill>
                <a:srgbClr val="273239"/>
              </a:solidFill>
            </a:endParaRPr>
          </a:p>
          <a:p>
            <a:r>
              <a:rPr lang="en-US" dirty="0">
                <a:solidFill>
                  <a:srgbClr val="273239"/>
                </a:solidFill>
              </a:rPr>
              <a:t>Non-Clustered Index</a:t>
            </a:r>
          </a:p>
          <a:p>
            <a:pPr lvl="1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Non-Clustered index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an index structure separate from the data stored in a table that reorders one or more selected columns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Many per Table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Separate Structure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Ideal for optimizing on cols that are not primary key or clustered index</a:t>
            </a:r>
            <a:endParaRPr lang="en-US" dirty="0">
              <a:solidFill>
                <a:srgbClr val="27323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2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Contains one or more SQL Statements that have to be executed at once.</a:t>
            </a:r>
          </a:p>
          <a:p>
            <a:r>
              <a:rPr lang="en-US" dirty="0">
                <a:solidFill>
                  <a:srgbClr val="273239"/>
                </a:solidFill>
              </a:rPr>
              <a:t>Can be Rolled back or Committed based on the condition</a:t>
            </a:r>
          </a:p>
          <a:p>
            <a:r>
              <a:rPr lang="en-US" dirty="0">
                <a:solidFill>
                  <a:srgbClr val="273239"/>
                </a:solidFill>
              </a:rPr>
              <a:t>Problems:</a:t>
            </a:r>
          </a:p>
          <a:p>
            <a:pPr lvl="1"/>
            <a:r>
              <a:rPr lang="en-US" b="1" dirty="0">
                <a:solidFill>
                  <a:srgbClr val="273239"/>
                </a:solidFill>
              </a:rPr>
              <a:t>Dirty Read</a:t>
            </a:r>
            <a:r>
              <a:rPr lang="en-US" dirty="0">
                <a:solidFill>
                  <a:srgbClr val="273239"/>
                </a:solidFill>
              </a:rPr>
              <a:t>: T1 updates uncommitted and T2 Reads it. In case of rollback T2 has non existent data.</a:t>
            </a:r>
          </a:p>
          <a:p>
            <a:pPr lvl="1"/>
            <a:r>
              <a:rPr lang="en-US" b="1" dirty="0">
                <a:solidFill>
                  <a:srgbClr val="273239"/>
                </a:solidFill>
              </a:rPr>
              <a:t>Non Repeatable Read: </a:t>
            </a:r>
            <a:r>
              <a:rPr lang="en-US" dirty="0">
                <a:solidFill>
                  <a:srgbClr val="273239"/>
                </a:solidFill>
              </a:rPr>
              <a:t>T1 reads data. T2 updates and commits. T1 can not read the same data again. Happens due to concurrency</a:t>
            </a:r>
            <a:endParaRPr lang="en-US" b="1" dirty="0">
              <a:solidFill>
                <a:srgbClr val="273239"/>
              </a:solidFill>
            </a:endParaRPr>
          </a:p>
          <a:p>
            <a:pPr lvl="1"/>
            <a:r>
              <a:rPr lang="en-US" b="1" dirty="0">
                <a:solidFill>
                  <a:srgbClr val="273239"/>
                </a:solidFill>
              </a:rPr>
              <a:t>Phantom Read: </a:t>
            </a:r>
            <a:r>
              <a:rPr lang="en-US" dirty="0">
                <a:solidFill>
                  <a:srgbClr val="273239"/>
                </a:solidFill>
              </a:rPr>
              <a:t>T1 reads some rows that satisfy a filter, then T2 updates and commits, creating new rows that match filter of T1. T1 reads again but gets different result than pervious.</a:t>
            </a:r>
          </a:p>
          <a:p>
            <a:endParaRPr lang="en-US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2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Isolations:	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Read Uncommitted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Read Committed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Repeatable Read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Serializable</a:t>
            </a: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Stored Procedures (SPs)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Precompiled SQL Statements stored in databases and can be executed as a single unit.</a:t>
            </a:r>
          </a:p>
          <a:p>
            <a:r>
              <a:rPr lang="en-US" dirty="0">
                <a:solidFill>
                  <a:srgbClr val="273239"/>
                </a:solidFill>
              </a:rPr>
              <a:t>Provide Data Access Control</a:t>
            </a:r>
          </a:p>
          <a:p>
            <a:r>
              <a:rPr lang="en-US" dirty="0">
                <a:solidFill>
                  <a:srgbClr val="273239"/>
                </a:solidFill>
              </a:rPr>
              <a:t>Ensure Reusability</a:t>
            </a:r>
          </a:p>
          <a:p>
            <a:r>
              <a:rPr lang="en-US" dirty="0">
                <a:solidFill>
                  <a:srgbClr val="273239"/>
                </a:solidFill>
              </a:rPr>
              <a:t>Syntax:</a:t>
            </a:r>
          </a:p>
          <a:p>
            <a:pPr lvl="1"/>
            <a:r>
              <a:rPr lang="en-US" dirty="0"/>
              <a:t>CREATE PROCEDURE name</a:t>
            </a:r>
            <a:br>
              <a:rPr lang="en-US" dirty="0"/>
            </a:br>
            <a:r>
              <a:rPr lang="en-US" dirty="0"/>
              <a:t>(parameter1 </a:t>
            </a:r>
            <a:r>
              <a:rPr lang="en-US" dirty="0" err="1"/>
              <a:t>data_type</a:t>
            </a:r>
            <a:r>
              <a:rPr lang="en-US" dirty="0"/>
              <a:t>, parameter2 </a:t>
            </a:r>
            <a:r>
              <a:rPr lang="en-US" dirty="0" err="1"/>
              <a:t>data_type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AS</a:t>
            </a:r>
            <a:br>
              <a:rPr lang="en-US" dirty="0"/>
            </a:br>
            <a:r>
              <a:rPr lang="en-US" dirty="0"/>
              <a:t>BEGIN</a:t>
            </a:r>
            <a:br>
              <a:rPr lang="en-US" dirty="0"/>
            </a:br>
            <a:r>
              <a:rPr lang="en-US" dirty="0"/>
              <a:t>   -- SQL statements to be executed</a:t>
            </a:r>
            <a:br>
              <a:rPr lang="en-US" dirty="0"/>
            </a:b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9848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Much like an SP, it takes parameters, performs task and returns a result.</a:t>
            </a:r>
          </a:p>
          <a:p>
            <a:r>
              <a:rPr lang="en-US" dirty="0">
                <a:solidFill>
                  <a:srgbClr val="273239"/>
                </a:solidFill>
              </a:rPr>
              <a:t>Types: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Scalar Valued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Table valued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Concepts for You to Look 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/>
              <a:t>CTEs</a:t>
            </a:r>
          </a:p>
          <a:p>
            <a:r>
              <a:rPr lang="en-US" dirty="0"/>
              <a:t>Temp Table</a:t>
            </a:r>
          </a:p>
          <a:p>
            <a:r>
              <a:rPr lang="en-US" dirty="0"/>
              <a:t>Window Functions</a:t>
            </a:r>
          </a:p>
          <a:p>
            <a:r>
              <a:rPr lang="en-US" dirty="0"/>
              <a:t>Multi Execution Safe Queries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Difference Between SP and UDF</a:t>
            </a:r>
          </a:p>
          <a:p>
            <a:r>
              <a:rPr lang="en-US" dirty="0"/>
              <a:t>Which index is faster and where</a:t>
            </a:r>
          </a:p>
          <a:p>
            <a:r>
              <a:rPr lang="en-US" dirty="0"/>
              <a:t>Updateable views</a:t>
            </a:r>
          </a:p>
        </p:txBody>
      </p:sp>
    </p:spTree>
    <p:extLst>
      <p:ext uri="{BB962C8B-B14F-4D97-AF65-F5344CB8AC3E}">
        <p14:creationId xmlns:p14="http://schemas.microsoft.com/office/powerpoint/2010/main" val="274290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430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Nunito</vt:lpstr>
      <vt:lpstr>Office Theme</vt:lpstr>
      <vt:lpstr>Database</vt:lpstr>
      <vt:lpstr>Subqueries, Views, Indexes</vt:lpstr>
      <vt:lpstr>Indexes</vt:lpstr>
      <vt:lpstr>Indexes</vt:lpstr>
      <vt:lpstr>Transactions</vt:lpstr>
      <vt:lpstr>Transactions</vt:lpstr>
      <vt:lpstr>Stored Procedures (SPs)</vt:lpstr>
      <vt:lpstr>User Defined Functions</vt:lpstr>
      <vt:lpstr>Concepts for You to Look into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Abdul Hadi</dc:creator>
  <cp:lastModifiedBy>Abdul Hadi</cp:lastModifiedBy>
  <cp:revision>38</cp:revision>
  <dcterms:created xsi:type="dcterms:W3CDTF">2025-08-07T04:48:43Z</dcterms:created>
  <dcterms:modified xsi:type="dcterms:W3CDTF">2025-08-08T13:02:47Z</dcterms:modified>
</cp:coreProperties>
</file>