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4"/>
  </p:sldMasterIdLst>
  <p:notesMasterIdLst>
    <p:notesMasterId r:id="rId20"/>
  </p:notesMasterIdLst>
  <p:sldIdLst>
    <p:sldId id="256" r:id="rId5"/>
    <p:sldId id="257" r:id="rId6"/>
    <p:sldId id="260" r:id="rId7"/>
    <p:sldId id="268" r:id="rId8"/>
    <p:sldId id="274" r:id="rId9"/>
    <p:sldId id="259" r:id="rId10"/>
    <p:sldId id="262" r:id="rId11"/>
    <p:sldId id="270" r:id="rId12"/>
    <p:sldId id="272" r:id="rId13"/>
    <p:sldId id="271" r:id="rId14"/>
    <p:sldId id="276" r:id="rId15"/>
    <p:sldId id="278" r:id="rId16"/>
    <p:sldId id="277" r:id="rId17"/>
    <p:sldId id="261" r:id="rId18"/>
    <p:sldId id="27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DBAC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AB30009-E442-48CD-9993-C0645D1F93B3}" v="484" dt="2024-04-24T18:26:52.897"/>
    <p1510:client id="{DB7B0D72-F922-4CA5-B2E4-E84F3C635F2B}" v="384" dt="2024-04-24T18:17:16.61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512"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80B0A4-6945-4463-B72B-A0F2C2247FDB}" type="datetimeFigureOut">
              <a:rPr lang="en-US" smtClean="0"/>
              <a:t>1/22/2025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CE53D9-ECA7-4945-AC1D-FEDC4844A48F}" type="slidenum">
              <a:rPr lang="en-US" smtClean="0"/>
              <a:t>‹#›</a:t>
            </a:fld>
            <a:endParaRPr lang="en-US"/>
          </a:p>
        </p:txBody>
      </p:sp>
    </p:spTree>
    <p:extLst>
      <p:ext uri="{BB962C8B-B14F-4D97-AF65-F5344CB8AC3E}">
        <p14:creationId xmlns:p14="http://schemas.microsoft.com/office/powerpoint/2010/main" val="18041153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BCE53D9-ECA7-4945-AC1D-FEDC4844A48F}" type="slidenum">
              <a:rPr lang="en-US" smtClean="0"/>
              <a:t>2</a:t>
            </a:fld>
            <a:endParaRPr lang="en-US"/>
          </a:p>
        </p:txBody>
      </p:sp>
    </p:spTree>
    <p:extLst>
      <p:ext uri="{BB962C8B-B14F-4D97-AF65-F5344CB8AC3E}">
        <p14:creationId xmlns:p14="http://schemas.microsoft.com/office/powerpoint/2010/main" val="7355298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BCE53D9-ECA7-4945-AC1D-FEDC4844A48F}" type="slidenum">
              <a:rPr lang="en-US" smtClean="0"/>
              <a:t>6</a:t>
            </a:fld>
            <a:endParaRPr lang="en-US"/>
          </a:p>
        </p:txBody>
      </p:sp>
    </p:spTree>
    <p:extLst>
      <p:ext uri="{BB962C8B-B14F-4D97-AF65-F5344CB8AC3E}">
        <p14:creationId xmlns:p14="http://schemas.microsoft.com/office/powerpoint/2010/main" val="32463217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BCE53D9-ECA7-4945-AC1D-FEDC4844A48F}" type="slidenum">
              <a:rPr lang="en-US" smtClean="0"/>
              <a:t>8</a:t>
            </a:fld>
            <a:endParaRPr lang="en-US"/>
          </a:p>
        </p:txBody>
      </p:sp>
    </p:spTree>
    <p:extLst>
      <p:ext uri="{BB962C8B-B14F-4D97-AF65-F5344CB8AC3E}">
        <p14:creationId xmlns:p14="http://schemas.microsoft.com/office/powerpoint/2010/main" val="15042611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BCE53D9-ECA7-4945-AC1D-FEDC4844A48F}" type="slidenum">
              <a:rPr lang="en-US" smtClean="0"/>
              <a:t>9</a:t>
            </a:fld>
            <a:endParaRPr lang="en-US"/>
          </a:p>
        </p:txBody>
      </p:sp>
    </p:spTree>
    <p:extLst>
      <p:ext uri="{BB962C8B-B14F-4D97-AF65-F5344CB8AC3E}">
        <p14:creationId xmlns:p14="http://schemas.microsoft.com/office/powerpoint/2010/main" val="36683493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BCE53D9-ECA7-4945-AC1D-FEDC4844A48F}" type="slidenum">
              <a:rPr lang="en-US" smtClean="0"/>
              <a:t>10</a:t>
            </a:fld>
            <a:endParaRPr lang="en-US"/>
          </a:p>
        </p:txBody>
      </p:sp>
    </p:spTree>
    <p:extLst>
      <p:ext uri="{BB962C8B-B14F-4D97-AF65-F5344CB8AC3E}">
        <p14:creationId xmlns:p14="http://schemas.microsoft.com/office/powerpoint/2010/main" val="32668393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Common error when running = </a:t>
            </a:r>
            <a:r>
              <a:rPr lang="en-US" err="1"/>
              <a:t>UserWarning</a:t>
            </a:r>
            <a:r>
              <a:rPr lang="en-US"/>
              <a:t> for </a:t>
            </a:r>
            <a:r>
              <a:rPr lang="en-US" err="1"/>
              <a:t>tight_layout</a:t>
            </a:r>
            <a:r>
              <a:rPr lang="en-US"/>
              <a:t> – Caused by Matplotlib error. </a:t>
            </a:r>
          </a:p>
        </p:txBody>
      </p:sp>
      <p:sp>
        <p:nvSpPr>
          <p:cNvPr id="4" name="Slide Number Placeholder 3"/>
          <p:cNvSpPr>
            <a:spLocks noGrp="1"/>
          </p:cNvSpPr>
          <p:nvPr>
            <p:ph type="sldNum" sz="quarter" idx="5"/>
          </p:nvPr>
        </p:nvSpPr>
        <p:spPr/>
        <p:txBody>
          <a:bodyPr/>
          <a:lstStyle/>
          <a:p>
            <a:fld id="{2BCE53D9-ECA7-4945-AC1D-FEDC4844A48F}" type="slidenum">
              <a:rPr lang="en-US" smtClean="0"/>
              <a:t>15</a:t>
            </a:fld>
            <a:endParaRPr lang="en-US"/>
          </a:p>
        </p:txBody>
      </p:sp>
    </p:spTree>
    <p:extLst>
      <p:ext uri="{BB962C8B-B14F-4D97-AF65-F5344CB8AC3E}">
        <p14:creationId xmlns:p14="http://schemas.microsoft.com/office/powerpoint/2010/main" val="10027278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7" name="Date Placeholder 6"/>
          <p:cNvSpPr>
            <a:spLocks noGrp="1"/>
          </p:cNvSpPr>
          <p:nvPr>
            <p:ph type="dt" sz="half" idx="10"/>
          </p:nvPr>
        </p:nvSpPr>
        <p:spPr/>
        <p:txBody>
          <a:bodyPr/>
          <a:lstStyle/>
          <a:p>
            <a:fld id="{34959668-AE59-428C-8DB9-F7196982C62C}" type="datetimeFigureOut">
              <a:rPr lang="en-US" smtClean="0"/>
              <a:t>1/22/2025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FD36AE7-C5B2-454D-877E-9EA30890BD0C}" type="slidenum">
              <a:rPr lang="en-US" smtClean="0"/>
              <a:t>‹#›</a:t>
            </a:fld>
            <a:endParaRPr lang="en-US"/>
          </a:p>
        </p:txBody>
      </p:sp>
    </p:spTree>
    <p:extLst>
      <p:ext uri="{BB962C8B-B14F-4D97-AF65-F5344CB8AC3E}">
        <p14:creationId xmlns:p14="http://schemas.microsoft.com/office/powerpoint/2010/main" val="787609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4959668-AE59-428C-8DB9-F7196982C62C}" type="datetimeFigureOut">
              <a:rPr lang="en-US" smtClean="0"/>
              <a:t>1/22/2025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D36AE7-C5B2-454D-877E-9EA30890BD0C}" type="slidenum">
              <a:rPr lang="en-US" smtClean="0"/>
              <a:t>‹#›</a:t>
            </a:fld>
            <a:endParaRPr lang="en-US"/>
          </a:p>
        </p:txBody>
      </p:sp>
    </p:spTree>
    <p:extLst>
      <p:ext uri="{BB962C8B-B14F-4D97-AF65-F5344CB8AC3E}">
        <p14:creationId xmlns:p14="http://schemas.microsoft.com/office/powerpoint/2010/main" val="25512597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a:t>Click to edit Master title style</a:t>
            </a:r>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4959668-AE59-428C-8DB9-F7196982C62C}" type="datetimeFigureOut">
              <a:rPr lang="en-US" smtClean="0"/>
              <a:t>1/22/2025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D36AE7-C5B2-454D-877E-9EA30890BD0C}" type="slidenum">
              <a:rPr lang="en-US" smtClean="0"/>
              <a:t>‹#›</a:t>
            </a:fld>
            <a:endParaRPr lang="en-US"/>
          </a:p>
        </p:txBody>
      </p:sp>
    </p:spTree>
    <p:extLst>
      <p:ext uri="{BB962C8B-B14F-4D97-AF65-F5344CB8AC3E}">
        <p14:creationId xmlns:p14="http://schemas.microsoft.com/office/powerpoint/2010/main" val="9124224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a:t>Click to edit Master title style</a:t>
            </a:r>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4959668-AE59-428C-8DB9-F7196982C62C}" type="datetimeFigureOut">
              <a:rPr lang="en-US" smtClean="0"/>
              <a:t>1/22/2025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D36AE7-C5B2-454D-877E-9EA30890BD0C}" type="slidenum">
              <a:rPr lang="en-US" smtClean="0"/>
              <a:t>‹#›</a:t>
            </a:fld>
            <a:endParaRPr lang="en-US"/>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Tree>
    <p:extLst>
      <p:ext uri="{BB962C8B-B14F-4D97-AF65-F5344CB8AC3E}">
        <p14:creationId xmlns:p14="http://schemas.microsoft.com/office/powerpoint/2010/main" val="435321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a:t>Click to edit Master title style</a:t>
            </a:r>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4959668-AE59-428C-8DB9-F7196982C62C}" type="datetimeFigureOut">
              <a:rPr lang="en-US" smtClean="0"/>
              <a:t>1/22/2025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D36AE7-C5B2-454D-877E-9EA30890BD0C}" type="slidenum">
              <a:rPr lang="en-US" smtClean="0"/>
              <a:t>‹#›</a:t>
            </a:fld>
            <a:endParaRPr lang="en-US"/>
          </a:p>
        </p:txBody>
      </p:sp>
    </p:spTree>
    <p:extLst>
      <p:ext uri="{BB962C8B-B14F-4D97-AF65-F5344CB8AC3E}">
        <p14:creationId xmlns:p14="http://schemas.microsoft.com/office/powerpoint/2010/main" val="26112233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a:t>Click to edit Master title style</a:t>
            </a:r>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4959668-AE59-428C-8DB9-F7196982C62C}" type="datetimeFigureOut">
              <a:rPr lang="en-US" smtClean="0"/>
              <a:t>1/22/2025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FD36AE7-C5B2-454D-877E-9EA30890BD0C}" type="slidenum">
              <a:rPr lang="en-US" smtClean="0"/>
              <a:t>‹#›</a:t>
            </a:fld>
            <a:endParaRPr lang="en-US"/>
          </a:p>
        </p:txBody>
      </p:sp>
    </p:spTree>
    <p:extLst>
      <p:ext uri="{BB962C8B-B14F-4D97-AF65-F5344CB8AC3E}">
        <p14:creationId xmlns:p14="http://schemas.microsoft.com/office/powerpoint/2010/main" val="1532607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a:t>Click to edit Master title style</a:t>
            </a:r>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4959668-AE59-428C-8DB9-F7196982C62C}" type="datetimeFigureOut">
              <a:rPr lang="en-US" smtClean="0"/>
              <a:t>1/22/2025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FD36AE7-C5B2-454D-877E-9EA30890BD0C}" type="slidenum">
              <a:rPr lang="en-US" smtClean="0"/>
              <a:t>‹#›</a:t>
            </a:fld>
            <a:endParaRPr lang="en-US"/>
          </a:p>
        </p:txBody>
      </p:sp>
    </p:spTree>
    <p:extLst>
      <p:ext uri="{BB962C8B-B14F-4D97-AF65-F5344CB8AC3E}">
        <p14:creationId xmlns:p14="http://schemas.microsoft.com/office/powerpoint/2010/main" val="32579654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4959668-AE59-428C-8DB9-F7196982C62C}" type="datetimeFigureOut">
              <a:rPr lang="en-US" smtClean="0"/>
              <a:t>1/22/2025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D36AE7-C5B2-454D-877E-9EA30890BD0C}" type="slidenum">
              <a:rPr lang="en-US" smtClean="0"/>
              <a:t>‹#›</a:t>
            </a:fld>
            <a:endParaRPr lang="en-US"/>
          </a:p>
        </p:txBody>
      </p:sp>
    </p:spTree>
    <p:extLst>
      <p:ext uri="{BB962C8B-B14F-4D97-AF65-F5344CB8AC3E}">
        <p14:creationId xmlns:p14="http://schemas.microsoft.com/office/powerpoint/2010/main" val="81793769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4959668-AE59-428C-8DB9-F7196982C62C}" type="datetimeFigureOut">
              <a:rPr lang="en-US" smtClean="0"/>
              <a:t>1/22/2025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D36AE7-C5B2-454D-877E-9EA30890BD0C}" type="slidenum">
              <a:rPr lang="en-US" smtClean="0"/>
              <a:t>‹#›</a:t>
            </a:fld>
            <a:endParaRPr lang="en-US"/>
          </a:p>
        </p:txBody>
      </p:sp>
    </p:spTree>
    <p:extLst>
      <p:ext uri="{BB962C8B-B14F-4D97-AF65-F5344CB8AC3E}">
        <p14:creationId xmlns:p14="http://schemas.microsoft.com/office/powerpoint/2010/main" val="23413620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4959668-AE59-428C-8DB9-F7196982C62C}" type="datetimeFigureOut">
              <a:rPr lang="en-US" smtClean="0"/>
              <a:t>1/22/2025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D36AE7-C5B2-454D-877E-9EA30890BD0C}" type="slidenum">
              <a:rPr lang="en-US" smtClean="0"/>
              <a:t>‹#›</a:t>
            </a:fld>
            <a:endParaRPr lang="en-US"/>
          </a:p>
        </p:txBody>
      </p:sp>
    </p:spTree>
    <p:extLst>
      <p:ext uri="{BB962C8B-B14F-4D97-AF65-F5344CB8AC3E}">
        <p14:creationId xmlns:p14="http://schemas.microsoft.com/office/powerpoint/2010/main" val="1764997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34959668-AE59-428C-8DB9-F7196982C62C}" type="datetimeFigureOut">
              <a:rPr lang="en-US" smtClean="0"/>
              <a:t>1/22/2025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D36AE7-C5B2-454D-877E-9EA30890BD0C}" type="slidenum">
              <a:rPr lang="en-US" smtClean="0"/>
              <a:t>‹#›</a:t>
            </a:fld>
            <a:endParaRPr lang="en-US"/>
          </a:p>
        </p:txBody>
      </p:sp>
    </p:spTree>
    <p:extLst>
      <p:ext uri="{BB962C8B-B14F-4D97-AF65-F5344CB8AC3E}">
        <p14:creationId xmlns:p14="http://schemas.microsoft.com/office/powerpoint/2010/main" val="29204417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20000" y="1825625"/>
            <a:ext cx="502521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319840" y="1825625"/>
            <a:ext cx="50339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4959668-AE59-428C-8DB9-F7196982C62C}" type="datetimeFigureOut">
              <a:rPr lang="en-US" smtClean="0"/>
              <a:t>1/22/2025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D36AE7-C5B2-454D-877E-9EA30890BD0C}" type="slidenum">
              <a:rPr lang="en-US" smtClean="0"/>
              <a:t>‹#›</a:t>
            </a:fld>
            <a:endParaRPr lang="en-US"/>
          </a:p>
        </p:txBody>
      </p:sp>
    </p:spTree>
    <p:extLst>
      <p:ext uri="{BB962C8B-B14F-4D97-AF65-F5344CB8AC3E}">
        <p14:creationId xmlns:p14="http://schemas.microsoft.com/office/powerpoint/2010/main" val="15186812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4959668-AE59-428C-8DB9-F7196982C62C}" type="datetimeFigureOut">
              <a:rPr lang="en-US" smtClean="0"/>
              <a:t>1/22/2025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FD36AE7-C5B2-454D-877E-9EA30890BD0C}" type="slidenum">
              <a:rPr lang="en-US" smtClean="0"/>
              <a:t>‹#›</a:t>
            </a:fld>
            <a:endParaRPr lang="en-US"/>
          </a:p>
        </p:txBody>
      </p:sp>
    </p:spTree>
    <p:extLst>
      <p:ext uri="{BB962C8B-B14F-4D97-AF65-F5344CB8AC3E}">
        <p14:creationId xmlns:p14="http://schemas.microsoft.com/office/powerpoint/2010/main" val="30102704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4959668-AE59-428C-8DB9-F7196982C62C}" type="datetimeFigureOut">
              <a:rPr lang="en-US" smtClean="0"/>
              <a:t>1/22/2025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FD36AE7-C5B2-454D-877E-9EA30890BD0C}" type="slidenum">
              <a:rPr lang="en-US" smtClean="0"/>
              <a:t>‹#›</a:t>
            </a:fld>
            <a:endParaRPr lang="en-US"/>
          </a:p>
        </p:txBody>
      </p:sp>
    </p:spTree>
    <p:extLst>
      <p:ext uri="{BB962C8B-B14F-4D97-AF65-F5344CB8AC3E}">
        <p14:creationId xmlns:p14="http://schemas.microsoft.com/office/powerpoint/2010/main" val="3536429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4959668-AE59-428C-8DB9-F7196982C62C}" type="datetimeFigureOut">
              <a:rPr lang="en-US" smtClean="0"/>
              <a:t>1/22/2025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FD36AE7-C5B2-454D-877E-9EA30890BD0C}" type="slidenum">
              <a:rPr lang="en-US" smtClean="0"/>
              <a:t>‹#›</a:t>
            </a:fld>
            <a:endParaRPr lang="en-US"/>
          </a:p>
        </p:txBody>
      </p:sp>
    </p:spTree>
    <p:extLst>
      <p:ext uri="{BB962C8B-B14F-4D97-AF65-F5344CB8AC3E}">
        <p14:creationId xmlns:p14="http://schemas.microsoft.com/office/powerpoint/2010/main" val="39698642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4959668-AE59-428C-8DB9-F7196982C62C}" type="datetimeFigureOut">
              <a:rPr lang="en-US" smtClean="0"/>
              <a:t>1/22/2025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D36AE7-C5B2-454D-877E-9EA30890BD0C}" type="slidenum">
              <a:rPr lang="en-US" smtClean="0"/>
              <a:t>‹#›</a:t>
            </a:fld>
            <a:endParaRPr lang="en-US"/>
          </a:p>
        </p:txBody>
      </p:sp>
    </p:spTree>
    <p:extLst>
      <p:ext uri="{BB962C8B-B14F-4D97-AF65-F5344CB8AC3E}">
        <p14:creationId xmlns:p14="http://schemas.microsoft.com/office/powerpoint/2010/main" val="314340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4959668-AE59-428C-8DB9-F7196982C62C}" type="datetimeFigureOut">
              <a:rPr lang="en-US" smtClean="0"/>
              <a:t>1/22/2025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D36AE7-C5B2-454D-877E-9EA30890BD0C}" type="slidenum">
              <a:rPr lang="en-US" smtClean="0"/>
              <a:t>‹#›</a:t>
            </a:fld>
            <a:endParaRPr lang="en-US"/>
          </a:p>
        </p:txBody>
      </p:sp>
    </p:spTree>
    <p:extLst>
      <p:ext uri="{BB962C8B-B14F-4D97-AF65-F5344CB8AC3E}">
        <p14:creationId xmlns:p14="http://schemas.microsoft.com/office/powerpoint/2010/main" val="34039371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34959668-AE59-428C-8DB9-F7196982C62C}" type="datetimeFigureOut">
              <a:rPr lang="en-US" smtClean="0"/>
              <a:t>1/22/2025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0FD36AE7-C5B2-454D-877E-9EA30890BD0C}" type="slidenum">
              <a:rPr lang="en-US" smtClean="0"/>
              <a:t>‹#›</a:t>
            </a:fld>
            <a:endParaRPr lang="en-US"/>
          </a:p>
        </p:txBody>
      </p:sp>
      <p:pic>
        <p:nvPicPr>
          <p:cNvPr id="7" name="Picture 4" descr="Discussion of seaborn logo · Issue #2243 · mwaskom/seaborn · GitHub">
            <a:extLst>
              <a:ext uri="{FF2B5EF4-FFF2-40B4-BE49-F238E27FC236}">
                <a16:creationId xmlns:a16="http://schemas.microsoft.com/office/drawing/2014/main" id="{AAA0E0AD-111F-8641-AD5A-86CB36CE4592}"/>
              </a:ext>
            </a:extLst>
          </p:cNvPr>
          <p:cNvPicPr>
            <a:picLocks noChangeAspect="1" noChangeArrowheads="1"/>
          </p:cNvPicPr>
          <p:nvPr userDrawn="1"/>
        </p:nvPicPr>
        <p:blipFill>
          <a:blip r:embed="rId20">
            <a:extLst>
              <a:ext uri="{28A0092B-C50C-407E-A947-70E740481C1C}">
                <a14:useLocalDpi xmlns:a14="http://schemas.microsoft.com/office/drawing/2010/main" val="0"/>
              </a:ext>
            </a:extLst>
          </a:blip>
          <a:srcRect/>
          <a:stretch>
            <a:fillRect/>
          </a:stretch>
        </p:blipFill>
        <p:spPr bwMode="auto">
          <a:xfrm>
            <a:off x="33130" y="6034475"/>
            <a:ext cx="736095" cy="7360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2474471"/>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 id="2147483749" r:id="rId17"/>
  </p:sldLayoutIdLst>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seaborn.pydata.org/"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D57AC-5D7A-C926-8453-3602923AEDC1}"/>
              </a:ext>
            </a:extLst>
          </p:cNvPr>
          <p:cNvSpPr>
            <a:spLocks noGrp="1"/>
          </p:cNvSpPr>
          <p:nvPr>
            <p:ph type="ctrTitle"/>
          </p:nvPr>
        </p:nvSpPr>
        <p:spPr>
          <a:xfrm>
            <a:off x="1524000" y="1212632"/>
            <a:ext cx="9144000" cy="1226034"/>
          </a:xfrm>
        </p:spPr>
        <p:txBody>
          <a:bodyPr>
            <a:normAutofit/>
          </a:bodyPr>
          <a:lstStyle/>
          <a:p>
            <a:pPr algn="ctr"/>
            <a:r>
              <a:rPr lang="en-US" sz="7200">
                <a:solidFill>
                  <a:schemeClr val="tx1"/>
                </a:solidFill>
                <a:effectLst/>
                <a:latin typeface="Consolas"/>
              </a:rPr>
              <a:t>Seaborn</a:t>
            </a:r>
            <a:r>
              <a:rPr lang="en-US" sz="7200">
                <a:solidFill>
                  <a:schemeClr val="tx1"/>
                </a:solidFill>
                <a:latin typeface="Consolas"/>
              </a:rPr>
              <a:t> Library</a:t>
            </a:r>
          </a:p>
        </p:txBody>
      </p:sp>
      <p:sp>
        <p:nvSpPr>
          <p:cNvPr id="3" name="Subtitle 2">
            <a:extLst>
              <a:ext uri="{FF2B5EF4-FFF2-40B4-BE49-F238E27FC236}">
                <a16:creationId xmlns:a16="http://schemas.microsoft.com/office/drawing/2014/main" id="{02E4389C-D40B-0691-3B35-E4D680585DB5}"/>
              </a:ext>
            </a:extLst>
          </p:cNvPr>
          <p:cNvSpPr>
            <a:spLocks noGrp="1"/>
          </p:cNvSpPr>
          <p:nvPr>
            <p:ph type="subTitle" idx="1"/>
          </p:nvPr>
        </p:nvSpPr>
        <p:spPr>
          <a:xfrm>
            <a:off x="1524000" y="2255786"/>
            <a:ext cx="9144000" cy="754025"/>
          </a:xfrm>
        </p:spPr>
        <p:txBody>
          <a:bodyPr>
            <a:normAutofit/>
          </a:bodyPr>
          <a:lstStyle/>
          <a:p>
            <a:pPr algn="ctr"/>
            <a:r>
              <a:rPr lang="en-US">
                <a:latin typeface="Consolas"/>
              </a:rPr>
              <a:t>Keagan Schmidt and Ameera Syed</a:t>
            </a:r>
          </a:p>
        </p:txBody>
      </p:sp>
      <p:pic>
        <p:nvPicPr>
          <p:cNvPr id="3076" name="Picture 4" descr="Discussion of seaborn logo · Issue #2243 · mwaskom/seaborn · GitHub">
            <a:extLst>
              <a:ext uri="{FF2B5EF4-FFF2-40B4-BE49-F238E27FC236}">
                <a16:creationId xmlns:a16="http://schemas.microsoft.com/office/drawing/2014/main" id="{FC4D4DD3-65F5-286A-5A71-AA9B051982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02705" y="3481820"/>
            <a:ext cx="2386590" cy="23865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16290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E2A67D-CAF3-22DA-5E05-CE0B0B7B91E1}"/>
              </a:ext>
            </a:extLst>
          </p:cNvPr>
          <p:cNvSpPr>
            <a:spLocks noGrp="1"/>
          </p:cNvSpPr>
          <p:nvPr>
            <p:ph type="title"/>
          </p:nvPr>
        </p:nvSpPr>
        <p:spPr/>
        <p:txBody>
          <a:bodyPr>
            <a:noAutofit/>
          </a:bodyPr>
          <a:lstStyle/>
          <a:p>
            <a:r>
              <a:rPr lang="en-US">
                <a:solidFill>
                  <a:schemeClr val="tx1"/>
                </a:solidFill>
                <a:latin typeface="Consolas"/>
              </a:rPr>
              <a:t>Multi-plot </a:t>
            </a:r>
            <a:r>
              <a:rPr lang="en-US" sz="2000">
                <a:solidFill>
                  <a:schemeClr val="tx1"/>
                </a:solidFill>
                <a:latin typeface="Consolas"/>
              </a:rPr>
              <a:t>scatterplot(), histplot(), and kdeplot()</a:t>
            </a:r>
            <a:endParaRPr lang="en-US">
              <a:solidFill>
                <a:schemeClr val="tx1"/>
              </a:solidFill>
              <a:latin typeface="Consolas"/>
            </a:endParaRPr>
          </a:p>
        </p:txBody>
      </p:sp>
      <p:sp>
        <p:nvSpPr>
          <p:cNvPr id="4" name="TextBox 3">
            <a:extLst>
              <a:ext uri="{FF2B5EF4-FFF2-40B4-BE49-F238E27FC236}">
                <a16:creationId xmlns:a16="http://schemas.microsoft.com/office/drawing/2014/main" id="{115A919D-E010-09BB-C275-F90A355F0F58}"/>
              </a:ext>
            </a:extLst>
          </p:cNvPr>
          <p:cNvSpPr txBox="1"/>
          <p:nvPr/>
        </p:nvSpPr>
        <p:spPr>
          <a:xfrm>
            <a:off x="1095683" y="4936083"/>
            <a:ext cx="2552820" cy="800219"/>
          </a:xfrm>
          <a:prstGeom prst="rect">
            <a:avLst/>
          </a:prstGeom>
          <a:noFill/>
        </p:spPr>
        <p:txBody>
          <a:bodyPr wrap="square" lIns="91440" tIns="45720" rIns="91440" bIns="45720" rtlCol="0" anchor="t">
            <a:spAutoFit/>
          </a:bodyPr>
          <a:lstStyle/>
          <a:p>
            <a:pPr algn="ctr"/>
            <a:r>
              <a:rPr lang="en-US" sz="1400" b="0" i="0">
                <a:effectLst/>
                <a:latin typeface="Consolas" panose="020B0609020204030204" pitchFamily="49" charset="0"/>
              </a:rPr>
              <a:t>Bivariate plot with multiple elements</a:t>
            </a:r>
          </a:p>
          <a:p>
            <a:endParaRPr lang="en-US"/>
          </a:p>
        </p:txBody>
      </p:sp>
      <p:pic>
        <p:nvPicPr>
          <p:cNvPr id="3" name="Picture 2">
            <a:extLst>
              <a:ext uri="{FF2B5EF4-FFF2-40B4-BE49-F238E27FC236}">
                <a16:creationId xmlns:a16="http://schemas.microsoft.com/office/drawing/2014/main" id="{7943A5B5-D11C-C31D-F161-B2B0B4DA703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5683" y="2345996"/>
            <a:ext cx="2552820" cy="2556153"/>
          </a:xfrm>
          <a:prstGeom prst="rect">
            <a:avLst/>
          </a:prstGeom>
          <a:noFill/>
          <a:ln w="28575">
            <a:solidFill>
              <a:srgbClr val="ADBAC7"/>
            </a:solidFill>
          </a:ln>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5A24E61A-2A48-ED23-7283-355D85EB3D28}"/>
              </a:ext>
            </a:extLst>
          </p:cNvPr>
          <p:cNvPicPr>
            <a:picLocks noChangeAspect="1"/>
          </p:cNvPicPr>
          <p:nvPr/>
        </p:nvPicPr>
        <p:blipFill rotWithShape="1">
          <a:blip r:embed="rId4"/>
          <a:srcRect r="35504" b="4039"/>
          <a:stretch/>
        </p:blipFill>
        <p:spPr>
          <a:xfrm>
            <a:off x="4408095" y="1690688"/>
            <a:ext cx="6593582" cy="4190001"/>
          </a:xfrm>
          <a:prstGeom prst="rect">
            <a:avLst/>
          </a:prstGeom>
          <a:ln w="28575">
            <a:noFill/>
          </a:ln>
        </p:spPr>
      </p:pic>
    </p:spTree>
    <p:extLst>
      <p:ext uri="{BB962C8B-B14F-4D97-AF65-F5344CB8AC3E}">
        <p14:creationId xmlns:p14="http://schemas.microsoft.com/office/powerpoint/2010/main" val="40529697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4E4AB-A690-2A84-9EFD-0EE20E71A2B9}"/>
              </a:ext>
            </a:extLst>
          </p:cNvPr>
          <p:cNvSpPr>
            <a:spLocks noGrp="1"/>
          </p:cNvSpPr>
          <p:nvPr>
            <p:ph type="title"/>
          </p:nvPr>
        </p:nvSpPr>
        <p:spPr/>
        <p:txBody>
          <a:bodyPr/>
          <a:lstStyle/>
          <a:p>
            <a:r>
              <a:rPr lang="en-US">
                <a:latin typeface="Consolas" panose="020B0609020204030204" pitchFamily="49" charset="0"/>
              </a:rPr>
              <a:t>Code Specifics</a:t>
            </a:r>
          </a:p>
        </p:txBody>
      </p:sp>
      <p:sp>
        <p:nvSpPr>
          <p:cNvPr id="3" name="Content Placeholder 2">
            <a:extLst>
              <a:ext uri="{FF2B5EF4-FFF2-40B4-BE49-F238E27FC236}">
                <a16:creationId xmlns:a16="http://schemas.microsoft.com/office/drawing/2014/main" id="{7E97F7CB-DAAB-CCB3-6CEC-E65DD09F797F}"/>
              </a:ext>
            </a:extLst>
          </p:cNvPr>
          <p:cNvSpPr>
            <a:spLocks noGrp="1"/>
          </p:cNvSpPr>
          <p:nvPr>
            <p:ph idx="1"/>
          </p:nvPr>
        </p:nvSpPr>
        <p:spPr/>
        <p:txBody>
          <a:bodyPr>
            <a:normAutofit/>
          </a:bodyPr>
          <a:lstStyle/>
          <a:p>
            <a:pPr marL="0" indent="0">
              <a:buNone/>
            </a:pPr>
            <a:r>
              <a:rPr lang="en-US" sz="2400">
                <a:latin typeface="Consolas" panose="020B0609020204030204" pitchFamily="49" charset="0"/>
              </a:rPr>
              <a:t>Seaborn components used in previous code: </a:t>
            </a:r>
          </a:p>
          <a:p>
            <a:pPr lvl="1"/>
            <a:r>
              <a:rPr lang="en-US" sz="2100">
                <a:latin typeface="Consolas" panose="020B0609020204030204" pitchFamily="49" charset="0"/>
              </a:rPr>
              <a:t>set_theme(), scatterplot(), histplot(), kdeplot(),load_dataset(), displot(), JointGrid()</a:t>
            </a:r>
          </a:p>
          <a:p>
            <a:pPr marL="0" indent="0">
              <a:buNone/>
            </a:pPr>
            <a:endParaRPr lang="en-US" sz="2400">
              <a:latin typeface="Consolas" panose="020B0609020204030204" pitchFamily="49" charset="0"/>
            </a:endParaRPr>
          </a:p>
          <a:p>
            <a:pPr marL="0" indent="0">
              <a:buNone/>
            </a:pPr>
            <a:r>
              <a:rPr lang="en-US" sz="2400">
                <a:latin typeface="Consolas" panose="020B0609020204030204" pitchFamily="49" charset="0"/>
              </a:rPr>
              <a:t>Parameters and default values listed below:</a:t>
            </a:r>
          </a:p>
          <a:p>
            <a:pPr lvl="1"/>
            <a:r>
              <a:rPr lang="en-US" sz="1600" err="1">
                <a:latin typeface="Consolas" panose="020B0609020204030204" pitchFamily="49" charset="0"/>
              </a:rPr>
              <a:t>seaborn.set_theme</a:t>
            </a:r>
            <a:r>
              <a:rPr lang="en-US" sz="1600">
                <a:latin typeface="Consolas" panose="020B0609020204030204" pitchFamily="49" charset="0"/>
              </a:rPr>
              <a:t>(context='notebook', style='</a:t>
            </a:r>
            <a:r>
              <a:rPr lang="en-US" sz="1600" err="1">
                <a:latin typeface="Consolas" panose="020B0609020204030204" pitchFamily="49" charset="0"/>
              </a:rPr>
              <a:t>darkgrid</a:t>
            </a:r>
            <a:r>
              <a:rPr lang="en-US" sz="1600">
                <a:latin typeface="Consolas" panose="020B0609020204030204" pitchFamily="49" charset="0"/>
              </a:rPr>
              <a:t>', palette='deep', font=‘sanserif’,  </a:t>
            </a:r>
            <a:r>
              <a:rPr lang="en-US" sz="1600" err="1">
                <a:latin typeface="Consolas" panose="020B0609020204030204" pitchFamily="49" charset="0"/>
              </a:rPr>
              <a:t>font_scale</a:t>
            </a:r>
            <a:r>
              <a:rPr lang="en-US" sz="1600">
                <a:latin typeface="Consolas" panose="020B0609020204030204" pitchFamily="49" charset="0"/>
              </a:rPr>
              <a:t>=1, </a:t>
            </a:r>
            <a:r>
              <a:rPr lang="en-US" sz="1600" err="1">
                <a:latin typeface="Consolas" panose="020B0609020204030204" pitchFamily="49" charset="0"/>
              </a:rPr>
              <a:t>color_codes</a:t>
            </a:r>
            <a:r>
              <a:rPr lang="en-US" sz="1600">
                <a:latin typeface="Consolas" panose="020B0609020204030204" pitchFamily="49" charset="0"/>
              </a:rPr>
              <a:t>=True, </a:t>
            </a:r>
            <a:r>
              <a:rPr lang="en-US" sz="1600" err="1">
                <a:latin typeface="Consolas" panose="020B0609020204030204" pitchFamily="49" charset="0"/>
              </a:rPr>
              <a:t>rc</a:t>
            </a:r>
            <a:r>
              <a:rPr lang="en-US" sz="1600">
                <a:latin typeface="Consolas" panose="020B0609020204030204" pitchFamily="49" charset="0"/>
              </a:rPr>
              <a:t>=None)</a:t>
            </a:r>
          </a:p>
          <a:p>
            <a:pPr marL="457200" lvl="1" indent="0">
              <a:buNone/>
            </a:pPr>
            <a:endParaRPr lang="en-US" sz="1600">
              <a:latin typeface="Consolas" panose="020B0609020204030204" pitchFamily="49" charset="0"/>
            </a:endParaRPr>
          </a:p>
          <a:p>
            <a:pPr lvl="1"/>
            <a:r>
              <a:rPr lang="en-US" sz="1600" err="1">
                <a:latin typeface="Consolas" panose="020B0609020204030204" pitchFamily="49" charset="0"/>
              </a:rPr>
              <a:t>seaborn.scatterplot</a:t>
            </a:r>
            <a:r>
              <a:rPr lang="en-US" sz="1600">
                <a:latin typeface="Consolas" panose="020B0609020204030204" pitchFamily="49" charset="0"/>
              </a:rPr>
              <a:t>(data=None, *, x=None, y=None, hue=None, size=None, style=None, palette=None, </a:t>
            </a:r>
            <a:r>
              <a:rPr lang="en-US" sz="1600" err="1">
                <a:latin typeface="Consolas" panose="020B0609020204030204" pitchFamily="49" charset="0"/>
              </a:rPr>
              <a:t>hue_order</a:t>
            </a:r>
            <a:r>
              <a:rPr lang="en-US" sz="1600">
                <a:latin typeface="Consolas" panose="020B0609020204030204" pitchFamily="49" charset="0"/>
              </a:rPr>
              <a:t>=None, </a:t>
            </a:r>
            <a:r>
              <a:rPr lang="en-US" sz="1600" err="1">
                <a:latin typeface="Consolas" panose="020B0609020204030204" pitchFamily="49" charset="0"/>
              </a:rPr>
              <a:t>hue_norm</a:t>
            </a:r>
            <a:r>
              <a:rPr lang="en-US" sz="1600">
                <a:latin typeface="Consolas" panose="020B0609020204030204" pitchFamily="49" charset="0"/>
              </a:rPr>
              <a:t>=None, sizes=None, </a:t>
            </a:r>
            <a:r>
              <a:rPr lang="en-US" sz="1600" err="1">
                <a:latin typeface="Consolas" panose="020B0609020204030204" pitchFamily="49" charset="0"/>
              </a:rPr>
              <a:t>size_order</a:t>
            </a:r>
            <a:r>
              <a:rPr lang="en-US" sz="1600">
                <a:latin typeface="Consolas" panose="020B0609020204030204" pitchFamily="49" charset="0"/>
              </a:rPr>
              <a:t>=None, </a:t>
            </a:r>
            <a:r>
              <a:rPr lang="en-US" sz="1600" err="1">
                <a:latin typeface="Consolas" panose="020B0609020204030204" pitchFamily="49" charset="0"/>
              </a:rPr>
              <a:t>size_norm</a:t>
            </a:r>
            <a:r>
              <a:rPr lang="en-US" sz="1600">
                <a:latin typeface="Consolas" panose="020B0609020204030204" pitchFamily="49" charset="0"/>
              </a:rPr>
              <a:t>=None, markers=True, </a:t>
            </a:r>
            <a:r>
              <a:rPr lang="en-US" sz="1600" err="1">
                <a:latin typeface="Consolas" panose="020B0609020204030204" pitchFamily="49" charset="0"/>
              </a:rPr>
              <a:t>style_order</a:t>
            </a:r>
            <a:r>
              <a:rPr lang="en-US" sz="1600">
                <a:latin typeface="Consolas" panose="020B0609020204030204" pitchFamily="49" charset="0"/>
              </a:rPr>
              <a:t>=None, legend='auto', ax=None, **</a:t>
            </a:r>
            <a:r>
              <a:rPr lang="en-US" sz="1600" err="1">
                <a:latin typeface="Consolas" panose="020B0609020204030204" pitchFamily="49" charset="0"/>
              </a:rPr>
              <a:t>kwargs</a:t>
            </a:r>
            <a:r>
              <a:rPr lang="en-US" sz="1600">
                <a:latin typeface="Consolas" panose="020B0609020204030204" pitchFamily="49" charset="0"/>
              </a:rPr>
              <a:t>)</a:t>
            </a:r>
          </a:p>
        </p:txBody>
      </p:sp>
    </p:spTree>
    <p:extLst>
      <p:ext uri="{BB962C8B-B14F-4D97-AF65-F5344CB8AC3E}">
        <p14:creationId xmlns:p14="http://schemas.microsoft.com/office/powerpoint/2010/main" val="41503559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D5D54-5171-0BE4-4AE6-9D71046413F3}"/>
              </a:ext>
            </a:extLst>
          </p:cNvPr>
          <p:cNvSpPr>
            <a:spLocks noGrp="1"/>
          </p:cNvSpPr>
          <p:nvPr>
            <p:ph type="title"/>
          </p:nvPr>
        </p:nvSpPr>
        <p:spPr/>
        <p:txBody>
          <a:bodyPr/>
          <a:lstStyle/>
          <a:p>
            <a:r>
              <a:rPr lang="en-US">
                <a:latin typeface="Consolas" panose="020B0609020204030204" pitchFamily="49" charset="0"/>
              </a:rPr>
              <a:t>Code Specifics – cont. </a:t>
            </a:r>
          </a:p>
        </p:txBody>
      </p:sp>
      <p:sp>
        <p:nvSpPr>
          <p:cNvPr id="3" name="Content Placeholder 2">
            <a:extLst>
              <a:ext uri="{FF2B5EF4-FFF2-40B4-BE49-F238E27FC236}">
                <a16:creationId xmlns:a16="http://schemas.microsoft.com/office/drawing/2014/main" id="{E556D012-0C3A-446E-8E32-A032DAB7CEA1}"/>
              </a:ext>
            </a:extLst>
          </p:cNvPr>
          <p:cNvSpPr>
            <a:spLocks noGrp="1"/>
          </p:cNvSpPr>
          <p:nvPr>
            <p:ph idx="1"/>
          </p:nvPr>
        </p:nvSpPr>
        <p:spPr/>
        <p:txBody>
          <a:bodyPr>
            <a:normAutofit/>
          </a:bodyPr>
          <a:lstStyle/>
          <a:p>
            <a:pPr lvl="1"/>
            <a:r>
              <a:rPr lang="en-US" sz="1900" err="1">
                <a:latin typeface="Consolas" panose="020B0609020204030204" pitchFamily="49" charset="0"/>
              </a:rPr>
              <a:t>seaborn.histplot</a:t>
            </a:r>
            <a:r>
              <a:rPr lang="en-US" sz="1900">
                <a:latin typeface="Consolas" panose="020B0609020204030204" pitchFamily="49" charset="0"/>
              </a:rPr>
              <a:t>(data=None, *, x=None, y=None, hue=None, weights=None, stat='count', bins='auto', </a:t>
            </a:r>
            <a:r>
              <a:rPr lang="en-US" sz="1900" err="1">
                <a:latin typeface="Consolas" panose="020B0609020204030204" pitchFamily="49" charset="0"/>
              </a:rPr>
              <a:t>binwidth</a:t>
            </a:r>
            <a:r>
              <a:rPr lang="en-US" sz="1900">
                <a:latin typeface="Consolas" panose="020B0609020204030204" pitchFamily="49" charset="0"/>
              </a:rPr>
              <a:t>=None, </a:t>
            </a:r>
            <a:r>
              <a:rPr lang="en-US" sz="1900" err="1">
                <a:latin typeface="Consolas" panose="020B0609020204030204" pitchFamily="49" charset="0"/>
              </a:rPr>
              <a:t>binrange</a:t>
            </a:r>
            <a:r>
              <a:rPr lang="en-US" sz="1900">
                <a:latin typeface="Consolas" panose="020B0609020204030204" pitchFamily="49" charset="0"/>
              </a:rPr>
              <a:t>=None, discrete=None, cumulative=False, </a:t>
            </a:r>
            <a:r>
              <a:rPr lang="en-US" sz="1900" err="1">
                <a:latin typeface="Consolas" panose="020B0609020204030204" pitchFamily="49" charset="0"/>
              </a:rPr>
              <a:t>common_bins</a:t>
            </a:r>
            <a:r>
              <a:rPr lang="en-US" sz="1900">
                <a:latin typeface="Consolas" panose="020B0609020204030204" pitchFamily="49" charset="0"/>
              </a:rPr>
              <a:t>=True, </a:t>
            </a:r>
            <a:r>
              <a:rPr lang="en-US" sz="1900" err="1">
                <a:latin typeface="Consolas" panose="020B0609020204030204" pitchFamily="49" charset="0"/>
              </a:rPr>
              <a:t>common_norm</a:t>
            </a:r>
            <a:r>
              <a:rPr lang="en-US" sz="1900">
                <a:latin typeface="Consolas" panose="020B0609020204030204" pitchFamily="49" charset="0"/>
              </a:rPr>
              <a:t>=True, multiple='layer', element='bars', fill=True, shrink=1, </a:t>
            </a:r>
            <a:r>
              <a:rPr lang="en-US" sz="1900" err="1">
                <a:latin typeface="Consolas" panose="020B0609020204030204" pitchFamily="49" charset="0"/>
              </a:rPr>
              <a:t>kde</a:t>
            </a:r>
            <a:r>
              <a:rPr lang="en-US" sz="1900">
                <a:latin typeface="Consolas" panose="020B0609020204030204" pitchFamily="49" charset="0"/>
              </a:rPr>
              <a:t>=False, </a:t>
            </a:r>
            <a:r>
              <a:rPr lang="en-US" sz="1900" err="1">
                <a:latin typeface="Consolas" panose="020B0609020204030204" pitchFamily="49" charset="0"/>
              </a:rPr>
              <a:t>kde_kws</a:t>
            </a:r>
            <a:r>
              <a:rPr lang="en-US" sz="1900">
                <a:latin typeface="Consolas" panose="020B0609020204030204" pitchFamily="49" charset="0"/>
              </a:rPr>
              <a:t>=None, </a:t>
            </a:r>
            <a:r>
              <a:rPr lang="en-US" sz="1900" err="1">
                <a:latin typeface="Consolas" panose="020B0609020204030204" pitchFamily="49" charset="0"/>
              </a:rPr>
              <a:t>line_kws</a:t>
            </a:r>
            <a:r>
              <a:rPr lang="en-US" sz="1900">
                <a:latin typeface="Consolas" panose="020B0609020204030204" pitchFamily="49" charset="0"/>
              </a:rPr>
              <a:t>=None, thresh=0, </a:t>
            </a:r>
            <a:r>
              <a:rPr lang="en-US" sz="1900" err="1">
                <a:latin typeface="Consolas" panose="020B0609020204030204" pitchFamily="49" charset="0"/>
              </a:rPr>
              <a:t>pthresh</a:t>
            </a:r>
            <a:r>
              <a:rPr lang="en-US" sz="1900">
                <a:latin typeface="Consolas" panose="020B0609020204030204" pitchFamily="49" charset="0"/>
              </a:rPr>
              <a:t>=None, </a:t>
            </a:r>
            <a:r>
              <a:rPr lang="en-US" sz="1900" err="1">
                <a:latin typeface="Consolas" panose="020B0609020204030204" pitchFamily="49" charset="0"/>
              </a:rPr>
              <a:t>pmax</a:t>
            </a:r>
            <a:r>
              <a:rPr lang="en-US" sz="1900">
                <a:latin typeface="Consolas" panose="020B0609020204030204" pitchFamily="49" charset="0"/>
              </a:rPr>
              <a:t>=None, cbar=False, </a:t>
            </a:r>
            <a:r>
              <a:rPr lang="en-US" sz="1900" err="1">
                <a:latin typeface="Consolas" panose="020B0609020204030204" pitchFamily="49" charset="0"/>
              </a:rPr>
              <a:t>cbar_ax</a:t>
            </a:r>
            <a:r>
              <a:rPr lang="en-US" sz="1900">
                <a:latin typeface="Consolas" panose="020B0609020204030204" pitchFamily="49" charset="0"/>
              </a:rPr>
              <a:t>=None, </a:t>
            </a:r>
            <a:r>
              <a:rPr lang="en-US" sz="1900" err="1">
                <a:latin typeface="Consolas" panose="020B0609020204030204" pitchFamily="49" charset="0"/>
              </a:rPr>
              <a:t>cbar_kws</a:t>
            </a:r>
            <a:r>
              <a:rPr lang="en-US" sz="1900">
                <a:latin typeface="Consolas" panose="020B0609020204030204" pitchFamily="49" charset="0"/>
              </a:rPr>
              <a:t>=None, palette=None, </a:t>
            </a:r>
            <a:r>
              <a:rPr lang="en-US" sz="1900" err="1">
                <a:latin typeface="Consolas" panose="020B0609020204030204" pitchFamily="49" charset="0"/>
              </a:rPr>
              <a:t>hue_order</a:t>
            </a:r>
            <a:r>
              <a:rPr lang="en-US" sz="1900">
                <a:latin typeface="Consolas" panose="020B0609020204030204" pitchFamily="49" charset="0"/>
              </a:rPr>
              <a:t>=None, </a:t>
            </a:r>
            <a:r>
              <a:rPr lang="en-US" sz="1900" err="1">
                <a:latin typeface="Consolas" panose="020B0609020204030204" pitchFamily="49" charset="0"/>
              </a:rPr>
              <a:t>hue_norm</a:t>
            </a:r>
            <a:r>
              <a:rPr lang="en-US" sz="1900">
                <a:latin typeface="Consolas" panose="020B0609020204030204" pitchFamily="49" charset="0"/>
              </a:rPr>
              <a:t>=None, color=None, </a:t>
            </a:r>
            <a:r>
              <a:rPr lang="en-US" sz="1900" err="1">
                <a:latin typeface="Consolas" panose="020B0609020204030204" pitchFamily="49" charset="0"/>
              </a:rPr>
              <a:t>log_scale</a:t>
            </a:r>
            <a:r>
              <a:rPr lang="en-US" sz="1900">
                <a:latin typeface="Consolas" panose="020B0609020204030204" pitchFamily="49" charset="0"/>
              </a:rPr>
              <a:t>=None, legend=True, ax=None, **</a:t>
            </a:r>
            <a:r>
              <a:rPr lang="en-US" sz="1900" err="1">
                <a:latin typeface="Consolas" panose="020B0609020204030204" pitchFamily="49" charset="0"/>
              </a:rPr>
              <a:t>kwargs</a:t>
            </a:r>
            <a:r>
              <a:rPr lang="en-US" sz="1900">
                <a:latin typeface="Consolas" panose="020B0609020204030204" pitchFamily="49" charset="0"/>
              </a:rPr>
              <a:t>)</a:t>
            </a:r>
          </a:p>
          <a:p>
            <a:endParaRPr lang="en-US" sz="1900">
              <a:latin typeface="Consolas" panose="020B0609020204030204" pitchFamily="49" charset="0"/>
            </a:endParaRPr>
          </a:p>
          <a:p>
            <a:pPr lvl="1"/>
            <a:r>
              <a:rPr lang="en-US" sz="1900" err="1">
                <a:latin typeface="Consolas" panose="020B0609020204030204" pitchFamily="49" charset="0"/>
              </a:rPr>
              <a:t>seaborn.kdeplot</a:t>
            </a:r>
            <a:r>
              <a:rPr lang="en-US" sz="1900">
                <a:latin typeface="Consolas" panose="020B0609020204030204" pitchFamily="49" charset="0"/>
              </a:rPr>
              <a:t>(data=None, *, x=None, y=None, hue=None, weights=None, palette=None, </a:t>
            </a:r>
            <a:r>
              <a:rPr lang="en-US" sz="1900" err="1">
                <a:latin typeface="Consolas" panose="020B0609020204030204" pitchFamily="49" charset="0"/>
              </a:rPr>
              <a:t>hue_order</a:t>
            </a:r>
            <a:r>
              <a:rPr lang="en-US" sz="1900">
                <a:latin typeface="Consolas" panose="020B0609020204030204" pitchFamily="49" charset="0"/>
              </a:rPr>
              <a:t>=None, </a:t>
            </a:r>
            <a:r>
              <a:rPr lang="en-US" sz="1900" err="1">
                <a:latin typeface="Consolas" panose="020B0609020204030204" pitchFamily="49" charset="0"/>
              </a:rPr>
              <a:t>hue_norm</a:t>
            </a:r>
            <a:r>
              <a:rPr lang="en-US" sz="1900">
                <a:latin typeface="Consolas" panose="020B0609020204030204" pitchFamily="49" charset="0"/>
              </a:rPr>
              <a:t>=None, color=None, fill=None, multiple='layer', </a:t>
            </a:r>
            <a:r>
              <a:rPr lang="en-US" sz="1900" err="1">
                <a:latin typeface="Consolas" panose="020B0609020204030204" pitchFamily="49" charset="0"/>
              </a:rPr>
              <a:t>common_norm</a:t>
            </a:r>
            <a:r>
              <a:rPr lang="en-US" sz="1900">
                <a:latin typeface="Consolas" panose="020B0609020204030204" pitchFamily="49" charset="0"/>
              </a:rPr>
              <a:t>=True, </a:t>
            </a:r>
            <a:r>
              <a:rPr lang="en-US" sz="1900" err="1">
                <a:latin typeface="Consolas" panose="020B0609020204030204" pitchFamily="49" charset="0"/>
              </a:rPr>
              <a:t>common_grid</a:t>
            </a:r>
            <a:r>
              <a:rPr lang="en-US" sz="1900">
                <a:latin typeface="Consolas" panose="020B0609020204030204" pitchFamily="49" charset="0"/>
              </a:rPr>
              <a:t>=False, cumulative=False, </a:t>
            </a:r>
            <a:r>
              <a:rPr lang="en-US" sz="1900" err="1">
                <a:latin typeface="Consolas" panose="020B0609020204030204" pitchFamily="49" charset="0"/>
              </a:rPr>
              <a:t>bw_method</a:t>
            </a:r>
            <a:r>
              <a:rPr lang="en-US" sz="1900">
                <a:latin typeface="Consolas" panose="020B0609020204030204" pitchFamily="49" charset="0"/>
              </a:rPr>
              <a:t>='</a:t>
            </a:r>
            <a:r>
              <a:rPr lang="en-US" sz="1900" err="1">
                <a:latin typeface="Consolas" panose="020B0609020204030204" pitchFamily="49" charset="0"/>
              </a:rPr>
              <a:t>scott</a:t>
            </a:r>
            <a:r>
              <a:rPr lang="en-US" sz="1900">
                <a:latin typeface="Consolas" panose="020B0609020204030204" pitchFamily="49" charset="0"/>
              </a:rPr>
              <a:t>', </a:t>
            </a:r>
            <a:r>
              <a:rPr lang="en-US" sz="1900" err="1">
                <a:latin typeface="Consolas" panose="020B0609020204030204" pitchFamily="49" charset="0"/>
              </a:rPr>
              <a:t>bw_adjust</a:t>
            </a:r>
            <a:r>
              <a:rPr lang="en-US" sz="1900">
                <a:latin typeface="Consolas" panose="020B0609020204030204" pitchFamily="49" charset="0"/>
              </a:rPr>
              <a:t>=1, </a:t>
            </a:r>
            <a:r>
              <a:rPr lang="en-US" sz="1900" err="1">
                <a:latin typeface="Consolas" panose="020B0609020204030204" pitchFamily="49" charset="0"/>
              </a:rPr>
              <a:t>warn_singular</a:t>
            </a:r>
            <a:r>
              <a:rPr lang="en-US" sz="1900">
                <a:latin typeface="Consolas" panose="020B0609020204030204" pitchFamily="49" charset="0"/>
              </a:rPr>
              <a:t>=True, </a:t>
            </a:r>
            <a:r>
              <a:rPr lang="en-US" sz="1900" err="1">
                <a:latin typeface="Consolas" panose="020B0609020204030204" pitchFamily="49" charset="0"/>
              </a:rPr>
              <a:t>log_scale</a:t>
            </a:r>
            <a:r>
              <a:rPr lang="en-US" sz="1900">
                <a:latin typeface="Consolas" panose="020B0609020204030204" pitchFamily="49" charset="0"/>
              </a:rPr>
              <a:t>=None, levels=10, thresh=0.05, </a:t>
            </a:r>
            <a:r>
              <a:rPr lang="en-US" sz="1900" err="1">
                <a:latin typeface="Consolas" panose="020B0609020204030204" pitchFamily="49" charset="0"/>
              </a:rPr>
              <a:t>gridsize</a:t>
            </a:r>
            <a:r>
              <a:rPr lang="en-US" sz="1900">
                <a:latin typeface="Consolas" panose="020B0609020204030204" pitchFamily="49" charset="0"/>
              </a:rPr>
              <a:t>=200, cut=3, clip=None, legend=True, cbar=False, </a:t>
            </a:r>
            <a:r>
              <a:rPr lang="en-US" sz="1900" err="1">
                <a:latin typeface="Consolas" panose="020B0609020204030204" pitchFamily="49" charset="0"/>
              </a:rPr>
              <a:t>cbar_ax</a:t>
            </a:r>
            <a:r>
              <a:rPr lang="en-US" sz="1900">
                <a:latin typeface="Consolas" panose="020B0609020204030204" pitchFamily="49" charset="0"/>
              </a:rPr>
              <a:t>=None, </a:t>
            </a:r>
            <a:r>
              <a:rPr lang="en-US" sz="1900" err="1">
                <a:latin typeface="Consolas" panose="020B0609020204030204" pitchFamily="49" charset="0"/>
              </a:rPr>
              <a:t>cbar_kws</a:t>
            </a:r>
            <a:r>
              <a:rPr lang="en-US" sz="1900">
                <a:latin typeface="Consolas" panose="020B0609020204030204" pitchFamily="49" charset="0"/>
              </a:rPr>
              <a:t>=None, ax=None, **</a:t>
            </a:r>
            <a:r>
              <a:rPr lang="en-US" sz="1900" err="1">
                <a:latin typeface="Consolas" panose="020B0609020204030204" pitchFamily="49" charset="0"/>
              </a:rPr>
              <a:t>kwargs</a:t>
            </a:r>
            <a:r>
              <a:rPr lang="en-US" sz="1900">
                <a:latin typeface="Consolas" panose="020B0609020204030204" pitchFamily="49" charset="0"/>
              </a:rPr>
              <a:t>)</a:t>
            </a:r>
          </a:p>
          <a:p>
            <a:pPr marL="0" indent="0">
              <a:buNone/>
            </a:pPr>
            <a:endParaRPr lang="en-US" sz="1900"/>
          </a:p>
        </p:txBody>
      </p:sp>
    </p:spTree>
    <p:extLst>
      <p:ext uri="{BB962C8B-B14F-4D97-AF65-F5344CB8AC3E}">
        <p14:creationId xmlns:p14="http://schemas.microsoft.com/office/powerpoint/2010/main" val="14306336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73A7B5-0A55-7DDB-44B9-C96FD0D3C6A5}"/>
              </a:ext>
            </a:extLst>
          </p:cNvPr>
          <p:cNvSpPr>
            <a:spLocks noGrp="1"/>
          </p:cNvSpPr>
          <p:nvPr>
            <p:ph type="title"/>
          </p:nvPr>
        </p:nvSpPr>
        <p:spPr/>
        <p:txBody>
          <a:bodyPr/>
          <a:lstStyle/>
          <a:p>
            <a:r>
              <a:rPr lang="en-US">
                <a:latin typeface="Consolas" panose="020B0609020204030204" pitchFamily="49" charset="0"/>
              </a:rPr>
              <a:t>Code Specifics – cont. </a:t>
            </a:r>
          </a:p>
        </p:txBody>
      </p:sp>
      <p:sp>
        <p:nvSpPr>
          <p:cNvPr id="3" name="Content Placeholder 2">
            <a:extLst>
              <a:ext uri="{FF2B5EF4-FFF2-40B4-BE49-F238E27FC236}">
                <a16:creationId xmlns:a16="http://schemas.microsoft.com/office/drawing/2014/main" id="{AA2EF881-FFF6-954C-2957-7B407CF37579}"/>
              </a:ext>
            </a:extLst>
          </p:cNvPr>
          <p:cNvSpPr>
            <a:spLocks noGrp="1"/>
          </p:cNvSpPr>
          <p:nvPr>
            <p:ph idx="1"/>
          </p:nvPr>
        </p:nvSpPr>
        <p:spPr/>
        <p:txBody>
          <a:bodyPr>
            <a:normAutofit/>
          </a:bodyPr>
          <a:lstStyle/>
          <a:p>
            <a:pPr lvl="1"/>
            <a:r>
              <a:rPr lang="en-US" sz="1900" err="1">
                <a:latin typeface="Consolas" panose="020B0609020204030204" pitchFamily="49" charset="0"/>
              </a:rPr>
              <a:t>seaborn.load_dataset</a:t>
            </a:r>
            <a:r>
              <a:rPr lang="en-US" sz="1900">
                <a:latin typeface="Consolas" panose="020B0609020204030204" pitchFamily="49" charset="0"/>
              </a:rPr>
              <a:t>(name, cache=True, </a:t>
            </a:r>
            <a:r>
              <a:rPr lang="en-US" sz="1900" err="1">
                <a:latin typeface="Consolas" panose="020B0609020204030204" pitchFamily="49" charset="0"/>
              </a:rPr>
              <a:t>data_home</a:t>
            </a:r>
            <a:r>
              <a:rPr lang="en-US" sz="1900">
                <a:latin typeface="Consolas" panose="020B0609020204030204" pitchFamily="49" charset="0"/>
              </a:rPr>
              <a:t>=None, **</a:t>
            </a:r>
            <a:r>
              <a:rPr lang="en-US" sz="1900" err="1">
                <a:latin typeface="Consolas" panose="020B0609020204030204" pitchFamily="49" charset="0"/>
              </a:rPr>
              <a:t>kws</a:t>
            </a:r>
            <a:r>
              <a:rPr lang="en-US" sz="1900">
                <a:latin typeface="Consolas" panose="020B0609020204030204" pitchFamily="49" charset="0"/>
              </a:rPr>
              <a:t>)</a:t>
            </a:r>
          </a:p>
          <a:p>
            <a:pPr marL="0" indent="0">
              <a:buNone/>
            </a:pPr>
            <a:endParaRPr lang="en-US" sz="1900">
              <a:latin typeface="Consolas" panose="020B0609020204030204" pitchFamily="49" charset="0"/>
            </a:endParaRPr>
          </a:p>
          <a:p>
            <a:pPr lvl="1"/>
            <a:r>
              <a:rPr lang="en-US" sz="1900" err="1">
                <a:latin typeface="Consolas" panose="020B0609020204030204" pitchFamily="49" charset="0"/>
              </a:rPr>
              <a:t>seaborn.displot</a:t>
            </a:r>
            <a:r>
              <a:rPr lang="en-US" sz="1900">
                <a:latin typeface="Consolas" panose="020B0609020204030204" pitchFamily="49" charset="0"/>
              </a:rPr>
              <a:t>(data=None, *, x=None, y=None, hue=None, row=None, col=None, weights=None, kind='hist', rug=False, </a:t>
            </a:r>
            <a:r>
              <a:rPr lang="en-US" sz="1900" err="1">
                <a:latin typeface="Consolas" panose="020B0609020204030204" pitchFamily="49" charset="0"/>
              </a:rPr>
              <a:t>rug_kws</a:t>
            </a:r>
            <a:r>
              <a:rPr lang="en-US" sz="1900">
                <a:latin typeface="Consolas" panose="020B0609020204030204" pitchFamily="49" charset="0"/>
              </a:rPr>
              <a:t>=None, </a:t>
            </a:r>
            <a:r>
              <a:rPr lang="en-US" sz="1900" err="1">
                <a:latin typeface="Consolas" panose="020B0609020204030204" pitchFamily="49" charset="0"/>
              </a:rPr>
              <a:t>log_scale</a:t>
            </a:r>
            <a:r>
              <a:rPr lang="en-US" sz="1900">
                <a:latin typeface="Consolas" panose="020B0609020204030204" pitchFamily="49" charset="0"/>
              </a:rPr>
              <a:t>=None, legend=True, palette=None, </a:t>
            </a:r>
            <a:r>
              <a:rPr lang="en-US" sz="1900" err="1">
                <a:latin typeface="Consolas" panose="020B0609020204030204" pitchFamily="49" charset="0"/>
              </a:rPr>
              <a:t>hue_order</a:t>
            </a:r>
            <a:r>
              <a:rPr lang="en-US" sz="1900">
                <a:latin typeface="Consolas" panose="020B0609020204030204" pitchFamily="49" charset="0"/>
              </a:rPr>
              <a:t>=None, </a:t>
            </a:r>
            <a:r>
              <a:rPr lang="en-US" sz="1900" err="1">
                <a:latin typeface="Consolas" panose="020B0609020204030204" pitchFamily="49" charset="0"/>
              </a:rPr>
              <a:t>hue_norm</a:t>
            </a:r>
            <a:r>
              <a:rPr lang="en-US" sz="1900">
                <a:latin typeface="Consolas" panose="020B0609020204030204" pitchFamily="49" charset="0"/>
              </a:rPr>
              <a:t>=None, color=None, </a:t>
            </a:r>
            <a:r>
              <a:rPr lang="en-US" sz="1900" err="1">
                <a:latin typeface="Consolas" panose="020B0609020204030204" pitchFamily="49" charset="0"/>
              </a:rPr>
              <a:t>col_wrap</a:t>
            </a:r>
            <a:r>
              <a:rPr lang="en-US" sz="1900">
                <a:latin typeface="Consolas" panose="020B0609020204030204" pitchFamily="49" charset="0"/>
              </a:rPr>
              <a:t>=None, </a:t>
            </a:r>
            <a:r>
              <a:rPr lang="en-US" sz="1900" err="1">
                <a:latin typeface="Consolas" panose="020B0609020204030204" pitchFamily="49" charset="0"/>
              </a:rPr>
              <a:t>row_order</a:t>
            </a:r>
            <a:r>
              <a:rPr lang="en-US" sz="1900">
                <a:latin typeface="Consolas" panose="020B0609020204030204" pitchFamily="49" charset="0"/>
              </a:rPr>
              <a:t>=None, </a:t>
            </a:r>
            <a:r>
              <a:rPr lang="en-US" sz="1900" err="1">
                <a:latin typeface="Consolas" panose="020B0609020204030204" pitchFamily="49" charset="0"/>
              </a:rPr>
              <a:t>col_order</a:t>
            </a:r>
            <a:r>
              <a:rPr lang="en-US" sz="1900">
                <a:latin typeface="Consolas" panose="020B0609020204030204" pitchFamily="49" charset="0"/>
              </a:rPr>
              <a:t>=None, height=5, aspect=1, </a:t>
            </a:r>
            <a:r>
              <a:rPr lang="en-US" sz="1900" err="1">
                <a:latin typeface="Consolas" panose="020B0609020204030204" pitchFamily="49" charset="0"/>
              </a:rPr>
              <a:t>facet_kws</a:t>
            </a:r>
            <a:r>
              <a:rPr lang="en-US" sz="1900">
                <a:latin typeface="Consolas" panose="020B0609020204030204" pitchFamily="49" charset="0"/>
              </a:rPr>
              <a:t>=None, **</a:t>
            </a:r>
            <a:r>
              <a:rPr lang="en-US" sz="1900" err="1">
                <a:latin typeface="Consolas" panose="020B0609020204030204" pitchFamily="49" charset="0"/>
              </a:rPr>
              <a:t>kwargs</a:t>
            </a:r>
            <a:r>
              <a:rPr lang="en-US" sz="1900">
                <a:latin typeface="Consolas" panose="020B0609020204030204" pitchFamily="49" charset="0"/>
              </a:rPr>
              <a:t>)</a:t>
            </a:r>
          </a:p>
          <a:p>
            <a:endParaRPr lang="en-US" sz="1900">
              <a:latin typeface="Consolas" panose="020B0609020204030204" pitchFamily="49" charset="0"/>
            </a:endParaRPr>
          </a:p>
          <a:p>
            <a:pPr lvl="1"/>
            <a:r>
              <a:rPr lang="en-US" sz="1900">
                <a:latin typeface="Consolas" panose="020B0609020204030204" pitchFamily="49" charset="0"/>
              </a:rPr>
              <a:t>class </a:t>
            </a:r>
            <a:r>
              <a:rPr lang="en-US" sz="1900" err="1">
                <a:latin typeface="Consolas" panose="020B0609020204030204" pitchFamily="49" charset="0"/>
              </a:rPr>
              <a:t>seaborn.JointGrid</a:t>
            </a:r>
            <a:r>
              <a:rPr lang="en-US" sz="1900">
                <a:latin typeface="Consolas" panose="020B0609020204030204" pitchFamily="49" charset="0"/>
              </a:rPr>
              <a:t>(data=None, *, x=None, y=None, hue=None, height=6, ratio=5, space=0.2, palette=None, </a:t>
            </a:r>
            <a:r>
              <a:rPr lang="en-US" sz="1900" err="1">
                <a:latin typeface="Consolas" panose="020B0609020204030204" pitchFamily="49" charset="0"/>
              </a:rPr>
              <a:t>hue_order</a:t>
            </a:r>
            <a:r>
              <a:rPr lang="en-US" sz="1900">
                <a:latin typeface="Consolas" panose="020B0609020204030204" pitchFamily="49" charset="0"/>
              </a:rPr>
              <a:t>=None, </a:t>
            </a:r>
            <a:r>
              <a:rPr lang="en-US" sz="1900" err="1">
                <a:latin typeface="Consolas" panose="020B0609020204030204" pitchFamily="49" charset="0"/>
              </a:rPr>
              <a:t>hue_norm</a:t>
            </a:r>
            <a:r>
              <a:rPr lang="en-US" sz="1900">
                <a:latin typeface="Consolas" panose="020B0609020204030204" pitchFamily="49" charset="0"/>
              </a:rPr>
              <a:t>=None, </a:t>
            </a:r>
            <a:r>
              <a:rPr lang="en-US" sz="1900" err="1">
                <a:latin typeface="Consolas" panose="020B0609020204030204" pitchFamily="49" charset="0"/>
              </a:rPr>
              <a:t>dropna</a:t>
            </a:r>
            <a:r>
              <a:rPr lang="en-US" sz="1900">
                <a:latin typeface="Consolas" panose="020B0609020204030204" pitchFamily="49" charset="0"/>
              </a:rPr>
              <a:t>=False, </a:t>
            </a:r>
            <a:r>
              <a:rPr lang="en-US" sz="1900" err="1">
                <a:latin typeface="Consolas" panose="020B0609020204030204" pitchFamily="49" charset="0"/>
              </a:rPr>
              <a:t>xlim</a:t>
            </a:r>
            <a:r>
              <a:rPr lang="en-US" sz="1900">
                <a:latin typeface="Consolas" panose="020B0609020204030204" pitchFamily="49" charset="0"/>
              </a:rPr>
              <a:t>=None, </a:t>
            </a:r>
            <a:r>
              <a:rPr lang="en-US" sz="1900" err="1">
                <a:latin typeface="Consolas" panose="020B0609020204030204" pitchFamily="49" charset="0"/>
              </a:rPr>
              <a:t>ylim</a:t>
            </a:r>
            <a:r>
              <a:rPr lang="en-US" sz="1900">
                <a:latin typeface="Consolas" panose="020B0609020204030204" pitchFamily="49" charset="0"/>
              </a:rPr>
              <a:t>=None, </a:t>
            </a:r>
            <a:r>
              <a:rPr lang="en-US" sz="1900" err="1">
                <a:latin typeface="Consolas" panose="020B0609020204030204" pitchFamily="49" charset="0"/>
              </a:rPr>
              <a:t>marginal_ticks</a:t>
            </a:r>
            <a:r>
              <a:rPr lang="en-US" sz="1900">
                <a:latin typeface="Consolas" panose="020B0609020204030204" pitchFamily="49" charset="0"/>
              </a:rPr>
              <a:t>=False)</a:t>
            </a:r>
          </a:p>
          <a:p>
            <a:pPr marL="0" indent="0">
              <a:buNone/>
            </a:pPr>
            <a:endParaRPr lang="en-US">
              <a:latin typeface="Consolas" panose="020B0609020204030204" pitchFamily="49" charset="0"/>
            </a:endParaRPr>
          </a:p>
        </p:txBody>
      </p:sp>
    </p:spTree>
    <p:extLst>
      <p:ext uri="{BB962C8B-B14F-4D97-AF65-F5344CB8AC3E}">
        <p14:creationId xmlns:p14="http://schemas.microsoft.com/office/powerpoint/2010/main" val="12474293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8F34C6-6F76-E715-0CD7-0510DDD82D83}"/>
              </a:ext>
            </a:extLst>
          </p:cNvPr>
          <p:cNvSpPr>
            <a:spLocks noGrp="1"/>
          </p:cNvSpPr>
          <p:nvPr>
            <p:ph type="title"/>
          </p:nvPr>
        </p:nvSpPr>
        <p:spPr/>
        <p:txBody>
          <a:bodyPr/>
          <a:lstStyle/>
          <a:p>
            <a:r>
              <a:rPr lang="en-US">
                <a:latin typeface="Consolas" panose="020B0609020204030204" pitchFamily="49" charset="0"/>
              </a:rPr>
              <a:t>Resources</a:t>
            </a:r>
          </a:p>
        </p:txBody>
      </p:sp>
      <p:sp>
        <p:nvSpPr>
          <p:cNvPr id="3" name="Content Placeholder 2">
            <a:extLst>
              <a:ext uri="{FF2B5EF4-FFF2-40B4-BE49-F238E27FC236}">
                <a16:creationId xmlns:a16="http://schemas.microsoft.com/office/drawing/2014/main" id="{BD03D0CD-443A-5D74-4FA3-A47B6A4A5105}"/>
              </a:ext>
            </a:extLst>
          </p:cNvPr>
          <p:cNvSpPr>
            <a:spLocks noGrp="1"/>
          </p:cNvSpPr>
          <p:nvPr>
            <p:ph idx="1"/>
          </p:nvPr>
        </p:nvSpPr>
        <p:spPr/>
        <p:txBody>
          <a:bodyPr vert="horz" lIns="91440" tIns="45720" rIns="91440" bIns="45720" rtlCol="0" anchor="t">
            <a:normAutofit/>
          </a:bodyPr>
          <a:lstStyle/>
          <a:p>
            <a:pPr marL="0" indent="0">
              <a:lnSpc>
                <a:spcPct val="200000"/>
              </a:lnSpc>
              <a:buNone/>
            </a:pPr>
            <a:r>
              <a:rPr lang="en-US">
                <a:solidFill>
                  <a:schemeClr val="tx1"/>
                </a:solidFill>
                <a:latin typeface="Consolas" panose="020B0609020204030204" pitchFamily="49" charset="0"/>
              </a:rPr>
              <a:t>[1] Seaborn</a:t>
            </a:r>
            <a:endParaRPr lang="en-US">
              <a:solidFill>
                <a:schemeClr val="tx1"/>
              </a:solidFill>
              <a:latin typeface="Consolas" panose="020B0609020204030204" pitchFamily="49" charset="0"/>
              <a:hlinkClick r:id="rId2">
                <a:extLst>
                  <a:ext uri="{A12FA001-AC4F-418D-AE19-62706E023703}">
                    <ahyp:hlinkClr xmlns:ahyp="http://schemas.microsoft.com/office/drawing/2018/hyperlinkcolor" val="tx"/>
                  </a:ext>
                </a:extLst>
              </a:hlinkClick>
            </a:endParaRPr>
          </a:p>
          <a:p>
            <a:pPr marL="0" indent="0">
              <a:lnSpc>
                <a:spcPct val="200000"/>
              </a:lnSpc>
              <a:buNone/>
            </a:pPr>
            <a:r>
              <a:rPr lang="en-US">
                <a:solidFill>
                  <a:schemeClr val="tx1"/>
                </a:solidFill>
                <a:latin typeface="Consolas" panose="020B0609020204030204" pitchFamily="49" charset="0"/>
              </a:rPr>
              <a:t>[2] GeekforGeeks</a:t>
            </a:r>
            <a:endParaRPr lang="en-US"/>
          </a:p>
          <a:p>
            <a:endParaRPr lang="en-US"/>
          </a:p>
        </p:txBody>
      </p:sp>
    </p:spTree>
    <p:extLst>
      <p:ext uri="{BB962C8B-B14F-4D97-AF65-F5344CB8AC3E}">
        <p14:creationId xmlns:p14="http://schemas.microsoft.com/office/powerpoint/2010/main" val="9964904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1BF43B-50FC-4320-BBB0-D2F90A8FDCFE}"/>
              </a:ext>
            </a:extLst>
          </p:cNvPr>
          <p:cNvSpPr>
            <a:spLocks noGrp="1"/>
          </p:cNvSpPr>
          <p:nvPr>
            <p:ph type="title"/>
          </p:nvPr>
        </p:nvSpPr>
        <p:spPr>
          <a:xfrm>
            <a:off x="838200" y="2766218"/>
            <a:ext cx="10515600" cy="1325563"/>
          </a:xfrm>
        </p:spPr>
        <p:txBody>
          <a:bodyPr/>
          <a:lstStyle/>
          <a:p>
            <a:pPr algn="ctr"/>
            <a:r>
              <a:rPr lang="en-US">
                <a:latin typeface="Consolas" panose="020B0609020204030204" pitchFamily="49" charset="0"/>
              </a:rPr>
              <a:t>Thank you! Questions?</a:t>
            </a:r>
          </a:p>
        </p:txBody>
      </p:sp>
    </p:spTree>
    <p:extLst>
      <p:ext uri="{BB962C8B-B14F-4D97-AF65-F5344CB8AC3E}">
        <p14:creationId xmlns:p14="http://schemas.microsoft.com/office/powerpoint/2010/main" val="23271659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915D9-ADEC-C3C5-19B2-0A124040907F}"/>
              </a:ext>
            </a:extLst>
          </p:cNvPr>
          <p:cNvSpPr>
            <a:spLocks noGrp="1"/>
          </p:cNvSpPr>
          <p:nvPr>
            <p:ph type="title"/>
          </p:nvPr>
        </p:nvSpPr>
        <p:spPr/>
        <p:txBody>
          <a:bodyPr/>
          <a:lstStyle/>
          <a:p>
            <a:r>
              <a:rPr lang="en-US">
                <a:solidFill>
                  <a:schemeClr val="tx1"/>
                </a:solidFill>
                <a:latin typeface="Consolas"/>
              </a:rPr>
              <a:t>Library Applications</a:t>
            </a:r>
          </a:p>
        </p:txBody>
      </p:sp>
      <p:sp>
        <p:nvSpPr>
          <p:cNvPr id="3" name="Content Placeholder 2">
            <a:extLst>
              <a:ext uri="{FF2B5EF4-FFF2-40B4-BE49-F238E27FC236}">
                <a16:creationId xmlns:a16="http://schemas.microsoft.com/office/drawing/2014/main" id="{A16CBD20-CD3C-DF7F-E913-F483677B6803}"/>
              </a:ext>
            </a:extLst>
          </p:cNvPr>
          <p:cNvSpPr>
            <a:spLocks noGrp="1"/>
          </p:cNvSpPr>
          <p:nvPr>
            <p:ph idx="1"/>
          </p:nvPr>
        </p:nvSpPr>
        <p:spPr/>
        <p:txBody>
          <a:bodyPr vert="horz" lIns="91440" tIns="45720" rIns="91440" bIns="45720" rtlCol="0" anchor="t">
            <a:normAutofit/>
          </a:bodyPr>
          <a:lstStyle/>
          <a:p>
            <a:pPr marL="0" indent="0">
              <a:buNone/>
            </a:pPr>
            <a:r>
              <a:rPr lang="en-US" sz="2200">
                <a:solidFill>
                  <a:schemeClr val="tx1"/>
                </a:solidFill>
                <a:latin typeface="Consolas"/>
              </a:rPr>
              <a:t>The Seaborn library is used for statistical graphs and is associated closely with Matplotlib. It integrates data structures from the Pandas and NumPy libraries. There are several plots that can be made using Seaborn, with some examples listed below:</a:t>
            </a:r>
            <a:endParaRPr lang="en-US" sz="2200">
              <a:solidFill>
                <a:schemeClr val="tx1"/>
              </a:solidFill>
              <a:latin typeface="Consolas" panose="020B0609020204030204" pitchFamily="49" charset="0"/>
            </a:endParaRPr>
          </a:p>
          <a:p>
            <a:pPr marL="0" indent="0">
              <a:buNone/>
            </a:pPr>
            <a:endParaRPr lang="en-US">
              <a:solidFill>
                <a:schemeClr val="tx1"/>
              </a:solidFill>
              <a:latin typeface="Consolas" panose="020B0609020204030204" pitchFamily="49" charset="0"/>
            </a:endParaRPr>
          </a:p>
        </p:txBody>
      </p:sp>
      <p:graphicFrame>
        <p:nvGraphicFramePr>
          <p:cNvPr id="4" name="Table 3">
            <a:extLst>
              <a:ext uri="{FF2B5EF4-FFF2-40B4-BE49-F238E27FC236}">
                <a16:creationId xmlns:a16="http://schemas.microsoft.com/office/drawing/2014/main" id="{C4A5C66A-E66C-24B1-DAF6-9A20DCEE83DE}"/>
              </a:ext>
            </a:extLst>
          </p:cNvPr>
          <p:cNvGraphicFramePr>
            <a:graphicFrameLocks noGrp="1"/>
          </p:cNvGraphicFramePr>
          <p:nvPr>
            <p:extLst>
              <p:ext uri="{D42A27DB-BD31-4B8C-83A1-F6EECF244321}">
                <p14:modId xmlns:p14="http://schemas.microsoft.com/office/powerpoint/2010/main" val="278921477"/>
              </p:ext>
            </p:extLst>
          </p:nvPr>
        </p:nvGraphicFramePr>
        <p:xfrm>
          <a:off x="1120000" y="3677468"/>
          <a:ext cx="10233800" cy="2494280"/>
        </p:xfrm>
        <a:graphic>
          <a:graphicData uri="http://schemas.openxmlformats.org/drawingml/2006/table">
            <a:tbl>
              <a:tblPr firstRow="1" bandRow="1">
                <a:tableStyleId>{5C22544A-7EE6-4342-B048-85BDC9FD1C3A}</a:tableStyleId>
              </a:tblPr>
              <a:tblGrid>
                <a:gridCol w="2624310">
                  <a:extLst>
                    <a:ext uri="{9D8B030D-6E8A-4147-A177-3AD203B41FA5}">
                      <a16:colId xmlns:a16="http://schemas.microsoft.com/office/drawing/2014/main" val="2648759568"/>
                    </a:ext>
                  </a:extLst>
                </a:gridCol>
                <a:gridCol w="7609490">
                  <a:extLst>
                    <a:ext uri="{9D8B030D-6E8A-4147-A177-3AD203B41FA5}">
                      <a16:colId xmlns:a16="http://schemas.microsoft.com/office/drawing/2014/main" val="981225857"/>
                    </a:ext>
                  </a:extLst>
                </a:gridCol>
              </a:tblGrid>
              <a:tr h="370840">
                <a:tc>
                  <a:txBody>
                    <a:bodyPr/>
                    <a:lstStyle/>
                    <a:p>
                      <a:r>
                        <a:rPr lang="en-US" b="0">
                          <a:solidFill>
                            <a:schemeClr val="tx1"/>
                          </a:solidFill>
                          <a:latin typeface="Consolas"/>
                        </a:rPr>
                        <a:t>Relational Plots</a:t>
                      </a:r>
                    </a:p>
                  </a:txBody>
                  <a:tcPr>
                    <a:lnL w="12700" cmpd="sng">
                      <a:noFill/>
                    </a:lnL>
                    <a:lnR w="12700" cap="flat" cmpd="sng" algn="ctr">
                      <a:solidFill>
                        <a:schemeClr val="tx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b="0">
                          <a:solidFill>
                            <a:schemeClr val="tx1"/>
                          </a:solidFill>
                          <a:latin typeface="Consolas"/>
                        </a:rPr>
                        <a:t>Shows relationship between two variables</a:t>
                      </a:r>
                    </a:p>
                  </a:txBody>
                  <a:tcPr>
                    <a:lnL w="12700" cap="flat" cmpd="sng" algn="ctr">
                      <a:solidFill>
                        <a:schemeClr val="tx1"/>
                      </a:solidFill>
                      <a:prstDash val="solid"/>
                      <a:round/>
                      <a:headEnd type="none" w="med" len="med"/>
                      <a:tailEnd type="none" w="med" len="med"/>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46954584"/>
                  </a:ext>
                </a:extLst>
              </a:tr>
              <a:tr h="370840">
                <a:tc>
                  <a:txBody>
                    <a:bodyPr/>
                    <a:lstStyle/>
                    <a:p>
                      <a:r>
                        <a:rPr lang="en-US" b="0">
                          <a:solidFill>
                            <a:schemeClr val="tx1"/>
                          </a:solidFill>
                          <a:latin typeface="Consolas"/>
                        </a:rPr>
                        <a:t>Categorical Plots</a:t>
                      </a:r>
                    </a:p>
                  </a:txBody>
                  <a:tcPr>
                    <a:lnL w="12700" cmpd="sng">
                      <a:noFill/>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a:solidFill>
                            <a:schemeClr val="tx1"/>
                          </a:solidFill>
                          <a:latin typeface="Consolas"/>
                        </a:rPr>
                        <a:t>Visualizes categorical data</a:t>
                      </a:r>
                    </a:p>
                  </a:txBody>
                  <a:tcPr>
                    <a:lnL w="12700" cap="flat" cmpd="sng" algn="ctr">
                      <a:solidFill>
                        <a:schemeClr val="tx1"/>
                      </a:solid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62847786"/>
                  </a:ext>
                </a:extLst>
              </a:tr>
              <a:tr h="370840">
                <a:tc>
                  <a:txBody>
                    <a:bodyPr/>
                    <a:lstStyle/>
                    <a:p>
                      <a:r>
                        <a:rPr lang="en-US" b="0">
                          <a:solidFill>
                            <a:schemeClr val="tx1"/>
                          </a:solidFill>
                          <a:latin typeface="Consolas"/>
                        </a:rPr>
                        <a:t>Distribution Plots</a:t>
                      </a:r>
                    </a:p>
                  </a:txBody>
                  <a:tcPr>
                    <a:lnL w="12700" cmpd="sng">
                      <a:noFill/>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b="0">
                          <a:solidFill>
                            <a:schemeClr val="tx1"/>
                          </a:solidFill>
                          <a:latin typeface="Consolas"/>
                        </a:rPr>
                        <a:t>Examines one or two distributions</a:t>
                      </a:r>
                    </a:p>
                  </a:txBody>
                  <a:tcPr>
                    <a:lnL w="12700" cap="flat" cmpd="sng" algn="ctr">
                      <a:solidFill>
                        <a:schemeClr val="tx1"/>
                      </a:solid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55827466"/>
                  </a:ext>
                </a:extLst>
              </a:tr>
              <a:tr h="370840">
                <a:tc>
                  <a:txBody>
                    <a:bodyPr/>
                    <a:lstStyle/>
                    <a:p>
                      <a:r>
                        <a:rPr lang="en-US" b="0">
                          <a:solidFill>
                            <a:schemeClr val="tx1"/>
                          </a:solidFill>
                          <a:latin typeface="Consolas"/>
                        </a:rPr>
                        <a:t>Regression Plots</a:t>
                      </a:r>
                    </a:p>
                  </a:txBody>
                  <a:tcPr>
                    <a:lnL w="12700" cmpd="sng">
                      <a:noFill/>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b="0">
                          <a:solidFill>
                            <a:schemeClr val="tx1"/>
                          </a:solidFill>
                          <a:latin typeface="Consolas"/>
                        </a:rPr>
                        <a:t>Visualizes data patterns</a:t>
                      </a:r>
                    </a:p>
                  </a:txBody>
                  <a:tcPr>
                    <a:lnL w="12700" cap="flat" cmpd="sng" algn="ctr">
                      <a:solidFill>
                        <a:schemeClr val="tx1"/>
                      </a:solid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09823317"/>
                  </a:ext>
                </a:extLst>
              </a:tr>
              <a:tr h="370840">
                <a:tc>
                  <a:txBody>
                    <a:bodyPr/>
                    <a:lstStyle/>
                    <a:p>
                      <a:r>
                        <a:rPr lang="en-US" b="0">
                          <a:solidFill>
                            <a:schemeClr val="tx1"/>
                          </a:solidFill>
                          <a:latin typeface="Consolas"/>
                        </a:rPr>
                        <a:t>Matrix Plots</a:t>
                      </a:r>
                    </a:p>
                  </a:txBody>
                  <a:tcPr>
                    <a:lnL w="12700" cmpd="sng">
                      <a:noFill/>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b="0">
                          <a:solidFill>
                            <a:schemeClr val="tx1"/>
                          </a:solidFill>
                          <a:latin typeface="Consolas"/>
                        </a:rPr>
                        <a:t>Array of scatterplots</a:t>
                      </a:r>
                    </a:p>
                  </a:txBody>
                  <a:tcPr>
                    <a:lnL w="12700" cap="flat" cmpd="sng" algn="ctr">
                      <a:solidFill>
                        <a:schemeClr val="tx1"/>
                      </a:solid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03437761"/>
                  </a:ext>
                </a:extLst>
              </a:tr>
              <a:tr h="370840">
                <a:tc>
                  <a:txBody>
                    <a:bodyPr/>
                    <a:lstStyle/>
                    <a:p>
                      <a:r>
                        <a:rPr lang="en-US" b="0">
                          <a:solidFill>
                            <a:schemeClr val="tx1"/>
                          </a:solidFill>
                          <a:latin typeface="Consolas"/>
                        </a:rPr>
                        <a:t>Multi-plot Grids</a:t>
                      </a:r>
                    </a:p>
                  </a:txBody>
                  <a:tcPr>
                    <a:lnL w="12700" cmpd="sng">
                      <a:noFill/>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a:solidFill>
                            <a:schemeClr val="tx1"/>
                          </a:solidFill>
                          <a:latin typeface="Consolas"/>
                        </a:rPr>
                        <a:t>Draw many instances of plots on different subsets of data</a:t>
                      </a:r>
                    </a:p>
                    <a:p>
                      <a:endParaRPr lang="en-US" b="0">
                        <a:solidFill>
                          <a:schemeClr val="tx1"/>
                        </a:solidFill>
                        <a:latin typeface="Consolas"/>
                      </a:endParaRPr>
                    </a:p>
                  </a:txBody>
                  <a:tcPr>
                    <a:lnL w="12700" cap="flat" cmpd="sng" algn="ctr">
                      <a:solidFill>
                        <a:schemeClr val="tx1"/>
                      </a:solidFill>
                      <a:prstDash val="solid"/>
                      <a:round/>
                      <a:headEnd type="none" w="med" len="med"/>
                      <a:tailEnd type="none" w="med" len="med"/>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954334184"/>
                  </a:ext>
                </a:extLst>
              </a:tr>
            </a:tbl>
          </a:graphicData>
        </a:graphic>
      </p:graphicFrame>
    </p:spTree>
    <p:extLst>
      <p:ext uri="{BB962C8B-B14F-4D97-AF65-F5344CB8AC3E}">
        <p14:creationId xmlns:p14="http://schemas.microsoft.com/office/powerpoint/2010/main" val="35229605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CF33C-55E0-14E9-15D1-6C487347D10E}"/>
              </a:ext>
            </a:extLst>
          </p:cNvPr>
          <p:cNvSpPr>
            <a:spLocks noGrp="1"/>
          </p:cNvSpPr>
          <p:nvPr>
            <p:ph type="title"/>
          </p:nvPr>
        </p:nvSpPr>
        <p:spPr/>
        <p:txBody>
          <a:bodyPr/>
          <a:lstStyle/>
          <a:p>
            <a:r>
              <a:rPr lang="en-US">
                <a:solidFill>
                  <a:schemeClr val="tx1"/>
                </a:solidFill>
                <a:latin typeface="Consolas"/>
              </a:rPr>
              <a:t>Installation</a:t>
            </a:r>
          </a:p>
        </p:txBody>
      </p:sp>
      <p:sp>
        <p:nvSpPr>
          <p:cNvPr id="3" name="Content Placeholder 2">
            <a:extLst>
              <a:ext uri="{FF2B5EF4-FFF2-40B4-BE49-F238E27FC236}">
                <a16:creationId xmlns:a16="http://schemas.microsoft.com/office/drawing/2014/main" id="{80A92101-7513-E27A-9E90-C20D58718B10}"/>
              </a:ext>
            </a:extLst>
          </p:cNvPr>
          <p:cNvSpPr>
            <a:spLocks noGrp="1"/>
          </p:cNvSpPr>
          <p:nvPr>
            <p:ph idx="1"/>
          </p:nvPr>
        </p:nvSpPr>
        <p:spPr>
          <a:xfrm>
            <a:off x="1119999" y="1825625"/>
            <a:ext cx="10515600" cy="4442973"/>
          </a:xfrm>
        </p:spPr>
        <p:txBody>
          <a:bodyPr vert="horz" lIns="91440" tIns="45720" rIns="91440" bIns="45720" rtlCol="0" anchor="t">
            <a:normAutofit/>
          </a:bodyPr>
          <a:lstStyle/>
          <a:p>
            <a:pPr marL="0" indent="0">
              <a:buNone/>
            </a:pPr>
            <a:r>
              <a:rPr lang="en-US" sz="2400">
                <a:solidFill>
                  <a:schemeClr val="tx1"/>
                </a:solidFill>
                <a:latin typeface="Consolas"/>
              </a:rPr>
              <a:t>Seaborn comes preinstalled with Anaconda:</a:t>
            </a:r>
          </a:p>
          <a:p>
            <a:pPr lvl="1"/>
            <a:r>
              <a:rPr lang="en-US" sz="1900" b="0">
                <a:solidFill>
                  <a:schemeClr val="tx1"/>
                </a:solidFill>
                <a:effectLst/>
                <a:latin typeface="Consolas"/>
              </a:rPr>
              <a:t>import seaborn</a:t>
            </a:r>
          </a:p>
          <a:p>
            <a:pPr marL="0" indent="0">
              <a:buNone/>
            </a:pPr>
            <a:endParaRPr lang="en-US" sz="2400">
              <a:solidFill>
                <a:schemeClr val="tx1"/>
              </a:solidFill>
              <a:latin typeface="Consolas" panose="020B0609020204030204" pitchFamily="49" charset="0"/>
            </a:endParaRPr>
          </a:p>
          <a:p>
            <a:pPr marL="0" indent="0">
              <a:buNone/>
            </a:pPr>
            <a:r>
              <a:rPr lang="en-US" sz="2400">
                <a:solidFill>
                  <a:schemeClr val="tx1"/>
                </a:solidFill>
                <a:latin typeface="Consolas"/>
              </a:rPr>
              <a:t>Install with pip:</a:t>
            </a:r>
          </a:p>
          <a:p>
            <a:pPr lvl="1"/>
            <a:r>
              <a:rPr lang="en-US" sz="1900">
                <a:solidFill>
                  <a:schemeClr val="tx1"/>
                </a:solidFill>
                <a:latin typeface="Consolas"/>
              </a:rPr>
              <a:t>pip install seaborn</a:t>
            </a:r>
          </a:p>
          <a:p>
            <a:pPr marL="0" indent="0">
              <a:buNone/>
            </a:pPr>
            <a:endParaRPr lang="en-US" sz="2400">
              <a:solidFill>
                <a:schemeClr val="tx1"/>
              </a:solidFill>
              <a:latin typeface="Consolas" panose="020B0609020204030204" pitchFamily="49" charset="0"/>
            </a:endParaRPr>
          </a:p>
          <a:p>
            <a:pPr marL="0" indent="0">
              <a:buNone/>
            </a:pPr>
            <a:r>
              <a:rPr lang="en-US" sz="2400">
                <a:solidFill>
                  <a:schemeClr val="tx1"/>
                </a:solidFill>
                <a:latin typeface="Consolas"/>
              </a:rPr>
              <a:t>Install with conda:</a:t>
            </a:r>
          </a:p>
          <a:p>
            <a:pPr lvl="1"/>
            <a:r>
              <a:rPr lang="en-US" sz="1900">
                <a:solidFill>
                  <a:schemeClr val="tx1"/>
                </a:solidFill>
                <a:latin typeface="Consolas"/>
              </a:rPr>
              <a:t>conda install seaborn</a:t>
            </a:r>
          </a:p>
          <a:p>
            <a:pPr marL="0" indent="0">
              <a:buNone/>
            </a:pPr>
            <a:endParaRPr lang="en-US" sz="2400">
              <a:solidFill>
                <a:schemeClr val="tx1"/>
              </a:solidFill>
              <a:latin typeface="Consolas" panose="020B0609020204030204" pitchFamily="49" charset="0"/>
            </a:endParaRPr>
          </a:p>
          <a:p>
            <a:pPr marL="0" indent="0">
              <a:buNone/>
            </a:pPr>
            <a:r>
              <a:rPr lang="en-US" sz="2400">
                <a:solidFill>
                  <a:schemeClr val="tx1"/>
                </a:solidFill>
                <a:latin typeface="Consolas"/>
              </a:rPr>
              <a:t>Dependencies: NumPy, Pandas, and Matplotlib</a:t>
            </a:r>
          </a:p>
          <a:p>
            <a:pPr lvl="1"/>
            <a:r>
              <a:rPr lang="en-US" sz="1800">
                <a:solidFill>
                  <a:schemeClr val="tx1"/>
                </a:solidFill>
                <a:latin typeface="Consolas"/>
              </a:rPr>
              <a:t>Optional (for additional features): Statsmodel, Scipy, Fastcluster</a:t>
            </a:r>
            <a:endParaRPr lang="en-US" sz="1800">
              <a:solidFill>
                <a:schemeClr val="tx1"/>
              </a:solidFill>
              <a:latin typeface="Consolas" panose="020B0609020204030204" pitchFamily="49" charset="0"/>
            </a:endParaRPr>
          </a:p>
        </p:txBody>
      </p:sp>
    </p:spTree>
    <p:extLst>
      <p:ext uri="{BB962C8B-B14F-4D97-AF65-F5344CB8AC3E}">
        <p14:creationId xmlns:p14="http://schemas.microsoft.com/office/powerpoint/2010/main" val="8113517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6E368-3EF9-F7AB-4413-B69F4559867B}"/>
              </a:ext>
            </a:extLst>
          </p:cNvPr>
          <p:cNvSpPr>
            <a:spLocks noGrp="1"/>
          </p:cNvSpPr>
          <p:nvPr>
            <p:ph type="title"/>
          </p:nvPr>
        </p:nvSpPr>
        <p:spPr/>
        <p:txBody>
          <a:bodyPr/>
          <a:lstStyle/>
          <a:p>
            <a:r>
              <a:rPr lang="en-US">
                <a:latin typeface="Consolas" panose="020B0609020204030204" pitchFamily="49" charset="0"/>
              </a:rPr>
              <a:t>Key Commands</a:t>
            </a:r>
          </a:p>
        </p:txBody>
      </p:sp>
      <p:sp>
        <p:nvSpPr>
          <p:cNvPr id="3" name="Content Placeholder 2">
            <a:extLst>
              <a:ext uri="{FF2B5EF4-FFF2-40B4-BE49-F238E27FC236}">
                <a16:creationId xmlns:a16="http://schemas.microsoft.com/office/drawing/2014/main" id="{A20CBFCD-7B0C-51A6-7934-C32E21D1A186}"/>
              </a:ext>
            </a:extLst>
          </p:cNvPr>
          <p:cNvSpPr>
            <a:spLocks noGrp="1"/>
          </p:cNvSpPr>
          <p:nvPr>
            <p:ph idx="1"/>
          </p:nvPr>
        </p:nvSpPr>
        <p:spPr/>
        <p:txBody>
          <a:bodyPr>
            <a:normAutofit/>
          </a:bodyPr>
          <a:lstStyle/>
          <a:p>
            <a:pPr marL="0" indent="0">
              <a:buNone/>
            </a:pPr>
            <a:r>
              <a:rPr lang="en-US" sz="2200">
                <a:latin typeface="Consolas" panose="020B0609020204030204" pitchFamily="49" charset="0"/>
              </a:rPr>
              <a:t>Common commands include:</a:t>
            </a:r>
          </a:p>
          <a:p>
            <a:pPr marL="0" indent="0">
              <a:buNone/>
            </a:pPr>
            <a:endParaRPr lang="en-US" sz="2200">
              <a:latin typeface="Consolas" panose="020B0609020204030204" pitchFamily="49" charset="0"/>
            </a:endParaRPr>
          </a:p>
          <a:p>
            <a:pPr marL="0" indent="0">
              <a:buNone/>
            </a:pPr>
            <a:endParaRPr lang="en-US" sz="2200">
              <a:latin typeface="Consolas" panose="020B0609020204030204" pitchFamily="49" charset="0"/>
            </a:endParaRPr>
          </a:p>
          <a:p>
            <a:pPr marL="0" indent="0">
              <a:buNone/>
            </a:pPr>
            <a:endParaRPr lang="en-US" sz="2200">
              <a:latin typeface="Consolas" panose="020B0609020204030204" pitchFamily="49" charset="0"/>
            </a:endParaRPr>
          </a:p>
          <a:p>
            <a:pPr marL="0" indent="0">
              <a:buNone/>
            </a:pPr>
            <a:endParaRPr lang="en-US" sz="2200">
              <a:latin typeface="Consolas" panose="020B0609020204030204" pitchFamily="49" charset="0"/>
            </a:endParaRPr>
          </a:p>
          <a:p>
            <a:pPr marL="0" indent="0">
              <a:buNone/>
            </a:pPr>
            <a:endParaRPr lang="en-US" sz="2200">
              <a:latin typeface="Consolas" panose="020B0609020204030204" pitchFamily="49" charset="0"/>
            </a:endParaRPr>
          </a:p>
          <a:p>
            <a:pPr marL="0" indent="0">
              <a:buNone/>
            </a:pPr>
            <a:endParaRPr lang="en-US" sz="2200">
              <a:latin typeface="Consolas" panose="020B0609020204030204" pitchFamily="49" charset="0"/>
            </a:endParaRPr>
          </a:p>
          <a:p>
            <a:pPr marL="0" indent="0">
              <a:buNone/>
            </a:pPr>
            <a:endParaRPr lang="en-US" sz="2200">
              <a:latin typeface="Consolas" panose="020B0609020204030204" pitchFamily="49" charset="0"/>
            </a:endParaRPr>
          </a:p>
          <a:p>
            <a:pPr marL="0" indent="0">
              <a:buNone/>
            </a:pPr>
            <a:endParaRPr lang="en-US" sz="2200">
              <a:latin typeface="Consolas" panose="020B0609020204030204" pitchFamily="49" charset="0"/>
            </a:endParaRPr>
          </a:p>
          <a:p>
            <a:pPr marL="0" indent="0">
              <a:buNone/>
            </a:pPr>
            <a:r>
              <a:rPr lang="en-US" sz="2200">
                <a:latin typeface="Consolas" panose="020B0609020204030204" pitchFamily="49" charset="0"/>
              </a:rPr>
              <a:t>...and many more!</a:t>
            </a:r>
          </a:p>
        </p:txBody>
      </p:sp>
      <p:graphicFrame>
        <p:nvGraphicFramePr>
          <p:cNvPr id="4" name="Table 3">
            <a:extLst>
              <a:ext uri="{FF2B5EF4-FFF2-40B4-BE49-F238E27FC236}">
                <a16:creationId xmlns:a16="http://schemas.microsoft.com/office/drawing/2014/main" id="{B18442FF-37AE-41B1-E9A3-01D4A6E08D8B}"/>
              </a:ext>
            </a:extLst>
          </p:cNvPr>
          <p:cNvGraphicFramePr>
            <a:graphicFrameLocks noGrp="1"/>
          </p:cNvGraphicFramePr>
          <p:nvPr>
            <p:extLst>
              <p:ext uri="{D42A27DB-BD31-4B8C-83A1-F6EECF244321}">
                <p14:modId xmlns:p14="http://schemas.microsoft.com/office/powerpoint/2010/main" val="3388344727"/>
              </p:ext>
            </p:extLst>
          </p:nvPr>
        </p:nvGraphicFramePr>
        <p:xfrm>
          <a:off x="1120000" y="2568734"/>
          <a:ext cx="10515600" cy="2865120"/>
        </p:xfrm>
        <a:graphic>
          <a:graphicData uri="http://schemas.openxmlformats.org/drawingml/2006/table">
            <a:tbl>
              <a:tblPr firstRow="1" bandRow="1">
                <a:tableStyleId>{5C22544A-7EE6-4342-B048-85BDC9FD1C3A}</a:tableStyleId>
              </a:tblPr>
              <a:tblGrid>
                <a:gridCol w="2222635">
                  <a:extLst>
                    <a:ext uri="{9D8B030D-6E8A-4147-A177-3AD203B41FA5}">
                      <a16:colId xmlns:a16="http://schemas.microsoft.com/office/drawing/2014/main" val="844831773"/>
                    </a:ext>
                  </a:extLst>
                </a:gridCol>
                <a:gridCol w="8292965">
                  <a:extLst>
                    <a:ext uri="{9D8B030D-6E8A-4147-A177-3AD203B41FA5}">
                      <a16:colId xmlns:a16="http://schemas.microsoft.com/office/drawing/2014/main" val="2524069433"/>
                    </a:ext>
                  </a:extLst>
                </a:gridCol>
              </a:tblGrid>
              <a:tr h="370840">
                <a:tc>
                  <a:txBody>
                    <a:bodyPr/>
                    <a:lstStyle/>
                    <a:p>
                      <a:r>
                        <a:rPr lang="en-US" b="0">
                          <a:solidFill>
                            <a:schemeClr val="tx1"/>
                          </a:solidFill>
                          <a:latin typeface="Consolas" panose="020B0609020204030204" pitchFamily="49" charset="0"/>
                        </a:rPr>
                        <a:t>load_dataset()</a:t>
                      </a:r>
                    </a:p>
                  </a:txBody>
                  <a:tcPr>
                    <a:lnL w="12700" cmpd="sng">
                      <a:noFill/>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a:solidFill>
                            <a:schemeClr val="tx1"/>
                          </a:solidFill>
                          <a:latin typeface="Consolas" panose="020B0609020204030204" pitchFamily="49" charset="0"/>
                        </a:rPr>
                        <a:t>Loads built-in datasets, commonly used for demos and testing</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39443334"/>
                  </a:ext>
                </a:extLst>
              </a:tr>
              <a:tr h="370840">
                <a:tc>
                  <a:txBody>
                    <a:bodyPr/>
                    <a:lstStyle/>
                    <a:p>
                      <a:r>
                        <a:rPr lang="en-US" b="0">
                          <a:solidFill>
                            <a:schemeClr val="tx1"/>
                          </a:solidFill>
                          <a:latin typeface="Consolas" panose="020B0609020204030204" pitchFamily="49" charset="0"/>
                        </a:rPr>
                        <a:t>histplot()</a:t>
                      </a:r>
                    </a:p>
                  </a:txBody>
                  <a:tcPr>
                    <a:lnL w="12700" cmpd="sng">
                      <a:noFill/>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noFill/>
                  </a:tcPr>
                </a:tc>
                <a:tc>
                  <a:txBody>
                    <a:bodyPr/>
                    <a:lstStyle/>
                    <a:p>
                      <a:r>
                        <a:rPr lang="en-US" b="0">
                          <a:solidFill>
                            <a:schemeClr val="tx1"/>
                          </a:solidFill>
                          <a:latin typeface="Consolas" panose="020B0609020204030204" pitchFamily="49" charset="0"/>
                        </a:rPr>
                        <a:t>Plots histograms</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684293709"/>
                  </a:ext>
                </a:extLst>
              </a:tr>
              <a:tr h="370840">
                <a:tc>
                  <a:txBody>
                    <a:bodyPr/>
                    <a:lstStyle/>
                    <a:p>
                      <a:r>
                        <a:rPr lang="en-US" b="0">
                          <a:solidFill>
                            <a:schemeClr val="tx1"/>
                          </a:solidFill>
                          <a:latin typeface="Consolas" panose="020B0609020204030204" pitchFamily="49" charset="0"/>
                        </a:rPr>
                        <a:t>kdeplot()</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r>
                        <a:rPr lang="en-US" b="0">
                          <a:solidFill>
                            <a:schemeClr val="tx1"/>
                          </a:solidFill>
                          <a:latin typeface="Consolas" panose="020B0609020204030204" pitchFamily="49" charset="0"/>
                        </a:rPr>
                        <a:t>Plots a kernel density estimate</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856079346"/>
                  </a:ext>
                </a:extLst>
              </a:tr>
              <a:tr h="370840">
                <a:tc>
                  <a:txBody>
                    <a:bodyPr/>
                    <a:lstStyle/>
                    <a:p>
                      <a:r>
                        <a:rPr lang="en-US" b="0">
                          <a:solidFill>
                            <a:schemeClr val="tx1"/>
                          </a:solidFill>
                          <a:latin typeface="Consolas" panose="020B0609020204030204" pitchFamily="49" charset="0"/>
                        </a:rPr>
                        <a:t>displot()</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r>
                        <a:rPr lang="en-US" b="0">
                          <a:solidFill>
                            <a:schemeClr val="tx1"/>
                          </a:solidFill>
                          <a:latin typeface="Consolas" panose="020B0609020204030204" pitchFamily="49" charset="0"/>
                        </a:rPr>
                        <a:t>Plots various single variable distributions of data</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714845740"/>
                  </a:ext>
                </a:extLst>
              </a:tr>
              <a:tr h="370840">
                <a:tc>
                  <a:txBody>
                    <a:bodyPr/>
                    <a:lstStyle/>
                    <a:p>
                      <a:r>
                        <a:rPr lang="en-US" b="0">
                          <a:solidFill>
                            <a:schemeClr val="tx1"/>
                          </a:solidFill>
                          <a:latin typeface="Consolas" panose="020B0609020204030204" pitchFamily="49" charset="0"/>
                        </a:rPr>
                        <a:t>scatterplot()</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r>
                        <a:rPr lang="en-US" b="0">
                          <a:solidFill>
                            <a:schemeClr val="tx1"/>
                          </a:solidFill>
                          <a:latin typeface="Consolas" panose="020B0609020204030204" pitchFamily="49" charset="0"/>
                        </a:rPr>
                        <a:t>Creates scatterplots</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477755960"/>
                  </a:ext>
                </a:extLst>
              </a:tr>
              <a:tr h="370840">
                <a:tc>
                  <a:txBody>
                    <a:bodyPr/>
                    <a:lstStyle/>
                    <a:p>
                      <a:r>
                        <a:rPr lang="en-US" b="0">
                          <a:solidFill>
                            <a:schemeClr val="tx1"/>
                          </a:solidFill>
                          <a:latin typeface="Consolas" panose="020B0609020204030204" pitchFamily="49" charset="0"/>
                        </a:rPr>
                        <a:t>relplot()</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r>
                        <a:rPr lang="en-US" b="0">
                          <a:solidFill>
                            <a:schemeClr val="tx1"/>
                          </a:solidFill>
                          <a:latin typeface="Consolas" panose="020B0609020204030204" pitchFamily="49" charset="0"/>
                        </a:rPr>
                        <a:t>Creates relational plots</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599736444"/>
                  </a:ext>
                </a:extLst>
              </a:tr>
              <a:tr h="370840">
                <a:tc>
                  <a:txBody>
                    <a:bodyPr/>
                    <a:lstStyle/>
                    <a:p>
                      <a:r>
                        <a:rPr lang="en-US" b="0">
                          <a:solidFill>
                            <a:schemeClr val="tx1"/>
                          </a:solidFill>
                          <a:latin typeface="Consolas" panose="020B0609020204030204" pitchFamily="49" charset="0"/>
                        </a:rPr>
                        <a:t>set_style()</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a:solidFill>
                            <a:schemeClr val="tx1"/>
                          </a:solidFill>
                          <a:latin typeface="Consolas" panose="020B0609020204030204" pitchFamily="49" charset="0"/>
                        </a:rPr>
                        <a:t>Sets the aesthetic of the plots; examples include background, color, size, fonts, and grids</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991427936"/>
                  </a:ext>
                </a:extLst>
              </a:tr>
            </a:tbl>
          </a:graphicData>
        </a:graphic>
      </p:graphicFrame>
    </p:spTree>
    <p:extLst>
      <p:ext uri="{BB962C8B-B14F-4D97-AF65-F5344CB8AC3E}">
        <p14:creationId xmlns:p14="http://schemas.microsoft.com/office/powerpoint/2010/main" val="17051914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C6ADF-27D3-AB56-5404-BB01991C10A0}"/>
              </a:ext>
            </a:extLst>
          </p:cNvPr>
          <p:cNvSpPr>
            <a:spLocks noGrp="1"/>
          </p:cNvSpPr>
          <p:nvPr>
            <p:ph type="title"/>
          </p:nvPr>
        </p:nvSpPr>
        <p:spPr/>
        <p:txBody>
          <a:bodyPr/>
          <a:lstStyle/>
          <a:p>
            <a:r>
              <a:rPr lang="en-US">
                <a:latin typeface="Consolas" panose="020B0609020204030204" pitchFamily="49" charset="0"/>
              </a:rPr>
              <a:t>Library Showcase</a:t>
            </a:r>
          </a:p>
        </p:txBody>
      </p:sp>
      <p:pic>
        <p:nvPicPr>
          <p:cNvPr id="5" name="Picture 4">
            <a:extLst>
              <a:ext uri="{FF2B5EF4-FFF2-40B4-BE49-F238E27FC236}">
                <a16:creationId xmlns:a16="http://schemas.microsoft.com/office/drawing/2014/main" id="{E28AFAE2-EB54-FD45-1995-EEB4031BB96F}"/>
              </a:ext>
            </a:extLst>
          </p:cNvPr>
          <p:cNvPicPr>
            <a:picLocks noChangeAspect="1"/>
          </p:cNvPicPr>
          <p:nvPr/>
        </p:nvPicPr>
        <p:blipFill rotWithShape="1">
          <a:blip r:embed="rId2"/>
          <a:srcRect t="17263" b="10877"/>
          <a:stretch/>
        </p:blipFill>
        <p:spPr>
          <a:xfrm>
            <a:off x="1833562" y="1690688"/>
            <a:ext cx="8524875" cy="4928136"/>
          </a:xfrm>
          <a:prstGeom prst="rect">
            <a:avLst/>
          </a:prstGeom>
          <a:ln w="28575">
            <a:solidFill>
              <a:srgbClr val="ADBAC7"/>
            </a:solidFill>
          </a:ln>
        </p:spPr>
      </p:pic>
    </p:spTree>
    <p:extLst>
      <p:ext uri="{BB962C8B-B14F-4D97-AF65-F5344CB8AC3E}">
        <p14:creationId xmlns:p14="http://schemas.microsoft.com/office/powerpoint/2010/main" val="34659206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E2A67D-CAF3-22DA-5E05-CE0B0B7B91E1}"/>
              </a:ext>
            </a:extLst>
          </p:cNvPr>
          <p:cNvSpPr>
            <a:spLocks noGrp="1"/>
          </p:cNvSpPr>
          <p:nvPr>
            <p:ph type="title"/>
          </p:nvPr>
        </p:nvSpPr>
        <p:spPr/>
        <p:txBody>
          <a:bodyPr/>
          <a:lstStyle/>
          <a:p>
            <a:r>
              <a:rPr lang="en-US">
                <a:solidFill>
                  <a:schemeClr val="tx1"/>
                </a:solidFill>
                <a:latin typeface="Consolas"/>
              </a:rPr>
              <a:t>Library Showcase — Our Pick</a:t>
            </a:r>
          </a:p>
        </p:txBody>
      </p:sp>
      <p:pic>
        <p:nvPicPr>
          <p:cNvPr id="2050" name="Picture 2">
            <a:extLst>
              <a:ext uri="{FF2B5EF4-FFF2-40B4-BE49-F238E27FC236}">
                <a16:creationId xmlns:a16="http://schemas.microsoft.com/office/drawing/2014/main" id="{F9FFFA83-0407-7D5D-D8B3-7593EC5ABC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43496" y="2345996"/>
            <a:ext cx="2552820" cy="2556153"/>
          </a:xfrm>
          <a:prstGeom prst="rect">
            <a:avLst/>
          </a:prstGeom>
          <a:noFill/>
          <a:ln w="28575">
            <a:solidFill>
              <a:srgbClr val="ADBAC7"/>
            </a:solidFill>
          </a:ln>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A954B9FB-5419-506F-F85F-896243879EC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4452" y="2345995"/>
            <a:ext cx="3164246" cy="2557304"/>
          </a:xfrm>
          <a:prstGeom prst="rect">
            <a:avLst/>
          </a:prstGeom>
          <a:noFill/>
          <a:ln w="28575">
            <a:solidFill>
              <a:srgbClr val="ADBAC7"/>
            </a:solidFill>
          </a:ln>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85598754-44F9-A85F-F519-8DC159C7F33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95683" y="2345995"/>
            <a:ext cx="2552820" cy="2556154"/>
          </a:xfrm>
          <a:prstGeom prst="rect">
            <a:avLst/>
          </a:prstGeom>
          <a:noFill/>
          <a:ln w="28575">
            <a:solidFill>
              <a:srgbClr val="ADBAC7"/>
            </a:solidFill>
          </a:ln>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115A919D-E010-09BB-C275-F90A355F0F58}"/>
              </a:ext>
            </a:extLst>
          </p:cNvPr>
          <p:cNvSpPr txBox="1"/>
          <p:nvPr/>
        </p:nvSpPr>
        <p:spPr>
          <a:xfrm>
            <a:off x="8543496" y="4936083"/>
            <a:ext cx="2552820" cy="800219"/>
          </a:xfrm>
          <a:prstGeom prst="rect">
            <a:avLst/>
          </a:prstGeom>
          <a:noFill/>
        </p:spPr>
        <p:txBody>
          <a:bodyPr wrap="square" lIns="91440" tIns="45720" rIns="91440" bIns="45720" rtlCol="0" anchor="t">
            <a:spAutoFit/>
          </a:bodyPr>
          <a:lstStyle/>
          <a:p>
            <a:pPr algn="ctr"/>
            <a:r>
              <a:rPr lang="en-US" sz="1400" b="0" i="0">
                <a:effectLst/>
                <a:latin typeface="Consolas" panose="020B0609020204030204" pitchFamily="49" charset="0"/>
              </a:rPr>
              <a:t>Bivariate plot with multiple elements</a:t>
            </a:r>
          </a:p>
          <a:p>
            <a:endParaRPr lang="en-US"/>
          </a:p>
        </p:txBody>
      </p:sp>
      <p:sp>
        <p:nvSpPr>
          <p:cNvPr id="5" name="TextBox 4">
            <a:extLst>
              <a:ext uri="{FF2B5EF4-FFF2-40B4-BE49-F238E27FC236}">
                <a16:creationId xmlns:a16="http://schemas.microsoft.com/office/drawing/2014/main" id="{A41C8E66-6E76-0A1C-CF2D-74B83342C2AC}"/>
              </a:ext>
            </a:extLst>
          </p:cNvPr>
          <p:cNvSpPr txBox="1"/>
          <p:nvPr/>
        </p:nvSpPr>
        <p:spPr>
          <a:xfrm>
            <a:off x="4520461" y="4941711"/>
            <a:ext cx="3158237" cy="800219"/>
          </a:xfrm>
          <a:prstGeom prst="rect">
            <a:avLst/>
          </a:prstGeom>
          <a:noFill/>
        </p:spPr>
        <p:txBody>
          <a:bodyPr wrap="square" lIns="91440" tIns="45720" rIns="91440" bIns="45720" rtlCol="0" anchor="t">
            <a:spAutoFit/>
          </a:bodyPr>
          <a:lstStyle/>
          <a:p>
            <a:pPr algn="ctr"/>
            <a:r>
              <a:rPr lang="en-US" sz="1400" b="0" i="0">
                <a:effectLst/>
                <a:latin typeface="Consolas" panose="020B0609020204030204" pitchFamily="49" charset="0"/>
              </a:rPr>
              <a:t>Conditional kernel density estimate</a:t>
            </a:r>
          </a:p>
          <a:p>
            <a:endParaRPr lang="en-US"/>
          </a:p>
        </p:txBody>
      </p:sp>
      <p:sp>
        <p:nvSpPr>
          <p:cNvPr id="6" name="TextBox 5">
            <a:extLst>
              <a:ext uri="{FF2B5EF4-FFF2-40B4-BE49-F238E27FC236}">
                <a16:creationId xmlns:a16="http://schemas.microsoft.com/office/drawing/2014/main" id="{620EC3E2-F0A4-E740-8FF9-BA6684E97E26}"/>
              </a:ext>
            </a:extLst>
          </p:cNvPr>
          <p:cNvSpPr txBox="1"/>
          <p:nvPr/>
        </p:nvSpPr>
        <p:spPr>
          <a:xfrm>
            <a:off x="1095684" y="4936083"/>
            <a:ext cx="2552820" cy="800219"/>
          </a:xfrm>
          <a:prstGeom prst="rect">
            <a:avLst/>
          </a:prstGeom>
          <a:noFill/>
        </p:spPr>
        <p:txBody>
          <a:bodyPr wrap="square" lIns="91440" tIns="45720" rIns="91440" bIns="45720" rtlCol="0" anchor="t">
            <a:spAutoFit/>
          </a:bodyPr>
          <a:lstStyle/>
          <a:p>
            <a:pPr algn="ctr"/>
            <a:r>
              <a:rPr lang="en-US" sz="1400" b="0" i="0">
                <a:effectLst/>
                <a:latin typeface="Consolas" panose="020B0609020204030204" pitchFamily="49" charset="0"/>
              </a:rPr>
              <a:t>Smooth kernel density with marginal histograms</a:t>
            </a:r>
          </a:p>
          <a:p>
            <a:endParaRPr lang="en-US"/>
          </a:p>
        </p:txBody>
      </p:sp>
    </p:spTree>
    <p:extLst>
      <p:ext uri="{BB962C8B-B14F-4D97-AF65-F5344CB8AC3E}">
        <p14:creationId xmlns:p14="http://schemas.microsoft.com/office/powerpoint/2010/main" val="24808226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B92847-8B45-C05B-AFC8-4CA63FB0D67B}"/>
              </a:ext>
            </a:extLst>
          </p:cNvPr>
          <p:cNvSpPr>
            <a:spLocks noGrp="1"/>
          </p:cNvSpPr>
          <p:nvPr>
            <p:ph type="title"/>
          </p:nvPr>
        </p:nvSpPr>
        <p:spPr/>
        <p:txBody>
          <a:bodyPr/>
          <a:lstStyle/>
          <a:p>
            <a:r>
              <a:rPr lang="en-US">
                <a:solidFill>
                  <a:schemeClr val="tx1"/>
                </a:solidFill>
                <a:latin typeface="Consolas" panose="020B0609020204030204" pitchFamily="49" charset="0"/>
              </a:rPr>
              <a:t>Code Context and Origin</a:t>
            </a:r>
          </a:p>
        </p:txBody>
      </p:sp>
      <p:sp>
        <p:nvSpPr>
          <p:cNvPr id="3" name="Content Placeholder 2">
            <a:extLst>
              <a:ext uri="{FF2B5EF4-FFF2-40B4-BE49-F238E27FC236}">
                <a16:creationId xmlns:a16="http://schemas.microsoft.com/office/drawing/2014/main" id="{17F50257-FFE2-0D66-C81C-A1C954DFD288}"/>
              </a:ext>
            </a:extLst>
          </p:cNvPr>
          <p:cNvSpPr>
            <a:spLocks noGrp="1"/>
          </p:cNvSpPr>
          <p:nvPr>
            <p:ph idx="1"/>
          </p:nvPr>
        </p:nvSpPr>
        <p:spPr/>
        <p:txBody>
          <a:bodyPr vert="horz" lIns="91440" tIns="45720" rIns="91440" bIns="45720" rtlCol="0" anchor="t">
            <a:normAutofit/>
          </a:bodyPr>
          <a:lstStyle/>
          <a:p>
            <a:pPr marL="0" indent="0">
              <a:lnSpc>
                <a:spcPct val="100000"/>
              </a:lnSpc>
              <a:buNone/>
            </a:pPr>
            <a:r>
              <a:rPr lang="en-US" sz="2200">
                <a:solidFill>
                  <a:schemeClr val="tx1"/>
                </a:solidFill>
                <a:latin typeface="Consolas" panose="020B0609020204030204" pitchFamily="49" charset="0"/>
              </a:rPr>
              <a:t>Our code represents how to create corresponding images using Seaborn. With Seaborn, scatterplots can be made, heat graphs, density graphs, and many more. The graphs we chose are only a select few of the possibilities Seaborn contains.</a:t>
            </a:r>
          </a:p>
          <a:p>
            <a:pPr marL="0" indent="0">
              <a:lnSpc>
                <a:spcPct val="100000"/>
              </a:lnSpc>
              <a:buNone/>
            </a:pPr>
            <a:endParaRPr lang="en-US" sz="2200">
              <a:solidFill>
                <a:schemeClr val="tx1"/>
              </a:solidFill>
              <a:latin typeface="Consolas" panose="020B0609020204030204" pitchFamily="49" charset="0"/>
            </a:endParaRPr>
          </a:p>
          <a:p>
            <a:pPr marL="0" indent="0">
              <a:lnSpc>
                <a:spcPct val="100000"/>
              </a:lnSpc>
              <a:buNone/>
            </a:pPr>
            <a:r>
              <a:rPr lang="en-US" sz="2200">
                <a:solidFill>
                  <a:schemeClr val="tx1"/>
                </a:solidFill>
                <a:latin typeface="Consolas" panose="020B0609020204030204" pitchFamily="49" charset="0"/>
              </a:rPr>
              <a:t>This library is tremendously useful for researchers and marketing specialists when data needs to be visualized in a beautiful, readable, and efficient way.</a:t>
            </a:r>
          </a:p>
          <a:p>
            <a:pPr marL="0" indent="0">
              <a:lnSpc>
                <a:spcPct val="100000"/>
              </a:lnSpc>
              <a:buNone/>
            </a:pPr>
            <a:endParaRPr lang="en-US" sz="2200">
              <a:latin typeface="Consolas" panose="020B0609020204030204" pitchFamily="49" charset="0"/>
            </a:endParaRPr>
          </a:p>
          <a:p>
            <a:pPr marL="0" indent="0">
              <a:lnSpc>
                <a:spcPct val="100000"/>
              </a:lnSpc>
              <a:buNone/>
            </a:pPr>
            <a:r>
              <a:rPr lang="en-US" sz="2200">
                <a:solidFill>
                  <a:schemeClr val="tx1"/>
                </a:solidFill>
                <a:latin typeface="Consolas" panose="020B0609020204030204" pitchFamily="49" charset="0"/>
              </a:rPr>
              <a:t>*The code was given in Seaborn’s documentation.</a:t>
            </a:r>
            <a:endParaRPr lang="en-US" sz="2200">
              <a:latin typeface="Consolas" panose="020B0609020204030204" pitchFamily="49" charset="0"/>
            </a:endParaRPr>
          </a:p>
        </p:txBody>
      </p:sp>
    </p:spTree>
    <p:extLst>
      <p:ext uri="{BB962C8B-B14F-4D97-AF65-F5344CB8AC3E}">
        <p14:creationId xmlns:p14="http://schemas.microsoft.com/office/powerpoint/2010/main" val="1313484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E2A67D-CAF3-22DA-5E05-CE0B0B7B91E1}"/>
              </a:ext>
            </a:extLst>
          </p:cNvPr>
          <p:cNvSpPr>
            <a:spLocks noGrp="1"/>
          </p:cNvSpPr>
          <p:nvPr>
            <p:ph type="title"/>
          </p:nvPr>
        </p:nvSpPr>
        <p:spPr/>
        <p:txBody>
          <a:bodyPr/>
          <a:lstStyle/>
          <a:p>
            <a:r>
              <a:rPr lang="en-US">
                <a:solidFill>
                  <a:schemeClr val="tx1"/>
                </a:solidFill>
                <a:latin typeface="Consolas"/>
              </a:rPr>
              <a:t>kdeplot()</a:t>
            </a:r>
          </a:p>
        </p:txBody>
      </p:sp>
      <p:pic>
        <p:nvPicPr>
          <p:cNvPr id="2054" name="Picture 6">
            <a:extLst>
              <a:ext uri="{FF2B5EF4-FFF2-40B4-BE49-F238E27FC236}">
                <a16:creationId xmlns:a16="http://schemas.microsoft.com/office/drawing/2014/main" id="{85598754-44F9-A85F-F519-8DC159C7F33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5683" y="2345995"/>
            <a:ext cx="2552820" cy="2556154"/>
          </a:xfrm>
          <a:prstGeom prst="rect">
            <a:avLst/>
          </a:prstGeom>
          <a:noFill/>
          <a:ln w="28575">
            <a:solidFill>
              <a:srgbClr val="ADBAC7"/>
            </a:solidFill>
          </a:ln>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620EC3E2-F0A4-E740-8FF9-BA6684E97E26}"/>
              </a:ext>
            </a:extLst>
          </p:cNvPr>
          <p:cNvSpPr txBox="1"/>
          <p:nvPr/>
        </p:nvSpPr>
        <p:spPr>
          <a:xfrm>
            <a:off x="1095684" y="4936083"/>
            <a:ext cx="2552820" cy="800219"/>
          </a:xfrm>
          <a:prstGeom prst="rect">
            <a:avLst/>
          </a:prstGeom>
          <a:noFill/>
        </p:spPr>
        <p:txBody>
          <a:bodyPr wrap="square" lIns="91440" tIns="45720" rIns="91440" bIns="45720" rtlCol="0" anchor="t">
            <a:spAutoFit/>
          </a:bodyPr>
          <a:lstStyle/>
          <a:p>
            <a:pPr algn="ctr"/>
            <a:r>
              <a:rPr lang="en-US" sz="1400" b="0" i="0">
                <a:effectLst/>
                <a:latin typeface="Consolas" panose="020B0609020204030204" pitchFamily="49" charset="0"/>
              </a:rPr>
              <a:t>Smooth kernel density with marginal histograms</a:t>
            </a:r>
          </a:p>
          <a:p>
            <a:endParaRPr lang="en-US"/>
          </a:p>
        </p:txBody>
      </p:sp>
      <p:pic>
        <p:nvPicPr>
          <p:cNvPr id="7" name="Picture 6">
            <a:extLst>
              <a:ext uri="{FF2B5EF4-FFF2-40B4-BE49-F238E27FC236}">
                <a16:creationId xmlns:a16="http://schemas.microsoft.com/office/drawing/2014/main" id="{E8810FCE-927B-772D-CBD5-C167BCAF2AB2}"/>
              </a:ext>
            </a:extLst>
          </p:cNvPr>
          <p:cNvPicPr>
            <a:picLocks noChangeAspect="1"/>
          </p:cNvPicPr>
          <p:nvPr/>
        </p:nvPicPr>
        <p:blipFill rotWithShape="1">
          <a:blip r:embed="rId4"/>
          <a:srcRect r="23962"/>
          <a:stretch/>
        </p:blipFill>
        <p:spPr>
          <a:xfrm>
            <a:off x="4209730" y="2345995"/>
            <a:ext cx="7144070" cy="2556154"/>
          </a:xfrm>
          <a:prstGeom prst="rect">
            <a:avLst/>
          </a:prstGeom>
        </p:spPr>
      </p:pic>
    </p:spTree>
    <p:extLst>
      <p:ext uri="{BB962C8B-B14F-4D97-AF65-F5344CB8AC3E}">
        <p14:creationId xmlns:p14="http://schemas.microsoft.com/office/powerpoint/2010/main" val="25802788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E2A67D-CAF3-22DA-5E05-CE0B0B7B91E1}"/>
              </a:ext>
            </a:extLst>
          </p:cNvPr>
          <p:cNvSpPr>
            <a:spLocks noGrp="1"/>
          </p:cNvSpPr>
          <p:nvPr>
            <p:ph type="title"/>
          </p:nvPr>
        </p:nvSpPr>
        <p:spPr/>
        <p:txBody>
          <a:bodyPr/>
          <a:lstStyle/>
          <a:p>
            <a:r>
              <a:rPr lang="en-US">
                <a:solidFill>
                  <a:schemeClr val="tx1"/>
                </a:solidFill>
                <a:latin typeface="Consolas"/>
              </a:rPr>
              <a:t>displot()</a:t>
            </a:r>
          </a:p>
        </p:txBody>
      </p:sp>
      <p:sp>
        <p:nvSpPr>
          <p:cNvPr id="5" name="TextBox 4">
            <a:extLst>
              <a:ext uri="{FF2B5EF4-FFF2-40B4-BE49-F238E27FC236}">
                <a16:creationId xmlns:a16="http://schemas.microsoft.com/office/drawing/2014/main" id="{A41C8E66-6E76-0A1C-CF2D-74B83342C2AC}"/>
              </a:ext>
            </a:extLst>
          </p:cNvPr>
          <p:cNvSpPr txBox="1"/>
          <p:nvPr/>
        </p:nvSpPr>
        <p:spPr>
          <a:xfrm>
            <a:off x="1095683" y="4941710"/>
            <a:ext cx="3158237" cy="800219"/>
          </a:xfrm>
          <a:prstGeom prst="rect">
            <a:avLst/>
          </a:prstGeom>
          <a:noFill/>
        </p:spPr>
        <p:txBody>
          <a:bodyPr wrap="square" lIns="91440" tIns="45720" rIns="91440" bIns="45720" rtlCol="0" anchor="t">
            <a:spAutoFit/>
          </a:bodyPr>
          <a:lstStyle/>
          <a:p>
            <a:pPr algn="ctr"/>
            <a:r>
              <a:rPr lang="en-US" sz="1400" b="0" i="0">
                <a:effectLst/>
                <a:latin typeface="Consolas" panose="020B0609020204030204" pitchFamily="49" charset="0"/>
              </a:rPr>
              <a:t>Conditional kernel density estimate</a:t>
            </a:r>
          </a:p>
          <a:p>
            <a:endParaRPr lang="en-US"/>
          </a:p>
        </p:txBody>
      </p:sp>
      <p:pic>
        <p:nvPicPr>
          <p:cNvPr id="7" name="Picture 4">
            <a:extLst>
              <a:ext uri="{FF2B5EF4-FFF2-40B4-BE49-F238E27FC236}">
                <a16:creationId xmlns:a16="http://schemas.microsoft.com/office/drawing/2014/main" id="{538D7EFE-5A4C-DE8D-65AD-7563D4DBD4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5683" y="2344845"/>
            <a:ext cx="3164246" cy="2557304"/>
          </a:xfrm>
          <a:prstGeom prst="rect">
            <a:avLst/>
          </a:prstGeom>
          <a:noFill/>
          <a:ln w="28575">
            <a:solidFill>
              <a:srgbClr val="ADBAC7"/>
            </a:solidFill>
          </a:ln>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686A9D0B-88DE-CED9-B2F0-64FA7B7CE3B8}"/>
              </a:ext>
            </a:extLst>
          </p:cNvPr>
          <p:cNvPicPr>
            <a:picLocks noChangeAspect="1"/>
          </p:cNvPicPr>
          <p:nvPr/>
        </p:nvPicPr>
        <p:blipFill rotWithShape="1">
          <a:blip r:embed="rId4"/>
          <a:srcRect r="32206"/>
          <a:stretch/>
        </p:blipFill>
        <p:spPr>
          <a:xfrm>
            <a:off x="4766029" y="1972066"/>
            <a:ext cx="6587771" cy="3505821"/>
          </a:xfrm>
          <a:prstGeom prst="rect">
            <a:avLst/>
          </a:prstGeom>
        </p:spPr>
      </p:pic>
    </p:spTree>
    <p:extLst>
      <p:ext uri="{BB962C8B-B14F-4D97-AF65-F5344CB8AC3E}">
        <p14:creationId xmlns:p14="http://schemas.microsoft.com/office/powerpoint/2010/main" val="1912194534"/>
      </p:ext>
    </p:extLst>
  </p:cSld>
  <p:clrMapOvr>
    <a:masterClrMapping/>
  </p:clrMapOvr>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6E2C283F04CD64E8C5B19144A3B7F46" ma:contentTypeVersion="18" ma:contentTypeDescription="Create a new document." ma:contentTypeScope="" ma:versionID="d1aded098c330c23844c91a715794987">
  <xsd:schema xmlns:xsd="http://www.w3.org/2001/XMLSchema" xmlns:xs="http://www.w3.org/2001/XMLSchema" xmlns:p="http://schemas.microsoft.com/office/2006/metadata/properties" xmlns:ns3="388e2031-6cf4-4dc6-ae01-1c4fb3434323" xmlns:ns4="b8bb104b-3a6f-4e9b-8f41-36917266a6db" targetNamespace="http://schemas.microsoft.com/office/2006/metadata/properties" ma:root="true" ma:fieldsID="12f691a7e275b926ffd6399fa8a07306" ns3:_="" ns4:_="">
    <xsd:import namespace="388e2031-6cf4-4dc6-ae01-1c4fb3434323"/>
    <xsd:import namespace="b8bb104b-3a6f-4e9b-8f41-36917266a6db"/>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KeyPoints" minOccurs="0"/>
                <xsd:element ref="ns3:MediaServiceKeyPoints"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Location" minOccurs="0"/>
                <xsd:element ref="ns3:MediaLengthInSeconds" minOccurs="0"/>
                <xsd:element ref="ns3:_activity" minOccurs="0"/>
                <xsd:element ref="ns3:MediaServiceObjectDetectorVersions" minOccurs="0"/>
                <xsd:element ref="ns3:MediaServiceSystemTag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88e2031-6cf4-4dc6-ae01-1c4fb343432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DateTaken" ma:index="19" nillable="true" ma:displayName="MediaServiceDateTaken" ma:hidden="true" ma:internalName="MediaServiceDateTaken" ma:readOnly="true">
      <xsd:simpleType>
        <xsd:restriction base="dms:Text"/>
      </xsd:simpleType>
    </xsd:element>
    <xsd:element name="MediaServiceLocation" ma:index="20" nillable="true" ma:displayName="Location" ma:internalName="MediaServiceLocation"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element name="MediaServiceSearchProperties" ma:index="25"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b8bb104b-3a6f-4e9b-8f41-36917266a6db"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388e2031-6cf4-4dc6-ae01-1c4fb3434323"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E884F94-0F35-40C4-86B5-90DFDDA143C5}">
  <ds:schemaRefs>
    <ds:schemaRef ds:uri="388e2031-6cf4-4dc6-ae01-1c4fb3434323"/>
    <ds:schemaRef ds:uri="b8bb104b-3a6f-4e9b-8f41-36917266a6db"/>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5EDF9F2-0E7E-4BA5-AB0A-2876A95185CF}">
  <ds:schemaRefs>
    <ds:schemaRef ds:uri="http://purl.org/dc/dcmitype/"/>
    <ds:schemaRef ds:uri="http://schemas.microsoft.com/office/2006/metadata/properties"/>
    <ds:schemaRef ds:uri="http://schemas.microsoft.com/office/infopath/2007/PartnerControls"/>
    <ds:schemaRef ds:uri="http://schemas.microsoft.com/office/2006/documentManagement/types"/>
    <ds:schemaRef ds:uri="http://schemas.openxmlformats.org/package/2006/metadata/core-properties"/>
    <ds:schemaRef ds:uri="http://purl.org/dc/elements/1.1/"/>
    <ds:schemaRef ds:uri="b8bb104b-3a6f-4e9b-8f41-36917266a6db"/>
    <ds:schemaRef ds:uri="http://purl.org/dc/terms/"/>
    <ds:schemaRef ds:uri="388e2031-6cf4-4dc6-ae01-1c4fb3434323"/>
    <ds:schemaRef ds:uri="http://www.w3.org/XML/1998/namespace"/>
  </ds:schemaRefs>
</ds:datastoreItem>
</file>

<file path=customXml/itemProps3.xml><?xml version="1.0" encoding="utf-8"?>
<ds:datastoreItem xmlns:ds="http://schemas.openxmlformats.org/officeDocument/2006/customXml" ds:itemID="{D43E9C76-5C95-4EC8-91CD-1DB4711068E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Depth</Template>
  <TotalTime>0</TotalTime>
  <Words>1043</Words>
  <Application>Microsoft Office PowerPoint</Application>
  <PresentationFormat>Widescreen</PresentationFormat>
  <Paragraphs>99</Paragraphs>
  <Slides>15</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Consolas</vt:lpstr>
      <vt:lpstr>Corbel</vt:lpstr>
      <vt:lpstr>Depth</vt:lpstr>
      <vt:lpstr>Seaborn Library</vt:lpstr>
      <vt:lpstr>Library Applications</vt:lpstr>
      <vt:lpstr>Installation</vt:lpstr>
      <vt:lpstr>Key Commands</vt:lpstr>
      <vt:lpstr>Library Showcase</vt:lpstr>
      <vt:lpstr>Library Showcase — Our Pick</vt:lpstr>
      <vt:lpstr>Code Context and Origin</vt:lpstr>
      <vt:lpstr>kdeplot()</vt:lpstr>
      <vt:lpstr>displot()</vt:lpstr>
      <vt:lpstr>Multi-plot scatterplot(), histplot(), and kdeplot()</vt:lpstr>
      <vt:lpstr>Code Specifics</vt:lpstr>
      <vt:lpstr>Code Specifics – cont. </vt:lpstr>
      <vt:lpstr>Code Specifics – cont. </vt:lpstr>
      <vt:lpstr>Resources</vt:lpstr>
      <vt:lpstr>Thank you! 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Python Library</dc:title>
  <dc:creator>Schmidt, Keagan</dc:creator>
  <cp:lastModifiedBy>Syed, Ameera</cp:lastModifiedBy>
  <cp:revision>2</cp:revision>
  <dcterms:created xsi:type="dcterms:W3CDTF">2024-04-17T18:18:20Z</dcterms:created>
  <dcterms:modified xsi:type="dcterms:W3CDTF">2025-01-23T03:09:52Z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0x010100C6E2C283F04CD64E8C5B19144A3B7F46</vt:lpwstr>
  </property>
</Properties>
</file>