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Anton"/>
      <p:regular r:id="rId11"/>
    </p:embeddedFont>
    <p:embeddedFont>
      <p:font typeface="Fira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ton-regular.fntdata"/><Relationship Id="rId10" Type="http://schemas.openxmlformats.org/officeDocument/2006/relationships/slide" Target="slides/slide6.xml"/><Relationship Id="rId13" Type="http://schemas.openxmlformats.org/officeDocument/2006/relationships/font" Target="fonts/FiraSans-bold.fntdata"/><Relationship Id="rId12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-boldItalic.fntdata"/><Relationship Id="rId14" Type="http://schemas.openxmlformats.org/officeDocument/2006/relationships/font" Target="fonts/Fira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2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/>
          <p:nvPr/>
        </p:nvSpPr>
        <p:spPr>
          <a:xfrm>
            <a:off x="6280190" y="1900595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rPr b="0" i="0" lang="en-US" sz="445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Predictive Analysis for Breast Cancer: A Machine Learning Approach</a:t>
            </a:r>
            <a:endParaRPr b="0" i="0" sz="4450" u="none" cap="none" strike="noStrike"/>
          </a:p>
        </p:txBody>
      </p:sp>
      <p:sp>
        <p:nvSpPr>
          <p:cNvPr id="42" name="Google Shape;42;p9"/>
          <p:cNvSpPr/>
          <p:nvPr/>
        </p:nvSpPr>
        <p:spPr>
          <a:xfrm>
            <a:off x="6280190" y="436709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Presented by </a:t>
            </a:r>
            <a:r>
              <a:rPr b="1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Kareem Ameerah,</a:t>
            </a: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750" u="none" cap="none" strike="noStrike"/>
          </a:p>
        </p:txBody>
      </p:sp>
      <p:sp>
        <p:nvSpPr>
          <p:cNvPr id="43" name="Google Shape;43;p9"/>
          <p:cNvSpPr/>
          <p:nvPr/>
        </p:nvSpPr>
        <p:spPr>
          <a:xfrm>
            <a:off x="6280190" y="4985147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Matric Number:</a:t>
            </a:r>
            <a:r>
              <a:rPr b="1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22/11469. </a:t>
            </a:r>
            <a:endParaRPr b="0" i="0" sz="1750" u="none" cap="none" strike="noStrike"/>
          </a:p>
        </p:txBody>
      </p:sp>
      <p:sp>
        <p:nvSpPr>
          <p:cNvPr id="44" name="Google Shape;44;p9"/>
          <p:cNvSpPr/>
          <p:nvPr/>
        </p:nvSpPr>
        <p:spPr>
          <a:xfrm>
            <a:off x="6280190" y="5603200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This presentation outlines a groundbreaking machine learning approach to breast cancer prediction.</a:t>
            </a:r>
            <a:endParaRPr b="0" i="0" sz="1750" u="none" cap="none" strike="noStrike"/>
          </a:p>
        </p:txBody>
      </p:sp>
      <p:sp>
        <p:nvSpPr>
          <p:cNvPr id="45" name="Google Shape;45;p9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rPr b="0" i="0" lang="en-US" sz="445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b="0" i="0" sz="4450" u="none" cap="none" strike="noStrike"/>
          </a:p>
        </p:txBody>
      </p:sp>
      <p:sp>
        <p:nvSpPr>
          <p:cNvPr id="52" name="Google Shape;52;p10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Global Impact</a:t>
            </a:r>
            <a:endParaRPr b="0" i="0" sz="2200" u="none" cap="none" strike="noStrike"/>
          </a:p>
        </p:txBody>
      </p:sp>
      <p:sp>
        <p:nvSpPr>
          <p:cNvPr id="54" name="Google Shape;54;p10"/>
          <p:cNvSpPr/>
          <p:nvPr/>
        </p:nvSpPr>
        <p:spPr>
          <a:xfrm>
            <a:off x="1530906" y="2664738"/>
            <a:ext cx="123057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Leading cause of death among women worldwide.</a:t>
            </a:r>
            <a:endParaRPr b="0" i="0" sz="1750" u="none" cap="none" strike="noStrike"/>
          </a:p>
        </p:txBody>
      </p:sp>
      <p:sp>
        <p:nvSpPr>
          <p:cNvPr id="55" name="Google Shape;55;p10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Late Diagnosis Challenge</a:t>
            </a:r>
            <a:endParaRPr b="0" i="0" sz="2200" u="none" cap="none" strike="noStrike"/>
          </a:p>
        </p:txBody>
      </p:sp>
      <p:sp>
        <p:nvSpPr>
          <p:cNvPr id="57" name="Google Shape;57;p10"/>
          <p:cNvSpPr/>
          <p:nvPr/>
        </p:nvSpPr>
        <p:spPr>
          <a:xfrm>
            <a:off x="1530906" y="4049554"/>
            <a:ext cx="123057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Over 70% of cases in Nigeria diagnosed at Stage 3 or 4.</a:t>
            </a:r>
            <a:endParaRPr b="0" i="0" sz="1750" u="none" cap="none" strike="noStrike"/>
          </a:p>
        </p:txBody>
      </p:sp>
      <p:sp>
        <p:nvSpPr>
          <p:cNvPr id="58" name="Google Shape;58;p10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Clinical Bottlenecks</a:t>
            </a:r>
            <a:endParaRPr b="0" i="0" sz="2200" u="none" cap="none" strike="noStrike"/>
          </a:p>
        </p:txBody>
      </p:sp>
      <p:sp>
        <p:nvSpPr>
          <p:cNvPr id="60" name="Google Shape;60;p10"/>
          <p:cNvSpPr/>
          <p:nvPr/>
        </p:nvSpPr>
        <p:spPr>
          <a:xfrm>
            <a:off x="1530906" y="5434370"/>
            <a:ext cx="123057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High workloads and delays for lab personnel.</a:t>
            </a:r>
            <a:endParaRPr b="0" i="0" sz="1750" u="none" cap="none" strike="noStrike"/>
          </a:p>
        </p:txBody>
      </p:sp>
      <p:sp>
        <p:nvSpPr>
          <p:cNvPr id="61" name="Google Shape;61;p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1530906" y="632876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AI-Powered Solution</a:t>
            </a:r>
            <a:endParaRPr b="0" i="0" sz="2200" u="none" cap="none" strike="noStrike"/>
          </a:p>
        </p:txBody>
      </p:sp>
      <p:sp>
        <p:nvSpPr>
          <p:cNvPr id="63" name="Google Shape;63;p10"/>
          <p:cNvSpPr/>
          <p:nvPr/>
        </p:nvSpPr>
        <p:spPr>
          <a:xfrm>
            <a:off x="1530906" y="6819186"/>
            <a:ext cx="123057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AI system for early screening of breast aspirate samples, predicting malignancy.</a:t>
            </a:r>
            <a:endParaRPr b="0" i="0" sz="1750" u="none" cap="none" strike="noStrike"/>
          </a:p>
        </p:txBody>
      </p:sp>
      <p:sp>
        <p:nvSpPr>
          <p:cNvPr id="64" name="Google Shape;64;p10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93802" y="1680925"/>
            <a:ext cx="13050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rPr b="0" i="0" lang="en-US" sz="445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Problem &amp; Objectives: Bridging the Diagnostic Gap</a:t>
            </a:r>
            <a:endParaRPr b="0" i="0" sz="4450" u="none" cap="none" strike="noStrike">
              <a:solidFill>
                <a:srgbClr val="FA95A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t/>
            </a:r>
            <a:endParaRPr sz="4450">
              <a:solidFill>
                <a:srgbClr val="FA95A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672065" y="295669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  <a:endParaRPr b="0" i="0" sz="2200" u="none" cap="none" strike="noStrike"/>
          </a:p>
        </p:txBody>
      </p:sp>
      <p:sp>
        <p:nvSpPr>
          <p:cNvPr id="72" name="Google Shape;72;p11"/>
          <p:cNvSpPr/>
          <p:nvPr/>
        </p:nvSpPr>
        <p:spPr>
          <a:xfrm>
            <a:off x="793790" y="35661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30856" y="3639823"/>
            <a:ext cx="5507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Late diagnosis = poor patient outcomes.</a:t>
            </a:r>
            <a:endParaRPr b="0" i="0" sz="1750" u="none" cap="none" strike="noStrike"/>
          </a:p>
        </p:txBody>
      </p:sp>
      <p:sp>
        <p:nvSpPr>
          <p:cNvPr id="74" name="Google Shape;74;p11"/>
          <p:cNvSpPr/>
          <p:nvPr/>
        </p:nvSpPr>
        <p:spPr>
          <a:xfrm>
            <a:off x="793790" y="453009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530906" y="4603790"/>
            <a:ext cx="55075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Laboratories lack fast, intelligent screening tools.</a:t>
            </a:r>
            <a:endParaRPr b="0" i="0" sz="1750" u="none" cap="none" strike="noStrike"/>
          </a:p>
        </p:txBody>
      </p:sp>
      <p:sp>
        <p:nvSpPr>
          <p:cNvPr id="76" name="Google Shape;76;p11"/>
          <p:cNvSpPr/>
          <p:nvPr/>
        </p:nvSpPr>
        <p:spPr>
          <a:xfrm>
            <a:off x="7599521" y="295667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Project Objectives</a:t>
            </a:r>
            <a:endParaRPr b="0" i="0" sz="2200" u="none" cap="none" strike="noStrike"/>
          </a:p>
        </p:txBody>
      </p:sp>
      <p:sp>
        <p:nvSpPr>
          <p:cNvPr id="77" name="Google Shape;77;p11"/>
          <p:cNvSpPr/>
          <p:nvPr/>
        </p:nvSpPr>
        <p:spPr>
          <a:xfrm>
            <a:off x="7599521" y="35661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8336637" y="3639860"/>
            <a:ext cx="55075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Build supervised ML model for FNA features.</a:t>
            </a:r>
            <a:endParaRPr b="0" i="0" sz="1750" u="none" cap="none" strike="noStrike"/>
          </a:p>
        </p:txBody>
      </p:sp>
      <p:sp>
        <p:nvSpPr>
          <p:cNvPr id="79" name="Google Shape;79;p11"/>
          <p:cNvSpPr/>
          <p:nvPr/>
        </p:nvSpPr>
        <p:spPr>
          <a:xfrm>
            <a:off x="7599521" y="453009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336637" y="4603790"/>
            <a:ext cx="550759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To support laboratory technicians with a system that speeds up their workflow.</a:t>
            </a:r>
            <a:endParaRPr b="0" i="0" sz="1750" u="none" cap="none" strike="noStrike"/>
          </a:p>
        </p:txBody>
      </p:sp>
      <p:sp>
        <p:nvSpPr>
          <p:cNvPr id="81" name="Google Shape;81;p11"/>
          <p:cNvSpPr/>
          <p:nvPr/>
        </p:nvSpPr>
        <p:spPr>
          <a:xfrm>
            <a:off x="7599521" y="578322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336637" y="5856923"/>
            <a:ext cx="55075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Increase early detection, reduce delays.</a:t>
            </a:r>
            <a:endParaRPr b="0" i="0" sz="1750" u="none" cap="none" strike="noStrike"/>
          </a:p>
        </p:txBody>
      </p:sp>
      <p:sp>
        <p:nvSpPr>
          <p:cNvPr id="83" name="Google Shape;83;p11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793790" y="1251109"/>
            <a:ext cx="871501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rPr b="0" i="0" lang="en-US" sz="445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Methodology: From Data to Deployment</a:t>
            </a:r>
            <a:endParaRPr b="0" i="0" sz="4450" u="none" cap="none" strike="noStrike"/>
          </a:p>
        </p:txBody>
      </p:sp>
      <p:sp>
        <p:nvSpPr>
          <p:cNvPr id="90" name="Google Shape;90;p12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Data Acquisition</a:t>
            </a:r>
            <a:endParaRPr b="0" i="0" sz="2200" u="none" cap="none" strike="noStrike"/>
          </a:p>
        </p:txBody>
      </p:sp>
      <p:sp>
        <p:nvSpPr>
          <p:cNvPr id="91" name="Google Shape;91;p1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Real-world dataset from ULTRAMEDIKX, Kano.</a:t>
            </a:r>
            <a:endParaRPr b="0" i="0" sz="1750" u="none" cap="none" strike="noStrike"/>
          </a:p>
        </p:txBody>
      </p:sp>
      <p:pic>
        <p:nvPicPr>
          <p:cNvPr descr="preencoded.png"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3492" y="3336369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/>
          <p:nvPr/>
        </p:nvSpPr>
        <p:spPr>
          <a:xfrm>
            <a:off x="9937790" y="245280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Preprocessing</a:t>
            </a:r>
            <a:endParaRPr b="0" i="0" sz="2200" u="none" cap="none" strike="noStrike"/>
          </a:p>
        </p:txBody>
      </p:sp>
      <p:sp>
        <p:nvSpPr>
          <p:cNvPr id="95" name="Google Shape;95;p12"/>
          <p:cNvSpPr/>
          <p:nvPr/>
        </p:nvSpPr>
        <p:spPr>
          <a:xfrm>
            <a:off x="9937790" y="2943225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Label &amp; one-hot encoding, StandardScaler scaling.</a:t>
            </a:r>
            <a:endParaRPr b="0" i="0" sz="1750" u="none" cap="none" strike="noStrike"/>
          </a:p>
        </p:txBody>
      </p:sp>
      <p:pic>
        <p:nvPicPr>
          <p:cNvPr descr="preencoded.png" id="96" name="Google Shape;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3010" y="3071693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10051256" y="408777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Model Training</a:t>
            </a:r>
            <a:endParaRPr b="0" i="0" sz="2200" u="none" cap="none" strike="noStrike"/>
          </a:p>
        </p:txBody>
      </p:sp>
      <p:sp>
        <p:nvSpPr>
          <p:cNvPr id="99" name="Google Shape;99;p12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Logistic Regression, SVM, Deep Learning, etc.</a:t>
            </a:r>
            <a:endParaRPr b="0" i="0" sz="1750" u="none" cap="none" strike="noStrike"/>
          </a:p>
        </p:txBody>
      </p:sp>
      <p:pic>
        <p:nvPicPr>
          <p:cNvPr descr="preencoded.png" id="100" name="Google Shape;10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19423" y="4758452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9937790" y="57228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Best Model</a:t>
            </a:r>
            <a:endParaRPr b="0" i="0" sz="2200" u="none" cap="none" strike="noStrike"/>
          </a:p>
        </p:txBody>
      </p:sp>
      <p:sp>
        <p:nvSpPr>
          <p:cNvPr id="103" name="Google Shape;103;p12"/>
          <p:cNvSpPr/>
          <p:nvPr/>
        </p:nvSpPr>
        <p:spPr>
          <a:xfrm>
            <a:off x="9937790" y="6213277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Deep Learning with Keras (2 hidden layers, dropout).</a:t>
            </a:r>
            <a:endParaRPr b="0" i="0" sz="1750" u="none" cap="none" strike="noStrike"/>
          </a:p>
        </p:txBody>
      </p:sp>
      <p:pic>
        <p:nvPicPr>
          <p:cNvPr descr="preencoded.png" id="104" name="Google Shape;10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70564" y="6065520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Deployment</a:t>
            </a:r>
            <a:endParaRPr b="0" i="0" sz="2200" u="none" cap="none" strike="noStrike"/>
          </a:p>
        </p:txBody>
      </p:sp>
      <p:sp>
        <p:nvSpPr>
          <p:cNvPr id="107" name="Google Shape;107;p12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Fira Sans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Intuitive Streamlit app for lab integration.</a:t>
            </a:r>
            <a:endParaRPr b="0" i="0" sz="1750" u="none" cap="none" strike="noStrike"/>
          </a:p>
        </p:txBody>
      </p:sp>
      <p:pic>
        <p:nvPicPr>
          <p:cNvPr descr="preencoded.png" id="108" name="Google Shape;10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10595" y="5186720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793803" y="702825"/>
            <a:ext cx="11583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450"/>
              <a:buFont typeface="Anton"/>
              <a:buNone/>
            </a:pPr>
            <a:r>
              <a:rPr b="0" i="0" lang="en-US" sz="445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Results: Enhanced Accuracy and Speed</a:t>
            </a:r>
            <a:endParaRPr b="0" i="0" sz="4450" u="none" cap="none" strike="noStrike"/>
          </a:p>
        </p:txBody>
      </p:sp>
      <p:sp>
        <p:nvSpPr>
          <p:cNvPr id="117" name="Google Shape;117;p13"/>
          <p:cNvSpPr/>
          <p:nvPr/>
        </p:nvSpPr>
        <p:spPr>
          <a:xfrm>
            <a:off x="672082" y="2124675"/>
            <a:ext cx="488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Performance </a:t>
            </a:r>
            <a:r>
              <a:rPr lang="en-US" sz="2200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comparison</a:t>
            </a:r>
            <a:endParaRPr b="0" i="0" sz="2200" u="none" cap="none" strike="noStrike"/>
          </a:p>
        </p:txBody>
      </p:sp>
      <p:pic>
        <p:nvPicPr>
          <p:cNvPr descr="preencoded.png"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9" y="3026326"/>
            <a:ext cx="5963794" cy="44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8280853" y="2124675"/>
            <a:ext cx="5216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2200"/>
              <a:buFont typeface="Anton"/>
              <a:buNone/>
            </a:pPr>
            <a:r>
              <a:rPr b="0" i="0" lang="en-US" sz="220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Diagnosis Time Comparison</a:t>
            </a:r>
            <a:endParaRPr b="0" i="0" sz="2200" u="none" cap="none" strike="noStrike"/>
          </a:p>
        </p:txBody>
      </p:sp>
      <p:pic>
        <p:nvPicPr>
          <p:cNvPr descr="preencoded.png" id="120" name="Google Shape;1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9600" y="3026325"/>
            <a:ext cx="5963800" cy="43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/>
          <p:nvPr/>
        </p:nvSpPr>
        <p:spPr>
          <a:xfrm>
            <a:off x="6222921" y="578644"/>
            <a:ext cx="5261372" cy="657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FA95AF"/>
              </a:buClr>
              <a:buSzPts val="4100"/>
              <a:buFont typeface="Anton"/>
              <a:buNone/>
            </a:pPr>
            <a:r>
              <a:rPr b="0" i="0" lang="en-US" sz="4100" u="none" cap="none" strike="noStrike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 b="0" i="0" sz="4100" u="none" cap="none" strike="noStrike"/>
          </a:p>
        </p:txBody>
      </p:sp>
      <p:sp>
        <p:nvSpPr>
          <p:cNvPr id="129" name="Google Shape;129;p14"/>
          <p:cNvSpPr/>
          <p:nvPr/>
        </p:nvSpPr>
        <p:spPr>
          <a:xfrm>
            <a:off x="6222921" y="1551861"/>
            <a:ext cx="473512" cy="47351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906816" y="1624132"/>
            <a:ext cx="2630686" cy="32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50"/>
              <a:buFont typeface="Anton"/>
              <a:buNone/>
            </a:pPr>
            <a:r>
              <a:rPr b="0" i="0" lang="en-US" sz="205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Lab Technician Support</a:t>
            </a:r>
            <a:endParaRPr b="0" i="0" sz="2050" u="none" cap="none" strike="noStrike"/>
          </a:p>
        </p:txBody>
      </p:sp>
      <p:sp>
        <p:nvSpPr>
          <p:cNvPr id="131" name="Google Shape;131;p14"/>
          <p:cNvSpPr/>
          <p:nvPr/>
        </p:nvSpPr>
        <p:spPr>
          <a:xfrm>
            <a:off x="6906816" y="2079188"/>
            <a:ext cx="6987064" cy="336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Fira Sans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Pre-screens aspirate samples, enhancing workflow efficiency.</a:t>
            </a:r>
            <a:endParaRPr b="0" i="0" sz="1650" u="none" cap="none" strike="noStrike"/>
          </a:p>
        </p:txBody>
      </p:sp>
      <p:sp>
        <p:nvSpPr>
          <p:cNvPr id="132" name="Google Shape;132;p14"/>
          <p:cNvSpPr/>
          <p:nvPr/>
        </p:nvSpPr>
        <p:spPr>
          <a:xfrm>
            <a:off x="6222921" y="2836783"/>
            <a:ext cx="473512" cy="47351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6906833" y="2909050"/>
            <a:ext cx="4996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50"/>
              <a:buFont typeface="Anton"/>
              <a:buNone/>
            </a:pPr>
            <a:r>
              <a:rPr b="0" i="0" lang="en-US" sz="205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Accelerated Interventions</a:t>
            </a:r>
            <a:endParaRPr b="0" i="0" sz="2050" u="none" cap="none" strike="noStrike"/>
          </a:p>
        </p:txBody>
      </p:sp>
      <p:sp>
        <p:nvSpPr>
          <p:cNvPr id="134" name="Google Shape;134;p14"/>
          <p:cNvSpPr/>
          <p:nvPr/>
        </p:nvSpPr>
        <p:spPr>
          <a:xfrm>
            <a:off x="6906816" y="3364111"/>
            <a:ext cx="6987064" cy="336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Fira Sans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Faster detection leads to earlier and more effective treatments.</a:t>
            </a:r>
            <a:endParaRPr b="0" i="0" sz="1650" u="none" cap="none" strike="noStrike"/>
          </a:p>
        </p:txBody>
      </p:sp>
      <p:sp>
        <p:nvSpPr>
          <p:cNvPr id="135" name="Google Shape;135;p14"/>
          <p:cNvSpPr/>
          <p:nvPr/>
        </p:nvSpPr>
        <p:spPr>
          <a:xfrm>
            <a:off x="6222921" y="4121706"/>
            <a:ext cx="473512" cy="47351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6906816" y="4193977"/>
            <a:ext cx="2630686" cy="32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50"/>
              <a:buFont typeface="Anton"/>
              <a:buNone/>
            </a:pPr>
            <a:r>
              <a:rPr b="0" i="0" lang="en-US" sz="205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Scalable System</a:t>
            </a:r>
            <a:endParaRPr b="0" i="0" sz="2050" u="none" cap="none" strike="noStrike"/>
          </a:p>
        </p:txBody>
      </p:sp>
      <p:sp>
        <p:nvSpPr>
          <p:cNvPr id="137" name="Google Shape;137;p14"/>
          <p:cNvSpPr/>
          <p:nvPr/>
        </p:nvSpPr>
        <p:spPr>
          <a:xfrm>
            <a:off x="6906816" y="4649033"/>
            <a:ext cx="6987064" cy="336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Fira Sans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Designed for widespread implementation.</a:t>
            </a:r>
            <a:endParaRPr b="0" i="0" sz="1650" u="none" cap="none" strike="noStrike"/>
          </a:p>
        </p:txBody>
      </p:sp>
      <p:sp>
        <p:nvSpPr>
          <p:cNvPr id="138" name="Google Shape;138;p14"/>
          <p:cNvSpPr/>
          <p:nvPr/>
        </p:nvSpPr>
        <p:spPr>
          <a:xfrm>
            <a:off x="6222921" y="5406628"/>
            <a:ext cx="473512" cy="473512"/>
          </a:xfrm>
          <a:prstGeom prst="roundRect">
            <a:avLst>
              <a:gd fmla="val 6667" name="adj"/>
            </a:avLst>
          </a:prstGeom>
          <a:solidFill>
            <a:srgbClr val="3E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906834" y="5478900"/>
            <a:ext cx="5713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50"/>
              <a:buFont typeface="Anton"/>
              <a:buNone/>
            </a:pPr>
            <a:r>
              <a:rPr b="0" i="0" lang="en-US" sz="2050" u="none" cap="none" strike="noStrike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Efficient Healthcare Delivery</a:t>
            </a:r>
            <a:endParaRPr b="0" i="0" sz="2050" u="none" cap="none" strike="noStrike"/>
          </a:p>
        </p:txBody>
      </p:sp>
      <p:sp>
        <p:nvSpPr>
          <p:cNvPr id="140" name="Google Shape;140;p14"/>
          <p:cNvSpPr/>
          <p:nvPr/>
        </p:nvSpPr>
        <p:spPr>
          <a:xfrm>
            <a:off x="6906816" y="5933956"/>
            <a:ext cx="6987064" cy="336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Fira Sans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Promotes better care, especially in low-resource settings.</a:t>
            </a:r>
            <a:endParaRPr b="0" i="0" sz="1650" u="none" cap="none" strike="noStrike"/>
          </a:p>
        </p:txBody>
      </p:sp>
      <p:sp>
        <p:nvSpPr>
          <p:cNvPr id="141" name="Google Shape;141;p14"/>
          <p:cNvSpPr/>
          <p:nvPr/>
        </p:nvSpPr>
        <p:spPr>
          <a:xfrm>
            <a:off x="6538555" y="6744057"/>
            <a:ext cx="7355324" cy="67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Fira Sans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This project proves that even simple clinical data, when paired with AI, can save lives.</a:t>
            </a:r>
            <a:endParaRPr b="0" i="0" sz="1650" u="none" cap="none" strike="noStrike"/>
          </a:p>
        </p:txBody>
      </p:sp>
      <p:sp>
        <p:nvSpPr>
          <p:cNvPr id="142" name="Google Shape;142;p14"/>
          <p:cNvSpPr/>
          <p:nvPr/>
        </p:nvSpPr>
        <p:spPr>
          <a:xfrm>
            <a:off x="6222921" y="6507361"/>
            <a:ext cx="22860" cy="1146810"/>
          </a:xfrm>
          <a:prstGeom prst="rect">
            <a:avLst/>
          </a:prstGeom>
          <a:solidFill>
            <a:srgbClr val="FA95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1903400" y="7499100"/>
            <a:ext cx="2727000" cy="73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