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4630400" cy="8229600"/>
  <p:notesSz cx="8229600" cy="14630400"/>
  <p:embeddedFontLst>
    <p:embeddedFont>
      <p:font typeface="Montserrat Medium" pitchFamily="34" charset="0"/>
      <p:bold r:id="rId21"/>
    </p:embeddedFont>
    <p:embeddedFont>
      <p:font typeface="Montserrat Medium" pitchFamily="34" charset="-122"/>
      <p:bold r:id="rId22"/>
    </p:embeddedFont>
    <p:embeddedFont>
      <p:font typeface="Montserrat Medium" pitchFamily="34" charset="-120"/>
      <p:bold r:id="rId23"/>
    </p:embeddedFont>
    <p:embeddedFont>
      <p:font typeface="Calibri" panose="020F0502020204030204" charset="0"/>
      <p:regular r:id="rId24"/>
      <p:bold r:id="rId25"/>
      <p:italic r:id="rId26"/>
      <p:boldItalic r:id="rId27"/>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p:spPr>
      </p:sp>
      <p:sp>
        <p:nvSpPr>
          <p:cNvPr id="3" name="Shape 1"/>
          <p:cNvSpPr/>
          <p:nvPr/>
        </p:nvSpPr>
        <p:spPr>
          <a:xfrm>
            <a:off x="0" y="0"/>
            <a:ext cx="14630400" cy="8229600"/>
          </a:xfrm>
          <a:prstGeom prst="rect">
            <a:avLst/>
          </a:prstGeom>
          <a:solidFill>
            <a:srgbClr val="5C243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p:spPr>
      </p:sp>
      <p:sp>
        <p:nvSpPr>
          <p:cNvPr id="3" name="Shape 1"/>
          <p:cNvSpPr/>
          <p:nvPr/>
        </p:nvSpPr>
        <p:spPr>
          <a:xfrm>
            <a:off x="0" y="0"/>
            <a:ext cx="14630400" cy="8229600"/>
          </a:xfrm>
          <a:prstGeom prst="rect">
            <a:avLst/>
          </a:prstGeom>
          <a:solidFill>
            <a:srgbClr val="5C243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p:spPr>
      </p:sp>
      <p:sp>
        <p:nvSpPr>
          <p:cNvPr id="3" name="Shape 1"/>
          <p:cNvSpPr/>
          <p:nvPr/>
        </p:nvSpPr>
        <p:spPr>
          <a:xfrm>
            <a:off x="0" y="0"/>
            <a:ext cx="14630400" cy="8229600"/>
          </a:xfrm>
          <a:prstGeom prst="rect">
            <a:avLst/>
          </a:prstGeom>
          <a:solidFill>
            <a:srgbClr val="5C243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p:spPr>
      </p:sp>
      <p:sp>
        <p:nvSpPr>
          <p:cNvPr id="3" name="Shape 1"/>
          <p:cNvSpPr/>
          <p:nvPr/>
        </p:nvSpPr>
        <p:spPr>
          <a:xfrm>
            <a:off x="0" y="0"/>
            <a:ext cx="14630400" cy="8229600"/>
          </a:xfrm>
          <a:prstGeom prst="rect">
            <a:avLst/>
          </a:prstGeom>
          <a:solidFill>
            <a:srgbClr val="5C243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p:spPr>
      </p:sp>
      <p:sp>
        <p:nvSpPr>
          <p:cNvPr id="3" name="Shape 1"/>
          <p:cNvSpPr/>
          <p:nvPr/>
        </p:nvSpPr>
        <p:spPr>
          <a:xfrm>
            <a:off x="0" y="0"/>
            <a:ext cx="14630400" cy="8229600"/>
          </a:xfrm>
          <a:prstGeom prst="rect">
            <a:avLst/>
          </a:prstGeom>
          <a:solidFill>
            <a:srgbClr val="5C243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p:spPr>
      </p:sp>
      <p:sp>
        <p:nvSpPr>
          <p:cNvPr id="3" name="Shape 1"/>
          <p:cNvSpPr/>
          <p:nvPr/>
        </p:nvSpPr>
        <p:spPr>
          <a:xfrm>
            <a:off x="0" y="0"/>
            <a:ext cx="14630400" cy="8229600"/>
          </a:xfrm>
          <a:prstGeom prst="rect">
            <a:avLst/>
          </a:prstGeom>
          <a:solidFill>
            <a:srgbClr val="5C243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p:spPr>
      </p:sp>
      <p:sp>
        <p:nvSpPr>
          <p:cNvPr id="3" name="Shape 1"/>
          <p:cNvSpPr/>
          <p:nvPr/>
        </p:nvSpPr>
        <p:spPr>
          <a:xfrm>
            <a:off x="0" y="0"/>
            <a:ext cx="14630400" cy="8229600"/>
          </a:xfrm>
          <a:prstGeom prst="rect">
            <a:avLst/>
          </a:prstGeom>
          <a:solidFill>
            <a:srgbClr val="5C243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p:spPr>
      </p:sp>
      <p:sp>
        <p:nvSpPr>
          <p:cNvPr id="3" name="Shape 1"/>
          <p:cNvSpPr/>
          <p:nvPr/>
        </p:nvSpPr>
        <p:spPr>
          <a:xfrm>
            <a:off x="0" y="0"/>
            <a:ext cx="14630400" cy="8229600"/>
          </a:xfrm>
          <a:prstGeom prst="rect">
            <a:avLst/>
          </a:prstGeom>
          <a:solidFill>
            <a:srgbClr val="5C243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p:spPr>
      </p:sp>
      <p:sp>
        <p:nvSpPr>
          <p:cNvPr id="3" name="Shape 1"/>
          <p:cNvSpPr/>
          <p:nvPr/>
        </p:nvSpPr>
        <p:spPr>
          <a:xfrm>
            <a:off x="0" y="0"/>
            <a:ext cx="14630400" cy="8229600"/>
          </a:xfrm>
          <a:prstGeom prst="rect">
            <a:avLst/>
          </a:prstGeom>
          <a:solidFill>
            <a:srgbClr val="5C243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p:spPr>
      </p:sp>
      <p:sp>
        <p:nvSpPr>
          <p:cNvPr id="3" name="Shape 1"/>
          <p:cNvSpPr/>
          <p:nvPr/>
        </p:nvSpPr>
        <p:spPr>
          <a:xfrm>
            <a:off x="0" y="0"/>
            <a:ext cx="14630400" cy="8229600"/>
          </a:xfrm>
          <a:prstGeom prst="rect">
            <a:avLst/>
          </a:prstGeom>
          <a:solidFill>
            <a:srgbClr val="5C243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p:spPr>
      </p:sp>
      <p:sp>
        <p:nvSpPr>
          <p:cNvPr id="3" name="Shape 1"/>
          <p:cNvSpPr/>
          <p:nvPr/>
        </p:nvSpPr>
        <p:spPr>
          <a:xfrm>
            <a:off x="0" y="0"/>
            <a:ext cx="14630400" cy="8229600"/>
          </a:xfrm>
          <a:prstGeom prst="rect">
            <a:avLst/>
          </a:prstGeom>
          <a:solidFill>
            <a:srgbClr val="5C243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p:spPr>
      </p:sp>
      <p:sp>
        <p:nvSpPr>
          <p:cNvPr id="3" name="Shape 1"/>
          <p:cNvSpPr/>
          <p:nvPr/>
        </p:nvSpPr>
        <p:spPr>
          <a:xfrm>
            <a:off x="0" y="0"/>
            <a:ext cx="14630400" cy="8229600"/>
          </a:xfrm>
          <a:prstGeom prst="rect">
            <a:avLst/>
          </a:prstGeom>
          <a:solidFill>
            <a:srgbClr val="5C243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p:spPr>
      </p:sp>
      <p:sp>
        <p:nvSpPr>
          <p:cNvPr id="3" name="Shape 1"/>
          <p:cNvSpPr/>
          <p:nvPr/>
        </p:nvSpPr>
        <p:spPr>
          <a:xfrm>
            <a:off x="0" y="0"/>
            <a:ext cx="14630400" cy="8229600"/>
          </a:xfrm>
          <a:prstGeom prst="rect">
            <a:avLst/>
          </a:prstGeom>
          <a:solidFill>
            <a:srgbClr val="5C243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p:spPr>
      </p:sp>
      <p:sp>
        <p:nvSpPr>
          <p:cNvPr id="3" name="Shape 1"/>
          <p:cNvSpPr/>
          <p:nvPr/>
        </p:nvSpPr>
        <p:spPr>
          <a:xfrm>
            <a:off x="0" y="0"/>
            <a:ext cx="14630400" cy="8229600"/>
          </a:xfrm>
          <a:prstGeom prst="rect">
            <a:avLst/>
          </a:prstGeom>
          <a:solidFill>
            <a:srgbClr val="5C243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1.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5.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C:/Users/Ameerah/Downloads/OIP.jpegOIP"/>
          <p:cNvPicPr>
            <a:picLocks noChangeAspect="1"/>
          </p:cNvPicPr>
          <p:nvPr/>
        </p:nvPicPr>
        <p:blipFill>
          <a:blip r:embed="rId1"/>
          <a:srcRect l="39527" t="-1296" r="1214" b="1296"/>
          <a:stretch>
            <a:fillRect/>
          </a:stretch>
        </p:blipFill>
        <p:spPr>
          <a:xfrm>
            <a:off x="0" y="0"/>
            <a:ext cx="7315200" cy="8229600"/>
          </a:xfrm>
          <a:prstGeom prst="rect">
            <a:avLst/>
          </a:prstGeom>
        </p:spPr>
      </p:pic>
      <p:sp>
        <p:nvSpPr>
          <p:cNvPr id="3" name="Text 0"/>
          <p:cNvSpPr/>
          <p:nvPr/>
        </p:nvSpPr>
        <p:spPr>
          <a:xfrm>
            <a:off x="8064460" y="2712720"/>
            <a:ext cx="5816679" cy="2140625"/>
          </a:xfrm>
          <a:prstGeom prst="rect">
            <a:avLst/>
          </a:prstGeom>
          <a:noFill/>
        </p:spPr>
        <p:txBody>
          <a:bodyPr wrap="square" lIns="0" tIns="0" rIns="0" bIns="0" rtlCol="0" anchor="t"/>
          <a:lstStyle/>
          <a:p>
            <a:pPr marL="0" indent="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Predicting Employee Attrition with Machine Learning</a:t>
            </a:r>
            <a:endParaRPr lang="en-US" sz="4450" dirty="0"/>
          </a:p>
        </p:txBody>
      </p:sp>
      <p:sp>
        <p:nvSpPr>
          <p:cNvPr id="4" name="Text 1"/>
          <p:cNvSpPr/>
          <p:nvPr/>
        </p:nvSpPr>
        <p:spPr>
          <a:xfrm>
            <a:off x="8064460" y="6024721"/>
            <a:ext cx="5816679" cy="342424"/>
          </a:xfrm>
          <a:prstGeom prst="rect">
            <a:avLst/>
          </a:prstGeom>
          <a:noFill/>
        </p:spPr>
        <p:txBody>
          <a:bodyPr wrap="none" lIns="0" tIns="0" rIns="0" bIns="0" rtlCol="0" anchor="t"/>
          <a:lstStyle/>
          <a:p>
            <a:pPr marL="0" indent="0">
              <a:lnSpc>
                <a:spcPts val="2650"/>
              </a:lnSpc>
              <a:buNone/>
            </a:pPr>
            <a:r>
              <a:rPr lang="en-US" sz="1650" b="1" dirty="0">
                <a:solidFill>
                  <a:srgbClr val="F4CAB8"/>
                </a:solidFill>
                <a:latin typeface="Montserrat Medium" pitchFamily="34" charset="0"/>
                <a:ea typeface="Montserrat Medium" pitchFamily="34" charset="-122"/>
                <a:cs typeface="Montserrat Medium" pitchFamily="34" charset="-120"/>
              </a:rPr>
              <a:t>KAREEM AMEERAH</a:t>
            </a:r>
            <a:endParaRPr lang="en-US" sz="16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49260" y="1635681"/>
            <a:ext cx="5709404" cy="713542"/>
          </a:xfrm>
          <a:prstGeom prst="rect">
            <a:avLst/>
          </a:prstGeom>
          <a:noFill/>
        </p:spPr>
        <p:txBody>
          <a:bodyPr wrap="none" lIns="0" tIns="0" rIns="0" bIns="0" rtlCol="0" anchor="t"/>
          <a:lstStyle/>
          <a:p>
            <a:pPr marL="0" indent="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Feature Selection</a:t>
            </a:r>
            <a:endParaRPr lang="en-US" sz="4450" dirty="0"/>
          </a:p>
        </p:txBody>
      </p:sp>
      <p:sp>
        <p:nvSpPr>
          <p:cNvPr id="3" name="Text 1"/>
          <p:cNvSpPr/>
          <p:nvPr/>
        </p:nvSpPr>
        <p:spPr>
          <a:xfrm>
            <a:off x="749260" y="2777371"/>
            <a:ext cx="13131879" cy="342424"/>
          </a:xfrm>
          <a:prstGeom prst="rect">
            <a:avLst/>
          </a:prstGeom>
          <a:noFill/>
        </p:spPr>
        <p:txBody>
          <a:bodyPr wrap="none" lIns="0" tIns="0" rIns="0" bIns="0" rtlCol="0" anchor="t"/>
          <a:lstStyle/>
          <a:p>
            <a:pPr marL="0" indent="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Using Correlation Matrix </a:t>
            </a:r>
            <a:endParaRPr lang="en-US" sz="1650" dirty="0"/>
          </a:p>
        </p:txBody>
      </p:sp>
      <p:pic>
        <p:nvPicPr>
          <p:cNvPr id="4" name="Image 0" descr="preencoded.png"/>
          <p:cNvPicPr>
            <a:picLocks noChangeAspect="1"/>
          </p:cNvPicPr>
          <p:nvPr/>
        </p:nvPicPr>
        <p:blipFill>
          <a:blip r:embed="rId1"/>
          <a:stretch>
            <a:fillRect/>
          </a:stretch>
        </p:blipFill>
        <p:spPr>
          <a:xfrm>
            <a:off x="749260" y="3601522"/>
            <a:ext cx="5125760" cy="2152412"/>
          </a:xfrm>
          <a:prstGeom prst="rect">
            <a:avLst/>
          </a:prstGeom>
        </p:spPr>
      </p:pic>
      <p:pic>
        <p:nvPicPr>
          <p:cNvPr id="5" name="Image 1" descr="preencoded.png"/>
          <p:cNvPicPr>
            <a:picLocks noChangeAspect="1"/>
          </p:cNvPicPr>
          <p:nvPr/>
        </p:nvPicPr>
        <p:blipFill>
          <a:blip r:embed="rId2"/>
          <a:stretch>
            <a:fillRect/>
          </a:stretch>
        </p:blipFill>
        <p:spPr>
          <a:xfrm>
            <a:off x="7583924" y="3601522"/>
            <a:ext cx="5125760" cy="2168128"/>
          </a:xfrm>
          <a:prstGeom prst="rect">
            <a:avLst/>
          </a:prstGeom>
        </p:spPr>
      </p:pic>
      <p:sp>
        <p:nvSpPr>
          <p:cNvPr id="6" name="Text 2"/>
          <p:cNvSpPr/>
          <p:nvPr/>
        </p:nvSpPr>
        <p:spPr>
          <a:xfrm>
            <a:off x="749260" y="6251377"/>
            <a:ext cx="13131879" cy="342424"/>
          </a:xfrm>
          <a:prstGeom prst="rect">
            <a:avLst/>
          </a:prstGeom>
          <a:noFill/>
        </p:spPr>
        <p:txBody>
          <a:bodyPr wrap="none" lIns="0" tIns="0" rIns="0" bIns="0" rtlCol="0" anchor="t"/>
          <a:lstStyle/>
          <a:p>
            <a:pPr marL="0" indent="0">
              <a:lnSpc>
                <a:spcPts val="2650"/>
              </a:lnSpc>
              <a:buNone/>
            </a:pPr>
            <a:endParaRPr lang="en-US" sz="16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036207" y="556260"/>
            <a:ext cx="10557867" cy="674251"/>
          </a:xfrm>
          <a:prstGeom prst="rect">
            <a:avLst/>
          </a:prstGeom>
          <a:noFill/>
        </p:spPr>
        <p:txBody>
          <a:bodyPr wrap="none" lIns="0" tIns="0" rIns="0" bIns="0" rtlCol="0" anchor="t"/>
          <a:lstStyle/>
          <a:p>
            <a:pPr marL="0" indent="0" algn="ctr">
              <a:lnSpc>
                <a:spcPts val="5300"/>
              </a:lnSpc>
              <a:buNone/>
            </a:pPr>
            <a:r>
              <a:rPr lang="en-US" sz="4200" b="1" dirty="0">
                <a:solidFill>
                  <a:srgbClr val="FFB393"/>
                </a:solidFill>
                <a:latin typeface="Brygada 1918 Bold" pitchFamily="34" charset="0"/>
                <a:ea typeface="Brygada 1918 Bold" pitchFamily="34" charset="-122"/>
                <a:cs typeface="Brygada 1918 Bold" pitchFamily="34" charset="-120"/>
              </a:rPr>
              <a:t>Best Performing Model Including Tuning</a:t>
            </a:r>
            <a:endParaRPr lang="en-US" sz="4200" dirty="0"/>
          </a:p>
        </p:txBody>
      </p:sp>
      <p:pic>
        <p:nvPicPr>
          <p:cNvPr id="3" name="Image 0" descr="preencoded.png"/>
          <p:cNvPicPr>
            <a:picLocks noChangeAspect="1"/>
          </p:cNvPicPr>
          <p:nvPr/>
        </p:nvPicPr>
        <p:blipFill>
          <a:blip r:embed="rId1"/>
          <a:stretch>
            <a:fillRect/>
          </a:stretch>
        </p:blipFill>
        <p:spPr>
          <a:xfrm>
            <a:off x="707946" y="1761411"/>
            <a:ext cx="4843224" cy="1878449"/>
          </a:xfrm>
          <a:prstGeom prst="rect">
            <a:avLst/>
          </a:prstGeom>
        </p:spPr>
      </p:pic>
      <p:pic>
        <p:nvPicPr>
          <p:cNvPr id="4" name="Image 1" descr="preencoded.png"/>
          <p:cNvPicPr>
            <a:picLocks noChangeAspect="1"/>
          </p:cNvPicPr>
          <p:nvPr/>
        </p:nvPicPr>
        <p:blipFill>
          <a:blip r:embed="rId2"/>
          <a:stretch>
            <a:fillRect/>
          </a:stretch>
        </p:blipFill>
        <p:spPr>
          <a:xfrm>
            <a:off x="7706558" y="1761411"/>
            <a:ext cx="5880259" cy="2532578"/>
          </a:xfrm>
          <a:prstGeom prst="rect">
            <a:avLst/>
          </a:prstGeom>
        </p:spPr>
      </p:pic>
      <p:pic>
        <p:nvPicPr>
          <p:cNvPr id="5" name="Image 2" descr="preencoded.png"/>
          <p:cNvPicPr>
            <a:picLocks noChangeAspect="1"/>
          </p:cNvPicPr>
          <p:nvPr/>
        </p:nvPicPr>
        <p:blipFill>
          <a:blip r:embed="rId3"/>
          <a:stretch>
            <a:fillRect/>
          </a:stretch>
        </p:blipFill>
        <p:spPr>
          <a:xfrm>
            <a:off x="707946" y="4749046"/>
            <a:ext cx="12486084" cy="2409587"/>
          </a:xfrm>
          <a:prstGeom prst="rect">
            <a:avLst/>
          </a:prstGeom>
        </p:spPr>
      </p:pic>
      <p:sp>
        <p:nvSpPr>
          <p:cNvPr id="6" name="Text 1"/>
          <p:cNvSpPr/>
          <p:nvPr/>
        </p:nvSpPr>
        <p:spPr>
          <a:xfrm>
            <a:off x="707946" y="7386161"/>
            <a:ext cx="13214509" cy="323612"/>
          </a:xfrm>
          <a:prstGeom prst="rect">
            <a:avLst/>
          </a:prstGeom>
          <a:noFill/>
        </p:spPr>
        <p:txBody>
          <a:bodyPr wrap="none" lIns="0" tIns="0" rIns="0" bIns="0" rtlCol="0" anchor="t"/>
          <a:lstStyle/>
          <a:p>
            <a:pPr marL="0" indent="0">
              <a:lnSpc>
                <a:spcPts val="2500"/>
              </a:lnSpc>
              <a:buNone/>
            </a:pPr>
            <a:r>
              <a:rPr lang="en-US" sz="1550" dirty="0">
                <a:solidFill>
                  <a:srgbClr val="F4CAB8"/>
                </a:solidFill>
                <a:latin typeface="Montserrat Medium" pitchFamily="34" charset="0"/>
                <a:ea typeface="Montserrat Medium" pitchFamily="34" charset="-122"/>
                <a:cs typeface="Montserrat Medium" pitchFamily="34" charset="-120"/>
              </a:rPr>
              <a:t>Best Performing Model is Random Forest</a:t>
            </a:r>
            <a:endParaRPr lang="en-US" sz="15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2676287"/>
          </a:xfrm>
          <a:prstGeom prst="rect">
            <a:avLst/>
          </a:prstGeom>
        </p:spPr>
      </p:pic>
      <p:sp>
        <p:nvSpPr>
          <p:cNvPr id="3" name="Text 0"/>
          <p:cNvSpPr/>
          <p:nvPr/>
        </p:nvSpPr>
        <p:spPr>
          <a:xfrm>
            <a:off x="749260" y="3453289"/>
            <a:ext cx="13131879" cy="1427083"/>
          </a:xfrm>
          <a:prstGeom prst="rect">
            <a:avLst/>
          </a:prstGeom>
          <a:noFill/>
        </p:spPr>
        <p:txBody>
          <a:bodyPr wrap="square" lIns="0" tIns="0" rIns="0" bIns="0" rtlCol="0" anchor="t"/>
          <a:lstStyle/>
          <a:p>
            <a:pPr marL="0" indent="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Evaluating Model Performance: Measuring Accuracy and Predictive Power</a:t>
            </a:r>
            <a:endParaRPr lang="en-US" sz="4450" dirty="0"/>
          </a:p>
        </p:txBody>
      </p:sp>
      <p:sp>
        <p:nvSpPr>
          <p:cNvPr id="4" name="Text 1"/>
          <p:cNvSpPr/>
          <p:nvPr/>
        </p:nvSpPr>
        <p:spPr>
          <a:xfrm>
            <a:off x="749260" y="5308521"/>
            <a:ext cx="4163139" cy="706517"/>
          </a:xfrm>
          <a:prstGeom prst="rect">
            <a:avLst/>
          </a:prstGeom>
          <a:noFill/>
        </p:spPr>
        <p:txBody>
          <a:bodyPr wrap="none" lIns="0" tIns="0" rIns="0" bIns="0" rtlCol="0" anchor="t"/>
          <a:lstStyle/>
          <a:p>
            <a:pPr marL="0" indent="0" algn="ctr">
              <a:lnSpc>
                <a:spcPts val="5550"/>
              </a:lnSpc>
              <a:buNone/>
            </a:pPr>
            <a:r>
              <a:rPr lang="en-US" sz="5550" b="1" dirty="0">
                <a:solidFill>
                  <a:srgbClr val="F4CAB8"/>
                </a:solidFill>
                <a:latin typeface="Brygada 1918 Bold" pitchFamily="34" charset="0"/>
                <a:ea typeface="Brygada 1918 Bold" pitchFamily="34" charset="-122"/>
                <a:cs typeface="Brygada 1918 Bold" pitchFamily="34" charset="-120"/>
              </a:rPr>
              <a:t>0.88%</a:t>
            </a:r>
            <a:endParaRPr lang="en-US" sz="5550" dirty="0"/>
          </a:p>
        </p:txBody>
      </p:sp>
      <p:sp>
        <p:nvSpPr>
          <p:cNvPr id="5" name="Text 2"/>
          <p:cNvSpPr/>
          <p:nvPr/>
        </p:nvSpPr>
        <p:spPr>
          <a:xfrm>
            <a:off x="1403509" y="6282571"/>
            <a:ext cx="2854643" cy="356830"/>
          </a:xfrm>
          <a:prstGeom prst="rect">
            <a:avLst/>
          </a:prstGeom>
          <a:noFill/>
        </p:spPr>
        <p:txBody>
          <a:bodyPr wrap="none" lIns="0" tIns="0" rIns="0" bIns="0" rtlCol="0" anchor="t"/>
          <a:lstStyle/>
          <a:p>
            <a:pPr marL="0" indent="0" algn="ctr">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Accuracy</a:t>
            </a:r>
            <a:endParaRPr lang="en-US" sz="2200" dirty="0"/>
          </a:p>
        </p:txBody>
      </p:sp>
      <p:sp>
        <p:nvSpPr>
          <p:cNvPr id="6" name="Text 3"/>
          <p:cNvSpPr/>
          <p:nvPr/>
        </p:nvSpPr>
        <p:spPr>
          <a:xfrm>
            <a:off x="749260" y="6767751"/>
            <a:ext cx="4163139" cy="342424"/>
          </a:xfrm>
          <a:prstGeom prst="rect">
            <a:avLst/>
          </a:prstGeom>
          <a:noFill/>
        </p:spPr>
        <p:txBody>
          <a:bodyPr wrap="none" lIns="0" tIns="0" rIns="0" bIns="0" rtlCol="0" anchor="t"/>
          <a:lstStyle/>
          <a:p>
            <a:pPr marL="0" indent="0" algn="ctr">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Overall correct predictions</a:t>
            </a:r>
            <a:endParaRPr lang="en-US" sz="1650" dirty="0"/>
          </a:p>
        </p:txBody>
      </p:sp>
      <p:sp>
        <p:nvSpPr>
          <p:cNvPr id="7" name="Text 4"/>
          <p:cNvSpPr/>
          <p:nvPr/>
        </p:nvSpPr>
        <p:spPr>
          <a:xfrm>
            <a:off x="5233511" y="5308521"/>
            <a:ext cx="4163258" cy="706517"/>
          </a:xfrm>
          <a:prstGeom prst="rect">
            <a:avLst/>
          </a:prstGeom>
          <a:noFill/>
        </p:spPr>
        <p:txBody>
          <a:bodyPr wrap="none" lIns="0" tIns="0" rIns="0" bIns="0" rtlCol="0" anchor="t"/>
          <a:lstStyle/>
          <a:p>
            <a:pPr marL="0" indent="0" algn="ctr">
              <a:lnSpc>
                <a:spcPts val="5550"/>
              </a:lnSpc>
              <a:buNone/>
            </a:pPr>
            <a:r>
              <a:rPr lang="en-US" sz="5550" b="1" dirty="0">
                <a:solidFill>
                  <a:srgbClr val="F4CAB8"/>
                </a:solidFill>
                <a:latin typeface="Brygada 1918 Bold" pitchFamily="34" charset="0"/>
                <a:ea typeface="Brygada 1918 Bold" pitchFamily="34" charset="-122"/>
                <a:cs typeface="Brygada 1918 Bold" pitchFamily="34" charset="-120"/>
              </a:rPr>
              <a:t>0.85%</a:t>
            </a:r>
            <a:endParaRPr lang="en-US" sz="5550" dirty="0"/>
          </a:p>
        </p:txBody>
      </p:sp>
      <p:sp>
        <p:nvSpPr>
          <p:cNvPr id="8" name="Text 5"/>
          <p:cNvSpPr/>
          <p:nvPr/>
        </p:nvSpPr>
        <p:spPr>
          <a:xfrm>
            <a:off x="5887760" y="6282571"/>
            <a:ext cx="2854643" cy="356830"/>
          </a:xfrm>
          <a:prstGeom prst="rect">
            <a:avLst/>
          </a:prstGeom>
          <a:noFill/>
        </p:spPr>
        <p:txBody>
          <a:bodyPr wrap="none" lIns="0" tIns="0" rIns="0" bIns="0" rtlCol="0" anchor="t"/>
          <a:lstStyle/>
          <a:p>
            <a:pPr marL="0" indent="0" algn="ctr">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Precision</a:t>
            </a:r>
            <a:endParaRPr lang="en-US" sz="2200" dirty="0"/>
          </a:p>
        </p:txBody>
      </p:sp>
      <p:sp>
        <p:nvSpPr>
          <p:cNvPr id="9" name="Text 6"/>
          <p:cNvSpPr/>
          <p:nvPr/>
        </p:nvSpPr>
        <p:spPr>
          <a:xfrm>
            <a:off x="5233511" y="6767751"/>
            <a:ext cx="4163258" cy="684848"/>
          </a:xfrm>
          <a:prstGeom prst="rect">
            <a:avLst/>
          </a:prstGeom>
          <a:noFill/>
        </p:spPr>
        <p:txBody>
          <a:bodyPr wrap="square" lIns="0" tIns="0" rIns="0" bIns="0" rtlCol="0" anchor="t"/>
          <a:lstStyle/>
          <a:p>
            <a:pPr marL="0" indent="0" algn="ctr">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Proportion of correctly predicted attrition cases</a:t>
            </a:r>
            <a:endParaRPr lang="en-US" sz="1650" dirty="0"/>
          </a:p>
        </p:txBody>
      </p:sp>
      <p:sp>
        <p:nvSpPr>
          <p:cNvPr id="10" name="Text 7"/>
          <p:cNvSpPr/>
          <p:nvPr/>
        </p:nvSpPr>
        <p:spPr>
          <a:xfrm>
            <a:off x="9717881" y="5308521"/>
            <a:ext cx="4163258" cy="706517"/>
          </a:xfrm>
          <a:prstGeom prst="rect">
            <a:avLst/>
          </a:prstGeom>
          <a:noFill/>
        </p:spPr>
        <p:txBody>
          <a:bodyPr wrap="none" lIns="0" tIns="0" rIns="0" bIns="0" rtlCol="0" anchor="t"/>
          <a:lstStyle/>
          <a:p>
            <a:pPr marL="0" indent="0" algn="ctr">
              <a:lnSpc>
                <a:spcPts val="5550"/>
              </a:lnSpc>
              <a:buNone/>
            </a:pPr>
            <a:r>
              <a:rPr lang="en-US" sz="5550" b="1" dirty="0">
                <a:solidFill>
                  <a:srgbClr val="F4CAB8"/>
                </a:solidFill>
                <a:latin typeface="Brygada 1918 Bold" pitchFamily="34" charset="0"/>
                <a:ea typeface="Brygada 1918 Bold" pitchFamily="34" charset="-122"/>
                <a:cs typeface="Brygada 1918 Bold" pitchFamily="34" charset="-120"/>
              </a:rPr>
              <a:t>0.64</a:t>
            </a:r>
            <a:endParaRPr lang="en-US" sz="5550" dirty="0"/>
          </a:p>
        </p:txBody>
      </p:sp>
      <p:sp>
        <p:nvSpPr>
          <p:cNvPr id="11" name="Text 8"/>
          <p:cNvSpPr/>
          <p:nvPr/>
        </p:nvSpPr>
        <p:spPr>
          <a:xfrm>
            <a:off x="10372130" y="6282571"/>
            <a:ext cx="2854643" cy="356830"/>
          </a:xfrm>
          <a:prstGeom prst="rect">
            <a:avLst/>
          </a:prstGeom>
          <a:noFill/>
        </p:spPr>
        <p:txBody>
          <a:bodyPr wrap="none" lIns="0" tIns="0" rIns="0" bIns="0" rtlCol="0" anchor="t"/>
          <a:lstStyle/>
          <a:p>
            <a:pPr marL="0" indent="0" algn="ctr">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Micro Avg Recall</a:t>
            </a:r>
            <a:endParaRPr lang="en-US" sz="2200" dirty="0"/>
          </a:p>
        </p:txBody>
      </p:sp>
      <p:sp>
        <p:nvSpPr>
          <p:cNvPr id="12" name="Text 9"/>
          <p:cNvSpPr/>
          <p:nvPr/>
        </p:nvSpPr>
        <p:spPr>
          <a:xfrm>
            <a:off x="9717881" y="6767751"/>
            <a:ext cx="4163258" cy="342424"/>
          </a:xfrm>
          <a:prstGeom prst="rect">
            <a:avLst/>
          </a:prstGeom>
          <a:noFill/>
        </p:spPr>
        <p:txBody>
          <a:bodyPr wrap="none" lIns="0" tIns="0" rIns="0" bIns="0" rtlCol="0" anchor="t"/>
          <a:lstStyle/>
          <a:p>
            <a:pPr marL="0" indent="0" algn="ctr">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Ability to identify all attrition cases</a:t>
            </a:r>
            <a:endParaRPr lang="en-US" sz="16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39842" y="504111"/>
            <a:ext cx="8243649" cy="609362"/>
          </a:xfrm>
          <a:prstGeom prst="rect">
            <a:avLst/>
          </a:prstGeom>
          <a:noFill/>
        </p:spPr>
        <p:txBody>
          <a:bodyPr wrap="none" lIns="0" tIns="0" rIns="0" bIns="0" rtlCol="0" anchor="t"/>
          <a:lstStyle/>
          <a:p>
            <a:pPr marL="0" indent="0">
              <a:lnSpc>
                <a:spcPts val="4750"/>
              </a:lnSpc>
              <a:buNone/>
            </a:pPr>
            <a:r>
              <a:rPr lang="en-US" sz="3800" b="1" dirty="0">
                <a:solidFill>
                  <a:srgbClr val="FFB393"/>
                </a:solidFill>
                <a:latin typeface="Brygada 1918 Bold" pitchFamily="34" charset="0"/>
                <a:ea typeface="Brygada 1918 Bold" pitchFamily="34" charset="-122"/>
                <a:cs typeface="Brygada 1918 Bold" pitchFamily="34" charset="-120"/>
              </a:rPr>
              <a:t>Key Findings and Future Directions</a:t>
            </a:r>
            <a:endParaRPr lang="en-US" sz="3800" dirty="0"/>
          </a:p>
        </p:txBody>
      </p:sp>
      <p:pic>
        <p:nvPicPr>
          <p:cNvPr id="3" name="Image 0" descr="preencoded.png"/>
          <p:cNvPicPr>
            <a:picLocks noChangeAspect="1"/>
          </p:cNvPicPr>
          <p:nvPr/>
        </p:nvPicPr>
        <p:blipFill>
          <a:blip r:embed="rId1"/>
          <a:stretch>
            <a:fillRect/>
          </a:stretch>
        </p:blipFill>
        <p:spPr>
          <a:xfrm>
            <a:off x="639842" y="1479113"/>
            <a:ext cx="6847284" cy="3884176"/>
          </a:xfrm>
          <a:prstGeom prst="rect">
            <a:avLst/>
          </a:prstGeom>
        </p:spPr>
      </p:pic>
      <p:sp>
        <p:nvSpPr>
          <p:cNvPr id="4" name="Shape 1"/>
          <p:cNvSpPr/>
          <p:nvPr/>
        </p:nvSpPr>
        <p:spPr>
          <a:xfrm>
            <a:off x="639842" y="5568910"/>
            <a:ext cx="13350716" cy="2156579"/>
          </a:xfrm>
          <a:prstGeom prst="roundRect">
            <a:avLst>
              <a:gd name="adj" fmla="val 1272"/>
            </a:avLst>
          </a:prstGeom>
          <a:solidFill>
            <a:srgbClr val="4D1529"/>
          </a:solidFill>
        </p:spPr>
      </p:sp>
      <p:sp>
        <p:nvSpPr>
          <p:cNvPr id="5" name="Text 2"/>
          <p:cNvSpPr/>
          <p:nvPr/>
        </p:nvSpPr>
        <p:spPr>
          <a:xfrm>
            <a:off x="822603" y="5751671"/>
            <a:ext cx="12985194" cy="365522"/>
          </a:xfrm>
          <a:prstGeom prst="rect">
            <a:avLst/>
          </a:prstGeom>
          <a:noFill/>
        </p:spPr>
        <p:txBody>
          <a:bodyPr wrap="none" lIns="0" tIns="0" rIns="0" bIns="0" rtlCol="0" anchor="t"/>
          <a:lstStyle/>
          <a:p>
            <a:pPr marL="0" indent="0">
              <a:lnSpc>
                <a:spcPts val="2850"/>
              </a:lnSpc>
              <a:buNone/>
            </a:pPr>
            <a:r>
              <a:rPr lang="en-US" sz="1750" dirty="0">
                <a:solidFill>
                  <a:srgbClr val="F4CAB8"/>
                </a:solidFill>
                <a:latin typeface="Montserrat Medium" pitchFamily="34" charset="0"/>
                <a:ea typeface="Montserrat Medium" pitchFamily="34" charset="-122"/>
                <a:cs typeface="Montserrat Medium" pitchFamily="34" charset="-120"/>
              </a:rPr>
              <a:t>Factors Influencing Attrition </a:t>
            </a:r>
            <a:endParaRPr lang="en-US" sz="1750" dirty="0"/>
          </a:p>
        </p:txBody>
      </p:sp>
      <p:sp>
        <p:nvSpPr>
          <p:cNvPr id="6" name="Text 3"/>
          <p:cNvSpPr/>
          <p:nvPr/>
        </p:nvSpPr>
        <p:spPr>
          <a:xfrm>
            <a:off x="822603" y="6226850"/>
            <a:ext cx="12985194" cy="365522"/>
          </a:xfrm>
          <a:prstGeom prst="rect">
            <a:avLst/>
          </a:prstGeom>
          <a:noFill/>
        </p:spPr>
        <p:txBody>
          <a:bodyPr wrap="none" lIns="0" tIns="0" rIns="0" bIns="0" rtlCol="0" anchor="t"/>
          <a:lstStyle/>
          <a:p>
            <a:pPr marL="0" indent="0">
              <a:lnSpc>
                <a:spcPts val="2850"/>
              </a:lnSpc>
              <a:buNone/>
            </a:pPr>
            <a:r>
              <a:rPr lang="en-US" sz="1750" dirty="0">
                <a:solidFill>
                  <a:srgbClr val="F4CAB8"/>
                </a:solidFill>
                <a:latin typeface="Montserrat Medium" pitchFamily="34" charset="0"/>
                <a:ea typeface="Montserrat Medium" pitchFamily="34" charset="-122"/>
                <a:cs typeface="Montserrat Medium" pitchFamily="34" charset="-120"/>
              </a:rPr>
              <a:t>Factor 1: Monetary</a:t>
            </a:r>
            <a:endParaRPr lang="en-US" sz="1750" dirty="0"/>
          </a:p>
        </p:txBody>
      </p:sp>
      <p:sp>
        <p:nvSpPr>
          <p:cNvPr id="7" name="Text 4"/>
          <p:cNvSpPr/>
          <p:nvPr/>
        </p:nvSpPr>
        <p:spPr>
          <a:xfrm>
            <a:off x="822603" y="6702028"/>
            <a:ext cx="12985194" cy="365522"/>
          </a:xfrm>
          <a:prstGeom prst="rect">
            <a:avLst/>
          </a:prstGeom>
          <a:noFill/>
        </p:spPr>
        <p:txBody>
          <a:bodyPr wrap="none" lIns="0" tIns="0" rIns="0" bIns="0" rtlCol="0" anchor="t"/>
          <a:lstStyle/>
          <a:p>
            <a:pPr marL="0" indent="0">
              <a:lnSpc>
                <a:spcPts val="2850"/>
              </a:lnSpc>
              <a:buNone/>
            </a:pPr>
            <a:r>
              <a:rPr lang="en-US" sz="1750" dirty="0">
                <a:solidFill>
                  <a:srgbClr val="F4CAB8"/>
                </a:solidFill>
                <a:latin typeface="Montserrat Medium" pitchFamily="34" charset="0"/>
                <a:ea typeface="Montserrat Medium" pitchFamily="34" charset="-122"/>
                <a:cs typeface="Montserrat Medium" pitchFamily="34" charset="-120"/>
              </a:rPr>
              <a:t>Factor 2: personal Reasons </a:t>
            </a:r>
            <a:endParaRPr lang="en-US" sz="1750" dirty="0"/>
          </a:p>
        </p:txBody>
      </p:sp>
      <p:sp>
        <p:nvSpPr>
          <p:cNvPr id="8" name="Text 5"/>
          <p:cNvSpPr/>
          <p:nvPr/>
        </p:nvSpPr>
        <p:spPr>
          <a:xfrm>
            <a:off x="822603" y="7177207"/>
            <a:ext cx="12985194" cy="365522"/>
          </a:xfrm>
          <a:prstGeom prst="rect">
            <a:avLst/>
          </a:prstGeom>
          <a:noFill/>
        </p:spPr>
        <p:txBody>
          <a:bodyPr wrap="none" lIns="0" tIns="0" rIns="0" bIns="0" rtlCol="0" anchor="t"/>
          <a:lstStyle/>
          <a:p>
            <a:pPr marL="0" indent="0">
              <a:lnSpc>
                <a:spcPts val="2850"/>
              </a:lnSpc>
              <a:buNone/>
            </a:pPr>
            <a:r>
              <a:rPr lang="en-US" sz="1750" dirty="0">
                <a:solidFill>
                  <a:srgbClr val="F4CAB8"/>
                </a:solidFill>
                <a:latin typeface="Montserrat Medium" pitchFamily="34" charset="0"/>
                <a:ea typeface="Montserrat Medium" pitchFamily="34" charset="-122"/>
                <a:cs typeface="Montserrat Medium" pitchFamily="34" charset="-120"/>
              </a:rPr>
              <a:t>Factor 3: employee engagement</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49260" y="1337786"/>
            <a:ext cx="2854643" cy="356830"/>
          </a:xfrm>
          <a:prstGeom prst="rect">
            <a:avLst/>
          </a:prstGeom>
          <a:noFill/>
        </p:spPr>
        <p:txBody>
          <a:bodyPr wrap="none" lIns="0" tIns="0" rIns="0" bIns="0" rtlCol="0" anchor="t"/>
          <a:lstStyle/>
          <a:p>
            <a:pPr marL="0" indent="0">
              <a:lnSpc>
                <a:spcPts val="2800"/>
              </a:lnSpc>
              <a:buNone/>
            </a:pPr>
            <a:r>
              <a:rPr lang="en-US" sz="2200" b="1" dirty="0">
                <a:solidFill>
                  <a:srgbClr val="FFB393"/>
                </a:solidFill>
                <a:latin typeface="Brygada 1918 Bold" pitchFamily="34" charset="0"/>
                <a:ea typeface="Brygada 1918 Bold" pitchFamily="34" charset="-122"/>
                <a:cs typeface="Brygada 1918 Bold" pitchFamily="34" charset="-120"/>
              </a:rPr>
              <a:t>Kareem Ameerah </a:t>
            </a:r>
            <a:endParaRPr lang="en-US" sz="2200" dirty="0"/>
          </a:p>
        </p:txBody>
      </p:sp>
      <p:pic>
        <p:nvPicPr>
          <p:cNvPr id="3" name="Image 0" descr="preencoded.png"/>
          <p:cNvPicPr>
            <a:picLocks noChangeAspect="1"/>
          </p:cNvPicPr>
          <p:nvPr/>
        </p:nvPicPr>
        <p:blipFill>
          <a:blip r:embed="rId1"/>
          <a:stretch>
            <a:fillRect/>
          </a:stretch>
        </p:blipFill>
        <p:spPr>
          <a:xfrm>
            <a:off x="4930616" y="2122765"/>
            <a:ext cx="4769048" cy="47690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35660" y="2293382"/>
            <a:ext cx="7645479" cy="1427083"/>
          </a:xfrm>
          <a:prstGeom prst="rect">
            <a:avLst/>
          </a:prstGeom>
          <a:noFill/>
        </p:spPr>
        <p:txBody>
          <a:bodyPr wrap="square" lIns="0" tIns="0" rIns="0" bIns="0" rtlCol="0" anchor="t"/>
          <a:lstStyle/>
          <a:p>
            <a:pPr marL="0" indent="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The Goal: Predicting Attrition Risk</a:t>
            </a:r>
            <a:endParaRPr lang="en-US" sz="4450" dirty="0"/>
          </a:p>
        </p:txBody>
      </p:sp>
      <p:sp>
        <p:nvSpPr>
          <p:cNvPr id="4" name="Shape 1"/>
          <p:cNvSpPr/>
          <p:nvPr/>
        </p:nvSpPr>
        <p:spPr>
          <a:xfrm>
            <a:off x="6235660" y="4282440"/>
            <a:ext cx="481727" cy="481727"/>
          </a:xfrm>
          <a:prstGeom prst="roundRect">
            <a:avLst>
              <a:gd name="adj" fmla="val 6667"/>
            </a:avLst>
          </a:prstGeom>
          <a:solidFill>
            <a:srgbClr val="4D1529"/>
          </a:solidFill>
        </p:spPr>
      </p:sp>
      <p:sp>
        <p:nvSpPr>
          <p:cNvPr id="5" name="Text 2"/>
          <p:cNvSpPr/>
          <p:nvPr/>
        </p:nvSpPr>
        <p:spPr>
          <a:xfrm>
            <a:off x="6390799" y="4351973"/>
            <a:ext cx="171331" cy="342543"/>
          </a:xfrm>
          <a:prstGeom prst="rect">
            <a:avLst/>
          </a:prstGeom>
          <a:noFill/>
        </p:spPr>
        <p:txBody>
          <a:bodyPr wrap="none" lIns="0" tIns="0" rIns="0" bIns="0" rtlCol="0" anchor="t"/>
          <a:lstStyle/>
          <a:p>
            <a:pPr marL="0" indent="0" algn="ctr">
              <a:lnSpc>
                <a:spcPts val="2650"/>
              </a:lnSpc>
              <a:buNone/>
            </a:pPr>
            <a:r>
              <a:rPr lang="en-US" sz="2650" b="1" dirty="0">
                <a:solidFill>
                  <a:srgbClr val="F4CAB8"/>
                </a:solidFill>
                <a:latin typeface="Brygada 1918 Bold" pitchFamily="34" charset="0"/>
                <a:ea typeface="Brygada 1918 Bold" pitchFamily="34" charset="-122"/>
                <a:cs typeface="Brygada 1918 Bold" pitchFamily="34" charset="-120"/>
              </a:rPr>
              <a:t>1</a:t>
            </a:r>
            <a:endParaRPr lang="en-US" sz="2650" dirty="0"/>
          </a:p>
        </p:txBody>
      </p:sp>
      <p:sp>
        <p:nvSpPr>
          <p:cNvPr id="6" name="Text 3"/>
          <p:cNvSpPr/>
          <p:nvPr/>
        </p:nvSpPr>
        <p:spPr>
          <a:xfrm>
            <a:off x="6931462" y="4282440"/>
            <a:ext cx="3019901" cy="1070491"/>
          </a:xfrm>
          <a:prstGeom prst="rect">
            <a:avLst/>
          </a:prstGeom>
          <a:noFill/>
        </p:spPr>
        <p:txBody>
          <a:bodyPr wrap="square" lIns="0" tIns="0" rIns="0" bIns="0" rtlCol="0" anchor="t"/>
          <a:lstStyle/>
          <a:p>
            <a:pPr marL="0" indent="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Identify factors contributing to attrition</a:t>
            </a:r>
            <a:endParaRPr lang="en-US" sz="2200" dirty="0"/>
          </a:p>
        </p:txBody>
      </p:sp>
      <p:sp>
        <p:nvSpPr>
          <p:cNvPr id="7" name="Shape 4"/>
          <p:cNvSpPr/>
          <p:nvPr/>
        </p:nvSpPr>
        <p:spPr>
          <a:xfrm>
            <a:off x="10165437" y="4282440"/>
            <a:ext cx="481727" cy="481727"/>
          </a:xfrm>
          <a:prstGeom prst="roundRect">
            <a:avLst>
              <a:gd name="adj" fmla="val 6667"/>
            </a:avLst>
          </a:prstGeom>
          <a:solidFill>
            <a:srgbClr val="4D1529"/>
          </a:solidFill>
        </p:spPr>
      </p:sp>
      <p:sp>
        <p:nvSpPr>
          <p:cNvPr id="8" name="Text 5"/>
          <p:cNvSpPr/>
          <p:nvPr/>
        </p:nvSpPr>
        <p:spPr>
          <a:xfrm>
            <a:off x="10308669" y="4351973"/>
            <a:ext cx="195263" cy="342543"/>
          </a:xfrm>
          <a:prstGeom prst="rect">
            <a:avLst/>
          </a:prstGeom>
          <a:noFill/>
        </p:spPr>
        <p:txBody>
          <a:bodyPr wrap="none" lIns="0" tIns="0" rIns="0" bIns="0" rtlCol="0" anchor="t"/>
          <a:lstStyle/>
          <a:p>
            <a:pPr marL="0" indent="0" algn="ctr">
              <a:lnSpc>
                <a:spcPts val="2650"/>
              </a:lnSpc>
              <a:buNone/>
            </a:pPr>
            <a:r>
              <a:rPr lang="en-US" sz="2650" b="1" dirty="0">
                <a:solidFill>
                  <a:srgbClr val="F4CAB8"/>
                </a:solidFill>
                <a:latin typeface="Brygada 1918 Bold" pitchFamily="34" charset="0"/>
                <a:ea typeface="Brygada 1918 Bold" pitchFamily="34" charset="-122"/>
                <a:cs typeface="Brygada 1918 Bold" pitchFamily="34" charset="-120"/>
              </a:rPr>
              <a:t>2</a:t>
            </a:r>
            <a:endParaRPr lang="en-US" sz="2650" dirty="0"/>
          </a:p>
        </p:txBody>
      </p:sp>
      <p:sp>
        <p:nvSpPr>
          <p:cNvPr id="9" name="Text 6"/>
          <p:cNvSpPr/>
          <p:nvPr/>
        </p:nvSpPr>
        <p:spPr>
          <a:xfrm>
            <a:off x="10861238" y="4282440"/>
            <a:ext cx="3019901" cy="1070491"/>
          </a:xfrm>
          <a:prstGeom prst="rect">
            <a:avLst/>
          </a:prstGeom>
          <a:noFill/>
        </p:spPr>
        <p:txBody>
          <a:bodyPr wrap="square" lIns="0" tIns="0" rIns="0" bIns="0" rtlCol="0" anchor="t"/>
          <a:lstStyle/>
          <a:p>
            <a:pPr marL="0" indent="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Predict whether an  employee would attrit or not</a:t>
            </a:r>
            <a:endParaRPr lang="en-US" sz="2200" dirty="0"/>
          </a:p>
        </p:txBody>
      </p:sp>
      <p:sp>
        <p:nvSpPr>
          <p:cNvPr id="10" name="Text 7"/>
          <p:cNvSpPr/>
          <p:nvPr/>
        </p:nvSpPr>
        <p:spPr>
          <a:xfrm>
            <a:off x="6235660" y="5593794"/>
            <a:ext cx="7645479" cy="342424"/>
          </a:xfrm>
          <a:prstGeom prst="rect">
            <a:avLst/>
          </a:prstGeom>
          <a:noFill/>
        </p:spPr>
        <p:txBody>
          <a:bodyPr wrap="none" lIns="0" tIns="0" rIns="0" bIns="0" rtlCol="0" anchor="t"/>
          <a:lstStyle/>
          <a:p>
            <a:pPr marL="0" indent="0">
              <a:lnSpc>
                <a:spcPts val="2650"/>
              </a:lnSpc>
              <a:buNone/>
            </a:pPr>
            <a:endParaRPr lang="en-US" sz="16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38056" y="502206"/>
            <a:ext cx="4861917" cy="607814"/>
          </a:xfrm>
          <a:prstGeom prst="rect">
            <a:avLst/>
          </a:prstGeom>
          <a:noFill/>
        </p:spPr>
        <p:txBody>
          <a:bodyPr wrap="none" lIns="0" tIns="0" rIns="0" bIns="0" rtlCol="0" anchor="t"/>
          <a:lstStyle/>
          <a:p>
            <a:pPr marL="0" indent="0">
              <a:lnSpc>
                <a:spcPts val="4750"/>
              </a:lnSpc>
              <a:buNone/>
            </a:pPr>
            <a:r>
              <a:rPr lang="en-US" sz="3800" b="1" dirty="0">
                <a:solidFill>
                  <a:srgbClr val="FFB393"/>
                </a:solidFill>
                <a:latin typeface="Brygada 1918 Bold" pitchFamily="34" charset="0"/>
                <a:ea typeface="Brygada 1918 Bold" pitchFamily="34" charset="-122"/>
                <a:cs typeface="Brygada 1918 Bold" pitchFamily="34" charset="-120"/>
              </a:rPr>
              <a:t>Employee Attrition</a:t>
            </a:r>
            <a:endParaRPr lang="en-US" sz="3800" dirty="0"/>
          </a:p>
        </p:txBody>
      </p:sp>
      <p:sp>
        <p:nvSpPr>
          <p:cNvPr id="3" name="Text 1"/>
          <p:cNvSpPr/>
          <p:nvPr/>
        </p:nvSpPr>
        <p:spPr>
          <a:xfrm>
            <a:off x="638056" y="1474589"/>
            <a:ext cx="13354288" cy="291584"/>
          </a:xfrm>
          <a:prstGeom prst="rect">
            <a:avLst/>
          </a:prstGeom>
          <a:noFill/>
        </p:spPr>
        <p:txBody>
          <a:bodyPr wrap="none" lIns="0" tIns="0" rIns="0" bIns="0" rtlCol="0" anchor="t"/>
          <a:lstStyle/>
          <a:p>
            <a:pPr marL="0" indent="0">
              <a:lnSpc>
                <a:spcPts val="2250"/>
              </a:lnSpc>
              <a:buNone/>
            </a:pPr>
            <a:r>
              <a:rPr lang="en-US" sz="1400" b="1" dirty="0">
                <a:solidFill>
                  <a:srgbClr val="F4CAB8"/>
                </a:solidFill>
                <a:latin typeface="Montserrat Medium" pitchFamily="34" charset="0"/>
                <a:ea typeface="Montserrat Medium" pitchFamily="34" charset="-122"/>
                <a:cs typeface="Montserrat Medium" pitchFamily="34" charset="-120"/>
              </a:rPr>
              <a:t>GDSC DATATHON 1.0</a:t>
            </a:r>
            <a:endParaRPr lang="en-US" sz="1400" dirty="0"/>
          </a:p>
        </p:txBody>
      </p:sp>
      <p:sp>
        <p:nvSpPr>
          <p:cNvPr id="4" name="Text 2"/>
          <p:cNvSpPr/>
          <p:nvPr/>
        </p:nvSpPr>
        <p:spPr>
          <a:xfrm>
            <a:off x="638056" y="1971199"/>
            <a:ext cx="13354288" cy="583168"/>
          </a:xfrm>
          <a:prstGeom prst="rect">
            <a:avLst/>
          </a:prstGeom>
          <a:noFill/>
        </p:spPr>
        <p:txBody>
          <a:bodyPr wrap="square" lIns="0" tIns="0" rIns="0" bIns="0" rtlCol="0" anchor="t"/>
          <a:lstStyle/>
          <a:p>
            <a:pPr marL="0" indent="0">
              <a:lnSpc>
                <a:spcPts val="2250"/>
              </a:lnSpc>
              <a:buNone/>
            </a:pPr>
            <a:r>
              <a:rPr lang="en-US" sz="1400" dirty="0">
                <a:solidFill>
                  <a:srgbClr val="F4CAB8"/>
                </a:solidFill>
                <a:latin typeface="Montserrat Medium" pitchFamily="34" charset="0"/>
                <a:ea typeface="Montserrat Medium" pitchFamily="34" charset="-122"/>
                <a:cs typeface="Montserrat Medium" pitchFamily="34" charset="-120"/>
              </a:rPr>
              <a:t>There are 1029 observations with 34 characteristics of employees (Features) in the training set and 330 (val set) and 1 target variable (attrition 0 for ”no” or 1 for ”yes”)</a:t>
            </a:r>
            <a:endParaRPr lang="en-US" sz="1400" dirty="0"/>
          </a:p>
        </p:txBody>
      </p:sp>
      <p:pic>
        <p:nvPicPr>
          <p:cNvPr id="5" name="Image 0" descr="preencoded.png"/>
          <p:cNvPicPr>
            <a:picLocks noChangeAspect="1"/>
          </p:cNvPicPr>
          <p:nvPr/>
        </p:nvPicPr>
        <p:blipFill>
          <a:blip r:embed="rId1"/>
          <a:stretch>
            <a:fillRect/>
          </a:stretch>
        </p:blipFill>
        <p:spPr>
          <a:xfrm>
            <a:off x="638056" y="2964418"/>
            <a:ext cx="5030391" cy="4061222"/>
          </a:xfrm>
          <a:prstGeom prst="rect">
            <a:avLst/>
          </a:prstGeom>
        </p:spPr>
      </p:pic>
      <p:sp>
        <p:nvSpPr>
          <p:cNvPr id="6" name="Text 3"/>
          <p:cNvSpPr/>
          <p:nvPr/>
        </p:nvSpPr>
        <p:spPr>
          <a:xfrm>
            <a:off x="8235077" y="2923461"/>
            <a:ext cx="5764768" cy="3499009"/>
          </a:xfrm>
          <a:prstGeom prst="rect">
            <a:avLst/>
          </a:prstGeom>
          <a:noFill/>
        </p:spPr>
        <p:txBody>
          <a:bodyPr wrap="square" lIns="0" tIns="0" rIns="0" bIns="0" rtlCol="0" anchor="t"/>
          <a:lstStyle/>
          <a:p>
            <a:pPr marL="0" indent="0">
              <a:lnSpc>
                <a:spcPts val="2250"/>
              </a:lnSpc>
              <a:buNone/>
            </a:pPr>
            <a:r>
              <a:rPr lang="en-US" sz="1400" dirty="0">
                <a:solidFill>
                  <a:srgbClr val="F4CAB8"/>
                </a:solidFill>
                <a:latin typeface="Montserrat Medium" pitchFamily="34" charset="0"/>
                <a:ea typeface="Montserrat Medium" pitchFamily="34" charset="-122"/>
                <a:cs typeface="Montserrat Medium" pitchFamily="34" charset="-120"/>
              </a:rPr>
              <a:t>Features: ['Age', 'BusinessTravel', 'DailyRate', 'Department', 'DistanceFromHome', 'Education', 'EducationField', 'EmployeeCount', 'EmployeeNumber', 'EnvironmentSatisfaction', 'Gender', 'HourlyRate', 'JobInvolvement', 'JobLevel', 'JobRole', 'JobSatisfaction', 'MaritalStatus', 'MonthlyIncome', 'MonthlyRate', 'NumCompaniesWorked', 'Over18', 'OverTime', 'PercentSalaryHike', 'PerformanceRating', 'RelationshipSatisfaction', 'StandardHours', 'StockOptionLevel', 'TotalWorkingYears', 'TrainingTimesLastYear', 'WorkLifeBalance', 'YearsAtCompany', 'YearsInCurrentRole', 'YearsSinceLastPromotion', 'YearsWithCurrManager'].</a:t>
            </a:r>
            <a:endParaRPr lang="en-US" sz="1400" dirty="0"/>
          </a:p>
        </p:txBody>
      </p:sp>
      <p:sp>
        <p:nvSpPr>
          <p:cNvPr id="7" name="Text 4"/>
          <p:cNvSpPr/>
          <p:nvPr/>
        </p:nvSpPr>
        <p:spPr>
          <a:xfrm>
            <a:off x="638056" y="7435691"/>
            <a:ext cx="13354288" cy="291584"/>
          </a:xfrm>
          <a:prstGeom prst="rect">
            <a:avLst/>
          </a:prstGeom>
          <a:noFill/>
        </p:spPr>
        <p:txBody>
          <a:bodyPr wrap="none" lIns="0" tIns="0" rIns="0" bIns="0" rtlCol="0" anchor="t"/>
          <a:lstStyle/>
          <a:p>
            <a:pPr marL="0" indent="0">
              <a:lnSpc>
                <a:spcPts val="2250"/>
              </a:lnSpc>
              <a:buNone/>
            </a:pPr>
            <a:r>
              <a:rPr lang="en-US" sz="1400" dirty="0">
                <a:solidFill>
                  <a:srgbClr val="F4CAB8"/>
                </a:solidFill>
                <a:latin typeface="Montserrat Medium" pitchFamily="34" charset="0"/>
                <a:ea typeface="Montserrat Medium" pitchFamily="34" charset="-122"/>
                <a:cs typeface="Montserrat Medium" pitchFamily="34" charset="-120"/>
              </a:rPr>
              <a:t>cs</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49260" y="1990487"/>
            <a:ext cx="7257574" cy="713542"/>
          </a:xfrm>
          <a:prstGeom prst="rect">
            <a:avLst/>
          </a:prstGeom>
          <a:noFill/>
        </p:spPr>
        <p:txBody>
          <a:bodyPr wrap="none" lIns="0" tIns="0" rIns="0" bIns="0" rtlCol="0" anchor="t"/>
          <a:lstStyle/>
          <a:p>
            <a:pPr marL="0" indent="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Exploratory Data Analysis </a:t>
            </a:r>
            <a:endParaRPr lang="en-US" sz="4450" dirty="0"/>
          </a:p>
        </p:txBody>
      </p:sp>
      <p:sp>
        <p:nvSpPr>
          <p:cNvPr id="3" name="Text 1"/>
          <p:cNvSpPr/>
          <p:nvPr/>
        </p:nvSpPr>
        <p:spPr>
          <a:xfrm>
            <a:off x="749260" y="3132177"/>
            <a:ext cx="13131879" cy="274082"/>
          </a:xfrm>
          <a:prstGeom prst="rect">
            <a:avLst/>
          </a:prstGeom>
          <a:noFill/>
        </p:spPr>
        <p:txBody>
          <a:bodyPr wrap="none" lIns="0" tIns="0" rIns="0" bIns="0" rtlCol="0" anchor="t"/>
          <a:lstStyle/>
          <a:p>
            <a:pPr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The chart suggests that employees with higher job satisfaction levels are less likely to leave the company</a:t>
            </a:r>
            <a:endParaRPr lang="en-US" sz="1650" dirty="0"/>
          </a:p>
        </p:txBody>
      </p:sp>
      <p:sp>
        <p:nvSpPr>
          <p:cNvPr id="4" name="Text 2"/>
          <p:cNvSpPr/>
          <p:nvPr/>
        </p:nvSpPr>
        <p:spPr>
          <a:xfrm>
            <a:off x="749260" y="3481149"/>
            <a:ext cx="13131879" cy="274082"/>
          </a:xfrm>
          <a:prstGeom prst="rect">
            <a:avLst/>
          </a:prstGeom>
          <a:noFill/>
        </p:spPr>
        <p:txBody>
          <a:bodyPr wrap="none" lIns="0" tIns="0" rIns="0" bIns="0" rtlCol="0" anchor="t"/>
          <a:lstStyle/>
          <a:p>
            <a:pPr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Overtime could be a key factor leading to attrition</a:t>
            </a:r>
            <a:endParaRPr lang="en-US" sz="1650" dirty="0"/>
          </a:p>
        </p:txBody>
      </p:sp>
      <p:pic>
        <p:nvPicPr>
          <p:cNvPr id="5" name="Image 0" descr="preencoded.png"/>
          <p:cNvPicPr>
            <a:picLocks noChangeAspect="1"/>
          </p:cNvPicPr>
          <p:nvPr/>
        </p:nvPicPr>
        <p:blipFill>
          <a:blip r:embed="rId1"/>
          <a:stretch>
            <a:fillRect/>
          </a:stretch>
        </p:blipFill>
        <p:spPr>
          <a:xfrm>
            <a:off x="749260" y="4236958"/>
            <a:ext cx="5392222" cy="1460659"/>
          </a:xfrm>
          <a:prstGeom prst="rect">
            <a:avLst/>
          </a:prstGeom>
        </p:spPr>
      </p:pic>
      <p:pic>
        <p:nvPicPr>
          <p:cNvPr id="6" name="Image 1" descr="preencoded.png"/>
          <p:cNvPicPr>
            <a:picLocks noChangeAspect="1"/>
          </p:cNvPicPr>
          <p:nvPr/>
        </p:nvPicPr>
        <p:blipFill>
          <a:blip r:embed="rId2"/>
          <a:stretch>
            <a:fillRect/>
          </a:stretch>
        </p:blipFill>
        <p:spPr>
          <a:xfrm>
            <a:off x="7583924" y="4236958"/>
            <a:ext cx="6304836" cy="176117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49260" y="1349931"/>
            <a:ext cx="7645479" cy="2140625"/>
          </a:xfrm>
          <a:prstGeom prst="rect">
            <a:avLst/>
          </a:prstGeom>
          <a:noFill/>
        </p:spPr>
        <p:txBody>
          <a:bodyPr wrap="square" lIns="0" tIns="0" rIns="0" bIns="0" rtlCol="0" anchor="t"/>
          <a:lstStyle/>
          <a:p>
            <a:pPr marL="0" indent="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Data Preprocessing: Transforming Raw Data for Meaningful Insights</a:t>
            </a:r>
            <a:endParaRPr lang="en-US" sz="4450" dirty="0"/>
          </a:p>
        </p:txBody>
      </p:sp>
      <p:sp>
        <p:nvSpPr>
          <p:cNvPr id="4" name="Shape 1"/>
          <p:cNvSpPr/>
          <p:nvPr/>
        </p:nvSpPr>
        <p:spPr>
          <a:xfrm>
            <a:off x="749260" y="3811667"/>
            <a:ext cx="3715703" cy="1598176"/>
          </a:xfrm>
          <a:prstGeom prst="roundRect">
            <a:avLst>
              <a:gd name="adj" fmla="val 2010"/>
            </a:avLst>
          </a:prstGeom>
          <a:solidFill>
            <a:srgbClr val="4D1529"/>
          </a:solidFill>
        </p:spPr>
      </p:sp>
      <p:sp>
        <p:nvSpPr>
          <p:cNvPr id="5" name="Text 2"/>
          <p:cNvSpPr/>
          <p:nvPr/>
        </p:nvSpPr>
        <p:spPr>
          <a:xfrm>
            <a:off x="963335" y="4025741"/>
            <a:ext cx="2854643" cy="356830"/>
          </a:xfrm>
          <a:prstGeom prst="rect">
            <a:avLst/>
          </a:prstGeom>
          <a:noFill/>
        </p:spPr>
        <p:txBody>
          <a:bodyPr wrap="none" lIns="0" tIns="0" rIns="0" bIns="0" rtlCol="0" anchor="t"/>
          <a:lstStyle/>
          <a:p>
            <a:pPr marL="0" indent="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Data Cleaning</a:t>
            </a:r>
            <a:endParaRPr lang="en-US" sz="2200" dirty="0"/>
          </a:p>
        </p:txBody>
      </p:sp>
      <p:sp>
        <p:nvSpPr>
          <p:cNvPr id="6" name="Text 3"/>
          <p:cNvSpPr/>
          <p:nvPr/>
        </p:nvSpPr>
        <p:spPr>
          <a:xfrm>
            <a:off x="963335" y="4510921"/>
            <a:ext cx="3287554" cy="684848"/>
          </a:xfrm>
          <a:prstGeom prst="rect">
            <a:avLst/>
          </a:prstGeom>
          <a:noFill/>
        </p:spPr>
        <p:txBody>
          <a:bodyPr wrap="square" lIns="0" tIns="0" rIns="0" bIns="0" rtlCol="0" anchor="t"/>
          <a:lstStyle/>
          <a:p>
            <a:pPr marL="0" indent="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Handling inconsistencies and outliers</a:t>
            </a:r>
            <a:endParaRPr lang="en-US" sz="1650" dirty="0"/>
          </a:p>
        </p:txBody>
      </p:sp>
      <p:sp>
        <p:nvSpPr>
          <p:cNvPr id="7" name="Shape 4"/>
          <p:cNvSpPr/>
          <p:nvPr/>
        </p:nvSpPr>
        <p:spPr>
          <a:xfrm>
            <a:off x="4679037" y="3811667"/>
            <a:ext cx="3715703" cy="1598176"/>
          </a:xfrm>
          <a:prstGeom prst="roundRect">
            <a:avLst>
              <a:gd name="adj" fmla="val 2010"/>
            </a:avLst>
          </a:prstGeom>
          <a:solidFill>
            <a:srgbClr val="4D1529"/>
          </a:solidFill>
        </p:spPr>
      </p:sp>
      <p:sp>
        <p:nvSpPr>
          <p:cNvPr id="8" name="Text 5"/>
          <p:cNvSpPr/>
          <p:nvPr/>
        </p:nvSpPr>
        <p:spPr>
          <a:xfrm>
            <a:off x="4893112" y="4025741"/>
            <a:ext cx="2854643" cy="356830"/>
          </a:xfrm>
          <a:prstGeom prst="rect">
            <a:avLst/>
          </a:prstGeom>
          <a:noFill/>
        </p:spPr>
        <p:txBody>
          <a:bodyPr wrap="none" lIns="0" tIns="0" rIns="0" bIns="0" rtlCol="0" anchor="t"/>
          <a:lstStyle/>
          <a:p>
            <a:pPr marL="0" indent="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Missing Values</a:t>
            </a:r>
            <a:endParaRPr lang="en-US" sz="2200" dirty="0"/>
          </a:p>
        </p:txBody>
      </p:sp>
      <p:sp>
        <p:nvSpPr>
          <p:cNvPr id="9" name="Text 6"/>
          <p:cNvSpPr/>
          <p:nvPr/>
        </p:nvSpPr>
        <p:spPr>
          <a:xfrm>
            <a:off x="4893112" y="4510921"/>
            <a:ext cx="3287554" cy="684848"/>
          </a:xfrm>
          <a:prstGeom prst="rect">
            <a:avLst/>
          </a:prstGeom>
          <a:noFill/>
        </p:spPr>
        <p:txBody>
          <a:bodyPr wrap="square" lIns="0" tIns="0" rIns="0" bIns="0" rtlCol="0" anchor="t"/>
          <a:lstStyle/>
          <a:p>
            <a:pPr marL="0" indent="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Imputation techniques for missing data</a:t>
            </a:r>
            <a:endParaRPr lang="en-US" sz="1650" dirty="0"/>
          </a:p>
        </p:txBody>
      </p:sp>
      <p:sp>
        <p:nvSpPr>
          <p:cNvPr id="10" name="Shape 7"/>
          <p:cNvSpPr/>
          <p:nvPr/>
        </p:nvSpPr>
        <p:spPr>
          <a:xfrm>
            <a:off x="749260" y="5623917"/>
            <a:ext cx="7645479" cy="1255752"/>
          </a:xfrm>
          <a:prstGeom prst="roundRect">
            <a:avLst>
              <a:gd name="adj" fmla="val 2557"/>
            </a:avLst>
          </a:prstGeom>
          <a:solidFill>
            <a:srgbClr val="4D1529"/>
          </a:solidFill>
        </p:spPr>
      </p:sp>
      <p:sp>
        <p:nvSpPr>
          <p:cNvPr id="11" name="Text 8"/>
          <p:cNvSpPr/>
          <p:nvPr/>
        </p:nvSpPr>
        <p:spPr>
          <a:xfrm>
            <a:off x="963335" y="5837992"/>
            <a:ext cx="2854643" cy="356830"/>
          </a:xfrm>
          <a:prstGeom prst="rect">
            <a:avLst/>
          </a:prstGeom>
          <a:noFill/>
        </p:spPr>
        <p:txBody>
          <a:bodyPr wrap="none" lIns="0" tIns="0" rIns="0" bIns="0" rtlCol="0" anchor="t"/>
          <a:lstStyle/>
          <a:p>
            <a:pPr marL="0" indent="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Feature Engineering</a:t>
            </a:r>
            <a:endParaRPr lang="en-US" sz="2200" dirty="0"/>
          </a:p>
        </p:txBody>
      </p:sp>
      <p:sp>
        <p:nvSpPr>
          <p:cNvPr id="12" name="Text 9"/>
          <p:cNvSpPr/>
          <p:nvPr/>
        </p:nvSpPr>
        <p:spPr>
          <a:xfrm>
            <a:off x="963335" y="6323171"/>
            <a:ext cx="7217331" cy="342424"/>
          </a:xfrm>
          <a:prstGeom prst="rect">
            <a:avLst/>
          </a:prstGeom>
          <a:noFill/>
        </p:spPr>
        <p:txBody>
          <a:bodyPr wrap="none" lIns="0" tIns="0" rIns="0" bIns="0" rtlCol="0" anchor="t"/>
          <a:lstStyle/>
          <a:p>
            <a:pPr marL="0" indent="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Creating new features based on existing data</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49260" y="816173"/>
            <a:ext cx="10334744" cy="713542"/>
          </a:xfrm>
          <a:prstGeom prst="rect">
            <a:avLst/>
          </a:prstGeom>
          <a:noFill/>
        </p:spPr>
        <p:txBody>
          <a:bodyPr wrap="none" lIns="0" tIns="0" rIns="0" bIns="0" rtlCol="0" anchor="t"/>
          <a:lstStyle/>
          <a:p>
            <a:pPr marL="0" indent="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Models used and Performance Metric </a:t>
            </a:r>
            <a:endParaRPr lang="en-US" sz="4450" dirty="0"/>
          </a:p>
        </p:txBody>
      </p:sp>
      <p:pic>
        <p:nvPicPr>
          <p:cNvPr id="3" name="Image 0" descr="preencoded.png"/>
          <p:cNvPicPr>
            <a:picLocks noChangeAspect="1"/>
          </p:cNvPicPr>
          <p:nvPr/>
        </p:nvPicPr>
        <p:blipFill>
          <a:blip r:embed="rId1"/>
          <a:stretch>
            <a:fillRect/>
          </a:stretch>
        </p:blipFill>
        <p:spPr>
          <a:xfrm>
            <a:off x="749260" y="1850827"/>
            <a:ext cx="535186" cy="535186"/>
          </a:xfrm>
          <a:prstGeom prst="rect">
            <a:avLst/>
          </a:prstGeom>
        </p:spPr>
      </p:pic>
      <p:sp>
        <p:nvSpPr>
          <p:cNvPr id="4" name="Text 1"/>
          <p:cNvSpPr/>
          <p:nvPr/>
        </p:nvSpPr>
        <p:spPr>
          <a:xfrm>
            <a:off x="749260" y="2600087"/>
            <a:ext cx="6405324" cy="274082"/>
          </a:xfrm>
          <a:prstGeom prst="rect">
            <a:avLst/>
          </a:prstGeom>
          <a:noFill/>
        </p:spPr>
        <p:txBody>
          <a:bodyPr wrap="none" lIns="0" tIns="0" rIns="0" bIns="0" rtlCol="0" anchor="t"/>
          <a:lstStyle/>
          <a:p>
            <a:pPr marL="0" indent="0" algn="l">
              <a:lnSpc>
                <a:spcPts val="2150"/>
              </a:lnSpc>
              <a:buNone/>
            </a:pPr>
            <a:r>
              <a:rPr lang="en-US" sz="1300" dirty="0">
                <a:solidFill>
                  <a:srgbClr val="F4CAB8"/>
                </a:solidFill>
                <a:latin typeface="Montserrat Medium" pitchFamily="34" charset="0"/>
                <a:ea typeface="Montserrat Medium" pitchFamily="34" charset="-122"/>
                <a:cs typeface="Montserrat Medium" pitchFamily="34" charset="-120"/>
              </a:rPr>
              <a:t>Below 10 models have been evaluated: </a:t>
            </a:r>
            <a:endParaRPr lang="en-US" sz="1300" dirty="0"/>
          </a:p>
        </p:txBody>
      </p:sp>
      <p:sp>
        <p:nvSpPr>
          <p:cNvPr id="5" name="Text 2"/>
          <p:cNvSpPr/>
          <p:nvPr/>
        </p:nvSpPr>
        <p:spPr>
          <a:xfrm>
            <a:off x="749260" y="3002518"/>
            <a:ext cx="6405324" cy="274082"/>
          </a:xfrm>
          <a:prstGeom prst="rect">
            <a:avLst/>
          </a:prstGeom>
          <a:noFill/>
        </p:spPr>
        <p:txBody>
          <a:bodyPr wrap="none" lIns="0" tIns="0" rIns="0" bIns="0" rtlCol="0" anchor="t"/>
          <a:lstStyle/>
          <a:p>
            <a:pPr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Ridge Classifier</a:t>
            </a:r>
            <a:endParaRPr lang="en-US" sz="1650" dirty="0"/>
          </a:p>
        </p:txBody>
      </p:sp>
      <p:sp>
        <p:nvSpPr>
          <p:cNvPr id="6" name="Text 3"/>
          <p:cNvSpPr/>
          <p:nvPr/>
        </p:nvSpPr>
        <p:spPr>
          <a:xfrm>
            <a:off x="749260" y="3351490"/>
            <a:ext cx="6405324" cy="274082"/>
          </a:xfrm>
          <a:prstGeom prst="rect">
            <a:avLst/>
          </a:prstGeom>
          <a:noFill/>
        </p:spPr>
        <p:txBody>
          <a:bodyPr wrap="none" lIns="0" tIns="0" rIns="0" bIns="0" rtlCol="0" anchor="t"/>
          <a:lstStyle/>
          <a:p>
            <a:pPr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Logistic Regression</a:t>
            </a:r>
            <a:endParaRPr lang="en-US" sz="1650" dirty="0"/>
          </a:p>
        </p:txBody>
      </p:sp>
      <p:sp>
        <p:nvSpPr>
          <p:cNvPr id="7" name="Text 4"/>
          <p:cNvSpPr/>
          <p:nvPr/>
        </p:nvSpPr>
        <p:spPr>
          <a:xfrm>
            <a:off x="749260" y="3700463"/>
            <a:ext cx="6405324" cy="274082"/>
          </a:xfrm>
          <a:prstGeom prst="rect">
            <a:avLst/>
          </a:prstGeom>
          <a:noFill/>
        </p:spPr>
        <p:txBody>
          <a:bodyPr wrap="none" lIns="0" tIns="0" rIns="0" bIns="0" rtlCol="0" anchor="t"/>
          <a:lstStyle/>
          <a:p>
            <a:pPr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Gradient Boosting Classifier </a:t>
            </a:r>
            <a:endParaRPr lang="en-US" sz="1650" dirty="0"/>
          </a:p>
        </p:txBody>
      </p:sp>
      <p:sp>
        <p:nvSpPr>
          <p:cNvPr id="8" name="Text 5"/>
          <p:cNvSpPr/>
          <p:nvPr/>
        </p:nvSpPr>
        <p:spPr>
          <a:xfrm>
            <a:off x="749260" y="4049435"/>
            <a:ext cx="6405324" cy="274082"/>
          </a:xfrm>
          <a:prstGeom prst="rect">
            <a:avLst/>
          </a:prstGeom>
          <a:noFill/>
        </p:spPr>
        <p:txBody>
          <a:bodyPr wrap="none" lIns="0" tIns="0" rIns="0" bIns="0" rtlCol="0" anchor="t"/>
          <a:lstStyle/>
          <a:p>
            <a:pPr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ADA Boost Classifier</a:t>
            </a:r>
            <a:endParaRPr lang="en-US" sz="1650" dirty="0"/>
          </a:p>
        </p:txBody>
      </p:sp>
      <p:sp>
        <p:nvSpPr>
          <p:cNvPr id="9" name="Text 6"/>
          <p:cNvSpPr/>
          <p:nvPr/>
        </p:nvSpPr>
        <p:spPr>
          <a:xfrm>
            <a:off x="749260" y="4398407"/>
            <a:ext cx="6405324" cy="274082"/>
          </a:xfrm>
          <a:prstGeom prst="rect">
            <a:avLst/>
          </a:prstGeom>
          <a:noFill/>
        </p:spPr>
        <p:txBody>
          <a:bodyPr wrap="none" lIns="0" tIns="0" rIns="0" bIns="0" rtlCol="0" anchor="t"/>
          <a:lstStyle/>
          <a:p>
            <a:pPr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K Nearest Neighbour</a:t>
            </a:r>
            <a:endParaRPr lang="en-US" sz="1650" dirty="0"/>
          </a:p>
        </p:txBody>
      </p:sp>
      <p:sp>
        <p:nvSpPr>
          <p:cNvPr id="10" name="Text 7"/>
          <p:cNvSpPr/>
          <p:nvPr/>
        </p:nvSpPr>
        <p:spPr>
          <a:xfrm>
            <a:off x="749260" y="4747379"/>
            <a:ext cx="6405324" cy="274082"/>
          </a:xfrm>
          <a:prstGeom prst="rect">
            <a:avLst/>
          </a:prstGeom>
          <a:noFill/>
        </p:spPr>
        <p:txBody>
          <a:bodyPr wrap="none" lIns="0" tIns="0" rIns="0" bIns="0" rtlCol="0" anchor="t"/>
          <a:lstStyle/>
          <a:p>
            <a:pPr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Decision Tree Classifier</a:t>
            </a:r>
            <a:endParaRPr lang="en-US" sz="1650" dirty="0"/>
          </a:p>
        </p:txBody>
      </p:sp>
      <p:sp>
        <p:nvSpPr>
          <p:cNvPr id="11" name="Text 8"/>
          <p:cNvSpPr/>
          <p:nvPr/>
        </p:nvSpPr>
        <p:spPr>
          <a:xfrm>
            <a:off x="749260" y="5096351"/>
            <a:ext cx="6405324" cy="274082"/>
          </a:xfrm>
          <a:prstGeom prst="rect">
            <a:avLst/>
          </a:prstGeom>
          <a:noFill/>
        </p:spPr>
        <p:txBody>
          <a:bodyPr wrap="none" lIns="0" tIns="0" rIns="0" bIns="0" rtlCol="0" anchor="t"/>
          <a:lstStyle/>
          <a:p>
            <a:pPr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Random Forest Classifier</a:t>
            </a:r>
            <a:endParaRPr lang="en-US" sz="1650" dirty="0"/>
          </a:p>
        </p:txBody>
      </p:sp>
      <p:sp>
        <p:nvSpPr>
          <p:cNvPr id="12" name="Text 9"/>
          <p:cNvSpPr/>
          <p:nvPr/>
        </p:nvSpPr>
        <p:spPr>
          <a:xfrm>
            <a:off x="749260" y="5445323"/>
            <a:ext cx="6405324" cy="274082"/>
          </a:xfrm>
          <a:prstGeom prst="rect">
            <a:avLst/>
          </a:prstGeom>
          <a:noFill/>
        </p:spPr>
        <p:txBody>
          <a:bodyPr wrap="none" lIns="0" tIns="0" rIns="0" bIns="0" rtlCol="0" anchor="t"/>
          <a:lstStyle/>
          <a:p>
            <a:pPr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Support Vector Classification (SVC)</a:t>
            </a:r>
            <a:endParaRPr lang="en-US" sz="1650" dirty="0"/>
          </a:p>
        </p:txBody>
      </p:sp>
      <p:sp>
        <p:nvSpPr>
          <p:cNvPr id="13" name="Text 10"/>
          <p:cNvSpPr/>
          <p:nvPr/>
        </p:nvSpPr>
        <p:spPr>
          <a:xfrm>
            <a:off x="749260" y="5794296"/>
            <a:ext cx="6405324" cy="274082"/>
          </a:xfrm>
          <a:prstGeom prst="rect">
            <a:avLst/>
          </a:prstGeom>
          <a:noFill/>
        </p:spPr>
        <p:txBody>
          <a:bodyPr wrap="none" lIns="0" tIns="0" rIns="0" bIns="0" rtlCol="0" anchor="t"/>
          <a:lstStyle/>
          <a:p>
            <a:pPr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LGB</a:t>
            </a:r>
            <a:endParaRPr lang="en-US" sz="1650" dirty="0"/>
          </a:p>
        </p:txBody>
      </p:sp>
      <p:sp>
        <p:nvSpPr>
          <p:cNvPr id="14" name="Text 11"/>
          <p:cNvSpPr/>
          <p:nvPr/>
        </p:nvSpPr>
        <p:spPr>
          <a:xfrm>
            <a:off x="749260" y="6143268"/>
            <a:ext cx="6405324" cy="274082"/>
          </a:xfrm>
          <a:prstGeom prst="rect">
            <a:avLst/>
          </a:prstGeom>
          <a:noFill/>
        </p:spPr>
        <p:txBody>
          <a:bodyPr wrap="none" lIns="0" tIns="0" rIns="0" bIns="0" rtlCol="0" anchor="t"/>
          <a:lstStyle/>
          <a:p>
            <a:pPr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Linear SVC</a:t>
            </a:r>
            <a:endParaRPr lang="en-US" sz="1650" dirty="0"/>
          </a:p>
        </p:txBody>
      </p:sp>
      <p:pic>
        <p:nvPicPr>
          <p:cNvPr id="15" name="Image 1" descr="preencoded.png"/>
          <p:cNvPicPr>
            <a:picLocks noChangeAspect="1"/>
          </p:cNvPicPr>
          <p:nvPr/>
        </p:nvPicPr>
        <p:blipFill>
          <a:blip r:embed="rId2"/>
          <a:stretch>
            <a:fillRect/>
          </a:stretch>
        </p:blipFill>
        <p:spPr>
          <a:xfrm>
            <a:off x="7475696" y="1850827"/>
            <a:ext cx="535186" cy="535186"/>
          </a:xfrm>
          <a:prstGeom prst="rect">
            <a:avLst/>
          </a:prstGeom>
        </p:spPr>
      </p:pic>
      <p:sp>
        <p:nvSpPr>
          <p:cNvPr id="16" name="Text 12"/>
          <p:cNvSpPr/>
          <p:nvPr/>
        </p:nvSpPr>
        <p:spPr>
          <a:xfrm>
            <a:off x="7475696" y="2600087"/>
            <a:ext cx="6405443" cy="274082"/>
          </a:xfrm>
          <a:prstGeom prst="rect">
            <a:avLst/>
          </a:prstGeom>
          <a:noFill/>
        </p:spPr>
        <p:txBody>
          <a:bodyPr wrap="none" lIns="0" tIns="0" rIns="0" bIns="0" rtlCol="0" anchor="t"/>
          <a:lstStyle/>
          <a:p>
            <a:pPr marL="0" indent="0" algn="l">
              <a:lnSpc>
                <a:spcPts val="2150"/>
              </a:lnSpc>
              <a:buNone/>
            </a:pPr>
            <a:r>
              <a:rPr lang="en-US" sz="1300" dirty="0">
                <a:solidFill>
                  <a:srgbClr val="F4CAB8"/>
                </a:solidFill>
                <a:latin typeface="Montserrat Medium" pitchFamily="34" charset="0"/>
                <a:ea typeface="Montserrat Medium" pitchFamily="34" charset="-122"/>
                <a:cs typeface="Montserrat Medium" pitchFamily="34" charset="-120"/>
              </a:rPr>
              <a:t>The performance metrics used in the evaluation are:</a:t>
            </a:r>
            <a:endParaRPr lang="en-US" sz="1300" dirty="0"/>
          </a:p>
        </p:txBody>
      </p:sp>
      <p:sp>
        <p:nvSpPr>
          <p:cNvPr id="17" name="Text 13"/>
          <p:cNvSpPr/>
          <p:nvPr/>
        </p:nvSpPr>
        <p:spPr>
          <a:xfrm>
            <a:off x="7475696" y="3002518"/>
            <a:ext cx="6405443" cy="1096328"/>
          </a:xfrm>
          <a:prstGeom prst="rect">
            <a:avLst/>
          </a:prstGeom>
          <a:noFill/>
        </p:spPr>
        <p:txBody>
          <a:bodyPr wrap="square" lIns="0" tIns="0" rIns="0" bIns="0" rtlCol="0" anchor="t"/>
          <a:lstStyle/>
          <a:p>
            <a:pPr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Accuracy Score: proportion of correct predictions out of the whole dataset. Be careful when the target class is imbalance, for example, if a model predicts all flight passengers as non-terrorist, then the useless model would be 99.99% accurate.</a:t>
            </a:r>
            <a:endParaRPr lang="en-US" sz="1650" dirty="0"/>
          </a:p>
        </p:txBody>
      </p:sp>
      <p:sp>
        <p:nvSpPr>
          <p:cNvPr id="19" name="Text 15"/>
          <p:cNvSpPr/>
          <p:nvPr/>
        </p:nvSpPr>
        <p:spPr>
          <a:xfrm>
            <a:off x="7475696" y="4796790"/>
            <a:ext cx="6405443" cy="548164"/>
          </a:xfrm>
          <a:prstGeom prst="rect">
            <a:avLst/>
          </a:prstGeom>
          <a:noFill/>
        </p:spPr>
        <p:txBody>
          <a:bodyPr wrap="square" lIns="0" tIns="0" rIns="0" bIns="0" rtlCol="0" anchor="t"/>
          <a:lstStyle/>
          <a:p>
            <a:pPr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Recall Score: proportion of correct predictions out of all actual attrition cases. </a:t>
            </a:r>
            <a:endParaRPr lang="en-US" sz="1650" dirty="0"/>
          </a:p>
        </p:txBody>
      </p:sp>
      <p:sp>
        <p:nvSpPr>
          <p:cNvPr id="20" name="Text 16"/>
          <p:cNvSpPr/>
          <p:nvPr/>
        </p:nvSpPr>
        <p:spPr>
          <a:xfrm>
            <a:off x="7475696" y="5419844"/>
            <a:ext cx="6405443" cy="548164"/>
          </a:xfrm>
          <a:prstGeom prst="rect">
            <a:avLst/>
          </a:prstGeom>
          <a:noFill/>
        </p:spPr>
        <p:txBody>
          <a:bodyPr wrap="square" lIns="0" tIns="0" rIns="0" bIns="0" rtlCol="0" anchor="t"/>
          <a:lstStyle/>
          <a:p>
            <a:pPr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F1 Score: optimized balance between Precision and Recall for the selected relevant target.</a:t>
            </a:r>
            <a:endParaRPr lang="en-US" sz="1650" dirty="0"/>
          </a:p>
        </p:txBody>
      </p:sp>
      <p:sp>
        <p:nvSpPr>
          <p:cNvPr id="21" name="Text 17"/>
          <p:cNvSpPr/>
          <p:nvPr/>
        </p:nvSpPr>
        <p:spPr>
          <a:xfrm>
            <a:off x="7475696" y="6042898"/>
            <a:ext cx="6405443" cy="1370409"/>
          </a:xfrm>
          <a:prstGeom prst="rect">
            <a:avLst/>
          </a:prstGeom>
          <a:noFill/>
        </p:spPr>
        <p:txBody>
          <a:bodyPr wrap="square" lIns="0" tIns="0" rIns="0" bIns="0" rtlCol="0" anchor="t"/>
          <a:lstStyle/>
          <a:p>
            <a:pPr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Confusion Matrix: summarizes model performance by comparing actual and predicted values. It consists of True Positives (TP), True Negatives (TN), False Positives (FP), and False Negatives (FN), helping to evaluate accuracy, precision, recall, and overall classification performance.</a:t>
            </a:r>
            <a:endParaRPr lang="en-US" sz="16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320177" y="930354"/>
            <a:ext cx="7989927" cy="713542"/>
          </a:xfrm>
          <a:prstGeom prst="rect">
            <a:avLst/>
          </a:prstGeom>
          <a:noFill/>
        </p:spPr>
        <p:txBody>
          <a:bodyPr wrap="none" lIns="0" tIns="0" rIns="0" bIns="0" rtlCol="0" anchor="t"/>
          <a:lstStyle/>
          <a:p>
            <a:pPr marL="0" indent="0" algn="ctr">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Baseline Model Performance </a:t>
            </a:r>
            <a:endParaRPr lang="en-US" sz="4450" dirty="0"/>
          </a:p>
        </p:txBody>
      </p:sp>
      <p:pic>
        <p:nvPicPr>
          <p:cNvPr id="3" name="Image 0" descr="preencoded.png"/>
          <p:cNvPicPr>
            <a:picLocks noChangeAspect="1"/>
          </p:cNvPicPr>
          <p:nvPr/>
        </p:nvPicPr>
        <p:blipFill>
          <a:blip r:embed="rId1"/>
          <a:stretch>
            <a:fillRect/>
          </a:stretch>
        </p:blipFill>
        <p:spPr>
          <a:xfrm>
            <a:off x="749260" y="2072045"/>
            <a:ext cx="13131879" cy="4643795"/>
          </a:xfrm>
          <a:prstGeom prst="rect">
            <a:avLst/>
          </a:prstGeom>
        </p:spPr>
      </p:pic>
      <p:sp>
        <p:nvSpPr>
          <p:cNvPr id="4" name="Text 1"/>
          <p:cNvSpPr/>
          <p:nvPr/>
        </p:nvSpPr>
        <p:spPr>
          <a:xfrm>
            <a:off x="749260" y="6956703"/>
            <a:ext cx="13131879" cy="342424"/>
          </a:xfrm>
          <a:prstGeom prst="rect">
            <a:avLst/>
          </a:prstGeom>
          <a:noFill/>
        </p:spPr>
        <p:txBody>
          <a:bodyPr wrap="none" lIns="0" tIns="0" rIns="0" bIns="0" rtlCol="0" anchor="t"/>
          <a:lstStyle/>
          <a:p>
            <a:pPr marL="0" indent="0">
              <a:lnSpc>
                <a:spcPts val="2650"/>
              </a:lnSpc>
              <a:buNone/>
            </a:pPr>
            <a:endParaRPr lang="en-US" sz="16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49260" y="2061924"/>
            <a:ext cx="5728454" cy="713542"/>
          </a:xfrm>
          <a:prstGeom prst="rect">
            <a:avLst/>
          </a:prstGeom>
          <a:noFill/>
        </p:spPr>
        <p:txBody>
          <a:bodyPr wrap="none" lIns="0" tIns="0" rIns="0" bIns="0" rtlCol="0" anchor="t"/>
          <a:lstStyle/>
          <a:p>
            <a:pPr marL="0" indent="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Feature Engineering </a:t>
            </a:r>
            <a:endParaRPr lang="en-US" sz="4450" dirty="0"/>
          </a:p>
        </p:txBody>
      </p:sp>
      <p:sp>
        <p:nvSpPr>
          <p:cNvPr id="3" name="Text 1"/>
          <p:cNvSpPr/>
          <p:nvPr/>
        </p:nvSpPr>
        <p:spPr>
          <a:xfrm>
            <a:off x="749260" y="3203615"/>
            <a:ext cx="13131879" cy="684848"/>
          </a:xfrm>
          <a:prstGeom prst="rect">
            <a:avLst/>
          </a:prstGeom>
          <a:noFill/>
        </p:spPr>
        <p:txBody>
          <a:bodyPr wrap="square" lIns="0" tIns="0" rIns="0" bIns="0" rtlCol="0" anchor="t"/>
          <a:lstStyle/>
          <a:p>
            <a:pPr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Joblevel/YAC = JobLevel / (YearsAtCompany+ 1) This is the ratio of job level to years at the company, adjusted to avoid division by zero. </a:t>
            </a:r>
            <a:endParaRPr lang="en-US" sz="1650" dirty="0"/>
          </a:p>
        </p:txBody>
      </p:sp>
      <p:sp>
        <p:nvSpPr>
          <p:cNvPr id="4" name="Text 2"/>
          <p:cNvSpPr/>
          <p:nvPr/>
        </p:nvSpPr>
        <p:spPr>
          <a:xfrm>
            <a:off x="749260" y="3963353"/>
            <a:ext cx="13131879" cy="684848"/>
          </a:xfrm>
          <a:prstGeom prst="rect">
            <a:avLst/>
          </a:prstGeom>
          <a:noFill/>
        </p:spPr>
        <p:txBody>
          <a:bodyPr wrap="square" lIns="0" tIns="0" rIns="0" bIns="0" rtlCol="0" anchor="t"/>
          <a:lstStyle/>
          <a:p>
            <a:pPr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Edu/Age+TotalWorking= Education/ (Age + TotalWorkingYears).  This is the formal education an employee has compared to their age and work experience throughout their life.</a:t>
            </a:r>
            <a:endParaRPr lang="en-US" sz="1650" dirty="0"/>
          </a:p>
        </p:txBody>
      </p:sp>
      <p:sp>
        <p:nvSpPr>
          <p:cNvPr id="5" name="Text 3"/>
          <p:cNvSpPr/>
          <p:nvPr/>
        </p:nvSpPr>
        <p:spPr>
          <a:xfrm>
            <a:off x="749260" y="4723090"/>
            <a:ext cx="13131879" cy="684848"/>
          </a:xfrm>
          <a:prstGeom prst="rect">
            <a:avLst/>
          </a:prstGeom>
          <a:noFill/>
        </p:spPr>
        <p:txBody>
          <a:bodyPr wrap="square" lIns="0" tIns="0" rIns="0" bIns="0" rtlCol="0" anchor="t"/>
          <a:lstStyle/>
          <a:p>
            <a:pPr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 YRSCurrMgr/YAC = YearsWithCurrManager / (YearsAtCompany+ 1). This is the consistency of an employee's relationship with their manager.</a:t>
            </a:r>
            <a:endParaRPr lang="en-US" sz="1650" dirty="0"/>
          </a:p>
        </p:txBody>
      </p:sp>
      <p:sp>
        <p:nvSpPr>
          <p:cNvPr id="6" name="Text 4"/>
          <p:cNvSpPr/>
          <p:nvPr/>
        </p:nvSpPr>
        <p:spPr>
          <a:xfrm>
            <a:off x="749260" y="5482828"/>
            <a:ext cx="13131879" cy="684848"/>
          </a:xfrm>
          <a:prstGeom prst="rect">
            <a:avLst/>
          </a:prstGeom>
          <a:noFill/>
        </p:spPr>
        <p:txBody>
          <a:bodyPr wrap="square" lIns="0" tIns="0" rIns="0" bIns="0" rtlCol="0" anchor="t"/>
          <a:lstStyle/>
          <a:p>
            <a:pPr marL="342900" indent="-342900">
              <a:lnSpc>
                <a:spcPts val="2650"/>
              </a:lnSpc>
              <a:buSzPct val="100000"/>
              <a:buChar char="•"/>
            </a:pPr>
            <a:r>
              <a:rPr lang="en-US" sz="1650" dirty="0">
                <a:solidFill>
                  <a:srgbClr val="F4CAB8"/>
                </a:solidFill>
                <a:latin typeface="Montserrat Medium" pitchFamily="34" charset="0"/>
                <a:ea typeface="Montserrat Medium" pitchFamily="34" charset="-122"/>
                <a:cs typeface="Montserrat Medium" pitchFamily="34" charset="-120"/>
              </a:rPr>
              <a:t>YRSCurrRole/CurrMgr = YearsInCurrentRole / (YearsWithCurrManager + 1). This is used to check how long an employee has been in their current role relative to the time they've worked under their current manager.</a:t>
            </a:r>
            <a:endParaRPr lang="en-US" sz="16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49260" y="1404818"/>
            <a:ext cx="5709404" cy="713542"/>
          </a:xfrm>
          <a:prstGeom prst="rect">
            <a:avLst/>
          </a:prstGeom>
          <a:noFill/>
        </p:spPr>
        <p:txBody>
          <a:bodyPr wrap="none" lIns="0" tIns="0" rIns="0" bIns="0" rtlCol="0" anchor="t"/>
          <a:lstStyle/>
          <a:p>
            <a:pPr marL="0" indent="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Feature Selection </a:t>
            </a:r>
            <a:endParaRPr lang="en-US" sz="4450" dirty="0"/>
          </a:p>
        </p:txBody>
      </p:sp>
      <p:sp>
        <p:nvSpPr>
          <p:cNvPr id="3" name="Text 1"/>
          <p:cNvSpPr/>
          <p:nvPr/>
        </p:nvSpPr>
        <p:spPr>
          <a:xfrm>
            <a:off x="749260" y="2546509"/>
            <a:ext cx="13131879" cy="342424"/>
          </a:xfrm>
          <a:prstGeom prst="rect">
            <a:avLst/>
          </a:prstGeom>
          <a:noFill/>
        </p:spPr>
        <p:txBody>
          <a:bodyPr wrap="none" lIns="0" tIns="0" rIns="0" bIns="0" rtlCol="0" anchor="t"/>
          <a:lstStyle/>
          <a:p>
            <a:pPr marL="0" indent="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Using Correlation Matrix </a:t>
            </a:r>
            <a:endParaRPr lang="en-US" sz="1650" dirty="0"/>
          </a:p>
        </p:txBody>
      </p:sp>
      <p:pic>
        <p:nvPicPr>
          <p:cNvPr id="4" name="Image 0" descr="preencoded.png"/>
          <p:cNvPicPr>
            <a:picLocks noChangeAspect="1"/>
          </p:cNvPicPr>
          <p:nvPr/>
        </p:nvPicPr>
        <p:blipFill>
          <a:blip r:embed="rId1"/>
          <a:stretch>
            <a:fillRect/>
          </a:stretch>
        </p:blipFill>
        <p:spPr>
          <a:xfrm>
            <a:off x="2462212" y="3129796"/>
            <a:ext cx="9705975" cy="369498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3696</Words>
  <Application>WPS Presentation</Application>
  <PresentationFormat>On-screen Show (16:9)</PresentationFormat>
  <Paragraphs>134</Paragraphs>
  <Slides>14</Slides>
  <Notes>14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Brygada 1918 Bold</vt:lpstr>
      <vt:lpstr>Segoe Print</vt:lpstr>
      <vt:lpstr>Brygada 1918 Bold</vt:lpstr>
      <vt:lpstr>Brygada 1918 Bold</vt:lpstr>
      <vt:lpstr>Montserrat Medium</vt:lpstr>
      <vt:lpstr>Montserrat Medium</vt:lpstr>
      <vt:lpstr>Montserrat Medium</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kareemameerah045</cp:lastModifiedBy>
  <cp:revision>2</cp:revision>
  <dcterms:created xsi:type="dcterms:W3CDTF">2025-01-31T21:00:00Z</dcterms:created>
  <dcterms:modified xsi:type="dcterms:W3CDTF">2025-01-31T21:09:46Z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94269207F8434454BAE0DCF8C726FAC6_12</vt:lpwstr>
  </property>
  <property fmtid="{D5CDD505-2E9C-101B-9397-08002B2CF9AE}" pid="3" name="KSOProductBuildVer">
    <vt:lpwstr>2057-12.2.0.19821</vt:lpwstr>
  </property>
</Properties>
</file>