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p:cViewPr varScale="1">
        <p:scale>
          <a:sx n="72" d="100"/>
          <a:sy n="72" d="100"/>
        </p:scale>
        <p:origin x="5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acadpubl.eu/jsi/2018-118-7-9/articles/7/31.pdf" TargetMode="External"/><Relationship Id="rId2" Type="http://schemas.openxmlformats.org/officeDocument/2006/relationships/hyperlink" Target="https://www.irjet.net/archives/V5/i11/IRJET-V5I11304.pdf" TargetMode="External"/><Relationship Id="rId1" Type="http://schemas.openxmlformats.org/officeDocument/2006/relationships/slideLayout" Target="../slideLayouts/slideLayout4.xml"/><Relationship Id="rId5" Type="http://schemas.openxmlformats.org/officeDocument/2006/relationships/hyperlink" Target="https://towardsdatascience.com/anomaly-detection-with-isolation-forest-visualization-23cd75c281e2" TargetMode="External"/><Relationship Id="rId4" Type="http://schemas.openxmlformats.org/officeDocument/2006/relationships/hyperlink" Target="https://arxiv.org/pdf/1811.02196.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81400" y="1905000"/>
            <a:ext cx="5387595" cy="1675459"/>
          </a:xfrm>
          <a:prstGeom prst="rect">
            <a:avLst/>
          </a:prstGeom>
        </p:spPr>
        <p:txBody>
          <a:bodyPr vert="horz" wrap="square" lIns="0" tIns="13335" rIns="0" bIns="0" rtlCol="0">
            <a:spAutoFit/>
          </a:bodyPr>
          <a:lstStyle/>
          <a:p>
            <a:pPr algn="ctr"/>
            <a:r>
              <a:rPr lang="en-US" sz="3600" b="1" dirty="0">
                <a:solidFill>
                  <a:schemeClr val="tx2">
                    <a:lumMod val="60000"/>
                    <a:lumOff val="40000"/>
                  </a:schemeClr>
                </a:solidFill>
              </a:rPr>
              <a:t>Credit card fraud detection </a:t>
            </a:r>
            <a:endParaRPr lang="en-US" sz="3600" dirty="0">
              <a:solidFill>
                <a:schemeClr val="tx2">
                  <a:lumMod val="60000"/>
                  <a:lumOff val="40000"/>
                </a:schemeClr>
              </a:solidFill>
              <a:effectLst/>
            </a:endParaRPr>
          </a:p>
          <a:p>
            <a:pPr algn="ctr"/>
            <a:br>
              <a:rPr lang="en-US" sz="3600" dirty="0"/>
            </a:b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1600200" y="3437254"/>
            <a:ext cx="9296400" cy="2769989"/>
          </a:xfrm>
          <a:prstGeom prst="rect">
            <a:avLst/>
          </a:prstGeom>
          <a:solidFill>
            <a:srgbClr val="465258"/>
          </a:solidFill>
        </p:spPr>
        <p:txBody>
          <a:bodyPr vert="horz" wrap="square" lIns="0" tIns="0" rIns="0" bIns="0" rtlCol="0">
            <a:spAutoFit/>
          </a:bodyPr>
          <a:lstStyle/>
          <a:p>
            <a:pPr marL="2763520">
              <a:lnSpc>
                <a:spcPct val="100000"/>
              </a:lnSpc>
            </a:pPr>
            <a:endParaRPr lang="en-IN" sz="2000" b="1" spc="15" dirty="0">
              <a:solidFill>
                <a:srgbClr val="1382AC"/>
              </a:solidFill>
              <a:latin typeface="Arial"/>
              <a:cs typeface="Arial"/>
            </a:endParaRPr>
          </a:p>
          <a:p>
            <a:pPr marL="2763520">
              <a:lnSpc>
                <a:spcPct val="100000"/>
              </a:lnSpc>
            </a:pPr>
            <a:endParaRPr lang="en-IN" sz="2000" b="1" spc="15" dirty="0">
              <a:solidFill>
                <a:srgbClr val="1382AC"/>
              </a:solidFill>
              <a:latin typeface="Arial"/>
              <a:cs typeface="Arial"/>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lang="en-US" sz="2000" dirty="0">
              <a:latin typeface="Arial"/>
              <a:cs typeface="Arial"/>
            </a:endParaRPr>
          </a:p>
          <a:p>
            <a:pPr marL="2763520">
              <a:lnSpc>
                <a:spcPct val="100000"/>
              </a:lnSpc>
            </a:pPr>
            <a:r>
              <a:rPr lang="en-US" sz="2000" b="1" spc="-75" dirty="0">
                <a:solidFill>
                  <a:srgbClr val="1382AC"/>
                </a:solidFill>
                <a:latin typeface="Arial"/>
                <a:cs typeface="Arial"/>
              </a:rPr>
              <a:t>AMEER AMSA M - </a:t>
            </a:r>
            <a:r>
              <a:rPr lang="en-US" sz="2000" b="1" spc="-25" dirty="0">
                <a:solidFill>
                  <a:srgbClr val="1382AC"/>
                </a:solidFill>
                <a:latin typeface="Arial"/>
                <a:cs typeface="Arial"/>
              </a:rPr>
              <a:t>CARE College of Engineering  -Mechanical Engineering </a:t>
            </a:r>
          </a:p>
          <a:p>
            <a:pPr marL="2763520">
              <a:lnSpc>
                <a:spcPct val="100000"/>
              </a:lnSpc>
            </a:pPr>
            <a:endParaRPr lang="en-US" sz="2000" b="1" spc="-25" dirty="0">
              <a:solidFill>
                <a:srgbClr val="1382AC"/>
              </a:solidFill>
              <a:latin typeface="Arial"/>
              <a:cs typeface="Arial"/>
            </a:endParaRPr>
          </a:p>
          <a:p>
            <a:pPr marL="2763520">
              <a:lnSpc>
                <a:spcPct val="100000"/>
              </a:lnSpc>
            </a:pPr>
            <a:endParaRPr lang="en-US" sz="2000" b="1" spc="-25" dirty="0">
              <a:solidFill>
                <a:srgbClr val="1382AC"/>
              </a:solidFill>
              <a:latin typeface="Arial"/>
              <a:cs typeface="Arial"/>
            </a:endParaRPr>
          </a:p>
          <a:p>
            <a:pPr marL="2763520">
              <a:lnSpc>
                <a:spcPct val="100000"/>
              </a:lnSpc>
            </a:pPr>
            <a:endParaRPr lang="en-US" sz="2000" b="1" spc="-25" dirty="0">
              <a:solidFill>
                <a:srgbClr val="1382AC"/>
              </a:solidFill>
              <a:latin typeface="Arial"/>
              <a:cs typeface="Arial"/>
            </a:endParaRPr>
          </a:p>
          <a:p>
            <a:pPr marL="2763520">
              <a:lnSpc>
                <a:spcPct val="100000"/>
              </a:lnSpc>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5" name="Rectangle 4">
            <a:extLst>
              <a:ext uri="{FF2B5EF4-FFF2-40B4-BE49-F238E27FC236}">
                <a16:creationId xmlns:a16="http://schemas.microsoft.com/office/drawing/2014/main" id="{59071E45-0EAF-4A64-A745-7BB9E762FF4B}"/>
              </a:ext>
            </a:extLst>
          </p:cNvPr>
          <p:cNvSpPr/>
          <p:nvPr/>
        </p:nvSpPr>
        <p:spPr>
          <a:xfrm>
            <a:off x="614996" y="1524000"/>
            <a:ext cx="10804209" cy="4247317"/>
          </a:xfrm>
          <a:prstGeom prst="rect">
            <a:avLst/>
          </a:prstGeom>
        </p:spPr>
        <p:txBody>
          <a:bodyPr wrap="square">
            <a:spAutoFit/>
          </a:bodyPr>
          <a:lstStyle/>
          <a:p>
            <a:endParaRPr lang="en-US" dirty="0"/>
          </a:p>
          <a:p>
            <a:r>
              <a:rPr lang="en-US" dirty="0"/>
              <a:t>            The future scope for credit card fraud detection is promising, driven by advancements in technology, data analytics, and machine learning. </a:t>
            </a:r>
          </a:p>
          <a:p>
            <a:r>
              <a:rPr lang="en-US" b="1" dirty="0"/>
              <a:t>Advanced Machine Learning Algorithms</a:t>
            </a:r>
            <a:r>
              <a:rPr lang="en-US" dirty="0"/>
              <a:t>:</a:t>
            </a:r>
          </a:p>
          <a:p>
            <a:pPr algn="just"/>
            <a:r>
              <a:rPr lang="en-US" dirty="0"/>
              <a:t>Continued development of machine learning algorithms, including deep learning and reinforcement learning, to enhance fraud detection accuracy and adaptability to evolving fraud patterns.</a:t>
            </a:r>
          </a:p>
          <a:p>
            <a:pPr algn="just"/>
            <a:r>
              <a:rPr lang="en-US" b="1" dirty="0"/>
              <a:t>Big Data Analytics</a:t>
            </a:r>
            <a:r>
              <a:rPr lang="en-US" dirty="0"/>
              <a:t>:</a:t>
            </a:r>
          </a:p>
          <a:p>
            <a:pPr algn="just"/>
            <a:r>
              <a:rPr lang="en-US" dirty="0"/>
              <a:t>Leveraging big data analytics techniques to process and analyze large volumes of transactional data in real-time, enabling faster and more accurate detection of fraudulent activities.</a:t>
            </a:r>
          </a:p>
          <a:p>
            <a:r>
              <a:rPr lang="en-US" b="1" dirty="0"/>
              <a:t>Behavioral Biometrics</a:t>
            </a:r>
            <a:r>
              <a:rPr lang="en-US" dirty="0"/>
              <a:t>:</a:t>
            </a:r>
          </a:p>
          <a:p>
            <a:pPr algn="just"/>
            <a:r>
              <a:rPr lang="en-US" dirty="0"/>
              <a:t>Adoption of behavioral biometrics, such as keystroke dynamics, mouse movements, and voice recognition, to authenticate users and detect anomalies in their behavior patterns indicative of fraud.</a:t>
            </a:r>
          </a:p>
          <a:p>
            <a:pPr algn="just"/>
            <a:r>
              <a:rPr lang="en-US" dirty="0"/>
              <a:t>Overall, the future of credit card fraud detection lies in harnessing the power of advanced technologies, data analytics, and collaboration to develop robust, adaptive, and proactive solutions that safeguard the integrity of electronic payment systems and protect the interests of cardholders and financial institutions alike.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14" name="TextBox 13">
            <a:extLst>
              <a:ext uri="{FF2B5EF4-FFF2-40B4-BE49-F238E27FC236}">
                <a16:creationId xmlns:a16="http://schemas.microsoft.com/office/drawing/2014/main" id="{D0DD83A1-3848-406E-AD15-6DC41543DD13}"/>
              </a:ext>
            </a:extLst>
          </p:cNvPr>
          <p:cNvSpPr txBox="1"/>
          <p:nvPr/>
        </p:nvSpPr>
        <p:spPr>
          <a:xfrm>
            <a:off x="707096" y="2502902"/>
            <a:ext cx="9960903" cy="2308324"/>
          </a:xfrm>
          <a:prstGeom prst="rect">
            <a:avLst/>
          </a:prstGeom>
          <a:noFill/>
        </p:spPr>
        <p:txBody>
          <a:bodyPr wrap="square" rtlCol="0">
            <a:spAutoFit/>
          </a:bodyPr>
          <a:lstStyle/>
          <a:p>
            <a:r>
              <a:rPr lang="en-IN" sz="2400" dirty="0"/>
              <a:t>Visit </a:t>
            </a:r>
            <a:r>
              <a:rPr lang="en-IN" sz="2400" u="sng" dirty="0">
                <a:hlinkClick r:id="rId2"/>
              </a:rPr>
              <a:t>https://www.irjet.net/archives/V5/i11/IRJET-V5I11304.pdf</a:t>
            </a:r>
            <a:endParaRPr lang="en-IN" sz="2400" dirty="0"/>
          </a:p>
          <a:p>
            <a:r>
              <a:rPr lang="en-IN" sz="2400" dirty="0"/>
              <a:t>Visit </a:t>
            </a:r>
            <a:r>
              <a:rPr lang="en-IN" sz="2400" u="sng" dirty="0">
                <a:hlinkClick r:id="rId3"/>
              </a:rPr>
              <a:t>https://acadpubl.eu/jsi/2018-118-7-9/articles/7/31.pdf</a:t>
            </a:r>
            <a:endParaRPr lang="en-IN" sz="2400" dirty="0"/>
          </a:p>
          <a:p>
            <a:r>
              <a:rPr lang="en-IN" sz="2400" dirty="0"/>
              <a:t>Visit </a:t>
            </a:r>
            <a:r>
              <a:rPr lang="en-IN" sz="2400" u="sng" dirty="0">
                <a:hlinkClick r:id="rId4"/>
              </a:rPr>
              <a:t>https://arxiv.org/pdf/1811.02196.pdf</a:t>
            </a:r>
            <a:endParaRPr lang="en-IN" sz="2400" dirty="0"/>
          </a:p>
          <a:p>
            <a:r>
              <a:rPr lang="en-IN" sz="2400" dirty="0"/>
              <a:t>Visit </a:t>
            </a:r>
            <a:r>
              <a:rPr lang="en-IN" sz="2400" u="sng" dirty="0">
                <a:hlinkClick r:id="rId5"/>
              </a:rPr>
              <a:t>https://towardsdatascience.com/anomaly-detection-with-isolation-forest-visualization-23cd75c281e2</a:t>
            </a:r>
            <a:endParaRPr lang="en-IN" sz="2400" dirty="0"/>
          </a:p>
          <a:p>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02035" y="3276600"/>
            <a:ext cx="2987930" cy="570028"/>
          </a:xfrm>
          <a:prstGeom prst="rect">
            <a:avLst/>
          </a:prstGeom>
        </p:spPr>
        <p:txBody>
          <a:bodyPr vert="horz" wrap="square" lIns="0" tIns="15875" rIns="0" bIns="0" rtlCol="0">
            <a:spAutoFit/>
          </a:bodyPr>
          <a:lstStyle/>
          <a:p>
            <a:pPr marL="50165">
              <a:lnSpc>
                <a:spcPct val="100000"/>
              </a:lnSpc>
              <a:spcBef>
                <a:spcPts val="125"/>
              </a:spcBef>
            </a:pPr>
            <a:r>
              <a:rPr sz="3600" spc="30" dirty="0"/>
              <a:t>THANK</a:t>
            </a:r>
            <a:r>
              <a:rPr sz="3600" spc="-145" dirty="0"/>
              <a:t> </a:t>
            </a:r>
            <a:r>
              <a:rPr sz="3600"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p:cNvSpPr txBox="1"/>
          <p:nvPr/>
        </p:nvSpPr>
        <p:spPr>
          <a:xfrm>
            <a:off x="1295400" y="2459504"/>
            <a:ext cx="8915400" cy="1938992"/>
          </a:xfrm>
          <a:prstGeom prst="rect">
            <a:avLst/>
          </a:prstGeom>
          <a:noFill/>
        </p:spPr>
        <p:txBody>
          <a:bodyPr wrap="square" rtlCol="0">
            <a:spAutoFit/>
          </a:bodyPr>
          <a:lstStyle/>
          <a:p>
            <a:pPr algn="just"/>
            <a:r>
              <a:rPr lang="en-US" sz="2400" dirty="0"/>
              <a:t>The aim of the project is to predict fraudulent credit card transactions using machine learning models. This is crucial from the bank’s as well as customer’s perspective. The banks cannot afford to lose their customers’ money to fraudsters. Every fraud is a loss to the bank as the bank is responsible for the fraud transactions.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Rectangle 3"/>
          <p:cNvSpPr/>
          <p:nvPr/>
        </p:nvSpPr>
        <p:spPr>
          <a:xfrm>
            <a:off x="436245" y="1197706"/>
            <a:ext cx="11222355" cy="5632311"/>
          </a:xfrm>
          <a:prstGeom prst="rect">
            <a:avLst/>
          </a:prstGeom>
        </p:spPr>
        <p:txBody>
          <a:bodyPr wrap="square">
            <a:spAutoFit/>
          </a:bodyPr>
          <a:lstStyle/>
          <a:p>
            <a:r>
              <a:rPr lang="en-US" b="1" dirty="0"/>
              <a:t>1. Data understanding and exploring</a:t>
            </a:r>
          </a:p>
          <a:p>
            <a:r>
              <a:rPr lang="en-US" b="1" dirty="0"/>
              <a:t>2. Data cleaning</a:t>
            </a:r>
          </a:p>
          <a:p>
            <a:r>
              <a:rPr lang="en-US" dirty="0"/>
              <a:t>• Handling missing values</a:t>
            </a:r>
          </a:p>
          <a:p>
            <a:r>
              <a:rPr lang="en-US" b="1" dirty="0"/>
              <a:t>3. Exploratory data analysis</a:t>
            </a:r>
          </a:p>
          <a:p>
            <a:r>
              <a:rPr lang="en-US" dirty="0"/>
              <a:t>• Univariate analysis</a:t>
            </a:r>
          </a:p>
          <a:p>
            <a:r>
              <a:rPr lang="en-US" dirty="0"/>
              <a:t>• Bivariate analysis</a:t>
            </a:r>
          </a:p>
          <a:p>
            <a:r>
              <a:rPr lang="en-US" b="1" dirty="0"/>
              <a:t>4. Prepare the data for modelling</a:t>
            </a:r>
          </a:p>
          <a:p>
            <a:r>
              <a:rPr lang="en-US" dirty="0"/>
              <a:t>• Check the skewness of the data and mitigate it for fair analysis</a:t>
            </a:r>
          </a:p>
          <a:p>
            <a:pPr algn="just"/>
            <a:r>
              <a:rPr lang="en-US" dirty="0"/>
              <a:t>• Handling data imbalance as we see only 0.172% records are the fraud</a:t>
            </a:r>
          </a:p>
          <a:p>
            <a:pPr algn="just"/>
            <a:r>
              <a:rPr lang="en-US" dirty="0"/>
              <a:t>transactions.</a:t>
            </a:r>
          </a:p>
          <a:p>
            <a:r>
              <a:rPr lang="en-US" b="1" dirty="0"/>
              <a:t>5. Split the data into train and test set</a:t>
            </a:r>
          </a:p>
          <a:p>
            <a:r>
              <a:rPr lang="en-US" dirty="0"/>
              <a:t>• Scale the data (normalization)</a:t>
            </a:r>
          </a:p>
          <a:p>
            <a:r>
              <a:rPr lang="en-US" b="1" dirty="0"/>
              <a:t>6. Model building</a:t>
            </a:r>
          </a:p>
          <a:p>
            <a:r>
              <a:rPr lang="en-US" dirty="0"/>
              <a:t>• Train the model with various algorithm such as Logistic regression, SVM,</a:t>
            </a:r>
          </a:p>
          <a:p>
            <a:r>
              <a:rPr lang="en-US" dirty="0"/>
              <a:t>Decision Tree, Random forest, XGBoost etc.</a:t>
            </a:r>
          </a:p>
          <a:p>
            <a:r>
              <a:rPr lang="en-US" dirty="0"/>
              <a:t>• Tune the hyperparameters with Grid Search Cross Validation and find the</a:t>
            </a:r>
          </a:p>
          <a:p>
            <a:r>
              <a:rPr lang="en-US" dirty="0"/>
              <a:t>optimal values of the hyperparameters.</a:t>
            </a:r>
          </a:p>
          <a:p>
            <a:r>
              <a:rPr lang="en-US" b="1" dirty="0"/>
              <a:t>7. Model evaluation</a:t>
            </a:r>
          </a:p>
          <a:p>
            <a:r>
              <a:rPr lang="en-US" dirty="0"/>
              <a:t>• As we see that the data is heavily imbalanced, Accuracy may not be the</a:t>
            </a:r>
          </a:p>
          <a:p>
            <a:r>
              <a:rPr lang="en-US" dirty="0"/>
              <a:t>correct measure for this particular 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dirty="0"/>
          </a:p>
        </p:txBody>
      </p:sp>
      <p:sp>
        <p:nvSpPr>
          <p:cNvPr id="4" name="Rectangle 3">
            <a:extLst>
              <a:ext uri="{FF2B5EF4-FFF2-40B4-BE49-F238E27FC236}">
                <a16:creationId xmlns:a16="http://schemas.microsoft.com/office/drawing/2014/main" id="{C64FFC4F-C6DC-4D05-82F7-C434516496BB}"/>
              </a:ext>
            </a:extLst>
          </p:cNvPr>
          <p:cNvSpPr/>
          <p:nvPr/>
        </p:nvSpPr>
        <p:spPr>
          <a:xfrm>
            <a:off x="914400" y="1405593"/>
            <a:ext cx="10287000" cy="4955203"/>
          </a:xfrm>
          <a:prstGeom prst="rect">
            <a:avLst/>
          </a:prstGeom>
        </p:spPr>
        <p:txBody>
          <a:bodyPr wrap="square">
            <a:spAutoFit/>
          </a:bodyPr>
          <a:lstStyle/>
          <a:p>
            <a:pPr algn="just"/>
            <a:r>
              <a:rPr lang="en-US" sz="2000" dirty="0"/>
              <a:t>             A systematic approach to credit card fraud detection involves leveraging various techniques and technologies to identify and prevent fraudulent activities effectively. </a:t>
            </a:r>
          </a:p>
          <a:p>
            <a:endParaRPr lang="en-US" sz="2000" b="1" dirty="0"/>
          </a:p>
          <a:p>
            <a:r>
              <a:rPr lang="en-US" sz="2000" b="1" dirty="0"/>
              <a:t>Data Collection and Preprocessing</a:t>
            </a:r>
            <a:r>
              <a:rPr lang="en-US" sz="2000" dirty="0"/>
              <a:t>:</a:t>
            </a:r>
          </a:p>
          <a:p>
            <a:pPr algn="just"/>
            <a:r>
              <a:rPr lang="en-US" sz="2000" dirty="0"/>
              <a:t>Gather transactional data from credit card issuers, including transaction amounts, timestamps, merchant information, and customer demographics.</a:t>
            </a:r>
          </a:p>
          <a:p>
            <a:endParaRPr lang="en-US" sz="2000" b="1" dirty="0"/>
          </a:p>
          <a:p>
            <a:r>
              <a:rPr lang="en-US" sz="2000" b="1" dirty="0"/>
              <a:t>Model Selection</a:t>
            </a:r>
            <a:r>
              <a:rPr lang="en-US" sz="2000" dirty="0"/>
              <a:t>:</a:t>
            </a:r>
          </a:p>
          <a:p>
            <a:pPr algn="just"/>
            <a:r>
              <a:rPr lang="en-US" sz="2000" dirty="0"/>
              <a:t>Choose appropriate machine learning models for credit card fraud detection based on the characteristics of the data and the desired level of accuracy.</a:t>
            </a:r>
          </a:p>
          <a:p>
            <a:endParaRPr lang="en-US" sz="2000" b="1" dirty="0"/>
          </a:p>
          <a:p>
            <a:r>
              <a:rPr lang="en-US" sz="2000" b="1" dirty="0"/>
              <a:t>Training and Evaluation</a:t>
            </a:r>
            <a:r>
              <a:rPr lang="en-US" sz="2000" dirty="0"/>
              <a:t>:</a:t>
            </a:r>
          </a:p>
          <a:p>
            <a:pPr algn="just"/>
            <a:r>
              <a:rPr lang="en-US" sz="2000" dirty="0"/>
              <a:t>Split the preprocessed data into training and testing sets to train the selected models and evaluate their performance.</a:t>
            </a:r>
          </a:p>
          <a:p>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2294-2205-43F6-8821-83C38A38FF24}"/>
              </a:ext>
            </a:extLst>
          </p:cNvPr>
          <p:cNvSpPr>
            <a:spLocks noGrp="1"/>
          </p:cNvSpPr>
          <p:nvPr>
            <p:ph type="title"/>
          </p:nvPr>
        </p:nvSpPr>
        <p:spPr>
          <a:xfrm>
            <a:off x="762000" y="1676400"/>
            <a:ext cx="9472128" cy="4424288"/>
          </a:xfrm>
        </p:spPr>
        <p:txBody>
          <a:bodyPr/>
          <a:lstStyle/>
          <a:p>
            <a:pPr algn="l"/>
            <a:r>
              <a:rPr lang="en-US" sz="2000" dirty="0">
                <a:solidFill>
                  <a:schemeClr val="tx1"/>
                </a:solidFill>
                <a:latin typeface="+mn-lt"/>
              </a:rPr>
              <a:t>Continuous Monitoring and Improvement:</a:t>
            </a:r>
            <a:br>
              <a:rPr lang="en-US" sz="2000" b="0" dirty="0">
                <a:solidFill>
                  <a:schemeClr val="tx1"/>
                </a:solidFill>
                <a:latin typeface="+mn-lt"/>
              </a:rPr>
            </a:br>
            <a:r>
              <a:rPr lang="en-US" sz="2000" b="0" dirty="0">
                <a:solidFill>
                  <a:schemeClr val="tx1"/>
                </a:solidFill>
                <a:latin typeface="+mn-lt"/>
              </a:rPr>
              <a:t>Monitor the performance of deployed models in real-time and collect feedback on their effectiveness in detecting fraud.</a:t>
            </a:r>
            <a:br>
              <a:rPr lang="en-US" sz="2000" b="0" dirty="0">
                <a:solidFill>
                  <a:schemeClr val="tx1"/>
                </a:solidFill>
                <a:latin typeface="+mn-lt"/>
              </a:rPr>
            </a:br>
            <a:br>
              <a:rPr lang="en-US" sz="2000" dirty="0">
                <a:solidFill>
                  <a:schemeClr val="tx1"/>
                </a:solidFill>
                <a:latin typeface="+mn-lt"/>
              </a:rPr>
            </a:br>
            <a:r>
              <a:rPr lang="en-US" sz="2000" dirty="0">
                <a:solidFill>
                  <a:schemeClr val="tx1"/>
                </a:solidFill>
                <a:latin typeface="+mn-lt"/>
              </a:rPr>
              <a:t>Collaboration and Information Sharing:</a:t>
            </a:r>
            <a:br>
              <a:rPr lang="en-US" sz="2000" dirty="0">
                <a:solidFill>
                  <a:schemeClr val="tx1"/>
                </a:solidFill>
                <a:latin typeface="+mn-lt"/>
              </a:rPr>
            </a:br>
            <a:r>
              <a:rPr lang="en-US" sz="2000" b="0" dirty="0">
                <a:solidFill>
                  <a:schemeClr val="tx1"/>
                </a:solidFill>
                <a:latin typeface="+mn-lt"/>
              </a:rPr>
              <a:t>Collaborate with other financial institutions, regulatory agencies, and industry partners to share insights and best practices for fraud detection and prevention.</a:t>
            </a:r>
            <a:br>
              <a:rPr lang="en-US" sz="2000" b="0" dirty="0">
                <a:solidFill>
                  <a:schemeClr val="tx1"/>
                </a:solidFill>
                <a:latin typeface="+mn-lt"/>
              </a:rPr>
            </a:br>
            <a:r>
              <a:rPr lang="en-US" sz="2000" b="0" dirty="0">
                <a:solidFill>
                  <a:schemeClr val="tx1"/>
                </a:solidFill>
                <a:latin typeface="+mn-lt"/>
              </a:rPr>
              <a:t>Participate in fraud detection networks and consortiums to leverage collective intelligence and enhance the effectiveness of fraud detection efforts across the industry.</a:t>
            </a:r>
            <a:br>
              <a:rPr lang="en-US" sz="2000" b="0" dirty="0">
                <a:solidFill>
                  <a:schemeClr val="tx1"/>
                </a:solidFill>
                <a:latin typeface="+mn-lt"/>
              </a:rPr>
            </a:br>
            <a:r>
              <a:rPr lang="en-US" sz="2000" b="0" dirty="0">
                <a:solidFill>
                  <a:schemeClr val="tx1"/>
                </a:solidFill>
                <a:latin typeface="+mn-lt"/>
              </a:rPr>
              <a:t> </a:t>
            </a:r>
            <a:br>
              <a:rPr lang="en-US" sz="2000" b="0" dirty="0">
                <a:solidFill>
                  <a:schemeClr val="tx1"/>
                </a:solidFill>
                <a:latin typeface="+mn-lt"/>
              </a:rPr>
            </a:br>
            <a:r>
              <a:rPr lang="en-US" sz="2000" b="0" dirty="0">
                <a:solidFill>
                  <a:schemeClr val="tx1"/>
                </a:solidFill>
                <a:latin typeface="+mn-lt"/>
              </a:rPr>
              <a:t>Systematic approach, financial institutions and credit card issuers can develop robust fraud detection systems that effectively identify and mitigate fraudulent activities, thereby safeguarding the interests of cardholders and maintaining trust in the financial ecosystem</a:t>
            </a:r>
            <a:r>
              <a:rPr lang="en-US" sz="2000" b="0" dirty="0">
                <a:latin typeface="+mn-lt"/>
              </a:rPr>
              <a:t>.</a:t>
            </a:r>
            <a:br>
              <a:rPr lang="en-US" b="0" dirty="0"/>
            </a:br>
            <a:endParaRPr lang="en-IN" dirty="0"/>
          </a:p>
        </p:txBody>
      </p:sp>
      <p:sp>
        <p:nvSpPr>
          <p:cNvPr id="8" name="Rectangle 7">
            <a:extLst>
              <a:ext uri="{FF2B5EF4-FFF2-40B4-BE49-F238E27FC236}">
                <a16:creationId xmlns:a16="http://schemas.microsoft.com/office/drawing/2014/main" id="{336D5C86-02F3-4F74-B73E-4EF9C1B69D72}"/>
              </a:ext>
            </a:extLst>
          </p:cNvPr>
          <p:cNvSpPr/>
          <p:nvPr/>
        </p:nvSpPr>
        <p:spPr>
          <a:xfrm>
            <a:off x="490399" y="533400"/>
            <a:ext cx="5348772" cy="646331"/>
          </a:xfrm>
          <a:prstGeom prst="rect">
            <a:avLst/>
          </a:prstGeom>
        </p:spPr>
        <p:txBody>
          <a:bodyPr wrap="none">
            <a:spAutoFit/>
          </a:bodyPr>
          <a:lstStyle/>
          <a:p>
            <a:r>
              <a:rPr lang="en-IN" sz="3600" b="1" spc="-5" dirty="0">
                <a:solidFill>
                  <a:srgbClr val="1CACE3"/>
                </a:solidFill>
              </a:rPr>
              <a:t>SYSTEM </a:t>
            </a:r>
            <a:r>
              <a:rPr lang="en-IN" sz="3600" b="1" spc="-15" dirty="0">
                <a:solidFill>
                  <a:srgbClr val="1CACE3"/>
                </a:solidFill>
              </a:rPr>
              <a:t>APPROACH - CONT</a:t>
            </a:r>
            <a:endParaRPr lang="en-IN" sz="3600" b="1" dirty="0"/>
          </a:p>
        </p:txBody>
      </p:sp>
    </p:spTree>
    <p:extLst>
      <p:ext uri="{BB962C8B-B14F-4D97-AF65-F5344CB8AC3E}">
        <p14:creationId xmlns:p14="http://schemas.microsoft.com/office/powerpoint/2010/main" val="324086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dirty="0"/>
          </a:p>
        </p:txBody>
      </p:sp>
      <p:sp>
        <p:nvSpPr>
          <p:cNvPr id="3" name="TextBox 2">
            <a:extLst>
              <a:ext uri="{FF2B5EF4-FFF2-40B4-BE49-F238E27FC236}">
                <a16:creationId xmlns:a16="http://schemas.microsoft.com/office/drawing/2014/main" id="{72BA27FE-2D50-4F79-B4DB-88BDB2146FE6}"/>
              </a:ext>
            </a:extLst>
          </p:cNvPr>
          <p:cNvSpPr txBox="1"/>
          <p:nvPr/>
        </p:nvSpPr>
        <p:spPr>
          <a:xfrm>
            <a:off x="609600" y="1553894"/>
            <a:ext cx="10668000" cy="4708981"/>
          </a:xfrm>
          <a:prstGeom prst="rect">
            <a:avLst/>
          </a:prstGeom>
          <a:noFill/>
        </p:spPr>
        <p:txBody>
          <a:bodyPr wrap="square" rtlCol="0">
            <a:spAutoFit/>
          </a:bodyPr>
          <a:lstStyle/>
          <a:p>
            <a:endParaRPr lang="en-US" sz="2000" b="1" dirty="0"/>
          </a:p>
          <a:p>
            <a:r>
              <a:rPr lang="en-US" sz="2000" b="1" dirty="0"/>
              <a:t>Local Outlier Factor</a:t>
            </a:r>
          </a:p>
          <a:p>
            <a:pPr algn="just"/>
            <a:r>
              <a:rPr lang="en-US" sz="2000" dirty="0"/>
              <a:t>The Local Outlier Factor or LOF algorithm is an unsupervised anomaly detection method. It computes the local deviation of a given a data point with respect to its neighbors. Local Outlier Factor considers as outliers the samples that have a substantially lower density than their neighbors.</a:t>
            </a:r>
          </a:p>
          <a:p>
            <a:endParaRPr lang="en-US" sz="2000" b="1" dirty="0"/>
          </a:p>
          <a:p>
            <a:r>
              <a:rPr lang="en-US" sz="2000" b="1" dirty="0"/>
              <a:t>Isolation Forest Algorithm</a:t>
            </a:r>
          </a:p>
          <a:p>
            <a:pPr algn="just"/>
            <a:r>
              <a:rPr lang="en-US" sz="2000" dirty="0"/>
              <a:t>The Isolation Forest ‘isolates’ observations by randomly selecting a feature and then randomly selecting a split value between the maximum and minimum values of the selected feature. Since recursive partitioning can be represented by a tree structure, the number of splitting required to isolate a sample is equivalent to the path length from the root node to the terminating node. This path length, averaged over a forest of such random trees, is a measure of normality and our decision function. Random partitioning produces noticeably shorter paths for anomalies. Hence, when a forest of random trees collectively produce shorter path lengths for particular samples, they are highly likely to be anoma.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1028" name="Picture 4" descr="https://user-images.githubusercontent.com/26832674/60330498-3096e500-99b0-11e9-8d5f-db0ae954896f.png">
            <a:extLst>
              <a:ext uri="{FF2B5EF4-FFF2-40B4-BE49-F238E27FC236}">
                <a16:creationId xmlns:a16="http://schemas.microsoft.com/office/drawing/2014/main" id="{D25CB747-B8E8-46FF-9D35-C1C5EB9AD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6012375" cy="282560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https://user-images.githubusercontent.com/26832674/60330492-2d035e00-99b0-11e9-99af-dd69c6bdc8e4.png">
            <a:extLst>
              <a:ext uri="{FF2B5EF4-FFF2-40B4-BE49-F238E27FC236}">
                <a16:creationId xmlns:a16="http://schemas.microsoft.com/office/drawing/2014/main" id="{CD6B8BA3-17A6-43E0-96CA-FDACE74AC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769989"/>
            <a:ext cx="4553122" cy="41624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Rectangle 3">
            <a:extLst>
              <a:ext uri="{FF2B5EF4-FFF2-40B4-BE49-F238E27FC236}">
                <a16:creationId xmlns:a16="http://schemas.microsoft.com/office/drawing/2014/main" id="{4BDA0969-786D-48DD-A1EA-8CB91F1EEEED}"/>
              </a:ext>
            </a:extLst>
          </p:cNvPr>
          <p:cNvSpPr/>
          <p:nvPr/>
        </p:nvSpPr>
        <p:spPr>
          <a:xfrm>
            <a:off x="1028700" y="1905000"/>
            <a:ext cx="9182100" cy="2862322"/>
          </a:xfrm>
          <a:prstGeom prst="rect">
            <a:avLst/>
          </a:prstGeom>
        </p:spPr>
        <p:txBody>
          <a:bodyPr wrap="square">
            <a:spAutoFit/>
          </a:bodyPr>
          <a:lstStyle/>
          <a:p>
            <a:pPr algn="just"/>
            <a:endParaRPr lang="en-US" sz="2000" dirty="0"/>
          </a:p>
          <a:p>
            <a:pPr algn="just"/>
            <a:r>
              <a:rPr lang="en-US" sz="2000" dirty="0"/>
              <a:t>                                 In conclusion, credit card fraud detection is a critical component of ensuring the security and integrity of financial transactions in today's digital age. As fraudulent activities continue to evolve and become more sophisticated, it is imperative for financial institutions and credit card issuers to employ advanced techniques and technologies to detect and prevent fraud effectively.. By investing in advanced fraud detection solutions and adopting a proactive and collaborative approach, financial institutions can mitigate fraud risk, minimize losses, and uphold the integrity of the credit card ecosystem for the benefit of all stakeholders involved.</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999</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vt:lpstr>
      <vt:lpstr>Office Theme</vt:lpstr>
      <vt:lpstr>CAPSTONE PROJECT</vt:lpstr>
      <vt:lpstr>OUTLINE</vt:lpstr>
      <vt:lpstr>PROBLEM STATEMENT</vt:lpstr>
      <vt:lpstr>PROPOSED SOLUTION</vt:lpstr>
      <vt:lpstr>SYSTEM APPROACH</vt:lpstr>
      <vt:lpstr>Continuous Monitoring and Improvement: Monitor the performance of deployed models in real-time and collect feedback on their effectiveness in detecting fraud.  Collaboration and Information Sharing: Collaborate with other financial institutions, regulatory agencies, and industry partners to share insights and best practices for fraud detection and prevention. Participate in fraud detection networks and consortiums to leverage collective intelligence and enhance the effectiveness of fraud detection efforts across the industry.   Systematic approach, financial institutions and credit card issuers can develop robust fraud detection systems that effectively identify and mitigate fraudulent activities, thereby safeguarding the interests of cardholders and maintaining trust in the financial ecosystem. </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Baranitharan R.</dc:creator>
  <cp:lastModifiedBy>ELCOT</cp:lastModifiedBy>
  <cp:revision>9</cp:revision>
  <dcterms:created xsi:type="dcterms:W3CDTF">2024-04-05T06:21:22Z</dcterms:created>
  <dcterms:modified xsi:type="dcterms:W3CDTF">2024-04-11T14:06:42Z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