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42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47800" y="3539510"/>
            <a:ext cx="9525000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latin typeface="Arial MT"/>
                <a:cs typeface="Arial MT"/>
              </a:rPr>
              <a:t>Dictionaries in Python</a:t>
            </a:r>
            <a:endParaRPr sz="3200" dirty="0">
              <a:latin typeface="Arial MT"/>
              <a:cs typeface="Arial MT"/>
            </a:endParaRPr>
          </a:p>
          <a:p>
            <a:pPr marL="2551430" marR="2543810" algn="ctr">
              <a:lnSpc>
                <a:spcPct val="100000"/>
              </a:lnSpc>
              <a:spcBef>
                <a:spcPts val="20"/>
              </a:spcBef>
            </a:pPr>
            <a:r>
              <a:rPr sz="2700" spc="-25" dirty="0">
                <a:latin typeface="Arial MT"/>
                <a:cs typeface="Arial MT"/>
              </a:rPr>
              <a:t>By </a:t>
            </a:r>
            <a:endParaRPr lang="en-US" sz="2700" spc="-25" dirty="0">
              <a:latin typeface="Arial MT"/>
              <a:cs typeface="Arial MT"/>
            </a:endParaRPr>
          </a:p>
          <a:p>
            <a:pPr marL="2551430" marR="2543810" algn="ctr">
              <a:lnSpc>
                <a:spcPct val="100000"/>
              </a:lnSpc>
              <a:spcBef>
                <a:spcPts val="20"/>
              </a:spcBef>
            </a:pPr>
            <a:r>
              <a:rPr lang="en-IN" sz="2700" spc="-25" dirty="0">
                <a:latin typeface="Arial MT"/>
                <a:cs typeface="Arial MT"/>
              </a:rPr>
              <a:t>Ameesha Potnuru</a:t>
            </a:r>
            <a:endParaRPr lang="en-US" sz="2700" spc="-25" dirty="0">
              <a:latin typeface="Arial MT"/>
              <a:cs typeface="Arial MT"/>
            </a:endParaRPr>
          </a:p>
          <a:p>
            <a:pPr marL="2551430" marR="2543810" algn="ctr">
              <a:lnSpc>
                <a:spcPct val="100000"/>
              </a:lnSpc>
              <a:spcBef>
                <a:spcPts val="20"/>
              </a:spcBef>
            </a:pP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Batch</a:t>
            </a:r>
            <a:r>
              <a:rPr lang="en-US" sz="2700" spc="-10" dirty="0">
                <a:latin typeface="Arial MT"/>
                <a:cs typeface="Arial MT"/>
              </a:rPr>
              <a:t>- 434</a:t>
            </a:r>
            <a:endParaRPr sz="2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spc="-180" dirty="0"/>
              <a:t> </a:t>
            </a:r>
            <a:r>
              <a:rPr dirty="0"/>
              <a:t>for</a:t>
            </a:r>
            <a:r>
              <a:rPr spc="-180" dirty="0"/>
              <a:t> </a:t>
            </a:r>
            <a:r>
              <a:rPr spc="-10" dirty="0"/>
              <a:t>Dictionary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44830" marR="17145" indent="-342900">
              <a:lnSpc>
                <a:spcPts val="2380"/>
              </a:lnSpc>
              <a:spcBef>
                <a:spcPts val="395"/>
              </a:spcBef>
            </a:pPr>
            <a:r>
              <a:rPr dirty="0"/>
              <a:t>person</a:t>
            </a:r>
            <a:r>
              <a:rPr spc="-50" dirty="0"/>
              <a:t> </a:t>
            </a:r>
            <a:r>
              <a:rPr dirty="0"/>
              <a:t>=</a:t>
            </a:r>
            <a:r>
              <a:rPr spc="-45" dirty="0"/>
              <a:t> </a:t>
            </a:r>
            <a:r>
              <a:rPr dirty="0"/>
              <a:t>{</a:t>
            </a:r>
            <a:r>
              <a:rPr spc="-45" dirty="0"/>
              <a:t> </a:t>
            </a:r>
            <a:r>
              <a:rPr dirty="0"/>
              <a:t>"name":</a:t>
            </a:r>
            <a:r>
              <a:rPr spc="-45" dirty="0"/>
              <a:t> </a:t>
            </a:r>
            <a:r>
              <a:rPr dirty="0"/>
              <a:t>"Alice",</a:t>
            </a:r>
            <a:r>
              <a:rPr spc="-45" dirty="0"/>
              <a:t> </a:t>
            </a:r>
            <a:r>
              <a:rPr dirty="0"/>
              <a:t>"age":</a:t>
            </a:r>
            <a:r>
              <a:rPr spc="-45" dirty="0"/>
              <a:t> </a:t>
            </a:r>
            <a:r>
              <a:rPr dirty="0"/>
              <a:t>25,</a:t>
            </a:r>
            <a:r>
              <a:rPr spc="-45" dirty="0"/>
              <a:t> </a:t>
            </a:r>
            <a:r>
              <a:rPr dirty="0"/>
              <a:t>"city":</a:t>
            </a:r>
            <a:r>
              <a:rPr spc="-50" dirty="0"/>
              <a:t> </a:t>
            </a:r>
            <a:r>
              <a:rPr dirty="0"/>
              <a:t>"New</a:t>
            </a:r>
            <a:r>
              <a:rPr spc="-80" dirty="0"/>
              <a:t> </a:t>
            </a:r>
            <a:r>
              <a:rPr spc="-25" dirty="0"/>
              <a:t>York"</a:t>
            </a:r>
            <a:r>
              <a:rPr spc="-45" dirty="0"/>
              <a:t> </a:t>
            </a:r>
            <a:r>
              <a:rPr dirty="0"/>
              <a:t>}</a:t>
            </a:r>
            <a:r>
              <a:rPr spc="30" dirty="0"/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.keys()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get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all </a:t>
            </a:r>
            <a:r>
              <a:rPr b="1" spc="-20" dirty="0">
                <a:latin typeface="Arial"/>
                <a:cs typeface="Arial"/>
              </a:rPr>
              <a:t>keys</a:t>
            </a:r>
          </a:p>
          <a:p>
            <a:pPr marL="544830" marR="168910" indent="-342900">
              <a:lnSpc>
                <a:spcPts val="2380"/>
              </a:lnSpc>
              <a:spcBef>
                <a:spcPts val="1789"/>
              </a:spcBef>
            </a:pPr>
            <a:r>
              <a:rPr spc="-10" dirty="0"/>
              <a:t>print(person.keys())</a:t>
            </a:r>
            <a:r>
              <a:rPr spc="-70" dirty="0"/>
              <a:t> </a:t>
            </a:r>
            <a:r>
              <a:rPr dirty="0"/>
              <a:t>#</a:t>
            </a:r>
            <a:r>
              <a:rPr spc="-65" dirty="0"/>
              <a:t> </a:t>
            </a:r>
            <a:r>
              <a:rPr dirty="0"/>
              <a:t>Output:</a:t>
            </a:r>
            <a:r>
              <a:rPr spc="-65" dirty="0"/>
              <a:t> </a:t>
            </a:r>
            <a:r>
              <a:rPr spc="-10" dirty="0"/>
              <a:t>dict_keys(['name',</a:t>
            </a:r>
            <a:r>
              <a:rPr spc="-65" dirty="0"/>
              <a:t> </a:t>
            </a:r>
            <a:r>
              <a:rPr dirty="0"/>
              <a:t>'age',</a:t>
            </a:r>
            <a:r>
              <a:rPr spc="-65" dirty="0"/>
              <a:t> </a:t>
            </a:r>
            <a:r>
              <a:rPr dirty="0"/>
              <a:t>'city'])</a:t>
            </a:r>
            <a:r>
              <a:rPr spc="-10" dirty="0"/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.values()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to </a:t>
            </a:r>
            <a:r>
              <a:rPr b="1" dirty="0">
                <a:latin typeface="Arial"/>
                <a:cs typeface="Arial"/>
              </a:rPr>
              <a:t>get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all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values</a:t>
            </a:r>
          </a:p>
          <a:p>
            <a:pPr marL="201930">
              <a:lnSpc>
                <a:spcPts val="2510"/>
              </a:lnSpc>
              <a:spcBef>
                <a:spcPts val="1495"/>
              </a:spcBef>
            </a:pPr>
            <a:r>
              <a:rPr spc="-10" dirty="0"/>
              <a:t>print(person.values())</a:t>
            </a:r>
            <a:r>
              <a:rPr spc="-75" dirty="0"/>
              <a:t> </a:t>
            </a:r>
            <a:r>
              <a:rPr dirty="0"/>
              <a:t>#</a:t>
            </a:r>
            <a:r>
              <a:rPr spc="-70" dirty="0"/>
              <a:t> </a:t>
            </a:r>
            <a:r>
              <a:rPr dirty="0"/>
              <a:t>Output:</a:t>
            </a:r>
            <a:r>
              <a:rPr spc="-70" dirty="0"/>
              <a:t> </a:t>
            </a:r>
            <a:r>
              <a:rPr spc="-10" dirty="0"/>
              <a:t>dict_values(['Alice',</a:t>
            </a:r>
            <a:r>
              <a:rPr spc="-75" dirty="0"/>
              <a:t> </a:t>
            </a:r>
            <a:r>
              <a:rPr dirty="0"/>
              <a:t>25,</a:t>
            </a:r>
            <a:r>
              <a:rPr spc="-70" dirty="0"/>
              <a:t> </a:t>
            </a:r>
            <a:r>
              <a:rPr dirty="0"/>
              <a:t>'New</a:t>
            </a:r>
            <a:r>
              <a:rPr spc="-105" dirty="0"/>
              <a:t> </a:t>
            </a:r>
            <a:r>
              <a:rPr spc="-10" dirty="0"/>
              <a:t>York'])</a:t>
            </a:r>
            <a:r>
              <a:rPr spc="-20" dirty="0"/>
              <a:t> </a:t>
            </a:r>
            <a:r>
              <a:rPr b="1" spc="-10" dirty="0">
                <a:latin typeface="Arial"/>
                <a:cs typeface="Arial"/>
              </a:rPr>
              <a:t>Using</a:t>
            </a:r>
          </a:p>
          <a:p>
            <a:pPr marL="544830">
              <a:lnSpc>
                <a:spcPts val="2510"/>
              </a:lnSpc>
            </a:pPr>
            <a:r>
              <a:rPr b="1" dirty="0">
                <a:latin typeface="Arial"/>
                <a:cs typeface="Arial"/>
              </a:rPr>
              <a:t>.items()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get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all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key-</a:t>
            </a:r>
            <a:r>
              <a:rPr b="1" dirty="0">
                <a:latin typeface="Arial"/>
                <a:cs typeface="Arial"/>
              </a:rPr>
              <a:t>value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pairs</a:t>
            </a:r>
          </a:p>
          <a:p>
            <a:pPr marL="544830" marR="5080" indent="-342900">
              <a:lnSpc>
                <a:spcPts val="2380"/>
              </a:lnSpc>
              <a:spcBef>
                <a:spcPts val="1835"/>
              </a:spcBef>
            </a:pPr>
            <a:r>
              <a:rPr spc="-10" dirty="0"/>
              <a:t>print(person.items())</a:t>
            </a:r>
            <a:r>
              <a:rPr spc="-75" dirty="0"/>
              <a:t> </a:t>
            </a:r>
            <a:r>
              <a:rPr dirty="0"/>
              <a:t>#</a:t>
            </a:r>
            <a:r>
              <a:rPr spc="-70" dirty="0"/>
              <a:t> </a:t>
            </a:r>
            <a:r>
              <a:rPr dirty="0"/>
              <a:t>Output:</a:t>
            </a:r>
            <a:r>
              <a:rPr spc="-70" dirty="0"/>
              <a:t> </a:t>
            </a:r>
            <a:r>
              <a:rPr spc="-10" dirty="0"/>
              <a:t>dict_items([('name',</a:t>
            </a:r>
            <a:r>
              <a:rPr spc="-70" dirty="0"/>
              <a:t> </a:t>
            </a:r>
            <a:r>
              <a:rPr dirty="0"/>
              <a:t>'Alice'),</a:t>
            </a:r>
            <a:r>
              <a:rPr spc="-75" dirty="0"/>
              <a:t> </a:t>
            </a:r>
            <a:r>
              <a:rPr dirty="0"/>
              <a:t>('age',</a:t>
            </a:r>
            <a:r>
              <a:rPr spc="-70" dirty="0"/>
              <a:t> </a:t>
            </a:r>
            <a:r>
              <a:rPr dirty="0"/>
              <a:t>25),</a:t>
            </a:r>
            <a:r>
              <a:rPr spc="-70" dirty="0"/>
              <a:t> </a:t>
            </a:r>
            <a:r>
              <a:rPr dirty="0"/>
              <a:t>('city',</a:t>
            </a:r>
            <a:r>
              <a:rPr spc="-70" dirty="0"/>
              <a:t> </a:t>
            </a:r>
            <a:r>
              <a:rPr spc="-20" dirty="0"/>
              <a:t>'New York')])</a:t>
            </a:r>
            <a:r>
              <a:rPr spc="-65" dirty="0"/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.get()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get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value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specific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key</a:t>
            </a:r>
          </a:p>
          <a:p>
            <a:pPr marL="544830" marR="213360" indent="-342900">
              <a:lnSpc>
                <a:spcPts val="2380"/>
              </a:lnSpc>
              <a:spcBef>
                <a:spcPts val="1789"/>
              </a:spcBef>
            </a:pPr>
            <a:r>
              <a:rPr spc="-10" dirty="0"/>
              <a:t>print(person.get("age"))</a:t>
            </a:r>
            <a:r>
              <a:rPr spc="-45" dirty="0"/>
              <a:t> </a:t>
            </a:r>
            <a:r>
              <a:rPr dirty="0"/>
              <a:t>#</a:t>
            </a:r>
            <a:r>
              <a:rPr spc="-45" dirty="0"/>
              <a:t> </a:t>
            </a:r>
            <a:r>
              <a:rPr dirty="0"/>
              <a:t>Output:</a:t>
            </a:r>
            <a:r>
              <a:rPr spc="-40" dirty="0"/>
              <a:t> </a:t>
            </a:r>
            <a:r>
              <a:rPr dirty="0"/>
              <a:t>25</a:t>
            </a:r>
            <a:r>
              <a:rPr spc="-30" dirty="0"/>
              <a:t> </a:t>
            </a:r>
            <a:r>
              <a:rPr b="1" dirty="0">
                <a:latin typeface="Arial"/>
                <a:cs typeface="Arial"/>
              </a:rPr>
              <a:t>Using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.pop()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remove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25" dirty="0">
                <a:latin typeface="Arial"/>
                <a:cs typeface="Arial"/>
              </a:rPr>
              <a:t>key-</a:t>
            </a:r>
            <a:r>
              <a:rPr b="1" dirty="0">
                <a:latin typeface="Arial"/>
                <a:cs typeface="Arial"/>
              </a:rPr>
              <a:t>value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pair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return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65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value</a:t>
            </a:r>
          </a:p>
          <a:p>
            <a:pPr marL="544830" marR="390525" indent="-342900">
              <a:lnSpc>
                <a:spcPts val="2380"/>
              </a:lnSpc>
              <a:spcBef>
                <a:spcPts val="1595"/>
              </a:spcBef>
            </a:pPr>
            <a:r>
              <a:rPr spc="-10" dirty="0"/>
              <a:t>removed_value</a:t>
            </a:r>
            <a:r>
              <a:rPr spc="-40" dirty="0"/>
              <a:t> </a:t>
            </a:r>
            <a:r>
              <a:rPr dirty="0"/>
              <a:t>=</a:t>
            </a:r>
            <a:r>
              <a:rPr spc="-35" dirty="0"/>
              <a:t> </a:t>
            </a:r>
            <a:r>
              <a:rPr spc="-10" dirty="0"/>
              <a:t>person.pop("city")</a:t>
            </a:r>
            <a:r>
              <a:rPr spc="-40" dirty="0"/>
              <a:t> </a:t>
            </a:r>
            <a:r>
              <a:rPr spc="-10" dirty="0"/>
              <a:t>print(removed_value)</a:t>
            </a:r>
            <a:r>
              <a:rPr spc="-35" dirty="0"/>
              <a:t> </a:t>
            </a:r>
            <a:r>
              <a:rPr dirty="0"/>
              <a:t>#</a:t>
            </a:r>
            <a:r>
              <a:rPr spc="-35" dirty="0"/>
              <a:t> </a:t>
            </a:r>
            <a:r>
              <a:rPr dirty="0"/>
              <a:t>Output:</a:t>
            </a:r>
            <a:r>
              <a:rPr spc="-40" dirty="0"/>
              <a:t> </a:t>
            </a:r>
            <a:r>
              <a:rPr dirty="0"/>
              <a:t>New</a:t>
            </a:r>
            <a:r>
              <a:rPr spc="-70" dirty="0"/>
              <a:t> </a:t>
            </a:r>
            <a:r>
              <a:rPr spc="-20" dirty="0"/>
              <a:t>York </a:t>
            </a:r>
            <a:r>
              <a:rPr dirty="0"/>
              <a:t>print(person)</a:t>
            </a:r>
            <a:r>
              <a:rPr spc="-95" dirty="0"/>
              <a:t> </a:t>
            </a:r>
            <a:r>
              <a:rPr dirty="0"/>
              <a:t>#</a:t>
            </a:r>
            <a:r>
              <a:rPr spc="-95" dirty="0"/>
              <a:t> </a:t>
            </a:r>
            <a:r>
              <a:rPr dirty="0"/>
              <a:t>Output:</a:t>
            </a:r>
            <a:r>
              <a:rPr spc="-90" dirty="0"/>
              <a:t> </a:t>
            </a:r>
            <a:r>
              <a:rPr dirty="0"/>
              <a:t>{'name':</a:t>
            </a:r>
            <a:r>
              <a:rPr spc="-95" dirty="0"/>
              <a:t> </a:t>
            </a:r>
            <a:r>
              <a:rPr dirty="0"/>
              <a:t>'Alice',</a:t>
            </a:r>
            <a:r>
              <a:rPr spc="-90" dirty="0"/>
              <a:t> </a:t>
            </a:r>
            <a:r>
              <a:rPr dirty="0"/>
              <a:t>'age':</a:t>
            </a:r>
            <a:r>
              <a:rPr spc="-95" dirty="0"/>
              <a:t> </a:t>
            </a:r>
            <a:r>
              <a:rPr spc="-25" dirty="0"/>
              <a:t>25}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9322" y="656527"/>
            <a:ext cx="10079355" cy="1773562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800" dirty="0"/>
              <a:t>Contact apps</a:t>
            </a:r>
            <a:endParaRPr lang="en-IN" sz="18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800" dirty="0"/>
              <a:t>Attendance systems</a:t>
            </a:r>
            <a:endParaRPr lang="en-IN" sz="18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800" dirty="0"/>
              <a:t>Student report cards</a:t>
            </a:r>
            <a:endParaRPr lang="en-IN" sz="1800" dirty="0"/>
          </a:p>
          <a:p>
            <a:pPr marL="378460" marR="117475" indent="-366395">
              <a:lnSpc>
                <a:spcPts val="2800"/>
              </a:lnSpc>
              <a:spcBef>
                <a:spcPts val="450"/>
              </a:spcBef>
              <a:buSzPct val="69230"/>
              <a:buFont typeface="Lucida Sans Unicode"/>
              <a:buChar char="□"/>
              <a:tabLst>
                <a:tab pos="378460" algn="l"/>
              </a:tabLst>
            </a:pP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9EDB25-1E68-20CB-0C31-BB2099D66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4671"/>
            <a:ext cx="5170170" cy="677108"/>
          </a:xfrm>
        </p:spPr>
        <p:txBody>
          <a:bodyPr/>
          <a:lstStyle/>
          <a:p>
            <a:r>
              <a:rPr lang="en-IN" b="1" dirty="0"/>
              <a:t>Common Use Cases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758B3-5B03-2FC0-7F46-96E67469C6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570" y="2133600"/>
            <a:ext cx="8077200" cy="39916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106521"/>
            <a:ext cx="528110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/>
              <a:t>Conclusion :</a:t>
            </a:r>
            <a:br>
              <a:rPr lang="en-IN" dirty="0"/>
            </a:b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33400" y="753170"/>
            <a:ext cx="9779984" cy="55438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584200" indent="-457200">
              <a:spcBef>
                <a:spcPts val="270"/>
              </a:spcBef>
              <a:buFont typeface="Wingdings" panose="05000000000000000000" pitchFamily="2" charset="2"/>
              <a:buChar char="v"/>
            </a:pPr>
            <a:r>
              <a:rPr lang="en-IN" sz="3200" dirty="0"/>
              <a:t>Just like we use a real dictionary to find the meaning of words, a Python dictionary helps us to find values using names (called keys).</a:t>
            </a:r>
          </a:p>
          <a:p>
            <a:pPr marL="127000">
              <a:lnSpc>
                <a:spcPct val="100000"/>
              </a:lnSpc>
              <a:spcBef>
                <a:spcPts val="270"/>
              </a:spcBef>
            </a:pPr>
            <a:endParaRPr lang="en-US" sz="2350" dirty="0">
              <a:latin typeface="Times New Roman"/>
              <a:cs typeface="Times New Roman"/>
            </a:endParaRPr>
          </a:p>
          <a:p>
            <a:r>
              <a:rPr lang="en-IN" sz="2800" dirty="0"/>
              <a:t>It is one of the most useful tools in Python to </a:t>
            </a:r>
            <a:r>
              <a:rPr lang="en-IN" sz="2800" b="1" dirty="0"/>
              <a:t>store and organize data</a:t>
            </a:r>
            <a:r>
              <a:rPr lang="en-IN" sz="2800" dirty="0"/>
              <a:t> clearly.</a:t>
            </a:r>
          </a:p>
          <a:p>
            <a:endParaRPr lang="en-IN" sz="1800" dirty="0"/>
          </a:p>
          <a:p>
            <a:r>
              <a:rPr lang="en-IN" sz="3200" dirty="0"/>
              <a:t>If you remember :</a:t>
            </a:r>
            <a:endParaRPr lang="en-IN" sz="1800" dirty="0"/>
          </a:p>
          <a:p>
            <a:endParaRPr lang="en-IN" sz="18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800" b="1" dirty="0"/>
              <a:t>Keys</a:t>
            </a:r>
            <a:r>
              <a:rPr lang="en-IN" sz="2800" dirty="0"/>
              <a:t> are like names or labels.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800" b="1" dirty="0"/>
              <a:t>Values</a:t>
            </a:r>
            <a:r>
              <a:rPr lang="en-IN" sz="2800" dirty="0"/>
              <a:t> are the information stored.</a:t>
            </a:r>
          </a:p>
          <a:p>
            <a:r>
              <a:rPr lang="en-IN" sz="2800" dirty="0"/>
              <a:t>Learning dictionaries helps us write better and smarter programs in Python.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pc="3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4800"/>
            <a:ext cx="11118297" cy="433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85"/>
              </a:spcBef>
            </a:pPr>
            <a:endParaRPr lang="en-IN" sz="4400" dirty="0"/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lang="en-US" sz="4400" dirty="0">
              <a:latin typeface="Times New Roman"/>
              <a:cs typeface="Times New Roman"/>
            </a:endParaRPr>
          </a:p>
          <a:p>
            <a:r>
              <a:rPr lang="en-IN" sz="3600" b="1" dirty="0"/>
              <a:t>1. What is Data?</a:t>
            </a:r>
            <a:endParaRPr lang="en-IN" sz="3600" dirty="0"/>
          </a:p>
          <a:p>
            <a:r>
              <a:rPr lang="en-IN" sz="2800" dirty="0"/>
              <a:t>Data means "information" like a name, age, phone number, etc</a:t>
            </a:r>
            <a:r>
              <a:rPr lang="en-IN" sz="1800" dirty="0"/>
              <a:t>.</a:t>
            </a:r>
          </a:p>
          <a:p>
            <a:endParaRPr lang="en-IN" dirty="0">
              <a:latin typeface="Times New Roman"/>
              <a:cs typeface="Times New Roman"/>
            </a:endParaRPr>
          </a:p>
          <a:p>
            <a:r>
              <a:rPr lang="en-IN" sz="3600" b="1" dirty="0"/>
              <a:t>2. What are Data Types?</a:t>
            </a:r>
          </a:p>
          <a:p>
            <a:r>
              <a:rPr lang="en-IN" sz="2800" dirty="0"/>
              <a:t>In Python, </a:t>
            </a:r>
            <a:r>
              <a:rPr lang="en-IN" sz="2800" b="1" dirty="0"/>
              <a:t>data types</a:t>
            </a:r>
            <a:r>
              <a:rPr lang="en-IN" sz="2800" dirty="0"/>
              <a:t> tell us what kind of data we are working with.</a:t>
            </a:r>
          </a:p>
          <a:p>
            <a:endParaRPr lang="en-US" sz="2800" dirty="0">
              <a:latin typeface="Times New Roman"/>
              <a:cs typeface="Times New Roman"/>
            </a:endParaRPr>
          </a:p>
          <a:p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542081"/>
            <a:ext cx="8405303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4800" b="1" dirty="0"/>
              <a:t>Two Main Types:</a:t>
            </a:r>
            <a:br>
              <a:rPr lang="en-IN" dirty="0"/>
            </a:b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733254"/>
            <a:ext cx="10744200" cy="3868367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r>
              <a:rPr lang="en-IN" sz="2400" b="1" dirty="0"/>
              <a:t>✅ Primitive Data Types (Single pieces of data)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int → numbers like 5, 10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float → 4.5, 3.14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str → text like "Hello"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bool → True / False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r>
              <a:rPr lang="en-IN" sz="2400" b="1" dirty="0"/>
              <a:t>📦 Collection Data Types (Group of data)</a:t>
            </a:r>
            <a:endParaRPr lang="en-IN" sz="2400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list → Ordered items: ["apple", "banana"]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tuple → Fixed group: ("yes", "no")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set → Unique items: {1, 2, 3}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000" dirty="0"/>
              <a:t>dict → Key-Value pairs: {"name": "ameesha"}   ✅ </a:t>
            </a:r>
            <a:r>
              <a:rPr lang="en-IN" sz="2000" b="1" dirty="0"/>
              <a:t>Our main topic!</a:t>
            </a:r>
            <a:endParaRPr lang="en-IN" sz="2000" dirty="0"/>
          </a:p>
          <a:p>
            <a:pPr marL="12700">
              <a:lnSpc>
                <a:spcPct val="100000"/>
              </a:lnSpc>
            </a:pPr>
            <a:r>
              <a:rPr sz="1700" spc="-10" dirty="0">
                <a:solidFill>
                  <a:srgbClr val="001C35"/>
                </a:solidFill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96" y="290587"/>
            <a:ext cx="1091990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/>
              <a:t>What is a Dictionary in Python?</a:t>
            </a:r>
            <a:br>
              <a:rPr lang="en-IN" dirty="0"/>
            </a:br>
            <a:endParaRPr spc="-114" dirty="0"/>
          </a:p>
        </p:txBody>
      </p:sp>
      <p:sp>
        <p:nvSpPr>
          <p:cNvPr id="3" name="object 3"/>
          <p:cNvSpPr txBox="1"/>
          <p:nvPr/>
        </p:nvSpPr>
        <p:spPr>
          <a:xfrm>
            <a:off x="682352" y="1178793"/>
            <a:ext cx="10823847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lvl="1">
              <a:spcBef>
                <a:spcPts val="85"/>
              </a:spcBef>
              <a:buClr>
                <a:srgbClr val="001C35"/>
              </a:buClr>
            </a:pPr>
            <a:r>
              <a:rPr lang="en-IN" sz="1800" dirty="0"/>
              <a:t>A </a:t>
            </a:r>
            <a:r>
              <a:rPr lang="en-IN" sz="1800" b="1" dirty="0"/>
              <a:t>Python dictionary</a:t>
            </a:r>
            <a:r>
              <a:rPr lang="en-IN" sz="1800" dirty="0"/>
              <a:t> is like a </a:t>
            </a:r>
            <a:r>
              <a:rPr lang="en-IN" sz="1800" b="1" dirty="0"/>
              <a:t>real-life notebook</a:t>
            </a:r>
            <a:r>
              <a:rPr lang="en-IN" sz="1800" dirty="0"/>
              <a:t> or </a:t>
            </a:r>
            <a:r>
              <a:rPr lang="en-IN" sz="1800" b="1" dirty="0"/>
              <a:t>phone contact list</a:t>
            </a:r>
            <a:r>
              <a:rPr lang="en-IN" sz="1800" dirty="0"/>
              <a:t>, where you save things with a name and some information. </a:t>
            </a: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001C35"/>
              </a:buClr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3175">
              <a:lnSpc>
                <a:spcPct val="100000"/>
              </a:lnSpc>
              <a:buSzPct val="94117"/>
              <a:tabLst>
                <a:tab pos="87630" algn="l"/>
              </a:tabLst>
            </a:pPr>
            <a:endParaRPr sz="1700" dirty="0">
              <a:latin typeface="Arial MT"/>
              <a:cs typeface="Arial M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E9C02-E939-F066-951A-A0E269CF9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5979477" cy="3782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0E8B88-54A9-642F-722D-7C20BCE72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057400"/>
            <a:ext cx="4648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496" y="290587"/>
            <a:ext cx="1145330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dirty="0"/>
              <a:t>Types of Representations in Dictionary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59373" y="838200"/>
            <a:ext cx="12596304" cy="488723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/>
              <a:t>a = { }</a:t>
            </a:r>
            <a:endParaRPr lang="en-IN" sz="1800" dirty="0"/>
          </a:p>
          <a:p>
            <a:r>
              <a:rPr lang="en-IN" sz="1800" b="1" dirty="0"/>
              <a:t>2 </a:t>
            </a:r>
            <a:r>
              <a:rPr lang="en-IN" b="1" dirty="0"/>
              <a:t>.</a:t>
            </a:r>
            <a:r>
              <a:rPr lang="en-IN" sz="1800" b="1" dirty="0"/>
              <a:t> </a:t>
            </a:r>
            <a:r>
              <a:rPr lang="en-IN" b="1" dirty="0"/>
              <a:t>a</a:t>
            </a:r>
            <a:r>
              <a:rPr lang="en-IN" sz="1800" b="1" dirty="0"/>
              <a:t> = dict()</a:t>
            </a:r>
          </a:p>
          <a:p>
            <a:endParaRPr lang="en-IN" b="1" dirty="0"/>
          </a:p>
          <a:p>
            <a:r>
              <a:rPr lang="en-IN" sz="1800" b="1" dirty="0"/>
              <a:t>Think of it like this: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You know someone named </a:t>
            </a:r>
            <a:r>
              <a:rPr lang="en-IN" sz="1800" b="1" dirty="0"/>
              <a:t>Ravi</a:t>
            </a:r>
            <a:r>
              <a:rPr lang="en-IN" sz="1800" dirty="0"/>
              <a:t>, and you saved his phone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The </a:t>
            </a:r>
            <a:r>
              <a:rPr lang="en-IN" sz="1800" b="1" dirty="0"/>
              <a:t>name "Ravi"</a:t>
            </a:r>
            <a:r>
              <a:rPr lang="en-IN" sz="1800" dirty="0"/>
              <a:t> is the </a:t>
            </a:r>
            <a:r>
              <a:rPr lang="en-IN" sz="1800" b="1" dirty="0"/>
              <a:t>key</a:t>
            </a:r>
            <a:r>
              <a:rPr lang="en-IN" sz="18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/>
              <a:t>The </a:t>
            </a:r>
            <a:r>
              <a:rPr lang="en-IN" sz="1800" b="1" dirty="0"/>
              <a:t>phone number</a:t>
            </a:r>
            <a:r>
              <a:rPr lang="en-IN" sz="1800" dirty="0"/>
              <a:t> is the </a:t>
            </a:r>
            <a:r>
              <a:rPr lang="en-IN" sz="1800" b="1" dirty="0"/>
              <a:t>value</a:t>
            </a:r>
            <a:r>
              <a:rPr lang="en-IN" sz="18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1800" b="1" dirty="0"/>
              <a:t>So in Python</a:t>
            </a:r>
            <a:r>
              <a:rPr lang="en-IN" sz="1800" dirty="0"/>
              <a:t>: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                      </a:t>
            </a:r>
            <a:r>
              <a:rPr lang="en-IN" sz="1800" dirty="0"/>
              <a:t>  </a:t>
            </a:r>
            <a:endParaRPr lang="en-IN" sz="1800" b="1" dirty="0"/>
          </a:p>
          <a:p>
            <a:endParaRPr lang="en-IN" sz="1800" b="1" dirty="0"/>
          </a:p>
          <a:p>
            <a:pPr lvl="0"/>
            <a:endParaRPr lang="en-IN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1800" dirty="0"/>
          </a:p>
          <a:p>
            <a:pPr lvl="0"/>
            <a:r>
              <a:rPr lang="en-IN" sz="1800" dirty="0"/>
              <a:t>                                                                                                                 </a:t>
            </a:r>
          </a:p>
          <a:p>
            <a:endParaRPr lang="en-IN" sz="1800" dirty="0"/>
          </a:p>
          <a:p>
            <a:pPr marL="320675" indent="-307975">
              <a:lnSpc>
                <a:spcPct val="100000"/>
              </a:lnSpc>
              <a:spcBef>
                <a:spcPts val="830"/>
              </a:spcBef>
              <a:buSzPct val="112500"/>
              <a:buChar char="•"/>
              <a:tabLst>
                <a:tab pos="320675" algn="l"/>
              </a:tabLst>
            </a:pPr>
            <a:endParaRPr sz="1600" dirty="0">
              <a:latin typeface="Arial MT"/>
              <a:cs typeface="Arial M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C513C-E78D-B0C6-C13C-66FD21091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722133"/>
            <a:ext cx="7467600" cy="23738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9C8FD3-8F45-217C-5659-A71341F2D527}"/>
              </a:ext>
            </a:extLst>
          </p:cNvPr>
          <p:cNvSpPr txBox="1"/>
          <p:nvPr/>
        </p:nvSpPr>
        <p:spPr>
          <a:xfrm flipH="1" flipV="1">
            <a:off x="7239000" y="1219200"/>
            <a:ext cx="4158669" cy="191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335" y="3678327"/>
            <a:ext cx="517017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/>
              <a:t>Features of Dictionary</a:t>
            </a:r>
            <a:br>
              <a:rPr lang="en-IN" dirty="0"/>
            </a:b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600" y="4714956"/>
            <a:ext cx="9091295" cy="1768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IN" sz="1800" dirty="0"/>
              <a:t>🔁 </a:t>
            </a:r>
            <a:r>
              <a:rPr lang="en-IN" sz="2400" dirty="0"/>
              <a:t>No duplicate keys allowed.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IN" sz="2400" dirty="0"/>
              <a:t>🧠 Keys must be unique.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IN" sz="2400" dirty="0"/>
              <a:t>📚 Values can be anything – numbers, text, lists, even another dictionary.</a:t>
            </a:r>
          </a:p>
          <a:p>
            <a:pPr marL="12700" marR="5080">
              <a:lnSpc>
                <a:spcPct val="123300"/>
              </a:lnSpc>
              <a:spcBef>
                <a:spcPts val="100"/>
              </a:spcBef>
            </a:pPr>
            <a:endParaRPr sz="1550" dirty="0">
              <a:latin typeface="Arial MT"/>
              <a:cs typeface="Arial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02AFDA-92FF-6058-022B-3027C90BF577}"/>
              </a:ext>
            </a:extLst>
          </p:cNvPr>
          <p:cNvSpPr txBox="1"/>
          <p:nvPr/>
        </p:nvSpPr>
        <p:spPr>
          <a:xfrm>
            <a:off x="430161" y="473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Now, if you ask Python: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A87D3D-1331-2AC2-ABB0-8AF77CE61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6989133" cy="1367040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CFDB9F-8915-0114-1986-108D16297869}"/>
              </a:ext>
            </a:extLst>
          </p:cNvPr>
          <p:cNvSpPr txBox="1"/>
          <p:nvPr/>
        </p:nvSpPr>
        <p:spPr>
          <a:xfrm>
            <a:off x="381000" y="2999552"/>
            <a:ext cx="678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800" dirty="0"/>
              <a:t>It gives you Ravi's number: </a:t>
            </a:r>
            <a:r>
              <a:rPr lang="en-IN" sz="1800" b="1" dirty="0"/>
              <a:t>9876543210</a:t>
            </a:r>
            <a:endParaRPr lang="en-IN" sz="1800" dirty="0"/>
          </a:p>
          <a:p>
            <a:endParaRPr lang="en-IN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A5CF60-F6E2-68E1-8471-E86707156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"/>
            <a:ext cx="88392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68" y="76200"/>
            <a:ext cx="589070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926080" algn="l"/>
              </a:tabLst>
            </a:pPr>
            <a:r>
              <a:rPr lang="en-IN" b="1" dirty="0"/>
              <a:t>Real-Life Examples</a:t>
            </a:r>
            <a:br>
              <a:rPr lang="en-IN" dirty="0"/>
            </a:br>
            <a:endParaRPr spc="-2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168" y="764636"/>
            <a:ext cx="4469479" cy="1079142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r>
              <a:rPr lang="en-IN" sz="1800" b="1" dirty="0"/>
              <a:t>1️ .</a:t>
            </a:r>
            <a:r>
              <a:rPr lang="en-IN" sz="1800" dirty="0"/>
              <a:t> </a:t>
            </a:r>
            <a:r>
              <a:rPr lang="en-IN" sz="1800" b="1" dirty="0"/>
              <a:t>English Dictionary</a:t>
            </a:r>
            <a:endParaRPr lang="en-IN" sz="18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b="1" dirty="0"/>
              <a:t>You search the word “apple” (key)</a:t>
            </a:r>
            <a:endParaRPr lang="en-IN" sz="1400" dirty="0"/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IN" sz="1400" b="1" dirty="0"/>
              <a:t>You find: "a red or green fruit" (value)</a:t>
            </a:r>
            <a:endParaRPr lang="en-IN" sz="1400" dirty="0"/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BC65EF-07F4-8E02-83C9-20045A78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959" y="1624945"/>
            <a:ext cx="6324601" cy="12321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1FC298-D238-CAC5-3186-243415320296}"/>
              </a:ext>
            </a:extLst>
          </p:cNvPr>
          <p:cNvSpPr txBox="1"/>
          <p:nvPr/>
        </p:nvSpPr>
        <p:spPr>
          <a:xfrm>
            <a:off x="242168" y="3018064"/>
            <a:ext cx="6140244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2 .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Student Marks Sheet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3A1930-D48D-6C30-4573-1FF530EED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47" y="3385214"/>
            <a:ext cx="4038600" cy="1770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5CB2E-1E4D-D3B8-3E6D-F77695E82DA5}"/>
              </a:ext>
            </a:extLst>
          </p:cNvPr>
          <p:cNvSpPr txBox="1"/>
          <p:nvPr/>
        </p:nvSpPr>
        <p:spPr>
          <a:xfrm>
            <a:off x="242168" y="5239066"/>
            <a:ext cx="6140244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ask: What is Anu's mark?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EDE43A-8B8E-D570-7549-C89222E44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5698085"/>
            <a:ext cx="6324600" cy="688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96322"/>
            <a:ext cx="6805103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b="1" dirty="0"/>
              <a:t>Why Use Dictionary?</a:t>
            </a:r>
            <a:br>
              <a:rPr lang="en-IN" dirty="0"/>
            </a:b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2561455"/>
            <a:ext cx="10441904" cy="173509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/>
              <a:t>🎯 Fast to find something if you know the key.</a:t>
            </a:r>
            <a:endParaRPr lang="en-I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/>
              <a:t>🛍️ Keeps data organized.</a:t>
            </a:r>
            <a:endParaRPr lang="en-I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/>
              <a:t>🧱 Helps build real apps like phone books, student apps, etc.</a:t>
            </a:r>
            <a:endParaRPr lang="en-I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b="1" dirty="0"/>
              <a:t>Very helpful in storing structured data like a mini-database.</a:t>
            </a:r>
            <a:endParaRPr lang="en-IN" dirty="0"/>
          </a:p>
          <a:p>
            <a:pPr marL="235585" marR="5080">
              <a:lnSpc>
                <a:spcPts val="2160"/>
              </a:lnSpc>
              <a:spcBef>
                <a:spcPts val="370"/>
              </a:spcBef>
              <a:buSzPct val="90000"/>
              <a:tabLst>
                <a:tab pos="545465" algn="l"/>
              </a:tabLst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657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MT</vt:lpstr>
      <vt:lpstr>Calibri</vt:lpstr>
      <vt:lpstr>Courier New</vt:lpstr>
      <vt:lpstr>Lucida Sans Unicode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Two Main Types: </vt:lpstr>
      <vt:lpstr>What is a Dictionary in Python? </vt:lpstr>
      <vt:lpstr>Types of Representations in Dictionary</vt:lpstr>
      <vt:lpstr>Features of Dictionary </vt:lpstr>
      <vt:lpstr>PowerPoint Presentation</vt:lpstr>
      <vt:lpstr>Real-Life Examples </vt:lpstr>
      <vt:lpstr>Why Use Dictionary? </vt:lpstr>
      <vt:lpstr>Example for Dictionary</vt:lpstr>
      <vt:lpstr>Common Use Cases</vt:lpstr>
      <vt:lpstr>Conclusion 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dc:creator>AMEESHA</dc:creator>
  <cp:lastModifiedBy>AMEESHA POTNURU</cp:lastModifiedBy>
  <cp:revision>3</cp:revision>
  <dcterms:created xsi:type="dcterms:W3CDTF">2025-08-26T05:29:42Z</dcterms:created>
  <dcterms:modified xsi:type="dcterms:W3CDTF">2025-08-28T09:00:22Z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2025-08-26T00:00:00Z</vt:filetime>
  </property>
</Properties>
</file>