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8" r:id="rId4"/>
    <p:sldId id="269" r:id="rId5"/>
    <p:sldId id="389" r:id="rId6"/>
    <p:sldId id="390" r:id="rId7"/>
    <p:sldId id="391" r:id="rId8"/>
    <p:sldId id="392" r:id="rId9"/>
    <p:sldId id="270" r:id="rId10"/>
    <p:sldId id="393" r:id="rId11"/>
    <p:sldId id="394" r:id="rId12"/>
    <p:sldId id="395" r:id="rId13"/>
    <p:sldId id="396" r:id="rId14"/>
    <p:sldId id="397"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 id="330" r:id="rId75"/>
    <p:sldId id="331" r:id="rId76"/>
    <p:sldId id="332" r:id="rId77"/>
    <p:sldId id="333" r:id="rId78"/>
    <p:sldId id="334" r:id="rId79"/>
    <p:sldId id="335" r:id="rId80"/>
    <p:sldId id="336" r:id="rId81"/>
    <p:sldId id="337" r:id="rId82"/>
    <p:sldId id="338" r:id="rId83"/>
    <p:sldId id="339" r:id="rId84"/>
    <p:sldId id="340" r:id="rId85"/>
    <p:sldId id="341" r:id="rId86"/>
    <p:sldId id="342" r:id="rId87"/>
    <p:sldId id="343" r:id="rId88"/>
    <p:sldId id="344" r:id="rId89"/>
    <p:sldId id="345" r:id="rId90"/>
    <p:sldId id="346" r:id="rId91"/>
    <p:sldId id="347" r:id="rId92"/>
    <p:sldId id="348" r:id="rId93"/>
    <p:sldId id="349" r:id="rId94"/>
    <p:sldId id="350" r:id="rId95"/>
    <p:sldId id="351" r:id="rId96"/>
    <p:sldId id="352" r:id="rId97"/>
    <p:sldId id="353" r:id="rId98"/>
    <p:sldId id="354" r:id="rId99"/>
    <p:sldId id="355" r:id="rId100"/>
    <p:sldId id="356" r:id="rId101"/>
    <p:sldId id="357" r:id="rId102"/>
    <p:sldId id="358" r:id="rId103"/>
    <p:sldId id="359" r:id="rId104"/>
    <p:sldId id="360" r:id="rId105"/>
    <p:sldId id="361" r:id="rId106"/>
    <p:sldId id="362" r:id="rId107"/>
    <p:sldId id="363" r:id="rId108"/>
    <p:sldId id="364" r:id="rId109"/>
    <p:sldId id="365" r:id="rId110"/>
    <p:sldId id="366" r:id="rId111"/>
    <p:sldId id="367" r:id="rId112"/>
    <p:sldId id="368" r:id="rId113"/>
    <p:sldId id="369" r:id="rId114"/>
    <p:sldId id="370" r:id="rId115"/>
    <p:sldId id="371" r:id="rId116"/>
    <p:sldId id="372" r:id="rId117"/>
    <p:sldId id="373" r:id="rId118"/>
    <p:sldId id="374" r:id="rId119"/>
    <p:sldId id="375" r:id="rId120"/>
    <p:sldId id="376" r:id="rId121"/>
    <p:sldId id="377" r:id="rId122"/>
    <p:sldId id="378" r:id="rId123"/>
    <p:sldId id="379" r:id="rId124"/>
    <p:sldId id="380" r:id="rId125"/>
    <p:sldId id="381" r:id="rId126"/>
    <p:sldId id="382" r:id="rId127"/>
    <p:sldId id="383" r:id="rId128"/>
    <p:sldId id="384" r:id="rId129"/>
    <p:sldId id="385" r:id="rId130"/>
    <p:sldId id="386" r:id="rId131"/>
    <p:sldId id="387" r:id="rId132"/>
    <p:sldId id="388" r:id="rId13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1" d="100"/>
          <a:sy n="91" d="100"/>
        </p:scale>
        <p:origin x="-774" y="-96"/>
      </p:cViewPr>
      <p:guideLst>
        <p:guide orient="horz" pos="162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slide" Target="slides/slide117.xml"/><Relationship Id="rId126" Type="http://schemas.openxmlformats.org/officeDocument/2006/relationships/slide" Target="slides/slide125.xml"/><Relationship Id="rId13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6/3/2025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6/3/2025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6/3/2025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6/3/2025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IDBI JAM</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533400" y="209550"/>
            <a:ext cx="8153400" cy="523220"/>
          </a:xfrm>
          <a:prstGeom prst="rect">
            <a:avLst/>
          </a:prstGeom>
        </p:spPr>
        <p:txBody>
          <a:bodyPr wrap="square">
            <a:spAutoFit/>
          </a:bodyPr>
          <a:lstStyle/>
          <a:p>
            <a:r>
              <a:rPr lang="en-US" sz="2800" dirty="0" smtClean="0">
                <a:latin typeface="Kokila" pitchFamily="34" charset="0"/>
                <a:cs typeface="Kokila" pitchFamily="34" charset="0"/>
              </a:rPr>
              <a:t>What approximate value should come in the place of question (?) mark. </a:t>
            </a:r>
            <a:endParaRPr lang="en-US" sz="2800" dirty="0">
              <a:latin typeface="Kokila" pitchFamily="34" charset="0"/>
              <a:cs typeface="Kokila" pitchFamily="34" charset="0"/>
            </a:endParaRPr>
          </a:p>
        </p:txBody>
      </p:sp>
      <p:sp>
        <p:nvSpPr>
          <p:cNvPr id="3" name="Rectangle 2"/>
          <p:cNvSpPr/>
          <p:nvPr/>
        </p:nvSpPr>
        <p:spPr>
          <a:xfrm>
            <a:off x="685800" y="819150"/>
            <a:ext cx="5943600" cy="2677656"/>
          </a:xfrm>
          <a:prstGeom prst="rect">
            <a:avLst/>
          </a:prstGeom>
        </p:spPr>
        <p:txBody>
          <a:bodyPr wrap="square">
            <a:spAutoFit/>
          </a:bodyPr>
          <a:lstStyle/>
          <a:p>
            <a:r>
              <a:rPr lang="en-US" sz="2800" dirty="0" smtClean="0">
                <a:latin typeface="Kokila" pitchFamily="34" charset="0"/>
                <a:cs typeface="Kokila" pitchFamily="34" charset="0"/>
              </a:rPr>
              <a:t>3.99 of 142.99 ÷ 26.03 × 11.99 – 199.99 = ? </a:t>
            </a:r>
          </a:p>
          <a:p>
            <a:r>
              <a:rPr lang="en-US" sz="2800" dirty="0" smtClean="0">
                <a:latin typeface="Kokila" pitchFamily="34" charset="0"/>
                <a:cs typeface="Kokila" pitchFamily="34" charset="0"/>
              </a:rPr>
              <a:t>(a) 58 </a:t>
            </a:r>
          </a:p>
          <a:p>
            <a:r>
              <a:rPr lang="en-US" sz="2800" dirty="0" smtClean="0">
                <a:latin typeface="Kokila" pitchFamily="34" charset="0"/>
                <a:cs typeface="Kokila" pitchFamily="34" charset="0"/>
              </a:rPr>
              <a:t>(b) 64 </a:t>
            </a:r>
          </a:p>
          <a:p>
            <a:r>
              <a:rPr lang="en-US" sz="2800" dirty="0" smtClean="0">
                <a:latin typeface="Kokila" pitchFamily="34" charset="0"/>
                <a:cs typeface="Kokila" pitchFamily="34" charset="0"/>
              </a:rPr>
              <a:t>(c) 72 </a:t>
            </a:r>
          </a:p>
          <a:p>
            <a:r>
              <a:rPr lang="en-US" sz="2800" dirty="0" smtClean="0">
                <a:latin typeface="Kokila" pitchFamily="34" charset="0"/>
                <a:cs typeface="Kokila" pitchFamily="34" charset="0"/>
              </a:rPr>
              <a:t>(d) 80 </a:t>
            </a:r>
          </a:p>
          <a:p>
            <a:r>
              <a:rPr lang="en-US" sz="2800" dirty="0" smtClean="0">
                <a:latin typeface="Kokila" pitchFamily="34" charset="0"/>
                <a:cs typeface="Kokila" pitchFamily="34" charset="0"/>
              </a:rPr>
              <a:t>(e) 74 </a:t>
            </a:r>
            <a:endParaRPr lang="en-US" sz="2800" dirty="0">
              <a:latin typeface="Kokila" pitchFamily="34" charset="0"/>
              <a:cs typeface="Kokila" pitchFamily="34"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533400" y="209550"/>
            <a:ext cx="8153400" cy="523220"/>
          </a:xfrm>
          <a:prstGeom prst="rect">
            <a:avLst/>
          </a:prstGeom>
        </p:spPr>
        <p:txBody>
          <a:bodyPr wrap="square">
            <a:spAutoFit/>
          </a:bodyPr>
          <a:lstStyle/>
          <a:p>
            <a:r>
              <a:rPr lang="en-US" sz="2800" dirty="0" smtClean="0">
                <a:latin typeface="Kokila" pitchFamily="34" charset="0"/>
                <a:cs typeface="Kokila" pitchFamily="34" charset="0"/>
              </a:rPr>
              <a:t>What approximate value should come in the place of question (?) mark. </a:t>
            </a:r>
            <a:endParaRPr lang="en-US" sz="2800" dirty="0">
              <a:latin typeface="Kokila" pitchFamily="34" charset="0"/>
              <a:cs typeface="Kokila" pitchFamily="34" charset="0"/>
            </a:endParaRPr>
          </a:p>
        </p:txBody>
      </p:sp>
      <p:sp>
        <p:nvSpPr>
          <p:cNvPr id="3" name="Rectangle 2"/>
          <p:cNvSpPr/>
          <p:nvPr/>
        </p:nvSpPr>
        <p:spPr>
          <a:xfrm>
            <a:off x="609600" y="819150"/>
            <a:ext cx="5257800" cy="2677656"/>
          </a:xfrm>
          <a:prstGeom prst="rect">
            <a:avLst/>
          </a:prstGeom>
        </p:spPr>
        <p:txBody>
          <a:bodyPr wrap="square">
            <a:spAutoFit/>
          </a:bodyPr>
          <a:lstStyle/>
          <a:p>
            <a:r>
              <a:rPr lang="en-US" sz="2800" dirty="0" smtClean="0">
                <a:latin typeface="Kokila" pitchFamily="34" charset="0"/>
                <a:cs typeface="Kokila" pitchFamily="34" charset="0"/>
              </a:rPr>
              <a:t>? + (13.03)</a:t>
            </a:r>
            <a:r>
              <a:rPr lang="en-US" sz="2800" baseline="30000" dirty="0" smtClean="0">
                <a:latin typeface="Kokila" pitchFamily="34" charset="0"/>
                <a:cs typeface="Kokila" pitchFamily="34" charset="0"/>
              </a:rPr>
              <a:t>3</a:t>
            </a:r>
            <a:r>
              <a:rPr lang="en-US" sz="2800" dirty="0" smtClean="0">
                <a:latin typeface="Kokila" pitchFamily="34" charset="0"/>
                <a:cs typeface="Kokila" pitchFamily="34" charset="0"/>
              </a:rPr>
              <a:t> = (58.98)</a:t>
            </a:r>
            <a:r>
              <a:rPr lang="en-US" sz="2800" baseline="30000" dirty="0" smtClean="0">
                <a:latin typeface="Kokila" pitchFamily="34" charset="0"/>
                <a:cs typeface="Kokila" pitchFamily="34" charset="0"/>
              </a:rPr>
              <a:t>2</a:t>
            </a:r>
            <a:r>
              <a:rPr lang="en-US" sz="2800" dirty="0" smtClean="0">
                <a:latin typeface="Kokila" pitchFamily="34" charset="0"/>
                <a:cs typeface="Kokila" pitchFamily="34" charset="0"/>
              </a:rPr>
              <a:t> -680.97 </a:t>
            </a:r>
          </a:p>
          <a:p>
            <a:r>
              <a:rPr lang="en-US" sz="2800" dirty="0" smtClean="0">
                <a:latin typeface="Kokila" pitchFamily="34" charset="0"/>
                <a:cs typeface="Kokila" pitchFamily="34" charset="0"/>
              </a:rPr>
              <a:t>(a) 603 </a:t>
            </a:r>
          </a:p>
          <a:p>
            <a:r>
              <a:rPr lang="en-US" sz="2800" dirty="0" smtClean="0">
                <a:latin typeface="Kokila" pitchFamily="34" charset="0"/>
                <a:cs typeface="Kokila" pitchFamily="34" charset="0"/>
              </a:rPr>
              <a:t>(b) 593 </a:t>
            </a:r>
          </a:p>
          <a:p>
            <a:r>
              <a:rPr lang="en-US" sz="2800" dirty="0" smtClean="0">
                <a:latin typeface="Kokila" pitchFamily="34" charset="0"/>
                <a:cs typeface="Kokila" pitchFamily="34" charset="0"/>
              </a:rPr>
              <a:t>(c) 613 </a:t>
            </a:r>
          </a:p>
          <a:p>
            <a:r>
              <a:rPr lang="en-US" sz="2800" dirty="0" smtClean="0">
                <a:latin typeface="Kokila" pitchFamily="34" charset="0"/>
                <a:cs typeface="Kokila" pitchFamily="34" charset="0"/>
              </a:rPr>
              <a:t>(d) 623 </a:t>
            </a:r>
          </a:p>
          <a:p>
            <a:r>
              <a:rPr lang="en-US" sz="2800" dirty="0" smtClean="0">
                <a:latin typeface="Kokila" pitchFamily="34" charset="0"/>
                <a:cs typeface="Kokila" pitchFamily="34" charset="0"/>
              </a:rPr>
              <a:t>(e) 583 </a:t>
            </a:r>
            <a:endParaRPr lang="en-US" sz="2800" dirty="0">
              <a:latin typeface="Kokila" pitchFamily="34" charset="0"/>
              <a:cs typeface="Kokila" pitchFamily="34" charset="0"/>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457200" y="285750"/>
            <a:ext cx="4876800" cy="2031325"/>
          </a:xfrm>
          <a:prstGeom prst="rect">
            <a:avLst/>
          </a:prstGeom>
        </p:spPr>
        <p:txBody>
          <a:bodyPr wrap="square">
            <a:spAutoFit/>
          </a:bodyPr>
          <a:lstStyle/>
          <a:p>
            <a:pPr algn="just"/>
            <a:r>
              <a:rPr lang="en-US" dirty="0" smtClean="0">
                <a:latin typeface="Kokila" pitchFamily="34" charset="0"/>
                <a:cs typeface="Kokila" pitchFamily="34" charset="0"/>
              </a:rPr>
              <a:t>In each of the following questions, two equations (I) and (II) are </a:t>
            </a:r>
          </a:p>
          <a:p>
            <a:pPr algn="just"/>
            <a:r>
              <a:rPr lang="en-US" dirty="0" smtClean="0">
                <a:latin typeface="Kokila" pitchFamily="34" charset="0"/>
                <a:cs typeface="Kokila" pitchFamily="34" charset="0"/>
              </a:rPr>
              <a:t>given, you have to solve both the equations and give answer. </a:t>
            </a:r>
          </a:p>
          <a:p>
            <a:pPr algn="just"/>
            <a:r>
              <a:rPr lang="en-US" dirty="0" smtClean="0">
                <a:latin typeface="Kokila" pitchFamily="34" charset="0"/>
                <a:cs typeface="Kokila" pitchFamily="34" charset="0"/>
              </a:rPr>
              <a:t>(a) If x &gt; y </a:t>
            </a:r>
          </a:p>
          <a:p>
            <a:pPr algn="just"/>
            <a:r>
              <a:rPr lang="en-US" dirty="0" smtClean="0">
                <a:latin typeface="Kokila" pitchFamily="34" charset="0"/>
                <a:cs typeface="Kokila" pitchFamily="34" charset="0"/>
              </a:rPr>
              <a:t>(b) If x ≥ y </a:t>
            </a:r>
          </a:p>
          <a:p>
            <a:pPr algn="just"/>
            <a:r>
              <a:rPr lang="en-US" dirty="0" smtClean="0">
                <a:latin typeface="Kokila" pitchFamily="34" charset="0"/>
                <a:cs typeface="Kokila" pitchFamily="34" charset="0"/>
              </a:rPr>
              <a:t>(c) If x &lt; y </a:t>
            </a:r>
          </a:p>
          <a:p>
            <a:pPr algn="just"/>
            <a:r>
              <a:rPr lang="en-US" dirty="0" smtClean="0">
                <a:latin typeface="Kokila" pitchFamily="34" charset="0"/>
                <a:cs typeface="Kokila" pitchFamily="34" charset="0"/>
              </a:rPr>
              <a:t>(d) If x ≤ y </a:t>
            </a:r>
          </a:p>
          <a:p>
            <a:pPr algn="just"/>
            <a:r>
              <a:rPr lang="en-US" dirty="0" smtClean="0">
                <a:latin typeface="Kokila" pitchFamily="34" charset="0"/>
                <a:cs typeface="Kokila" pitchFamily="34" charset="0"/>
              </a:rPr>
              <a:t>(e) If x = y or no relation can be established between x and y. </a:t>
            </a:r>
            <a:endParaRPr lang="en-US" dirty="0">
              <a:latin typeface="Kokila" pitchFamily="34" charset="0"/>
              <a:cs typeface="Kokila" pitchFamily="34" charset="0"/>
            </a:endParaRPr>
          </a:p>
        </p:txBody>
      </p:sp>
      <p:sp>
        <p:nvSpPr>
          <p:cNvPr id="6" name="Rectangle 5"/>
          <p:cNvSpPr/>
          <p:nvPr/>
        </p:nvSpPr>
        <p:spPr>
          <a:xfrm>
            <a:off x="5486400" y="438150"/>
            <a:ext cx="2362200" cy="954107"/>
          </a:xfrm>
          <a:prstGeom prst="rect">
            <a:avLst/>
          </a:prstGeom>
        </p:spPr>
        <p:txBody>
          <a:bodyPr wrap="square">
            <a:spAutoFit/>
          </a:bodyPr>
          <a:lstStyle/>
          <a:p>
            <a:pPr marL="400050" indent="-400050">
              <a:buAutoNum type="romanUcPeriod"/>
            </a:pPr>
            <a:r>
              <a:rPr lang="en-US" sz="2800" dirty="0" smtClean="0">
                <a:latin typeface="Kokila" pitchFamily="34" charset="0"/>
                <a:cs typeface="Kokila" pitchFamily="34" charset="0"/>
              </a:rPr>
              <a:t>𝑥</a:t>
            </a:r>
            <a:r>
              <a:rPr lang="en-US" sz="2800" baseline="30000" dirty="0" smtClean="0">
                <a:latin typeface="Kokila" pitchFamily="34" charset="0"/>
                <a:cs typeface="Kokila" pitchFamily="34" charset="0"/>
              </a:rPr>
              <a:t>2</a:t>
            </a:r>
            <a:r>
              <a:rPr lang="en-US" sz="2800" dirty="0" smtClean="0">
                <a:latin typeface="Kokila" pitchFamily="34" charset="0"/>
                <a:cs typeface="Kokila" pitchFamily="34" charset="0"/>
              </a:rPr>
              <a:t>+𝑥−6=0 </a:t>
            </a:r>
            <a:endParaRPr lang="en-US" sz="2800" dirty="0" smtClean="0">
              <a:latin typeface="Kokila" pitchFamily="34" charset="0"/>
              <a:cs typeface="Kokila" pitchFamily="34" charset="0"/>
            </a:endParaRPr>
          </a:p>
          <a:p>
            <a:pPr marL="400050" indent="-400050">
              <a:buAutoNum type="romanUcPeriod"/>
            </a:pPr>
            <a:r>
              <a:rPr lang="en-US" sz="2800" dirty="0" smtClean="0">
                <a:latin typeface="Kokila" pitchFamily="34" charset="0"/>
                <a:cs typeface="Kokila" pitchFamily="34" charset="0"/>
              </a:rPr>
              <a:t>y</a:t>
            </a:r>
            <a:r>
              <a:rPr lang="en-US" sz="2800" baseline="30000" dirty="0" smtClean="0">
                <a:latin typeface="Kokila" pitchFamily="34" charset="0"/>
                <a:cs typeface="Kokila" pitchFamily="34" charset="0"/>
              </a:rPr>
              <a:t>2</a:t>
            </a:r>
            <a:r>
              <a:rPr lang="en-US" sz="2800" dirty="0" smtClean="0">
                <a:latin typeface="Kokila" pitchFamily="34" charset="0"/>
                <a:cs typeface="Kokila" pitchFamily="34" charset="0"/>
              </a:rPr>
              <a:t>+7</a:t>
            </a:r>
            <a:r>
              <a:rPr lang="en-US" sz="2800" dirty="0" smtClean="0">
                <a:latin typeface="Kokila" pitchFamily="34" charset="0"/>
                <a:cs typeface="Kokila" pitchFamily="34" charset="0"/>
              </a:rPr>
              <a:t>𝑦+11=−1 </a:t>
            </a:r>
            <a:endParaRPr lang="en-US" sz="2800" dirty="0">
              <a:latin typeface="Kokila" pitchFamily="34" charset="0"/>
              <a:cs typeface="Kokila" pitchFamily="34" charset="0"/>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457200" y="285750"/>
            <a:ext cx="4876800" cy="2031325"/>
          </a:xfrm>
          <a:prstGeom prst="rect">
            <a:avLst/>
          </a:prstGeom>
        </p:spPr>
        <p:txBody>
          <a:bodyPr wrap="square">
            <a:spAutoFit/>
          </a:bodyPr>
          <a:lstStyle/>
          <a:p>
            <a:pPr algn="just"/>
            <a:r>
              <a:rPr lang="en-US" dirty="0" smtClean="0">
                <a:latin typeface="Kokila" pitchFamily="34" charset="0"/>
                <a:cs typeface="Kokila" pitchFamily="34" charset="0"/>
              </a:rPr>
              <a:t>In each of the following questions, two equations (I) and (II) are </a:t>
            </a:r>
          </a:p>
          <a:p>
            <a:pPr algn="just"/>
            <a:r>
              <a:rPr lang="en-US" dirty="0" smtClean="0">
                <a:latin typeface="Kokila" pitchFamily="34" charset="0"/>
                <a:cs typeface="Kokila" pitchFamily="34" charset="0"/>
              </a:rPr>
              <a:t>given, you have to solve both the equations and give answer. </a:t>
            </a:r>
          </a:p>
          <a:p>
            <a:pPr algn="just"/>
            <a:r>
              <a:rPr lang="en-US" dirty="0" smtClean="0">
                <a:latin typeface="Kokila" pitchFamily="34" charset="0"/>
                <a:cs typeface="Kokila" pitchFamily="34" charset="0"/>
              </a:rPr>
              <a:t>(a) If x &gt; y </a:t>
            </a:r>
          </a:p>
          <a:p>
            <a:pPr algn="just"/>
            <a:r>
              <a:rPr lang="en-US" dirty="0" smtClean="0">
                <a:latin typeface="Kokila" pitchFamily="34" charset="0"/>
                <a:cs typeface="Kokila" pitchFamily="34" charset="0"/>
              </a:rPr>
              <a:t>(b) If x ≥ y </a:t>
            </a:r>
          </a:p>
          <a:p>
            <a:pPr algn="just"/>
            <a:r>
              <a:rPr lang="en-US" dirty="0" smtClean="0">
                <a:latin typeface="Kokila" pitchFamily="34" charset="0"/>
                <a:cs typeface="Kokila" pitchFamily="34" charset="0"/>
              </a:rPr>
              <a:t>(c) If x &lt; y </a:t>
            </a:r>
          </a:p>
          <a:p>
            <a:pPr algn="just"/>
            <a:r>
              <a:rPr lang="en-US" dirty="0" smtClean="0">
                <a:latin typeface="Kokila" pitchFamily="34" charset="0"/>
                <a:cs typeface="Kokila" pitchFamily="34" charset="0"/>
              </a:rPr>
              <a:t>(d) If x ≤ y </a:t>
            </a:r>
          </a:p>
          <a:p>
            <a:pPr algn="just"/>
            <a:r>
              <a:rPr lang="en-US" dirty="0" smtClean="0">
                <a:latin typeface="Kokila" pitchFamily="34" charset="0"/>
                <a:cs typeface="Kokila" pitchFamily="34" charset="0"/>
              </a:rPr>
              <a:t>(e) If x = y or no relation can be established between x and y. </a:t>
            </a:r>
            <a:endParaRPr lang="en-US" dirty="0">
              <a:latin typeface="Kokila" pitchFamily="34" charset="0"/>
              <a:cs typeface="Kokila" pitchFamily="34" charset="0"/>
            </a:endParaRPr>
          </a:p>
        </p:txBody>
      </p:sp>
      <p:sp>
        <p:nvSpPr>
          <p:cNvPr id="3" name="Rectangle 2"/>
          <p:cNvSpPr/>
          <p:nvPr/>
        </p:nvSpPr>
        <p:spPr>
          <a:xfrm>
            <a:off x="5867400" y="361950"/>
            <a:ext cx="2343911" cy="830997"/>
          </a:xfrm>
          <a:prstGeom prst="rect">
            <a:avLst/>
          </a:prstGeom>
        </p:spPr>
        <p:txBody>
          <a:bodyPr wrap="none">
            <a:spAutoFit/>
          </a:bodyPr>
          <a:lstStyle/>
          <a:p>
            <a:pPr marL="400050" indent="-400050">
              <a:buAutoNum type="romanUcPeriod"/>
            </a:pPr>
            <a:r>
              <a:rPr lang="en-US" sz="2400" dirty="0" smtClean="0"/>
              <a:t>𝑥</a:t>
            </a:r>
            <a:r>
              <a:rPr lang="en-US" sz="2400" baseline="30000" dirty="0" smtClean="0"/>
              <a:t>2</a:t>
            </a:r>
            <a:r>
              <a:rPr lang="en-US" sz="2400" dirty="0" smtClean="0"/>
              <a:t>+39𝑥=−380 </a:t>
            </a:r>
            <a:endParaRPr lang="en-US" sz="2400" dirty="0" smtClean="0"/>
          </a:p>
          <a:p>
            <a:pPr marL="400050" indent="-400050">
              <a:buAutoNum type="romanUcPeriod"/>
            </a:pPr>
            <a:r>
              <a:rPr lang="en-US" sz="2400" dirty="0" smtClean="0"/>
              <a:t>𝑦</a:t>
            </a:r>
            <a:r>
              <a:rPr lang="en-US" sz="2400" baseline="30000" dirty="0" smtClean="0"/>
              <a:t>2</a:t>
            </a:r>
            <a:r>
              <a:rPr lang="en-US" sz="2400" dirty="0" smtClean="0"/>
              <a:t>+37𝑦=−342 </a:t>
            </a:r>
            <a:endParaRPr lang="en-US" sz="2400"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p:cNvSpPr/>
          <p:nvPr/>
        </p:nvSpPr>
        <p:spPr>
          <a:xfrm>
            <a:off x="457200" y="285750"/>
            <a:ext cx="4876800" cy="2031325"/>
          </a:xfrm>
          <a:prstGeom prst="rect">
            <a:avLst/>
          </a:prstGeom>
        </p:spPr>
        <p:txBody>
          <a:bodyPr wrap="square">
            <a:spAutoFit/>
          </a:bodyPr>
          <a:lstStyle/>
          <a:p>
            <a:pPr algn="just"/>
            <a:r>
              <a:rPr lang="en-US" dirty="0" smtClean="0">
                <a:latin typeface="Kokila" pitchFamily="34" charset="0"/>
                <a:cs typeface="Kokila" pitchFamily="34" charset="0"/>
              </a:rPr>
              <a:t>In each of the following questions, two equations (I) and (II) are </a:t>
            </a:r>
          </a:p>
          <a:p>
            <a:pPr algn="just"/>
            <a:r>
              <a:rPr lang="en-US" dirty="0" smtClean="0">
                <a:latin typeface="Kokila" pitchFamily="34" charset="0"/>
                <a:cs typeface="Kokila" pitchFamily="34" charset="0"/>
              </a:rPr>
              <a:t>given, you have to solve both the equations and give answer. </a:t>
            </a:r>
          </a:p>
          <a:p>
            <a:pPr algn="just"/>
            <a:r>
              <a:rPr lang="en-US" dirty="0" smtClean="0">
                <a:latin typeface="Kokila" pitchFamily="34" charset="0"/>
                <a:cs typeface="Kokila" pitchFamily="34" charset="0"/>
              </a:rPr>
              <a:t>(a) If x &gt; y </a:t>
            </a:r>
          </a:p>
          <a:p>
            <a:pPr algn="just"/>
            <a:r>
              <a:rPr lang="en-US" dirty="0" smtClean="0">
                <a:latin typeface="Kokila" pitchFamily="34" charset="0"/>
                <a:cs typeface="Kokila" pitchFamily="34" charset="0"/>
              </a:rPr>
              <a:t>(b) If x ≥ y </a:t>
            </a:r>
          </a:p>
          <a:p>
            <a:pPr algn="just"/>
            <a:r>
              <a:rPr lang="en-US" dirty="0" smtClean="0">
                <a:latin typeface="Kokila" pitchFamily="34" charset="0"/>
                <a:cs typeface="Kokila" pitchFamily="34" charset="0"/>
              </a:rPr>
              <a:t>(c) If x &lt; y </a:t>
            </a:r>
          </a:p>
          <a:p>
            <a:pPr algn="just"/>
            <a:r>
              <a:rPr lang="en-US" dirty="0" smtClean="0">
                <a:latin typeface="Kokila" pitchFamily="34" charset="0"/>
                <a:cs typeface="Kokila" pitchFamily="34" charset="0"/>
              </a:rPr>
              <a:t>(d) If x ≤ y </a:t>
            </a:r>
          </a:p>
          <a:p>
            <a:pPr algn="just"/>
            <a:r>
              <a:rPr lang="en-US" dirty="0" smtClean="0">
                <a:latin typeface="Kokila" pitchFamily="34" charset="0"/>
                <a:cs typeface="Kokila" pitchFamily="34" charset="0"/>
              </a:rPr>
              <a:t>(e) If x = y or no relation can be established between x and y. </a:t>
            </a:r>
            <a:endParaRPr lang="en-US" dirty="0">
              <a:latin typeface="Kokila" pitchFamily="34" charset="0"/>
              <a:cs typeface="Kokila" pitchFamily="34" charset="0"/>
            </a:endParaRPr>
          </a:p>
        </p:txBody>
      </p:sp>
      <p:sp>
        <p:nvSpPr>
          <p:cNvPr id="3" name="Rectangle 2"/>
          <p:cNvSpPr/>
          <p:nvPr/>
        </p:nvSpPr>
        <p:spPr>
          <a:xfrm>
            <a:off x="5715000" y="361950"/>
            <a:ext cx="2377574" cy="830997"/>
          </a:xfrm>
          <a:prstGeom prst="rect">
            <a:avLst/>
          </a:prstGeom>
        </p:spPr>
        <p:txBody>
          <a:bodyPr wrap="none">
            <a:spAutoFit/>
          </a:bodyPr>
          <a:lstStyle/>
          <a:p>
            <a:pPr marL="400050" indent="-400050">
              <a:buAutoNum type="romanUcPeriod"/>
            </a:pPr>
            <a:r>
              <a:rPr lang="es-ES" sz="2400" b="1" dirty="0" smtClean="0">
                <a:latin typeface="Kokila" pitchFamily="34" charset="0"/>
                <a:cs typeface="Kokila" pitchFamily="34" charset="0"/>
              </a:rPr>
              <a:t>x² </a:t>
            </a:r>
            <a:r>
              <a:rPr lang="es-ES" sz="2400" b="1" dirty="0" smtClean="0">
                <a:latin typeface="Kokila" pitchFamily="34" charset="0"/>
                <a:cs typeface="Kokila" pitchFamily="34" charset="0"/>
              </a:rPr>
              <a:t>- 21x + 38 = 0 </a:t>
            </a:r>
            <a:endParaRPr lang="es-ES" sz="2400" b="1" dirty="0" smtClean="0">
              <a:latin typeface="Kokila" pitchFamily="34" charset="0"/>
              <a:cs typeface="Kokila" pitchFamily="34" charset="0"/>
            </a:endParaRPr>
          </a:p>
          <a:p>
            <a:pPr marL="400050" indent="-400050">
              <a:buAutoNum type="romanUcPeriod"/>
            </a:pPr>
            <a:r>
              <a:rPr lang="es-ES" sz="2400" b="1" dirty="0" smtClean="0">
                <a:latin typeface="Kokila" pitchFamily="34" charset="0"/>
                <a:cs typeface="Kokila" pitchFamily="34" charset="0"/>
              </a:rPr>
              <a:t>y² </a:t>
            </a:r>
            <a:r>
              <a:rPr lang="es-ES" sz="2400" b="1" dirty="0" smtClean="0">
                <a:latin typeface="Kokila" pitchFamily="34" charset="0"/>
                <a:cs typeface="Kokila" pitchFamily="34" charset="0"/>
              </a:rPr>
              <a:t>- 38y + 361 = 0 </a:t>
            </a:r>
            <a:endParaRPr lang="en-US" sz="2400" dirty="0">
              <a:latin typeface="Kokila" pitchFamily="34" charset="0"/>
              <a:cs typeface="Kokila"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209550"/>
            <a:ext cx="8610600" cy="3785652"/>
          </a:xfrm>
          <a:prstGeom prst="rect">
            <a:avLst/>
          </a:prstGeom>
        </p:spPr>
        <p:txBody>
          <a:bodyPr wrap="square">
            <a:spAutoFit/>
          </a:bodyPr>
          <a:lstStyle/>
          <a:p>
            <a:pPr algn="just"/>
            <a:r>
              <a:rPr lang="en-US" sz="2400" b="1" dirty="0" err="1" smtClean="0">
                <a:latin typeface="Kokila" pitchFamily="34" charset="0"/>
                <a:cs typeface="Kokila" pitchFamily="34" charset="0"/>
              </a:rPr>
              <a:t>Shivam</a:t>
            </a:r>
            <a:r>
              <a:rPr lang="en-US" sz="2400" b="1" dirty="0" smtClean="0">
                <a:latin typeface="Kokila" pitchFamily="34" charset="0"/>
                <a:cs typeface="Kokila" pitchFamily="34" charset="0"/>
              </a:rPr>
              <a:t> lent </a:t>
            </a:r>
            <a:r>
              <a:rPr lang="en-US" sz="2400" b="1" dirty="0" err="1" smtClean="0">
                <a:latin typeface="Kokila" pitchFamily="34" charset="0"/>
                <a:cs typeface="Kokila" pitchFamily="34" charset="0"/>
              </a:rPr>
              <a:t>Rs.X</a:t>
            </a:r>
            <a:r>
              <a:rPr lang="en-US" sz="2400" b="1" dirty="0" smtClean="0">
                <a:latin typeface="Kokila" pitchFamily="34" charset="0"/>
                <a:cs typeface="Kokila" pitchFamily="34" charset="0"/>
              </a:rPr>
              <a:t> at 20% p.a. at SI for 2 years to </a:t>
            </a:r>
            <a:r>
              <a:rPr lang="en-US" sz="2400" b="1" dirty="0" err="1" smtClean="0">
                <a:latin typeface="Kokila" pitchFamily="34" charset="0"/>
                <a:cs typeface="Kokila" pitchFamily="34" charset="0"/>
              </a:rPr>
              <a:t>Vikas</a:t>
            </a:r>
            <a:r>
              <a:rPr lang="en-US" sz="2400" b="1" dirty="0" smtClean="0">
                <a:latin typeface="Kokila" pitchFamily="34" charset="0"/>
                <a:cs typeface="Kokila" pitchFamily="34" charset="0"/>
              </a:rPr>
              <a:t> and </a:t>
            </a:r>
            <a:r>
              <a:rPr lang="en-US" sz="2400" b="1" dirty="0" err="1" smtClean="0">
                <a:latin typeface="Kokila" pitchFamily="34" charset="0"/>
                <a:cs typeface="Kokila" pitchFamily="34" charset="0"/>
              </a:rPr>
              <a:t>Vikas</a:t>
            </a:r>
            <a:r>
              <a:rPr lang="en-US" sz="2400" b="1" dirty="0" smtClean="0">
                <a:latin typeface="Kokila" pitchFamily="34" charset="0"/>
                <a:cs typeface="Kokila" pitchFamily="34" charset="0"/>
              </a:rPr>
              <a:t> then lent 80% of money borrowed from </a:t>
            </a:r>
            <a:r>
              <a:rPr lang="en-US" sz="2400" b="1" dirty="0" err="1" smtClean="0">
                <a:latin typeface="Kokila" pitchFamily="34" charset="0"/>
                <a:cs typeface="Kokila" pitchFamily="34" charset="0"/>
              </a:rPr>
              <a:t>Shivam</a:t>
            </a:r>
            <a:r>
              <a:rPr lang="en-US" sz="2400" b="1" dirty="0" smtClean="0">
                <a:latin typeface="Kokila" pitchFamily="34" charset="0"/>
                <a:cs typeface="Kokila" pitchFamily="34" charset="0"/>
              </a:rPr>
              <a:t> to Harish at 25% p.a. at SI for 2 years and invested rest borrowed amount in a scheme offering 30% p.a. at SI for 2 years. If at the end of the 2 years </a:t>
            </a:r>
            <a:r>
              <a:rPr lang="en-US" sz="2400" b="1" dirty="0" err="1" smtClean="0">
                <a:latin typeface="Kokila" pitchFamily="34" charset="0"/>
                <a:cs typeface="Kokila" pitchFamily="34" charset="0"/>
              </a:rPr>
              <a:t>Vikas</a:t>
            </a:r>
            <a:r>
              <a:rPr lang="en-US" sz="2400" b="1" dirty="0" smtClean="0">
                <a:latin typeface="Kokila" pitchFamily="34" charset="0"/>
                <a:cs typeface="Kokila" pitchFamily="34" charset="0"/>
              </a:rPr>
              <a:t> repaid his debt and earned Rs.6,000 in the whole transaction, then find X. </a:t>
            </a:r>
          </a:p>
          <a:p>
            <a:pPr algn="just"/>
            <a:r>
              <a:rPr lang="en-US" sz="2400" dirty="0" smtClean="0">
                <a:latin typeface="Kokila" pitchFamily="34" charset="0"/>
                <a:cs typeface="Kokila" pitchFamily="34" charset="0"/>
              </a:rPr>
              <a:t>(a) 30,000 </a:t>
            </a:r>
          </a:p>
          <a:p>
            <a:pPr algn="just"/>
            <a:r>
              <a:rPr lang="en-US" sz="2400" dirty="0" smtClean="0">
                <a:latin typeface="Kokila" pitchFamily="34" charset="0"/>
                <a:cs typeface="Kokila" pitchFamily="34" charset="0"/>
              </a:rPr>
              <a:t>(b) 45,000 </a:t>
            </a:r>
          </a:p>
          <a:p>
            <a:pPr algn="just"/>
            <a:r>
              <a:rPr lang="en-US" sz="2400" dirty="0" smtClean="0">
                <a:latin typeface="Kokila" pitchFamily="34" charset="0"/>
                <a:cs typeface="Kokila" pitchFamily="34" charset="0"/>
              </a:rPr>
              <a:t>(c) 50,000 </a:t>
            </a:r>
          </a:p>
          <a:p>
            <a:pPr algn="just"/>
            <a:r>
              <a:rPr lang="en-US" sz="2400" dirty="0" smtClean="0">
                <a:latin typeface="Kokila" pitchFamily="34" charset="0"/>
                <a:cs typeface="Kokila" pitchFamily="34" charset="0"/>
              </a:rPr>
              <a:t>(d) 35,000 </a:t>
            </a:r>
          </a:p>
          <a:p>
            <a:pPr algn="just"/>
            <a:r>
              <a:rPr lang="en-US" sz="2400" dirty="0" smtClean="0">
                <a:latin typeface="Kokila" pitchFamily="34" charset="0"/>
                <a:cs typeface="Kokila" pitchFamily="34" charset="0"/>
              </a:rPr>
              <a:t>(e) 25,000 </a:t>
            </a:r>
            <a:endParaRPr lang="en-US" sz="2400" dirty="0">
              <a:latin typeface="Kokila" pitchFamily="34" charset="0"/>
              <a:cs typeface="Kokila"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09550"/>
            <a:ext cx="8382000" cy="3416320"/>
          </a:xfrm>
          <a:prstGeom prst="rect">
            <a:avLst/>
          </a:prstGeom>
        </p:spPr>
        <p:txBody>
          <a:bodyPr wrap="square">
            <a:spAutoFit/>
          </a:bodyPr>
          <a:lstStyle/>
          <a:p>
            <a:pPr algn="just"/>
            <a:r>
              <a:rPr lang="en-US" sz="2400" b="1" dirty="0" smtClean="0">
                <a:latin typeface="Kokila" pitchFamily="34" charset="0"/>
                <a:cs typeface="Kokila" pitchFamily="34" charset="0"/>
              </a:rPr>
              <a:t>Time taken by pipes A, B and C together to fill a tank is 45 minutes and time taken by pipes B and C together to fill the same tank is 75 minutes. If pipe B is 100% more efficient than pipe C, then find time taken by pipe A &amp; B together to fill the same tank. </a:t>
            </a:r>
          </a:p>
          <a:p>
            <a:pPr algn="just"/>
            <a:r>
              <a:rPr lang="en-US" sz="2400" dirty="0" smtClean="0">
                <a:latin typeface="Kokila" pitchFamily="34" charset="0"/>
                <a:cs typeface="Kokila" pitchFamily="34" charset="0"/>
              </a:rPr>
              <a:t>(a) 56.25 minutes </a:t>
            </a:r>
          </a:p>
          <a:p>
            <a:pPr algn="just"/>
            <a:r>
              <a:rPr lang="en-US" sz="2400" dirty="0" smtClean="0">
                <a:latin typeface="Kokila" pitchFamily="34" charset="0"/>
                <a:cs typeface="Kokila" pitchFamily="34" charset="0"/>
              </a:rPr>
              <a:t>(b) 50.25 minutes </a:t>
            </a:r>
          </a:p>
          <a:p>
            <a:pPr algn="just"/>
            <a:r>
              <a:rPr lang="en-US" sz="2400" dirty="0" smtClean="0">
                <a:latin typeface="Kokila" pitchFamily="34" charset="0"/>
                <a:cs typeface="Kokila" pitchFamily="34" charset="0"/>
              </a:rPr>
              <a:t>(c) 46.25 minutes </a:t>
            </a:r>
          </a:p>
          <a:p>
            <a:pPr algn="just"/>
            <a:r>
              <a:rPr lang="en-US" sz="2400" dirty="0" smtClean="0">
                <a:latin typeface="Kokila" pitchFamily="34" charset="0"/>
                <a:cs typeface="Kokila" pitchFamily="34" charset="0"/>
              </a:rPr>
              <a:t>(d) 54.25 minutes </a:t>
            </a:r>
          </a:p>
          <a:p>
            <a:pPr algn="just"/>
            <a:r>
              <a:rPr lang="en-US" sz="2400" dirty="0" smtClean="0">
                <a:latin typeface="Kokila" pitchFamily="34" charset="0"/>
                <a:cs typeface="Kokila" pitchFamily="34" charset="0"/>
              </a:rPr>
              <a:t>(e) None of the above. </a:t>
            </a:r>
            <a:endParaRPr lang="en-US" sz="2400" dirty="0">
              <a:latin typeface="Kokila" pitchFamily="34" charset="0"/>
              <a:cs typeface="Kokila"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 y="209550"/>
            <a:ext cx="8458200" cy="3970318"/>
          </a:xfrm>
          <a:prstGeom prst="rect">
            <a:avLst/>
          </a:prstGeom>
        </p:spPr>
        <p:txBody>
          <a:bodyPr wrap="square">
            <a:spAutoFit/>
          </a:bodyPr>
          <a:lstStyle/>
          <a:p>
            <a:pPr algn="just"/>
            <a:r>
              <a:rPr lang="en-US" sz="2800" dirty="0" smtClean="0">
                <a:latin typeface="Kokila" pitchFamily="34" charset="0"/>
                <a:cs typeface="Kokila" pitchFamily="34" charset="0"/>
              </a:rPr>
              <a:t>There are five numbers and the second number is 25% more than the first number, while third number is 20% more than second number. If the average of all the five numbers is 126 and that of first, fourth and fifth number is 300, then find the sum of last two numbers? </a:t>
            </a:r>
          </a:p>
          <a:p>
            <a:pPr algn="just"/>
            <a:r>
              <a:rPr lang="en-US" sz="2800" dirty="0" smtClean="0">
                <a:latin typeface="Kokila" pitchFamily="34" charset="0"/>
                <a:cs typeface="Kokila" pitchFamily="34" charset="0"/>
              </a:rPr>
              <a:t>(a) 180 </a:t>
            </a:r>
          </a:p>
          <a:p>
            <a:pPr algn="just"/>
            <a:r>
              <a:rPr lang="en-US" sz="2800" dirty="0" smtClean="0">
                <a:latin typeface="Kokila" pitchFamily="34" charset="0"/>
                <a:cs typeface="Kokila" pitchFamily="34" charset="0"/>
              </a:rPr>
              <a:t>(b) 120 </a:t>
            </a:r>
          </a:p>
          <a:p>
            <a:pPr algn="just"/>
            <a:r>
              <a:rPr lang="en-US" sz="2800" dirty="0" smtClean="0">
                <a:latin typeface="Kokila" pitchFamily="34" charset="0"/>
                <a:cs typeface="Kokila" pitchFamily="34" charset="0"/>
              </a:rPr>
              <a:t>(c) 140 </a:t>
            </a:r>
          </a:p>
          <a:p>
            <a:pPr algn="just"/>
            <a:r>
              <a:rPr lang="en-US" sz="2800" dirty="0" smtClean="0">
                <a:latin typeface="Kokila" pitchFamily="34" charset="0"/>
                <a:cs typeface="Kokila" pitchFamily="34" charset="0"/>
              </a:rPr>
              <a:t>(d) 156 </a:t>
            </a:r>
          </a:p>
          <a:p>
            <a:pPr algn="just"/>
            <a:r>
              <a:rPr lang="en-US" sz="2800" dirty="0" smtClean="0">
                <a:latin typeface="Kokila" pitchFamily="34" charset="0"/>
                <a:cs typeface="Kokila" pitchFamily="34" charset="0"/>
              </a:rPr>
              <a:t>(e) None of these </a:t>
            </a:r>
            <a:endParaRPr lang="en-US" sz="2800" dirty="0">
              <a:latin typeface="Kokila" pitchFamily="34" charset="0"/>
              <a:cs typeface="Kokila"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7200" y="285750"/>
            <a:ext cx="8382000" cy="4401205"/>
          </a:xfrm>
          <a:prstGeom prst="rect">
            <a:avLst/>
          </a:prstGeom>
        </p:spPr>
        <p:txBody>
          <a:bodyPr wrap="square">
            <a:spAutoFit/>
          </a:bodyPr>
          <a:lstStyle/>
          <a:p>
            <a:pPr algn="just"/>
            <a:r>
              <a:rPr lang="en-US" sz="2800" dirty="0" err="1" smtClean="0">
                <a:latin typeface="Kokila" pitchFamily="34" charset="0"/>
                <a:cs typeface="Kokila" pitchFamily="34" charset="0"/>
              </a:rPr>
              <a:t>Ayush</a:t>
            </a:r>
            <a:r>
              <a:rPr lang="en-US" sz="2800" dirty="0" smtClean="0">
                <a:latin typeface="Kokila" pitchFamily="34" charset="0"/>
                <a:cs typeface="Kokila" pitchFamily="34" charset="0"/>
              </a:rPr>
              <a:t> can travel from his house to office in ‘a’ hour if he does not stop at any place. If he increases his speed by 8 km/hr but stops at Tea &amp; cigarette shop for total 30 minutes, then he reaches his office 30 minutes earlier. If the distance between his house &amp; office is 48 km then find value of ‘a’? </a:t>
            </a:r>
          </a:p>
          <a:p>
            <a:pPr algn="just"/>
            <a:r>
              <a:rPr lang="en-US" sz="2800" dirty="0" smtClean="0">
                <a:latin typeface="Kokila" pitchFamily="34" charset="0"/>
                <a:cs typeface="Kokila" pitchFamily="34" charset="0"/>
              </a:rPr>
              <a:t>(a) 5 </a:t>
            </a:r>
          </a:p>
          <a:p>
            <a:pPr algn="just"/>
            <a:r>
              <a:rPr lang="en-US" sz="2800" dirty="0" smtClean="0">
                <a:latin typeface="Kokila" pitchFamily="34" charset="0"/>
                <a:cs typeface="Kokila" pitchFamily="34" charset="0"/>
              </a:rPr>
              <a:t>(b) 4 </a:t>
            </a:r>
          </a:p>
          <a:p>
            <a:pPr algn="just"/>
            <a:r>
              <a:rPr lang="en-US" sz="2800" dirty="0" smtClean="0">
                <a:latin typeface="Kokila" pitchFamily="34" charset="0"/>
                <a:cs typeface="Kokila" pitchFamily="34" charset="0"/>
              </a:rPr>
              <a:t>(c) 2.5 </a:t>
            </a:r>
          </a:p>
          <a:p>
            <a:pPr algn="just"/>
            <a:r>
              <a:rPr lang="en-US" sz="2800" dirty="0" smtClean="0">
                <a:latin typeface="Kokila" pitchFamily="34" charset="0"/>
                <a:cs typeface="Kokila" pitchFamily="34" charset="0"/>
              </a:rPr>
              <a:t>(d) 2 </a:t>
            </a:r>
          </a:p>
          <a:p>
            <a:pPr algn="just"/>
            <a:r>
              <a:rPr lang="en-US" sz="2800" dirty="0" smtClean="0">
                <a:latin typeface="Kokila" pitchFamily="34" charset="0"/>
                <a:cs typeface="Kokila" pitchFamily="34" charset="0"/>
              </a:rPr>
              <a:t>(e) 3 </a:t>
            </a:r>
            <a:endParaRPr lang="en-US" sz="2800" dirty="0">
              <a:latin typeface="Kokila" pitchFamily="34" charset="0"/>
              <a:cs typeface="Kokila" pitchFamily="3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33350"/>
            <a:ext cx="4572000" cy="4801314"/>
          </a:xfrm>
          <a:prstGeom prst="rect">
            <a:avLst/>
          </a:prstGeom>
        </p:spPr>
        <p:txBody>
          <a:bodyPr>
            <a:spAutoFit/>
          </a:bodyPr>
          <a:lstStyle/>
          <a:p>
            <a:pPr algn="just"/>
            <a:r>
              <a:rPr lang="en-US" dirty="0" smtClean="0">
                <a:latin typeface="Kokila" pitchFamily="34" charset="0"/>
                <a:cs typeface="Kokila" pitchFamily="34" charset="0"/>
              </a:rPr>
              <a:t>Each of the questions below consists of a question and two statements numbered </a:t>
            </a:r>
            <a:r>
              <a:rPr lang="en-US" b="1" dirty="0" smtClean="0">
                <a:latin typeface="Kokila" pitchFamily="34" charset="0"/>
                <a:cs typeface="Kokila" pitchFamily="34" charset="0"/>
              </a:rPr>
              <a:t>statement I and statement II given below it. You have to decide whether the data provided in the statements are sufficient to answer the question. Read both the statements and give answers accordingly. </a:t>
            </a:r>
          </a:p>
          <a:p>
            <a:pPr algn="just"/>
            <a:r>
              <a:rPr lang="en-US" dirty="0" smtClean="0">
                <a:latin typeface="Kokila" pitchFamily="34" charset="0"/>
                <a:cs typeface="Kokila" pitchFamily="34" charset="0"/>
              </a:rPr>
              <a:t>(a) If the data in statement I alone are sufficient to answer the question, while the data in statement II alone are not sufficient to answer the question. </a:t>
            </a:r>
          </a:p>
          <a:p>
            <a:pPr algn="just"/>
            <a:r>
              <a:rPr lang="en-US" dirty="0" smtClean="0">
                <a:latin typeface="Kokila" pitchFamily="34" charset="0"/>
                <a:cs typeface="Kokila" pitchFamily="34" charset="0"/>
              </a:rPr>
              <a:t>(b) If the data in statement II alone are sufficient to answer the question, while the data in statement I alone are not sufficient to answer the question. </a:t>
            </a:r>
          </a:p>
          <a:p>
            <a:pPr algn="just"/>
            <a:r>
              <a:rPr lang="en-US" dirty="0" smtClean="0">
                <a:latin typeface="Kokila" pitchFamily="34" charset="0"/>
                <a:cs typeface="Kokila" pitchFamily="34" charset="0"/>
              </a:rPr>
              <a:t>(c) If the data either in statement I alone or in statement II alone are sufficient to answer the question. </a:t>
            </a:r>
          </a:p>
          <a:p>
            <a:pPr algn="just"/>
            <a:r>
              <a:rPr lang="en-US" dirty="0" smtClean="0">
                <a:latin typeface="Kokila" pitchFamily="34" charset="0"/>
                <a:cs typeface="Kokila" pitchFamily="34" charset="0"/>
              </a:rPr>
              <a:t>(d) If the data given in both statements, I and II together are not sufficient to answer the question. </a:t>
            </a:r>
          </a:p>
          <a:p>
            <a:pPr algn="just"/>
            <a:r>
              <a:rPr lang="en-US" dirty="0" smtClean="0">
                <a:latin typeface="Kokila" pitchFamily="34" charset="0"/>
                <a:cs typeface="Kokila" pitchFamily="34" charset="0"/>
              </a:rPr>
              <a:t>(e) If the data in both statements I and II together are necessary to answer the question. </a:t>
            </a:r>
            <a:endParaRPr lang="en-US" dirty="0">
              <a:latin typeface="Kokila" pitchFamily="34" charset="0"/>
              <a:cs typeface="Kokila" pitchFamily="34" charset="0"/>
            </a:endParaRPr>
          </a:p>
        </p:txBody>
      </p:sp>
      <p:sp>
        <p:nvSpPr>
          <p:cNvPr id="5" name="Rectangle 4"/>
          <p:cNvSpPr/>
          <p:nvPr/>
        </p:nvSpPr>
        <p:spPr>
          <a:xfrm>
            <a:off x="4953000" y="209550"/>
            <a:ext cx="4038600" cy="2554545"/>
          </a:xfrm>
          <a:prstGeom prst="rect">
            <a:avLst/>
          </a:prstGeom>
        </p:spPr>
        <p:txBody>
          <a:bodyPr wrap="square">
            <a:spAutoFit/>
          </a:bodyPr>
          <a:lstStyle/>
          <a:p>
            <a:pPr algn="just"/>
            <a:r>
              <a:rPr lang="en-US" sz="2000" dirty="0" smtClean="0">
                <a:latin typeface="Kokila" pitchFamily="34" charset="0"/>
                <a:cs typeface="Kokila" pitchFamily="34" charset="0"/>
              </a:rPr>
              <a:t>Find the breadth of rectangle, if the length of rectangle is 30cm. </a:t>
            </a:r>
          </a:p>
          <a:p>
            <a:pPr algn="just"/>
            <a:r>
              <a:rPr lang="en-US" sz="2000" dirty="0" smtClean="0">
                <a:latin typeface="Kokila" pitchFamily="34" charset="0"/>
                <a:cs typeface="Kokila" pitchFamily="34" charset="0"/>
              </a:rPr>
              <a:t>Statement I: Perimeter of the rectangle is equal to the perimeter of the square whose area is 576 cm². </a:t>
            </a:r>
          </a:p>
          <a:p>
            <a:pPr algn="just"/>
            <a:r>
              <a:rPr lang="en-US" sz="2000" dirty="0" smtClean="0">
                <a:latin typeface="Kokila" pitchFamily="34" charset="0"/>
                <a:cs typeface="Kokila" pitchFamily="34" charset="0"/>
              </a:rPr>
              <a:t>Statement II: The perimeter of square is 96 cm and the diagonal of the square is 4(√2/3) times of the breadth of the rectangle. </a:t>
            </a:r>
            <a:endParaRPr lang="en-US" sz="2000" dirty="0">
              <a:latin typeface="Kokila" pitchFamily="34" charset="0"/>
              <a:cs typeface="Kokila" pitchFamily="3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33350"/>
            <a:ext cx="4572000" cy="4801314"/>
          </a:xfrm>
          <a:prstGeom prst="rect">
            <a:avLst/>
          </a:prstGeom>
        </p:spPr>
        <p:txBody>
          <a:bodyPr>
            <a:spAutoFit/>
          </a:bodyPr>
          <a:lstStyle/>
          <a:p>
            <a:pPr algn="just"/>
            <a:r>
              <a:rPr lang="en-US" dirty="0" smtClean="0">
                <a:latin typeface="Kokila" pitchFamily="34" charset="0"/>
                <a:cs typeface="Kokila" pitchFamily="34" charset="0"/>
              </a:rPr>
              <a:t>Each of the questions below consists of a question and two statements numbered </a:t>
            </a:r>
            <a:r>
              <a:rPr lang="en-US" b="1" dirty="0" smtClean="0">
                <a:latin typeface="Kokila" pitchFamily="34" charset="0"/>
                <a:cs typeface="Kokila" pitchFamily="34" charset="0"/>
              </a:rPr>
              <a:t>statement I and statement II given below it. You have to decide whether the data provided in the statements are sufficient to answer the question. Read both the statements and give answers accordingly. </a:t>
            </a:r>
          </a:p>
          <a:p>
            <a:pPr algn="just"/>
            <a:r>
              <a:rPr lang="en-US" dirty="0" smtClean="0">
                <a:latin typeface="Kokila" pitchFamily="34" charset="0"/>
                <a:cs typeface="Kokila" pitchFamily="34" charset="0"/>
              </a:rPr>
              <a:t>(a) If the data in statement I alone are sufficient to answer the question, while the data in statement II alone are not sufficient to answer the question. </a:t>
            </a:r>
          </a:p>
          <a:p>
            <a:pPr algn="just"/>
            <a:r>
              <a:rPr lang="en-US" dirty="0" smtClean="0">
                <a:latin typeface="Kokila" pitchFamily="34" charset="0"/>
                <a:cs typeface="Kokila" pitchFamily="34" charset="0"/>
              </a:rPr>
              <a:t>(b) If the data in statement II alone are sufficient to answer the question, while the data in statement I alone are not sufficient to answer the question. </a:t>
            </a:r>
          </a:p>
          <a:p>
            <a:pPr algn="just"/>
            <a:r>
              <a:rPr lang="en-US" dirty="0" smtClean="0">
                <a:latin typeface="Kokila" pitchFamily="34" charset="0"/>
                <a:cs typeface="Kokila" pitchFamily="34" charset="0"/>
              </a:rPr>
              <a:t>(c) If the data either in statement I alone or in statement II alone are sufficient to answer the question. </a:t>
            </a:r>
          </a:p>
          <a:p>
            <a:pPr algn="just"/>
            <a:r>
              <a:rPr lang="en-US" dirty="0" smtClean="0">
                <a:latin typeface="Kokila" pitchFamily="34" charset="0"/>
                <a:cs typeface="Kokila" pitchFamily="34" charset="0"/>
              </a:rPr>
              <a:t>(d) If the data given in both statements, I and II together are not sufficient to answer the question. </a:t>
            </a:r>
          </a:p>
          <a:p>
            <a:pPr algn="just"/>
            <a:r>
              <a:rPr lang="en-US" dirty="0" smtClean="0">
                <a:latin typeface="Kokila" pitchFamily="34" charset="0"/>
                <a:cs typeface="Kokila" pitchFamily="34" charset="0"/>
              </a:rPr>
              <a:t>(e) If the data in both statements I and II together are necessary to answer the question. </a:t>
            </a:r>
            <a:endParaRPr lang="en-US" dirty="0">
              <a:latin typeface="Kokila" pitchFamily="34" charset="0"/>
              <a:cs typeface="Kokila" pitchFamily="34" charset="0"/>
            </a:endParaRPr>
          </a:p>
        </p:txBody>
      </p:sp>
      <p:sp>
        <p:nvSpPr>
          <p:cNvPr id="3" name="Rectangle 2"/>
          <p:cNvSpPr/>
          <p:nvPr/>
        </p:nvSpPr>
        <p:spPr>
          <a:xfrm>
            <a:off x="5029200" y="209550"/>
            <a:ext cx="3962400" cy="1938992"/>
          </a:xfrm>
          <a:prstGeom prst="rect">
            <a:avLst/>
          </a:prstGeom>
        </p:spPr>
        <p:txBody>
          <a:bodyPr wrap="square">
            <a:spAutoFit/>
          </a:bodyPr>
          <a:lstStyle/>
          <a:p>
            <a:pPr algn="just"/>
            <a:r>
              <a:rPr lang="en-US" sz="2000" dirty="0" smtClean="0">
                <a:latin typeface="Kokila" pitchFamily="34" charset="0"/>
                <a:cs typeface="Kokila" pitchFamily="34" charset="0"/>
              </a:rPr>
              <a:t>Two trains, running in the opposite direction cross each other in 12 sec. What is the difference between their lengths? </a:t>
            </a:r>
          </a:p>
          <a:p>
            <a:pPr algn="just"/>
            <a:r>
              <a:rPr lang="en-US" sz="2000" dirty="0" smtClean="0">
                <a:latin typeface="Kokila" pitchFamily="34" charset="0"/>
                <a:cs typeface="Kokila" pitchFamily="34" charset="0"/>
              </a:rPr>
              <a:t>Statement I: The difference between their speeds is 8 m/sec. </a:t>
            </a:r>
          </a:p>
          <a:p>
            <a:pPr algn="just"/>
            <a:r>
              <a:rPr lang="en-US" sz="2000" dirty="0" smtClean="0">
                <a:latin typeface="Kokila" pitchFamily="34" charset="0"/>
                <a:cs typeface="Kokila" pitchFamily="34" charset="0"/>
              </a:rPr>
              <a:t>Statement II: The sum of their speeds is 24 m/s. </a:t>
            </a:r>
            <a:endParaRPr lang="en-US" sz="2000" dirty="0">
              <a:latin typeface="Kokila" pitchFamily="34" charset="0"/>
              <a:cs typeface="Kokila" pitchFamily="34"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33350"/>
            <a:ext cx="4572000" cy="4801314"/>
          </a:xfrm>
          <a:prstGeom prst="rect">
            <a:avLst/>
          </a:prstGeom>
        </p:spPr>
        <p:txBody>
          <a:bodyPr>
            <a:spAutoFit/>
          </a:bodyPr>
          <a:lstStyle/>
          <a:p>
            <a:pPr algn="just"/>
            <a:r>
              <a:rPr lang="en-US" dirty="0" smtClean="0">
                <a:latin typeface="Kokila" pitchFamily="34" charset="0"/>
                <a:cs typeface="Kokila" pitchFamily="34" charset="0"/>
              </a:rPr>
              <a:t>Each of the questions below consists of a question and two statements numbered </a:t>
            </a:r>
            <a:r>
              <a:rPr lang="en-US" b="1" dirty="0" smtClean="0">
                <a:latin typeface="Kokila" pitchFamily="34" charset="0"/>
                <a:cs typeface="Kokila" pitchFamily="34" charset="0"/>
              </a:rPr>
              <a:t>statement I and statement II given below it. You have to decide whether the data provided in the statements are sufficient to answer the question. Read both the statements and give answers accordingly. </a:t>
            </a:r>
          </a:p>
          <a:p>
            <a:pPr algn="just"/>
            <a:r>
              <a:rPr lang="en-US" dirty="0" smtClean="0">
                <a:latin typeface="Kokila" pitchFamily="34" charset="0"/>
                <a:cs typeface="Kokila" pitchFamily="34" charset="0"/>
              </a:rPr>
              <a:t>(a) If the data in statement I alone are sufficient to answer the question, while the data in statement II alone are not sufficient to answer the question. </a:t>
            </a:r>
          </a:p>
          <a:p>
            <a:pPr algn="just"/>
            <a:r>
              <a:rPr lang="en-US" dirty="0" smtClean="0">
                <a:latin typeface="Kokila" pitchFamily="34" charset="0"/>
                <a:cs typeface="Kokila" pitchFamily="34" charset="0"/>
              </a:rPr>
              <a:t>(b) If the data in statement II alone are sufficient to answer the question, while the data in statement I alone are not sufficient to answer the question. </a:t>
            </a:r>
          </a:p>
          <a:p>
            <a:pPr algn="just"/>
            <a:r>
              <a:rPr lang="en-US" dirty="0" smtClean="0">
                <a:latin typeface="Kokila" pitchFamily="34" charset="0"/>
                <a:cs typeface="Kokila" pitchFamily="34" charset="0"/>
              </a:rPr>
              <a:t>(c) If the data either in statement I alone or in statement II alone are sufficient to answer the question. </a:t>
            </a:r>
          </a:p>
          <a:p>
            <a:pPr algn="just"/>
            <a:r>
              <a:rPr lang="en-US" dirty="0" smtClean="0">
                <a:latin typeface="Kokila" pitchFamily="34" charset="0"/>
                <a:cs typeface="Kokila" pitchFamily="34" charset="0"/>
              </a:rPr>
              <a:t>(d) If the data given in both statements, I and II together are not sufficient to answer the question. </a:t>
            </a:r>
          </a:p>
          <a:p>
            <a:pPr algn="just"/>
            <a:r>
              <a:rPr lang="en-US" dirty="0" smtClean="0">
                <a:latin typeface="Kokila" pitchFamily="34" charset="0"/>
                <a:cs typeface="Kokila" pitchFamily="34" charset="0"/>
              </a:rPr>
              <a:t>(e) If the data in both statements I and II together are necessary to answer the question. </a:t>
            </a:r>
            <a:endParaRPr lang="en-US" dirty="0">
              <a:latin typeface="Kokila" pitchFamily="34" charset="0"/>
              <a:cs typeface="Kokila" pitchFamily="34" charset="0"/>
            </a:endParaRPr>
          </a:p>
        </p:txBody>
      </p:sp>
      <p:sp>
        <p:nvSpPr>
          <p:cNvPr id="3" name="Rectangle 2"/>
          <p:cNvSpPr/>
          <p:nvPr/>
        </p:nvSpPr>
        <p:spPr>
          <a:xfrm>
            <a:off x="4876800" y="285750"/>
            <a:ext cx="4114800" cy="2246769"/>
          </a:xfrm>
          <a:prstGeom prst="rect">
            <a:avLst/>
          </a:prstGeom>
        </p:spPr>
        <p:txBody>
          <a:bodyPr wrap="square">
            <a:spAutoFit/>
          </a:bodyPr>
          <a:lstStyle/>
          <a:p>
            <a:pPr algn="just"/>
            <a:r>
              <a:rPr lang="en-US" sz="2000" dirty="0" smtClean="0">
                <a:latin typeface="Kokila" pitchFamily="34" charset="0"/>
                <a:cs typeface="Kokila" pitchFamily="34" charset="0"/>
              </a:rPr>
              <a:t>Can a water tank of 500 </a:t>
            </a:r>
            <a:r>
              <a:rPr lang="en-US" sz="2000" dirty="0" err="1" smtClean="0">
                <a:latin typeface="Kokila" pitchFamily="34" charset="0"/>
                <a:cs typeface="Kokila" pitchFamily="34" charset="0"/>
              </a:rPr>
              <a:t>litres</a:t>
            </a:r>
            <a:r>
              <a:rPr lang="en-US" sz="2000" dirty="0" smtClean="0">
                <a:latin typeface="Kokila" pitchFamily="34" charset="0"/>
                <a:cs typeface="Kokila" pitchFamily="34" charset="0"/>
              </a:rPr>
              <a:t> capacity be filled by two inlet pipes P and Q together in less than 22 hours? </a:t>
            </a:r>
          </a:p>
          <a:p>
            <a:pPr algn="just"/>
            <a:r>
              <a:rPr lang="en-US" sz="2000" dirty="0" smtClean="0">
                <a:latin typeface="Kokila" pitchFamily="34" charset="0"/>
                <a:cs typeface="Kokila" pitchFamily="34" charset="0"/>
              </a:rPr>
              <a:t>Statement I: If pipe P is opened alone then it takes 25 minutes to fill the water tank. </a:t>
            </a:r>
          </a:p>
          <a:p>
            <a:pPr algn="just"/>
            <a:r>
              <a:rPr lang="en-US" sz="2000" dirty="0" smtClean="0">
                <a:latin typeface="Kokila" pitchFamily="34" charset="0"/>
                <a:cs typeface="Kokila" pitchFamily="34" charset="0"/>
              </a:rPr>
              <a:t>Statement II: if pipe Q can fill 2 </a:t>
            </a:r>
            <a:r>
              <a:rPr lang="en-US" sz="2000" dirty="0" err="1" smtClean="0">
                <a:latin typeface="Kokila" pitchFamily="34" charset="0"/>
                <a:cs typeface="Kokila" pitchFamily="34" charset="0"/>
              </a:rPr>
              <a:t>litres</a:t>
            </a:r>
            <a:r>
              <a:rPr lang="en-US" sz="2000" dirty="0" smtClean="0">
                <a:latin typeface="Kokila" pitchFamily="34" charset="0"/>
                <a:cs typeface="Kokila" pitchFamily="34" charset="0"/>
              </a:rPr>
              <a:t> of water per minute. </a:t>
            </a:r>
            <a:endParaRPr lang="en-US" sz="2000" dirty="0">
              <a:latin typeface="Kokila" pitchFamily="34" charset="0"/>
              <a:cs typeface="Kokila"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33350"/>
            <a:ext cx="4572000" cy="4801314"/>
          </a:xfrm>
          <a:prstGeom prst="rect">
            <a:avLst/>
          </a:prstGeom>
        </p:spPr>
        <p:txBody>
          <a:bodyPr>
            <a:spAutoFit/>
          </a:bodyPr>
          <a:lstStyle/>
          <a:p>
            <a:pPr algn="just"/>
            <a:r>
              <a:rPr lang="en-US" dirty="0" smtClean="0">
                <a:latin typeface="Kokila" pitchFamily="34" charset="0"/>
                <a:cs typeface="Kokila" pitchFamily="34" charset="0"/>
              </a:rPr>
              <a:t>Each of the questions below consists of a question and two statements numbered </a:t>
            </a:r>
            <a:r>
              <a:rPr lang="en-US" b="1" dirty="0" smtClean="0">
                <a:latin typeface="Kokila" pitchFamily="34" charset="0"/>
                <a:cs typeface="Kokila" pitchFamily="34" charset="0"/>
              </a:rPr>
              <a:t>statement I and statement II given below it. You have to decide whether the data provided in the statements are sufficient to answer the question. Read both the statements and give answers accordingly. </a:t>
            </a:r>
          </a:p>
          <a:p>
            <a:pPr algn="just"/>
            <a:r>
              <a:rPr lang="en-US" dirty="0" smtClean="0">
                <a:latin typeface="Kokila" pitchFamily="34" charset="0"/>
                <a:cs typeface="Kokila" pitchFamily="34" charset="0"/>
              </a:rPr>
              <a:t>(a) If the data in statement I alone are sufficient to answer the question, while the data in statement II alone are not sufficient to answer the question. </a:t>
            </a:r>
          </a:p>
          <a:p>
            <a:pPr algn="just"/>
            <a:r>
              <a:rPr lang="en-US" dirty="0" smtClean="0">
                <a:latin typeface="Kokila" pitchFamily="34" charset="0"/>
                <a:cs typeface="Kokila" pitchFamily="34" charset="0"/>
              </a:rPr>
              <a:t>(b) If the data in statement II alone are sufficient to answer the question, while the data in statement I alone are not sufficient to answer the question. </a:t>
            </a:r>
          </a:p>
          <a:p>
            <a:pPr algn="just"/>
            <a:r>
              <a:rPr lang="en-US" dirty="0" smtClean="0">
                <a:latin typeface="Kokila" pitchFamily="34" charset="0"/>
                <a:cs typeface="Kokila" pitchFamily="34" charset="0"/>
              </a:rPr>
              <a:t>(c) If the data either in statement I alone or in statement II alone are sufficient to answer the question. </a:t>
            </a:r>
          </a:p>
          <a:p>
            <a:pPr algn="just"/>
            <a:r>
              <a:rPr lang="en-US" dirty="0" smtClean="0">
                <a:latin typeface="Kokila" pitchFamily="34" charset="0"/>
                <a:cs typeface="Kokila" pitchFamily="34" charset="0"/>
              </a:rPr>
              <a:t>(d) If the data given in both statements, I and II together are not sufficient to answer the question. </a:t>
            </a:r>
          </a:p>
          <a:p>
            <a:pPr algn="just"/>
            <a:r>
              <a:rPr lang="en-US" dirty="0" smtClean="0">
                <a:latin typeface="Kokila" pitchFamily="34" charset="0"/>
                <a:cs typeface="Kokila" pitchFamily="34" charset="0"/>
              </a:rPr>
              <a:t>(e) If the data in both statements I and II together are necessary to answer the question. </a:t>
            </a:r>
            <a:endParaRPr lang="en-US" dirty="0">
              <a:latin typeface="Kokila" pitchFamily="34" charset="0"/>
              <a:cs typeface="Kokila" pitchFamily="34" charset="0"/>
            </a:endParaRPr>
          </a:p>
        </p:txBody>
      </p:sp>
      <p:sp>
        <p:nvSpPr>
          <p:cNvPr id="3" name="Rectangle 2"/>
          <p:cNvSpPr/>
          <p:nvPr/>
        </p:nvSpPr>
        <p:spPr>
          <a:xfrm>
            <a:off x="4876800" y="209550"/>
            <a:ext cx="4114800" cy="2246769"/>
          </a:xfrm>
          <a:prstGeom prst="rect">
            <a:avLst/>
          </a:prstGeom>
        </p:spPr>
        <p:txBody>
          <a:bodyPr wrap="square">
            <a:spAutoFit/>
          </a:bodyPr>
          <a:lstStyle/>
          <a:p>
            <a:pPr algn="just"/>
            <a:r>
              <a:rPr lang="en-US" sz="2000" dirty="0" smtClean="0">
                <a:latin typeface="Kokila" pitchFamily="34" charset="0"/>
                <a:cs typeface="Kokila" pitchFamily="34" charset="0"/>
              </a:rPr>
              <a:t>In a set of four numbers, the average of the first three numbers is three times of the fourth number. Find the fourth number. </a:t>
            </a:r>
          </a:p>
          <a:p>
            <a:pPr algn="just"/>
            <a:r>
              <a:rPr lang="en-US" sz="2000" dirty="0" smtClean="0">
                <a:latin typeface="Kokila" pitchFamily="34" charset="0"/>
                <a:cs typeface="Kokila" pitchFamily="34" charset="0"/>
              </a:rPr>
              <a:t>Statement I: Average of the first two numbers is equal to the average of the next two numbers. </a:t>
            </a:r>
          </a:p>
          <a:p>
            <a:pPr algn="just"/>
            <a:r>
              <a:rPr lang="en-US" sz="2000" dirty="0" smtClean="0">
                <a:latin typeface="Kokila" pitchFamily="34" charset="0"/>
                <a:cs typeface="Kokila" pitchFamily="34" charset="0"/>
              </a:rPr>
              <a:t>Statement II: Average of the last three numbers is equal to two times of the first number. </a:t>
            </a:r>
            <a:endParaRPr lang="en-US" sz="2000" dirty="0">
              <a:latin typeface="Kokila" pitchFamily="34" charset="0"/>
              <a:cs typeface="Kokila" pitchFamily="34"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133350"/>
            <a:ext cx="4572000" cy="4801314"/>
          </a:xfrm>
          <a:prstGeom prst="rect">
            <a:avLst/>
          </a:prstGeom>
        </p:spPr>
        <p:txBody>
          <a:bodyPr>
            <a:spAutoFit/>
          </a:bodyPr>
          <a:lstStyle/>
          <a:p>
            <a:pPr algn="just"/>
            <a:r>
              <a:rPr lang="en-US" dirty="0" smtClean="0">
                <a:latin typeface="Kokila" pitchFamily="34" charset="0"/>
                <a:cs typeface="Kokila" pitchFamily="34" charset="0"/>
              </a:rPr>
              <a:t>Each of the questions below consists of a question and two statements numbered </a:t>
            </a:r>
            <a:r>
              <a:rPr lang="en-US" b="1" dirty="0" smtClean="0">
                <a:latin typeface="Kokila" pitchFamily="34" charset="0"/>
                <a:cs typeface="Kokila" pitchFamily="34" charset="0"/>
              </a:rPr>
              <a:t>statement I and statement II given below it. You have to decide whether the data provided in the statements are sufficient to answer the question. Read both the statements and give answers accordingly. </a:t>
            </a:r>
          </a:p>
          <a:p>
            <a:pPr algn="just"/>
            <a:r>
              <a:rPr lang="en-US" dirty="0" smtClean="0">
                <a:latin typeface="Kokila" pitchFamily="34" charset="0"/>
                <a:cs typeface="Kokila" pitchFamily="34" charset="0"/>
              </a:rPr>
              <a:t>(a) If the data in statement I alone are sufficient to answer the question, while the data in statement II alone are not sufficient to answer the question. </a:t>
            </a:r>
          </a:p>
          <a:p>
            <a:pPr algn="just"/>
            <a:r>
              <a:rPr lang="en-US" dirty="0" smtClean="0">
                <a:latin typeface="Kokila" pitchFamily="34" charset="0"/>
                <a:cs typeface="Kokila" pitchFamily="34" charset="0"/>
              </a:rPr>
              <a:t>(b) If the data in statement II alone are sufficient to answer the question, while the data in statement I alone are not sufficient to answer the question. </a:t>
            </a:r>
          </a:p>
          <a:p>
            <a:pPr algn="just"/>
            <a:r>
              <a:rPr lang="en-US" dirty="0" smtClean="0">
                <a:latin typeface="Kokila" pitchFamily="34" charset="0"/>
                <a:cs typeface="Kokila" pitchFamily="34" charset="0"/>
              </a:rPr>
              <a:t>(c) If the data either in statement I alone or in statement II alone are sufficient to answer the question. </a:t>
            </a:r>
          </a:p>
          <a:p>
            <a:pPr algn="just"/>
            <a:r>
              <a:rPr lang="en-US" dirty="0" smtClean="0">
                <a:latin typeface="Kokila" pitchFamily="34" charset="0"/>
                <a:cs typeface="Kokila" pitchFamily="34" charset="0"/>
              </a:rPr>
              <a:t>(d) If the data given in both statements, I and II together are not sufficient to answer the question. </a:t>
            </a:r>
          </a:p>
          <a:p>
            <a:pPr algn="just"/>
            <a:r>
              <a:rPr lang="en-US" dirty="0" smtClean="0">
                <a:latin typeface="Kokila" pitchFamily="34" charset="0"/>
                <a:cs typeface="Kokila" pitchFamily="34" charset="0"/>
              </a:rPr>
              <a:t>(e) If the data in both statements I and II together are necessary to answer the question. </a:t>
            </a:r>
            <a:endParaRPr lang="en-US" dirty="0">
              <a:latin typeface="Kokila" pitchFamily="34" charset="0"/>
              <a:cs typeface="Kokila" pitchFamily="34" charset="0"/>
            </a:endParaRPr>
          </a:p>
        </p:txBody>
      </p:sp>
      <p:sp>
        <p:nvSpPr>
          <p:cNvPr id="3" name="Rectangle 2"/>
          <p:cNvSpPr/>
          <p:nvPr/>
        </p:nvSpPr>
        <p:spPr>
          <a:xfrm>
            <a:off x="4876800" y="209550"/>
            <a:ext cx="4114800" cy="2246769"/>
          </a:xfrm>
          <a:prstGeom prst="rect">
            <a:avLst/>
          </a:prstGeom>
        </p:spPr>
        <p:txBody>
          <a:bodyPr wrap="square">
            <a:spAutoFit/>
          </a:bodyPr>
          <a:lstStyle/>
          <a:p>
            <a:pPr algn="just"/>
            <a:r>
              <a:rPr lang="en-US" sz="2000" dirty="0" smtClean="0">
                <a:latin typeface="Kokila" pitchFamily="34" charset="0"/>
                <a:cs typeface="Kokila" pitchFamily="34" charset="0"/>
              </a:rPr>
              <a:t>If Z can complete a piece of work in 12 days, then find the time taken by X and Y together to complete the same work. </a:t>
            </a:r>
          </a:p>
          <a:p>
            <a:pPr algn="just"/>
            <a:r>
              <a:rPr lang="en-US" sz="2000" dirty="0" smtClean="0">
                <a:latin typeface="Kokila" pitchFamily="34" charset="0"/>
                <a:cs typeface="Kokila" pitchFamily="34" charset="0"/>
              </a:rPr>
              <a:t>Statement I: Time taken by X, Y and Z together to complete the same work in 3(1/5) days. </a:t>
            </a:r>
          </a:p>
          <a:p>
            <a:pPr algn="just"/>
            <a:r>
              <a:rPr lang="en-US" sz="2000" dirty="0" smtClean="0">
                <a:latin typeface="Kokila" pitchFamily="34" charset="0"/>
                <a:cs typeface="Kokila" pitchFamily="34" charset="0"/>
              </a:rPr>
              <a:t>Statement II: The efficiency of X, Y and Z is in the ratio of 8: 3 : 4 to doing the same work. </a:t>
            </a:r>
            <a:endParaRPr lang="en-US" sz="2000" dirty="0">
              <a:latin typeface="Kokila" pitchFamily="34" charset="0"/>
              <a:cs typeface="Kokila"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533400" y="209550"/>
            <a:ext cx="8153400" cy="523220"/>
          </a:xfrm>
          <a:prstGeom prst="rect">
            <a:avLst/>
          </a:prstGeom>
        </p:spPr>
        <p:txBody>
          <a:bodyPr wrap="square">
            <a:spAutoFit/>
          </a:bodyPr>
          <a:lstStyle/>
          <a:p>
            <a:r>
              <a:rPr lang="en-US" sz="2800" dirty="0" smtClean="0">
                <a:latin typeface="Kokila" pitchFamily="34" charset="0"/>
                <a:cs typeface="Kokila" pitchFamily="34" charset="0"/>
              </a:rPr>
              <a:t>What approximate value should come in the place of question (?) mark. </a:t>
            </a:r>
            <a:endParaRPr lang="en-US" sz="2800" dirty="0">
              <a:latin typeface="Kokila" pitchFamily="34" charset="0"/>
              <a:cs typeface="Kokila" pitchFamily="34" charset="0"/>
            </a:endParaRPr>
          </a:p>
        </p:txBody>
      </p:sp>
      <p:sp>
        <p:nvSpPr>
          <p:cNvPr id="6" name="Rectangle 5"/>
          <p:cNvSpPr/>
          <p:nvPr/>
        </p:nvSpPr>
        <p:spPr>
          <a:xfrm>
            <a:off x="685800" y="895350"/>
            <a:ext cx="4572000" cy="3046988"/>
          </a:xfrm>
          <a:prstGeom prst="rect">
            <a:avLst/>
          </a:prstGeom>
        </p:spPr>
        <p:txBody>
          <a:bodyPr>
            <a:spAutoFit/>
          </a:bodyPr>
          <a:lstStyle/>
          <a:p>
            <a:r>
              <a:rPr lang="en-US" sz="3200" dirty="0" smtClean="0">
                <a:latin typeface="Kokila" pitchFamily="34" charset="0"/>
                <a:cs typeface="Kokila" pitchFamily="34" charset="0"/>
              </a:rPr>
              <a:t>(3.99)³ ×(32.03)² ÷(7.99)³ = (2)</a:t>
            </a:r>
            <a:r>
              <a:rPr lang="en-US" sz="3200" baseline="30000" dirty="0" smtClean="0">
                <a:latin typeface="Kokila" pitchFamily="34" charset="0"/>
                <a:cs typeface="Kokila" pitchFamily="34" charset="0"/>
              </a:rPr>
              <a:t>?</a:t>
            </a:r>
            <a:r>
              <a:rPr lang="en-US" sz="3200" dirty="0" smtClean="0">
                <a:latin typeface="Kokila" pitchFamily="34" charset="0"/>
                <a:cs typeface="Kokila" pitchFamily="34" charset="0"/>
              </a:rPr>
              <a:t> </a:t>
            </a:r>
          </a:p>
          <a:p>
            <a:r>
              <a:rPr lang="en-US" sz="3200" dirty="0" smtClean="0">
                <a:latin typeface="Kokila" pitchFamily="34" charset="0"/>
                <a:cs typeface="Kokila" pitchFamily="34" charset="0"/>
              </a:rPr>
              <a:t>(a) 9 </a:t>
            </a:r>
          </a:p>
          <a:p>
            <a:r>
              <a:rPr lang="en-US" sz="3200" dirty="0" smtClean="0">
                <a:latin typeface="Kokila" pitchFamily="34" charset="0"/>
                <a:cs typeface="Kokila" pitchFamily="34" charset="0"/>
              </a:rPr>
              <a:t>(b) 5 </a:t>
            </a:r>
          </a:p>
          <a:p>
            <a:r>
              <a:rPr lang="en-US" sz="3200" dirty="0" smtClean="0">
                <a:latin typeface="Kokila" pitchFamily="34" charset="0"/>
                <a:cs typeface="Kokila" pitchFamily="34" charset="0"/>
              </a:rPr>
              <a:t>(c) 7 </a:t>
            </a:r>
          </a:p>
          <a:p>
            <a:r>
              <a:rPr lang="en-US" sz="3200" dirty="0" smtClean="0">
                <a:latin typeface="Kokila" pitchFamily="34" charset="0"/>
                <a:cs typeface="Kokila" pitchFamily="34" charset="0"/>
              </a:rPr>
              <a:t>(d) 6 </a:t>
            </a:r>
          </a:p>
          <a:p>
            <a:r>
              <a:rPr lang="en-US" sz="3200" dirty="0" smtClean="0">
                <a:latin typeface="Kokila" pitchFamily="34" charset="0"/>
                <a:cs typeface="Kokila" pitchFamily="34" charset="0"/>
              </a:rPr>
              <a:t>(e) 8 </a:t>
            </a:r>
            <a:endParaRPr lang="en-US" sz="3200" dirty="0">
              <a:latin typeface="Kokila" pitchFamily="34" charset="0"/>
              <a:cs typeface="Kokila" pitchFamily="34"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TotalTime>
  <Words>1969</Words>
  <Application>Microsoft Office PowerPoint</Application>
  <PresentationFormat>On-screen Show (16:9)</PresentationFormat>
  <Paragraphs>118</Paragraphs>
  <Slides>132</Slides>
  <Notes>0</Notes>
  <HiddenSlides>0</HiddenSlides>
  <MMClips>0</MMClips>
  <ScaleCrop>false</ScaleCrop>
  <HeadingPairs>
    <vt:vector size="4" baseType="variant">
      <vt:variant>
        <vt:lpstr>Theme</vt:lpstr>
      </vt:variant>
      <vt:variant>
        <vt:i4>1</vt:i4>
      </vt:variant>
      <vt:variant>
        <vt:lpstr>Slide Titles</vt:lpstr>
      </vt:variant>
      <vt:variant>
        <vt:i4>132</vt:i4>
      </vt:variant>
    </vt:vector>
  </HeadingPairs>
  <TitlesOfParts>
    <vt:vector size="133" baseType="lpstr">
      <vt:lpstr>Office Theme</vt:lpstr>
      <vt:lpstr>IDBI JAM</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IDBI JAM</dc:title>
  <dc:creator>STPL</dc:creator>
  <cp:lastModifiedBy>STPL</cp:lastModifiedBy>
  <cp:revision>2</cp:revision>
  <dcterms:created xsi:type="dcterms:W3CDTF">2006-08-16T00:00:00Z</dcterms:created>
  <dcterms:modified xsi:type="dcterms:W3CDTF">2025-06-02T19:01:50Z</dcterms:modified>
</cp:coreProperties>
</file>