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y="5143500" cx="9144000"/>
  <p:notesSz cx="6858000" cy="9144000"/>
  <p:embeddedFontLst>
    <p:embeddedFont>
      <p:font typeface="Playfair Display"/>
      <p:regular r:id="rId31"/>
      <p:bold r:id="rId32"/>
      <p:italic r:id="rId33"/>
      <p:boldItalic r:id="rId34"/>
    </p:embeddedFont>
    <p:embeddedFont>
      <p:font typeface="Lato"/>
      <p:regular r:id="rId35"/>
      <p:bold r:id="rId36"/>
      <p:italic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PlayfairDisplay-regular.fntdata"/><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PlayfairDisplay-italic.fntdata"/><Relationship Id="rId10" Type="http://schemas.openxmlformats.org/officeDocument/2006/relationships/slide" Target="slides/slide5.xml"/><Relationship Id="rId32" Type="http://schemas.openxmlformats.org/officeDocument/2006/relationships/font" Target="fonts/PlayfairDisplay-bold.fntdata"/><Relationship Id="rId13" Type="http://schemas.openxmlformats.org/officeDocument/2006/relationships/slide" Target="slides/slide8.xml"/><Relationship Id="rId35" Type="http://schemas.openxmlformats.org/officeDocument/2006/relationships/font" Target="fonts/Lato-regular.fntdata"/><Relationship Id="rId12" Type="http://schemas.openxmlformats.org/officeDocument/2006/relationships/slide" Target="slides/slide7.xml"/><Relationship Id="rId34" Type="http://schemas.openxmlformats.org/officeDocument/2006/relationships/font" Target="fonts/PlayfairDisplay-boldItalic.fntdata"/><Relationship Id="rId15" Type="http://schemas.openxmlformats.org/officeDocument/2006/relationships/slide" Target="slides/slide10.xml"/><Relationship Id="rId37" Type="http://schemas.openxmlformats.org/officeDocument/2006/relationships/font" Target="fonts/Lato-italic.fntdata"/><Relationship Id="rId14" Type="http://schemas.openxmlformats.org/officeDocument/2006/relationships/slide" Target="slides/slide9.xml"/><Relationship Id="rId36" Type="http://schemas.openxmlformats.org/officeDocument/2006/relationships/font" Target="fonts/Lato-bold.fntdata"/><Relationship Id="rId17" Type="http://schemas.openxmlformats.org/officeDocument/2006/relationships/slide" Target="slides/slide12.xml"/><Relationship Id="rId16" Type="http://schemas.openxmlformats.org/officeDocument/2006/relationships/slide" Target="slides/slide11.xml"/><Relationship Id="rId38" Type="http://schemas.openxmlformats.org/officeDocument/2006/relationships/font" Target="fonts/Lato-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6" name="Google Shape;5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fcc5128ba7_1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fcc5128ba7_1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Now we will explain a bit more on some of our individual use cases. The first of which is adding a medicine reminder</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fcf171c427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fcf171c427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dk1"/>
                </a:solidFill>
              </a:rPr>
              <a:t>One of Medicare’s key use cases is allowing the user to set a medicine reminder that will notify them when they need to take their medicine. </a:t>
            </a:r>
            <a:r>
              <a:rPr lang="en-GB">
                <a:solidFill>
                  <a:schemeClr val="dk1"/>
                </a:solidFill>
              </a:rPr>
              <a:t>The user should be able to key in the medicine name, select on what days of the week and what at what time of day they want to take the medicine, as well as the dosage type.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GB">
                <a:solidFill>
                  <a:schemeClr val="dk1"/>
                </a:solidFill>
              </a:rPr>
              <a:t>//The user may then save their medicine reminder. Selecting the back button on the medicine reminder creation page will not create the medicine reminder.</a:t>
            </a:r>
            <a:endParaRPr>
              <a:solidFill>
                <a:schemeClr val="dk1"/>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fcf171c427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fcf171c427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t>So for example,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fd05db218c_2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fd05db218c_2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Here is a snippet of the class diagram and user diagram of the add reminder functionality.</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We implemented this functionality using the model view presenter architecture, or MVP, which is derived from the Model View Controller (MVC) Pattern. Since activity classes in android studio often handle both data and UI, it can be difficult to divide the model, view and logic from each other. MVP is able to divide view and model using a presenter as a mediator between the two, updating the view based on changes in the model.</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GB">
                <a:solidFill>
                  <a:srgbClr val="8E7CC3"/>
                </a:solidFill>
              </a:rPr>
              <a:t>So in this case,</a:t>
            </a:r>
            <a:r>
              <a:rPr lang="en-GB">
                <a:solidFill>
                  <a:schemeClr val="dk1"/>
                </a:solidFill>
              </a:rPr>
              <a:t> AddMedicineActivity is the View,  AddMedicinePresenter is the Presenter, and medicineRepository is the Model. AddMedicineActivity will manage all the UI presentation and receive any input the user keys in. The medicine reminder information entered by the user is then passed to addMedicinePresenter which then stores it in medicineRepository. Thus, the functions of each class is self contained, this promotes loose coupling that makes potential future modifications easier, and because each class has only one specific function, troubleshooting is made easier and the app is easier to maintain.</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a:t>
            </a:r>
            <a:endParaRPr/>
          </a:p>
          <a:p>
            <a:pPr indent="0" lvl="0" marL="0" rtl="0" algn="l">
              <a:spcBef>
                <a:spcPts val="0"/>
              </a:spcBef>
              <a:spcAft>
                <a:spcPts val="0"/>
              </a:spcAft>
              <a:buNone/>
            </a:pPr>
            <a:r>
              <a:rPr lang="en-GB">
                <a:solidFill>
                  <a:schemeClr val="dk1"/>
                </a:solidFill>
              </a:rPr>
              <a:t>For the add medicine reminder use case,</a:t>
            </a:r>
            <a:r>
              <a:rPr lang="en-GB"/>
              <a:t> AddMedicineActivity is the View,  AddMedicinePresenter is the Presenter, and medicineRepository is the Model. AddMedicineActivity will manage all the UI presentation and receive any input the user keys in. The medicine reminder information entered by the user is then passed to addMedicinePresenter which then stores it in medicineRepository. Thus, the functions of each class is self contained, this promotes loose coupling that makes potential future modifications easier</a:t>
            </a:r>
            <a:r>
              <a:rPr lang="en-GB"/>
              <a:t>, and</a:t>
            </a:r>
            <a:r>
              <a:rPr lang="en-GB"/>
              <a:t> because each class has only one </a:t>
            </a:r>
            <a:r>
              <a:rPr lang="en-GB"/>
              <a:t>specific</a:t>
            </a:r>
            <a:r>
              <a:rPr lang="en-GB"/>
              <a:t> function, troubleshooting is made easier and the app is easier to maintain.</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fcf171c427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fcf171c427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The MVC Model is also similarly implemented for other medicine reminder functionalities, such as deleting existing reminders or navigating to different dates on the calendar to see different reminders on different days, where </a:t>
            </a:r>
            <a:r>
              <a:rPr lang="en-GB">
                <a:solidFill>
                  <a:schemeClr val="dk1"/>
                </a:solidFill>
              </a:rPr>
              <a:t>MedicineActivity is the View, MedicinePresenter is the Presenter, and medicineRepository is the Model.</a:t>
            </a:r>
            <a:endParaRPr/>
          </a:p>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fcf171c427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fcf171c427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Next we will introduce our clinic search function. We will use an example to demonstrate our use cases.</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fcf171c427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fcf171c427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View Clinic List is one of the most important use cases in </a:t>
            </a:r>
            <a:r>
              <a:rPr lang="en-GB"/>
              <a:t>clinic</a:t>
            </a:r>
            <a:r>
              <a:rPr lang="en-GB"/>
              <a:t> search. It allows user to view search results after he enters an input. The result will be listed by relevance. All clinics will be displayed along with name, rating, address and distance.</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fcf171c427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fcf171c427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fcf171c427_1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fcf171c427_1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fcf171c427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fcf171c427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fd05db218c_2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fd05db218c_2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fcf171c427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fcf171c427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fcf171c427_1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fcf171c427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dk1"/>
                </a:solidFill>
              </a:rPr>
              <a:t>Design pattern: observer pattern</a:t>
            </a:r>
            <a:endParaRPr>
              <a:solidFill>
                <a:schemeClr val="dk1"/>
              </a:solidFill>
            </a:endParaRPr>
          </a:p>
          <a:p>
            <a:pPr indent="0" lvl="0" marL="0" rtl="0" algn="l">
              <a:spcBef>
                <a:spcPts val="0"/>
              </a:spcBef>
              <a:spcAft>
                <a:spcPts val="0"/>
              </a:spcAft>
              <a:buClr>
                <a:schemeClr val="dk1"/>
              </a:buClr>
              <a:buSzPts val="1100"/>
              <a:buFont typeface="Arial"/>
              <a:buNone/>
            </a:pPr>
            <a:r>
              <a:rPr lang="en-GB">
                <a:solidFill>
                  <a:schemeClr val="dk1"/>
                </a:solidFill>
              </a:rPr>
              <a:t>When the user submits a new rating, the average rating of the clinic will be re-calculated. In our case, the rating being displayed on Info Page will need to be updated in time. Meanwhile, the rating stored in our database will also need to be updated. When to use observer pattern: when you need many objects (called observers)to receive an update when another object(called subject) changes. Observer: clinicDatabaseController and XML file, subject: infoDisplay</a:t>
            </a:r>
            <a:endParaRPr>
              <a:solidFill>
                <a:schemeClr val="dk1"/>
              </a:solidFil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fcf171c427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fcf171c427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fcc5128ba7_1_2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fcc5128ba7_1_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fcf171c427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fcf171c427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f776d6268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f776d6268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fcc5128ba7_1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fcc5128ba7_1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f8342b2c69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f8342b2c69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59ce596c6c139bf9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59ce596c6c139bf9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fcf171c427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fcf171c427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fceeed7b23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fceeed7b23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f83ecfccb0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f83ecfccb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Search for clinic include viewing map to see nearby clinics and searching for clinic by name, the user may also click into a clinic to view more information about it, as well as submit a rating for that clinic that will be stored in their user account. The list of clinics and their info, such as name, address, opening hours, contact number and website, is obtained from an api from datagov and Google places, </a:t>
            </a:r>
            <a:r>
              <a:rPr lang="en-GB"/>
              <a:t>while</a:t>
            </a:r>
            <a:r>
              <a:rPr lang="en-GB"/>
              <a:t> the map display uses google maps api.</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Search for medicine includes searching for a particular drug via its name or any of its attributes, including manufacturer, ingredients and dosage form. </a:t>
            </a:r>
            <a:r>
              <a:rPr b="1" lang="en-GB"/>
              <a:t>The medicine info is also fetched from a datagov api and the local database is refreshed to be up to date with the API everytime the user opens the app.</a:t>
            </a:r>
            <a:endParaRPr b="1"/>
          </a:p>
          <a:p>
            <a:pPr indent="0" lvl="0" marL="0" rtl="0" algn="l">
              <a:spcBef>
                <a:spcPts val="0"/>
              </a:spcBef>
              <a:spcAft>
                <a:spcPts val="0"/>
              </a:spcAft>
              <a:buNone/>
            </a:pPr>
            <a:r>
              <a:t/>
            </a:r>
            <a:endParaRPr/>
          </a:p>
          <a:p>
            <a:pPr indent="0" lvl="0" marL="0" rtl="0" algn="l">
              <a:spcBef>
                <a:spcPts val="0"/>
              </a:spcBef>
              <a:spcAft>
                <a:spcPts val="0"/>
              </a:spcAft>
              <a:buNone/>
            </a:pPr>
            <a:r>
              <a:rPr lang="en-GB"/>
              <a:t>The user is also able to create, edit, delete and view medicine reminders, as well as log in, create a new account, change password or log out.</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fcf171c42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fcf171c42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The overall design principles we implemented where the </a:t>
            </a:r>
            <a:endParaRPr/>
          </a:p>
          <a:p>
            <a:pPr indent="0" lvl="0" marL="0" rtl="0" algn="l">
              <a:spcBef>
                <a:spcPts val="0"/>
              </a:spcBef>
              <a:spcAft>
                <a:spcPts val="0"/>
              </a:spcAft>
              <a:buNone/>
            </a:pPr>
            <a:r>
              <a:rPr lang="en-GB"/>
              <a:t>Separation of Concerns and </a:t>
            </a:r>
            <a:r>
              <a:rPr lang="en-GB">
                <a:solidFill>
                  <a:schemeClr val="dk1"/>
                </a:solidFill>
              </a:rPr>
              <a:t>Single Responsibility Principle</a:t>
            </a:r>
            <a:r>
              <a:rPr lang="en-GB"/>
              <a:t>: </a:t>
            </a:r>
            <a:r>
              <a:rPr lang="en-GB">
                <a:solidFill>
                  <a:schemeClr val="dk1"/>
                </a:solidFill>
              </a:rPr>
              <a:t>Each class has only one job. </a:t>
            </a:r>
            <a:r>
              <a:rPr lang="en-GB"/>
              <a:t>Boundary classes on the first level focus on displaying UI elements and receiving user input, controller classes on the second level interact with API and database, storing info to entity classes and loading information to the boundary classes, entity classes hold the local copies of info in the app itself</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This supports good testability as errors at any step usually fall under the fault of a single class and are hence easier to trace, making the software easier to maintain. The modularity of the classes also mean that classes can be reused in other potential future app </a:t>
            </a:r>
            <a:r>
              <a:rPr lang="en-GB"/>
              <a:t>functions, making for good scalability.</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9050" y="748800"/>
            <a:ext cx="3645900" cy="3645900"/>
          </a:xfrm>
          <a:prstGeom prst="rect">
            <a:avLst/>
          </a:prstGeom>
          <a:gradFill>
            <a:gsLst>
              <a:gs pos="0">
                <a:schemeClr val="dk1"/>
              </a:gs>
              <a:gs pos="100000">
                <a:srgbClr val="EA9999"/>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2992950" y="992700"/>
            <a:ext cx="3158100" cy="3158100"/>
          </a:xfrm>
          <a:prstGeom prst="rect">
            <a:avLst/>
          </a:prstGeom>
          <a:noFill/>
          <a:ln cap="flat" cmpd="sng" w="28575">
            <a:solidFill>
              <a:schemeClr val="lt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096250" y="1627200"/>
            <a:ext cx="2951400" cy="1584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3200"/>
              <a:buFont typeface="Lato"/>
              <a:buNone/>
              <a:defRPr>
                <a:solidFill>
                  <a:schemeClr val="lt1"/>
                </a:solidFill>
                <a:latin typeface="Lato"/>
                <a:ea typeface="Lato"/>
                <a:cs typeface="Lato"/>
                <a:sym typeface="Lato"/>
              </a:defRPr>
            </a:lvl1pPr>
            <a:lvl2pPr lvl="1" algn="ctr">
              <a:spcBef>
                <a:spcPts val="0"/>
              </a:spcBef>
              <a:spcAft>
                <a:spcPts val="0"/>
              </a:spcAft>
              <a:buClr>
                <a:schemeClr val="lt1"/>
              </a:buClr>
              <a:buSzPts val="3200"/>
              <a:buFont typeface="Lato"/>
              <a:buNone/>
              <a:defRPr>
                <a:solidFill>
                  <a:schemeClr val="lt1"/>
                </a:solidFill>
                <a:latin typeface="Lato"/>
                <a:ea typeface="Lato"/>
                <a:cs typeface="Lato"/>
                <a:sym typeface="Lato"/>
              </a:defRPr>
            </a:lvl2pPr>
            <a:lvl3pPr lvl="2" algn="ctr">
              <a:spcBef>
                <a:spcPts val="0"/>
              </a:spcBef>
              <a:spcAft>
                <a:spcPts val="0"/>
              </a:spcAft>
              <a:buClr>
                <a:schemeClr val="lt1"/>
              </a:buClr>
              <a:buSzPts val="3200"/>
              <a:buFont typeface="Lato"/>
              <a:buNone/>
              <a:defRPr>
                <a:solidFill>
                  <a:schemeClr val="lt1"/>
                </a:solidFill>
                <a:latin typeface="Lato"/>
                <a:ea typeface="Lato"/>
                <a:cs typeface="Lato"/>
                <a:sym typeface="Lato"/>
              </a:defRPr>
            </a:lvl3pPr>
            <a:lvl4pPr lvl="3" algn="ctr">
              <a:spcBef>
                <a:spcPts val="0"/>
              </a:spcBef>
              <a:spcAft>
                <a:spcPts val="0"/>
              </a:spcAft>
              <a:buClr>
                <a:schemeClr val="lt1"/>
              </a:buClr>
              <a:buSzPts val="3200"/>
              <a:buFont typeface="Lato"/>
              <a:buNone/>
              <a:defRPr>
                <a:solidFill>
                  <a:schemeClr val="lt1"/>
                </a:solidFill>
                <a:latin typeface="Lato"/>
                <a:ea typeface="Lato"/>
                <a:cs typeface="Lato"/>
                <a:sym typeface="Lato"/>
              </a:defRPr>
            </a:lvl4pPr>
            <a:lvl5pPr lvl="4" algn="ctr">
              <a:spcBef>
                <a:spcPts val="0"/>
              </a:spcBef>
              <a:spcAft>
                <a:spcPts val="0"/>
              </a:spcAft>
              <a:buClr>
                <a:schemeClr val="lt1"/>
              </a:buClr>
              <a:buSzPts val="3200"/>
              <a:buFont typeface="Lato"/>
              <a:buNone/>
              <a:defRPr>
                <a:solidFill>
                  <a:schemeClr val="lt1"/>
                </a:solidFill>
                <a:latin typeface="Lato"/>
                <a:ea typeface="Lato"/>
                <a:cs typeface="Lato"/>
                <a:sym typeface="Lato"/>
              </a:defRPr>
            </a:lvl5pPr>
            <a:lvl6pPr lvl="5" algn="ctr">
              <a:spcBef>
                <a:spcPts val="0"/>
              </a:spcBef>
              <a:spcAft>
                <a:spcPts val="0"/>
              </a:spcAft>
              <a:buClr>
                <a:schemeClr val="lt1"/>
              </a:buClr>
              <a:buSzPts val="3200"/>
              <a:buFont typeface="Lato"/>
              <a:buNone/>
              <a:defRPr>
                <a:solidFill>
                  <a:schemeClr val="lt1"/>
                </a:solidFill>
                <a:latin typeface="Lato"/>
                <a:ea typeface="Lato"/>
                <a:cs typeface="Lato"/>
                <a:sym typeface="Lato"/>
              </a:defRPr>
            </a:lvl6pPr>
            <a:lvl7pPr lvl="6" algn="ctr">
              <a:spcBef>
                <a:spcPts val="0"/>
              </a:spcBef>
              <a:spcAft>
                <a:spcPts val="0"/>
              </a:spcAft>
              <a:buClr>
                <a:schemeClr val="lt1"/>
              </a:buClr>
              <a:buSzPts val="3200"/>
              <a:buFont typeface="Lato"/>
              <a:buNone/>
              <a:defRPr>
                <a:solidFill>
                  <a:schemeClr val="lt1"/>
                </a:solidFill>
                <a:latin typeface="Lato"/>
                <a:ea typeface="Lato"/>
                <a:cs typeface="Lato"/>
                <a:sym typeface="Lato"/>
              </a:defRPr>
            </a:lvl7pPr>
            <a:lvl8pPr lvl="7" algn="ctr">
              <a:spcBef>
                <a:spcPts val="0"/>
              </a:spcBef>
              <a:spcAft>
                <a:spcPts val="0"/>
              </a:spcAft>
              <a:buClr>
                <a:schemeClr val="lt1"/>
              </a:buClr>
              <a:buSzPts val="3200"/>
              <a:buFont typeface="Lato"/>
              <a:buNone/>
              <a:defRPr>
                <a:solidFill>
                  <a:schemeClr val="lt1"/>
                </a:solidFill>
                <a:latin typeface="Lato"/>
                <a:ea typeface="Lato"/>
                <a:cs typeface="Lato"/>
                <a:sym typeface="Lato"/>
              </a:defRPr>
            </a:lvl8pPr>
            <a:lvl9pPr lvl="8" algn="ctr">
              <a:spcBef>
                <a:spcPts val="0"/>
              </a:spcBef>
              <a:spcAft>
                <a:spcPts val="0"/>
              </a:spcAft>
              <a:buClr>
                <a:schemeClr val="lt1"/>
              </a:buClr>
              <a:buSzPts val="3200"/>
              <a:buFont typeface="Lato"/>
              <a:buNone/>
              <a:defRPr>
                <a:solidFill>
                  <a:schemeClr val="lt1"/>
                </a:solidFill>
                <a:latin typeface="Lato"/>
                <a:ea typeface="Lato"/>
                <a:cs typeface="Lato"/>
                <a:sym typeface="Lato"/>
              </a:defRPr>
            </a:lvl9pPr>
          </a:lstStyle>
          <a:p/>
        </p:txBody>
      </p:sp>
      <p:sp>
        <p:nvSpPr>
          <p:cNvPr id="13" name="Google Shape;13;p2"/>
          <p:cNvSpPr txBox="1"/>
          <p:nvPr>
            <p:ph idx="1" type="subTitle"/>
          </p:nvPr>
        </p:nvSpPr>
        <p:spPr>
          <a:xfrm>
            <a:off x="3096363" y="3266930"/>
            <a:ext cx="2951400" cy="701400"/>
          </a:xfrm>
          <a:prstGeom prst="rect">
            <a:avLst/>
          </a:prstGeom>
        </p:spPr>
        <p:txBody>
          <a:bodyPr anchorCtr="0" anchor="b" bIns="91425" lIns="91425" spcFirstLastPara="1" rIns="91425" wrap="square" tIns="91425">
            <a:normAutofit/>
          </a:bodyPr>
          <a:lstStyle>
            <a:lvl1pPr lvl="0" algn="ctr">
              <a:lnSpc>
                <a:spcPct val="100000"/>
              </a:lnSpc>
              <a:spcBef>
                <a:spcPts val="0"/>
              </a:spcBef>
              <a:spcAft>
                <a:spcPts val="0"/>
              </a:spcAft>
              <a:buClr>
                <a:schemeClr val="lt1"/>
              </a:buClr>
              <a:buSzPts val="1800"/>
              <a:buNone/>
              <a:defRPr b="1">
                <a:solidFill>
                  <a:schemeClr val="lt1"/>
                </a:solidFill>
              </a:defRPr>
            </a:lvl1pPr>
            <a:lvl2pPr lvl="1"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2pPr>
            <a:lvl3pPr lvl="2"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3pPr>
            <a:lvl4pPr lvl="3"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4pPr>
            <a:lvl5pPr lvl="4"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5pPr>
            <a:lvl6pPr lvl="5"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6pPr>
            <a:lvl7pPr lvl="6"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7pPr>
            <a:lvl8pPr lvl="7"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8pPr>
            <a:lvl9pPr lvl="8"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9pPr>
          </a:lstStyle>
          <a:p/>
        </p:txBody>
      </p:sp>
      <p:sp>
        <p:nvSpPr>
          <p:cNvPr id="14" name="Google Shape;14;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7" name="Shape 47"/>
        <p:cNvGrpSpPr/>
        <p:nvPr/>
      </p:nvGrpSpPr>
      <p:grpSpPr>
        <a:xfrm>
          <a:off x="0" y="0"/>
          <a:ext cx="0" cy="0"/>
          <a:chOff x="0" y="0"/>
          <a:chExt cx="0" cy="0"/>
        </a:xfrm>
      </p:grpSpPr>
      <p:sp>
        <p:nvSpPr>
          <p:cNvPr id="48" name="Google Shape;48;p11"/>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11"/>
          <p:cNvSpPr txBox="1"/>
          <p:nvPr>
            <p:ph hasCustomPrompt="1" type="title"/>
          </p:nvPr>
        </p:nvSpPr>
        <p:spPr>
          <a:xfrm>
            <a:off x="311700" y="1233100"/>
            <a:ext cx="8520600" cy="161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10000"/>
              <a:buFont typeface="Lato"/>
              <a:buNone/>
              <a:defRPr sz="10000">
                <a:latin typeface="Lato"/>
                <a:ea typeface="Lato"/>
                <a:cs typeface="Lato"/>
                <a:sym typeface="Lato"/>
              </a:defRPr>
            </a:lvl1pPr>
            <a:lvl2pPr lvl="1" algn="ctr">
              <a:spcBef>
                <a:spcPts val="0"/>
              </a:spcBef>
              <a:spcAft>
                <a:spcPts val="0"/>
              </a:spcAft>
              <a:buSzPts val="10000"/>
              <a:buFont typeface="Lato"/>
              <a:buNone/>
              <a:defRPr sz="10000">
                <a:latin typeface="Lato"/>
                <a:ea typeface="Lato"/>
                <a:cs typeface="Lato"/>
                <a:sym typeface="Lato"/>
              </a:defRPr>
            </a:lvl2pPr>
            <a:lvl3pPr lvl="2" algn="ctr">
              <a:spcBef>
                <a:spcPts val="0"/>
              </a:spcBef>
              <a:spcAft>
                <a:spcPts val="0"/>
              </a:spcAft>
              <a:buSzPts val="10000"/>
              <a:buFont typeface="Lato"/>
              <a:buNone/>
              <a:defRPr sz="10000">
                <a:latin typeface="Lato"/>
                <a:ea typeface="Lato"/>
                <a:cs typeface="Lato"/>
                <a:sym typeface="Lato"/>
              </a:defRPr>
            </a:lvl3pPr>
            <a:lvl4pPr lvl="3" algn="ctr">
              <a:spcBef>
                <a:spcPts val="0"/>
              </a:spcBef>
              <a:spcAft>
                <a:spcPts val="0"/>
              </a:spcAft>
              <a:buSzPts val="10000"/>
              <a:buFont typeface="Lato"/>
              <a:buNone/>
              <a:defRPr sz="10000">
                <a:latin typeface="Lato"/>
                <a:ea typeface="Lato"/>
                <a:cs typeface="Lato"/>
                <a:sym typeface="Lato"/>
              </a:defRPr>
            </a:lvl4pPr>
            <a:lvl5pPr lvl="4" algn="ctr">
              <a:spcBef>
                <a:spcPts val="0"/>
              </a:spcBef>
              <a:spcAft>
                <a:spcPts val="0"/>
              </a:spcAft>
              <a:buSzPts val="10000"/>
              <a:buFont typeface="Lato"/>
              <a:buNone/>
              <a:defRPr sz="10000">
                <a:latin typeface="Lato"/>
                <a:ea typeface="Lato"/>
                <a:cs typeface="Lato"/>
                <a:sym typeface="Lato"/>
              </a:defRPr>
            </a:lvl5pPr>
            <a:lvl6pPr lvl="5" algn="ctr">
              <a:spcBef>
                <a:spcPts val="0"/>
              </a:spcBef>
              <a:spcAft>
                <a:spcPts val="0"/>
              </a:spcAft>
              <a:buSzPts val="10000"/>
              <a:buFont typeface="Lato"/>
              <a:buNone/>
              <a:defRPr sz="10000">
                <a:latin typeface="Lato"/>
                <a:ea typeface="Lato"/>
                <a:cs typeface="Lato"/>
                <a:sym typeface="Lato"/>
              </a:defRPr>
            </a:lvl6pPr>
            <a:lvl7pPr lvl="6" algn="ctr">
              <a:spcBef>
                <a:spcPts val="0"/>
              </a:spcBef>
              <a:spcAft>
                <a:spcPts val="0"/>
              </a:spcAft>
              <a:buSzPts val="10000"/>
              <a:buFont typeface="Lato"/>
              <a:buNone/>
              <a:defRPr sz="10000">
                <a:latin typeface="Lato"/>
                <a:ea typeface="Lato"/>
                <a:cs typeface="Lato"/>
                <a:sym typeface="Lato"/>
              </a:defRPr>
            </a:lvl7pPr>
            <a:lvl8pPr lvl="7" algn="ctr">
              <a:spcBef>
                <a:spcPts val="0"/>
              </a:spcBef>
              <a:spcAft>
                <a:spcPts val="0"/>
              </a:spcAft>
              <a:buSzPts val="10000"/>
              <a:buFont typeface="Lato"/>
              <a:buNone/>
              <a:defRPr sz="10000">
                <a:latin typeface="Lato"/>
                <a:ea typeface="Lato"/>
                <a:cs typeface="Lato"/>
                <a:sym typeface="Lato"/>
              </a:defRPr>
            </a:lvl8pPr>
            <a:lvl9pPr lvl="8" algn="ctr">
              <a:spcBef>
                <a:spcPts val="0"/>
              </a:spcBef>
              <a:spcAft>
                <a:spcPts val="0"/>
              </a:spcAft>
              <a:buSzPts val="10000"/>
              <a:buFont typeface="Lato"/>
              <a:buNone/>
              <a:defRPr sz="10000">
                <a:latin typeface="Lato"/>
                <a:ea typeface="Lato"/>
                <a:cs typeface="Lato"/>
                <a:sym typeface="Lato"/>
              </a:defRPr>
            </a:lvl9pPr>
          </a:lstStyle>
          <a:p>
            <a:r>
              <a:t>xx%</a:t>
            </a:r>
          </a:p>
        </p:txBody>
      </p:sp>
      <p:sp>
        <p:nvSpPr>
          <p:cNvPr id="50" name="Google Shape;50;p11"/>
          <p:cNvSpPr txBox="1"/>
          <p:nvPr>
            <p:ph idx="1" type="body"/>
          </p:nvPr>
        </p:nvSpPr>
        <p:spPr>
          <a:xfrm>
            <a:off x="311700" y="29194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1" name="Google Shape;51;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 name="Shape 52"/>
        <p:cNvGrpSpPr/>
        <p:nvPr/>
      </p:nvGrpSpPr>
      <p:grpSpPr>
        <a:xfrm>
          <a:off x="0" y="0"/>
          <a:ext cx="0" cy="0"/>
          <a:chOff x="0" y="0"/>
          <a:chExt cx="0" cy="0"/>
        </a:xfrm>
      </p:grpSpPr>
      <p:sp>
        <p:nvSpPr>
          <p:cNvPr id="53" name="Google Shape;53;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sp>
        <p:nvSpPr>
          <p:cNvPr id="16" name="Google Shape;16;p3"/>
          <p:cNvSpPr txBox="1"/>
          <p:nvPr>
            <p:ph type="title"/>
          </p:nvPr>
        </p:nvSpPr>
        <p:spPr>
          <a:xfrm>
            <a:off x="509550" y="1423875"/>
            <a:ext cx="8124900" cy="17982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17" name="Google Shape;17;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gradFill>
            <a:gsLst>
              <a:gs pos="0">
                <a:schemeClr val="dk1"/>
              </a:gs>
              <a:gs pos="100000">
                <a:srgbClr val="EA9999"/>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391350"/>
            <a:ext cx="8520600" cy="6261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391350"/>
            <a:ext cx="8520600" cy="6261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391350"/>
            <a:ext cx="8520600" cy="6261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30" name="Google Shape;30;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91378"/>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37" name="Google Shape;37;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25"/>
            <a:ext cx="4572000" cy="5143500"/>
          </a:xfrm>
          <a:prstGeom prst="rect">
            <a:avLst/>
          </a:prstGeom>
          <a:gradFill>
            <a:gsLst>
              <a:gs pos="0">
                <a:schemeClr val="dk1"/>
              </a:gs>
              <a:gs pos="100000">
                <a:srgbClr val="EA9999"/>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9"/>
          <p:cNvSpPr txBox="1"/>
          <p:nvPr>
            <p:ph type="title"/>
          </p:nvPr>
        </p:nvSpPr>
        <p:spPr>
          <a:xfrm>
            <a:off x="265500" y="1107950"/>
            <a:ext cx="4045200" cy="1683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1" name="Google Shape;41;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2" name="Google Shape;42;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3" name="Google Shape;43;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4" name="Shape 44"/>
        <p:cNvGrpSpPr/>
        <p:nvPr/>
      </p:nvGrpSpPr>
      <p:grpSpPr>
        <a:xfrm>
          <a:off x="0" y="0"/>
          <a:ext cx="0" cy="0"/>
          <a:chOff x="0" y="0"/>
          <a:chExt cx="0" cy="0"/>
        </a:xfrm>
      </p:grpSpPr>
      <p:sp>
        <p:nvSpPr>
          <p:cNvPr id="45" name="Google Shape;45;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6" name="Google Shape;46;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coral">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91350"/>
            <a:ext cx="8520600" cy="6261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1pPr>
            <a:lvl2pPr lvl="1">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2pPr>
            <a:lvl3pPr lvl="2">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3pPr>
            <a:lvl4pPr lvl="3">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4pPr>
            <a:lvl5pPr lvl="4">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5pPr>
            <a:lvl6pPr lvl="5">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6pPr>
            <a:lvl7pPr lvl="6">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7pPr>
            <a:lvl8pPr lvl="7">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8pPr>
            <a:lvl9pPr lvl="8">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p14:dur="200">
        <p:fade/>
      </p:transition>
    </mc:Choice>
    <mc:Fallback>
      <p:transition>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23.png"/><Relationship Id="rId5" Type="http://schemas.openxmlformats.org/officeDocument/2006/relationships/image" Target="../media/image24.png"/><Relationship Id="rId6"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2.xml"/><Relationship Id="rId3" Type="http://schemas.openxmlformats.org/officeDocument/2006/relationships/hyperlink" Target="http://drive.google.com/file/d/1u55Yrxw50lYyQX0I01Q6uDA0a7Lrun2T/view" TargetMode="External"/><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22.pn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22.png"/><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 Id="rId3"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 Id="rId3" Type="http://schemas.openxmlformats.org/officeDocument/2006/relationships/image" Target="../media/image13.png"/><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 Id="rId3" Type="http://schemas.openxmlformats.org/officeDocument/2006/relationships/image" Target="../media/image1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 Id="rId3" Type="http://schemas.openxmlformats.org/officeDocument/2006/relationships/image" Target="../media/image20.png"/><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 Id="rId3" Type="http://schemas.openxmlformats.org/officeDocument/2006/relationships/image" Target="../media/image2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1.xml"/><Relationship Id="rId3" Type="http://schemas.openxmlformats.org/officeDocument/2006/relationships/image" Target="../media/image17.png"/><Relationship Id="rId4" Type="http://schemas.openxmlformats.org/officeDocument/2006/relationships/image" Target="../media/image1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2.xml"/><Relationship Id="rId3" Type="http://schemas.openxmlformats.org/officeDocument/2006/relationships/hyperlink" Target="http://drive.google.com/file/d/1sxXjqJuDReQeEFzMX1UkUzLRaMTqytnC/view" TargetMode="External"/><Relationship Id="rId4"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8.png"/><Relationship Id="rId4" Type="http://schemas.openxmlformats.org/officeDocument/2006/relationships/image" Target="../media/image3.png"/><Relationship Id="rId5" Type="http://schemas.openxmlformats.org/officeDocument/2006/relationships/image" Target="../media/image9.png"/><Relationship Id="rId6"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7" name="Shape 57"/>
        <p:cNvGrpSpPr/>
        <p:nvPr/>
      </p:nvGrpSpPr>
      <p:grpSpPr>
        <a:xfrm>
          <a:off x="0" y="0"/>
          <a:ext cx="0" cy="0"/>
          <a:chOff x="0" y="0"/>
          <a:chExt cx="0" cy="0"/>
        </a:xfrm>
      </p:grpSpPr>
      <p:pic>
        <p:nvPicPr>
          <p:cNvPr id="58" name="Google Shape;58;p13"/>
          <p:cNvPicPr preferRelativeResize="0"/>
          <p:nvPr/>
        </p:nvPicPr>
        <p:blipFill>
          <a:blip r:embed="rId3">
            <a:alphaModFix/>
          </a:blip>
          <a:stretch>
            <a:fillRect/>
          </a:stretch>
        </p:blipFill>
        <p:spPr>
          <a:xfrm>
            <a:off x="4950600" y="3211500"/>
            <a:ext cx="1546045" cy="1181025"/>
          </a:xfrm>
          <a:prstGeom prst="rect">
            <a:avLst/>
          </a:prstGeom>
          <a:noFill/>
          <a:ln>
            <a:noFill/>
          </a:ln>
        </p:spPr>
      </p:pic>
      <p:pic>
        <p:nvPicPr>
          <p:cNvPr id="59" name="Google Shape;59;p13"/>
          <p:cNvPicPr preferRelativeResize="0"/>
          <p:nvPr/>
        </p:nvPicPr>
        <p:blipFill rotWithShape="1">
          <a:blip r:embed="rId4">
            <a:alphaModFix/>
          </a:blip>
          <a:srcRect b="32935" l="0" r="0" t="0"/>
          <a:stretch/>
        </p:blipFill>
        <p:spPr>
          <a:xfrm>
            <a:off x="1159575" y="1005675"/>
            <a:ext cx="5050102" cy="3386849"/>
          </a:xfrm>
          <a:prstGeom prst="rect">
            <a:avLst/>
          </a:prstGeom>
          <a:noFill/>
          <a:ln>
            <a:noFill/>
          </a:ln>
        </p:spPr>
      </p:pic>
      <p:pic>
        <p:nvPicPr>
          <p:cNvPr id="60" name="Google Shape;60;p13"/>
          <p:cNvPicPr preferRelativeResize="0"/>
          <p:nvPr/>
        </p:nvPicPr>
        <p:blipFill rotWithShape="1">
          <a:blip r:embed="rId5">
            <a:alphaModFix amt="21000"/>
          </a:blip>
          <a:srcRect b="32935" l="0" r="0" t="0"/>
          <a:stretch/>
        </p:blipFill>
        <p:spPr>
          <a:xfrm>
            <a:off x="1159575" y="1005675"/>
            <a:ext cx="5050102" cy="3386849"/>
          </a:xfrm>
          <a:prstGeom prst="rect">
            <a:avLst/>
          </a:prstGeom>
          <a:noFill/>
          <a:ln>
            <a:noFill/>
          </a:ln>
        </p:spPr>
      </p:pic>
      <p:sp>
        <p:nvSpPr>
          <p:cNvPr id="61" name="Google Shape;61;p13"/>
          <p:cNvSpPr txBox="1"/>
          <p:nvPr>
            <p:ph type="ctrTitle"/>
          </p:nvPr>
        </p:nvSpPr>
        <p:spPr>
          <a:xfrm>
            <a:off x="3096250" y="1627200"/>
            <a:ext cx="2951400" cy="15843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GB"/>
              <a:t>Medicare</a:t>
            </a:r>
            <a:endParaRPr/>
          </a:p>
        </p:txBody>
      </p:sp>
      <p:sp>
        <p:nvSpPr>
          <p:cNvPr id="62" name="Google Shape;62;p13"/>
          <p:cNvSpPr txBox="1"/>
          <p:nvPr>
            <p:ph idx="1" type="subTitle"/>
          </p:nvPr>
        </p:nvSpPr>
        <p:spPr>
          <a:xfrm>
            <a:off x="3096363" y="2962130"/>
            <a:ext cx="2951400" cy="701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0" lang="en-GB"/>
              <a:t>By TeamBeta</a:t>
            </a:r>
            <a:endParaRPr b="0"/>
          </a:p>
        </p:txBody>
      </p:sp>
      <p:cxnSp>
        <p:nvCxnSpPr>
          <p:cNvPr id="63" name="Google Shape;63;p13"/>
          <p:cNvCxnSpPr/>
          <p:nvPr/>
        </p:nvCxnSpPr>
        <p:spPr>
          <a:xfrm flipH="1">
            <a:off x="3655775" y="4151650"/>
            <a:ext cx="1176000" cy="300"/>
          </a:xfrm>
          <a:prstGeom prst="straightConnector1">
            <a:avLst/>
          </a:prstGeom>
          <a:noFill/>
          <a:ln cap="flat" cmpd="sng" w="28575">
            <a:solidFill>
              <a:schemeClr val="lt1"/>
            </a:solidFill>
            <a:prstDash val="solid"/>
            <a:round/>
            <a:headEnd len="med" w="med" type="none"/>
            <a:tailEnd len="med" w="med" type="none"/>
          </a:ln>
        </p:spPr>
      </p:cxnSp>
      <p:pic>
        <p:nvPicPr>
          <p:cNvPr id="64" name="Google Shape;64;p13"/>
          <p:cNvPicPr preferRelativeResize="0"/>
          <p:nvPr/>
        </p:nvPicPr>
        <p:blipFill>
          <a:blip r:embed="rId6">
            <a:alphaModFix amt="44000"/>
          </a:blip>
          <a:stretch>
            <a:fillRect/>
          </a:stretch>
        </p:blipFill>
        <p:spPr>
          <a:xfrm>
            <a:off x="4950600" y="3211500"/>
            <a:ext cx="1546045" cy="11810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2"/>
          <p:cNvSpPr txBox="1"/>
          <p:nvPr>
            <p:ph type="title"/>
          </p:nvPr>
        </p:nvSpPr>
        <p:spPr>
          <a:xfrm>
            <a:off x="265500" y="1614625"/>
            <a:ext cx="4045200" cy="1683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latin typeface="Lato"/>
                <a:ea typeface="Lato"/>
                <a:cs typeface="Lato"/>
                <a:sym typeface="Lato"/>
              </a:rPr>
              <a:t>Medicine Reminder</a:t>
            </a:r>
            <a:endParaRPr>
              <a:latin typeface="Lato"/>
              <a:ea typeface="Lato"/>
              <a:cs typeface="Lato"/>
              <a:sym typeface="Lato"/>
            </a:endParaRPr>
          </a:p>
        </p:txBody>
      </p:sp>
      <p:sp>
        <p:nvSpPr>
          <p:cNvPr id="128" name="Google Shape;128;p22"/>
          <p:cNvSpPr txBox="1"/>
          <p:nvPr>
            <p:ph idx="2" type="body"/>
          </p:nvPr>
        </p:nvSpPr>
        <p:spPr>
          <a:xfrm>
            <a:off x="4939500" y="724200"/>
            <a:ext cx="3837000" cy="3695100"/>
          </a:xfrm>
          <a:prstGeom prst="rect">
            <a:avLst/>
          </a:prstGeom>
          <a:ln>
            <a:noFill/>
          </a:ln>
        </p:spPr>
        <p:txBody>
          <a:bodyPr anchorCtr="0" anchor="ctr" bIns="91425" lIns="91425" spcFirstLastPara="1" rIns="91425" wrap="square" tIns="91425">
            <a:normAutofit/>
          </a:bodyPr>
          <a:lstStyle/>
          <a:p>
            <a:pPr indent="0" lvl="0" marL="0" rtl="0" algn="ctr">
              <a:spcBef>
                <a:spcPts val="0"/>
              </a:spcBef>
              <a:spcAft>
                <a:spcPts val="0"/>
              </a:spcAft>
              <a:buNone/>
            </a:pPr>
            <a:r>
              <a:rPr b="1" lang="en-GB" sz="3000"/>
              <a:t>Use Case:</a:t>
            </a:r>
            <a:endParaRPr b="1" sz="3000"/>
          </a:p>
          <a:p>
            <a:pPr indent="0" lvl="0" marL="0" rtl="0" algn="ctr">
              <a:spcBef>
                <a:spcPts val="1200"/>
              </a:spcBef>
              <a:spcAft>
                <a:spcPts val="1200"/>
              </a:spcAft>
              <a:buNone/>
            </a:pPr>
            <a:r>
              <a:rPr b="1" lang="en-GB" sz="3500"/>
              <a:t>Add Medicine Reminder</a:t>
            </a:r>
            <a:endParaRPr b="1" sz="35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pic>
        <p:nvPicPr>
          <p:cNvPr id="133" name="Google Shape;133;p23"/>
          <p:cNvPicPr preferRelativeResize="0"/>
          <p:nvPr/>
        </p:nvPicPr>
        <p:blipFill rotWithShape="1">
          <a:blip r:embed="rId3">
            <a:alphaModFix/>
          </a:blip>
          <a:srcRect b="15297" l="0" r="0" t="0"/>
          <a:stretch/>
        </p:blipFill>
        <p:spPr>
          <a:xfrm>
            <a:off x="494803" y="0"/>
            <a:ext cx="8154397" cy="51435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pic>
        <p:nvPicPr>
          <p:cNvPr id="138" name="Google Shape;138;p24" title="MedicineReminder2.mov">
            <a:hlinkClick r:id="rId3"/>
          </p:cNvPr>
          <p:cNvPicPr preferRelativeResize="0"/>
          <p:nvPr/>
        </p:nvPicPr>
        <p:blipFill>
          <a:blip r:embed="rId4">
            <a:alphaModFix/>
          </a:blip>
          <a:stretch>
            <a:fillRect/>
          </a:stretch>
        </p:blipFill>
        <p:spPr>
          <a:xfrm>
            <a:off x="1167311" y="0"/>
            <a:ext cx="6857990" cy="51435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8"/>
                                        </p:tgtEl>
                                        <p:attrNameLst>
                                          <p:attrName>style.visibility</p:attrName>
                                        </p:attrNameLst>
                                      </p:cBhvr>
                                      <p:to>
                                        <p:strVal val="visible"/>
                                      </p:to>
                                    </p:set>
                                    <p:animEffect filter="fade" transition="in">
                                      <p:cBhvr>
                                        <p:cTn dur="1000"/>
                                        <p:tgtEl>
                                          <p:spTgt spid="13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pic>
        <p:nvPicPr>
          <p:cNvPr id="143" name="Google Shape;143;p25"/>
          <p:cNvPicPr preferRelativeResize="0"/>
          <p:nvPr/>
        </p:nvPicPr>
        <p:blipFill>
          <a:blip r:embed="rId3">
            <a:alphaModFix/>
          </a:blip>
          <a:stretch>
            <a:fillRect/>
          </a:stretch>
        </p:blipFill>
        <p:spPr>
          <a:xfrm>
            <a:off x="0" y="0"/>
            <a:ext cx="5446071" cy="5143499"/>
          </a:xfrm>
          <a:prstGeom prst="rect">
            <a:avLst/>
          </a:prstGeom>
          <a:noFill/>
          <a:ln>
            <a:noFill/>
          </a:ln>
        </p:spPr>
      </p:pic>
      <p:pic>
        <p:nvPicPr>
          <p:cNvPr id="144" name="Google Shape;144;p25"/>
          <p:cNvPicPr preferRelativeResize="0"/>
          <p:nvPr/>
        </p:nvPicPr>
        <p:blipFill>
          <a:blip r:embed="rId4">
            <a:alphaModFix/>
          </a:blip>
          <a:stretch>
            <a:fillRect/>
          </a:stretch>
        </p:blipFill>
        <p:spPr>
          <a:xfrm>
            <a:off x="5539100" y="639200"/>
            <a:ext cx="3604900" cy="3865111"/>
          </a:xfrm>
          <a:prstGeom prst="rect">
            <a:avLst/>
          </a:prstGeom>
          <a:noFill/>
          <a:ln>
            <a:noFill/>
          </a:ln>
        </p:spPr>
      </p:pic>
      <p:sp>
        <p:nvSpPr>
          <p:cNvPr id="145" name="Google Shape;145;p25"/>
          <p:cNvSpPr txBox="1"/>
          <p:nvPr/>
        </p:nvSpPr>
        <p:spPr>
          <a:xfrm>
            <a:off x="3364100" y="4073725"/>
            <a:ext cx="21750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a:latin typeface="Lato"/>
                <a:ea typeface="Lato"/>
                <a:cs typeface="Lato"/>
                <a:sym typeface="Lato"/>
              </a:rPr>
              <a:t>Add </a:t>
            </a:r>
            <a:endParaRPr>
              <a:latin typeface="Lato"/>
              <a:ea typeface="Lato"/>
              <a:cs typeface="Lato"/>
              <a:sym typeface="Lato"/>
            </a:endParaRPr>
          </a:p>
          <a:p>
            <a:pPr indent="0" lvl="0" marL="0" rtl="0" algn="ctr">
              <a:spcBef>
                <a:spcPts val="0"/>
              </a:spcBef>
              <a:spcAft>
                <a:spcPts val="0"/>
              </a:spcAft>
              <a:buNone/>
            </a:pPr>
            <a:r>
              <a:rPr lang="en-GB">
                <a:latin typeface="Lato"/>
                <a:ea typeface="Lato"/>
                <a:cs typeface="Lato"/>
                <a:sym typeface="Lato"/>
              </a:rPr>
              <a:t>Medicine Reminder</a:t>
            </a:r>
            <a:endParaRPr>
              <a:latin typeface="Lato"/>
              <a:ea typeface="Lato"/>
              <a:cs typeface="Lato"/>
              <a:sym typeface="La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49" name="Shape 149"/>
        <p:cNvGrpSpPr/>
        <p:nvPr/>
      </p:nvGrpSpPr>
      <p:grpSpPr>
        <a:xfrm>
          <a:off x="0" y="0"/>
          <a:ext cx="0" cy="0"/>
          <a:chOff x="0" y="0"/>
          <a:chExt cx="0" cy="0"/>
        </a:xfrm>
      </p:grpSpPr>
      <p:pic>
        <p:nvPicPr>
          <p:cNvPr id="150" name="Google Shape;150;p26"/>
          <p:cNvPicPr preferRelativeResize="0"/>
          <p:nvPr/>
        </p:nvPicPr>
        <p:blipFill>
          <a:blip r:embed="rId3">
            <a:alphaModFix/>
          </a:blip>
          <a:stretch>
            <a:fillRect/>
          </a:stretch>
        </p:blipFill>
        <p:spPr>
          <a:xfrm>
            <a:off x="0" y="0"/>
            <a:ext cx="5446071" cy="5143499"/>
          </a:xfrm>
          <a:prstGeom prst="rect">
            <a:avLst/>
          </a:prstGeom>
          <a:noFill/>
          <a:ln>
            <a:noFill/>
          </a:ln>
        </p:spPr>
      </p:pic>
      <p:pic>
        <p:nvPicPr>
          <p:cNvPr id="151" name="Google Shape;151;p26"/>
          <p:cNvPicPr preferRelativeResize="0"/>
          <p:nvPr/>
        </p:nvPicPr>
        <p:blipFill>
          <a:blip r:embed="rId4">
            <a:alphaModFix/>
          </a:blip>
          <a:stretch>
            <a:fillRect/>
          </a:stretch>
        </p:blipFill>
        <p:spPr>
          <a:xfrm>
            <a:off x="5651700" y="0"/>
            <a:ext cx="3492301" cy="5143499"/>
          </a:xfrm>
          <a:prstGeom prst="rect">
            <a:avLst/>
          </a:prstGeom>
          <a:noFill/>
          <a:ln>
            <a:noFill/>
          </a:ln>
        </p:spPr>
      </p:pic>
      <p:sp>
        <p:nvSpPr>
          <p:cNvPr id="152" name="Google Shape;152;p26"/>
          <p:cNvSpPr txBox="1"/>
          <p:nvPr/>
        </p:nvSpPr>
        <p:spPr>
          <a:xfrm>
            <a:off x="3135500" y="4073725"/>
            <a:ext cx="28209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a:latin typeface="Lato"/>
                <a:ea typeface="Lato"/>
                <a:cs typeface="Lato"/>
                <a:sym typeface="Lato"/>
              </a:rPr>
              <a:t>Medicine Reminder</a:t>
            </a:r>
            <a:endParaRPr>
              <a:latin typeface="Lato"/>
              <a:ea typeface="Lato"/>
              <a:cs typeface="Lato"/>
              <a:sym typeface="Lato"/>
            </a:endParaRPr>
          </a:p>
          <a:p>
            <a:pPr indent="0" lvl="0" marL="0" rtl="0" algn="ctr">
              <a:spcBef>
                <a:spcPts val="0"/>
              </a:spcBef>
              <a:spcAft>
                <a:spcPts val="0"/>
              </a:spcAft>
              <a:buNone/>
            </a:pPr>
            <a:r>
              <a:rPr lang="en-GB">
                <a:latin typeface="Lato"/>
                <a:ea typeface="Lato"/>
                <a:cs typeface="Lato"/>
                <a:sym typeface="Lato"/>
              </a:rPr>
              <a:t>MainPage</a:t>
            </a:r>
            <a:endParaRPr>
              <a:latin typeface="Lato"/>
              <a:ea typeface="Lato"/>
              <a:cs typeface="Lato"/>
              <a:sym typeface="La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7"/>
          <p:cNvSpPr txBox="1"/>
          <p:nvPr>
            <p:ph type="title"/>
          </p:nvPr>
        </p:nvSpPr>
        <p:spPr>
          <a:xfrm>
            <a:off x="265500" y="1614625"/>
            <a:ext cx="4045200" cy="1683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latin typeface="Lato"/>
                <a:ea typeface="Lato"/>
                <a:cs typeface="Lato"/>
                <a:sym typeface="Lato"/>
              </a:rPr>
              <a:t>Clinic Search</a:t>
            </a:r>
            <a:endParaRPr>
              <a:latin typeface="Lato"/>
              <a:ea typeface="Lato"/>
              <a:cs typeface="Lato"/>
              <a:sym typeface="Lato"/>
            </a:endParaRPr>
          </a:p>
        </p:txBody>
      </p:sp>
      <p:sp>
        <p:nvSpPr>
          <p:cNvPr id="158" name="Google Shape;158;p27"/>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b="1" lang="en-GB" sz="3000"/>
              <a:t>Use Case:</a:t>
            </a:r>
            <a:endParaRPr b="1" sz="3000"/>
          </a:p>
          <a:p>
            <a:pPr indent="0" lvl="0" marL="0" rtl="0" algn="ctr">
              <a:spcBef>
                <a:spcPts val="1200"/>
              </a:spcBef>
              <a:spcAft>
                <a:spcPts val="1200"/>
              </a:spcAft>
              <a:buNone/>
            </a:pPr>
            <a:r>
              <a:rPr b="1" lang="en-GB" sz="3500"/>
              <a:t>Search for “Fullerton”</a:t>
            </a:r>
            <a:endParaRPr b="1" sz="35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pic>
        <p:nvPicPr>
          <p:cNvPr id="163" name="Google Shape;163;p28"/>
          <p:cNvPicPr preferRelativeResize="0"/>
          <p:nvPr/>
        </p:nvPicPr>
        <p:blipFill>
          <a:blip r:embed="rId3">
            <a:alphaModFix/>
          </a:blip>
          <a:stretch>
            <a:fillRect/>
          </a:stretch>
        </p:blipFill>
        <p:spPr>
          <a:xfrm>
            <a:off x="345250" y="152400"/>
            <a:ext cx="8453494" cy="48387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pic>
        <p:nvPicPr>
          <p:cNvPr id="168" name="Google Shape;168;p29"/>
          <p:cNvPicPr preferRelativeResize="0"/>
          <p:nvPr/>
        </p:nvPicPr>
        <p:blipFill>
          <a:blip r:embed="rId3">
            <a:alphaModFix/>
          </a:blip>
          <a:stretch>
            <a:fillRect/>
          </a:stretch>
        </p:blipFill>
        <p:spPr>
          <a:xfrm>
            <a:off x="152400" y="42569"/>
            <a:ext cx="4419600" cy="5253332"/>
          </a:xfrm>
          <a:prstGeom prst="rect">
            <a:avLst/>
          </a:prstGeom>
          <a:noFill/>
          <a:ln>
            <a:noFill/>
          </a:ln>
        </p:spPr>
      </p:pic>
      <p:pic>
        <p:nvPicPr>
          <p:cNvPr id="169" name="Google Shape;169;p29"/>
          <p:cNvPicPr preferRelativeResize="0"/>
          <p:nvPr/>
        </p:nvPicPr>
        <p:blipFill>
          <a:blip r:embed="rId4">
            <a:alphaModFix/>
          </a:blip>
          <a:stretch>
            <a:fillRect/>
          </a:stretch>
        </p:blipFill>
        <p:spPr>
          <a:xfrm>
            <a:off x="4881725" y="42575"/>
            <a:ext cx="4173163" cy="57086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pic>
        <p:nvPicPr>
          <p:cNvPr id="174" name="Google Shape;174;p30"/>
          <p:cNvPicPr preferRelativeResize="0"/>
          <p:nvPr/>
        </p:nvPicPr>
        <p:blipFill>
          <a:blip r:embed="rId3">
            <a:alphaModFix/>
          </a:blip>
          <a:stretch>
            <a:fillRect/>
          </a:stretch>
        </p:blipFill>
        <p:spPr>
          <a:xfrm>
            <a:off x="1789900" y="113050"/>
            <a:ext cx="5517593" cy="5143501"/>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pic>
        <p:nvPicPr>
          <p:cNvPr id="179" name="Google Shape;179;p31"/>
          <p:cNvPicPr preferRelativeResize="0"/>
          <p:nvPr/>
        </p:nvPicPr>
        <p:blipFill>
          <a:blip r:embed="rId3">
            <a:alphaModFix/>
          </a:blip>
          <a:stretch>
            <a:fillRect/>
          </a:stretch>
        </p:blipFill>
        <p:spPr>
          <a:xfrm>
            <a:off x="-1367025" y="152400"/>
            <a:ext cx="5563827" cy="4838699"/>
          </a:xfrm>
          <a:prstGeom prst="rect">
            <a:avLst/>
          </a:prstGeom>
          <a:noFill/>
          <a:ln>
            <a:noFill/>
          </a:ln>
        </p:spPr>
      </p:pic>
      <p:pic>
        <p:nvPicPr>
          <p:cNvPr id="180" name="Google Shape;180;p31"/>
          <p:cNvPicPr preferRelativeResize="0"/>
          <p:nvPr/>
        </p:nvPicPr>
        <p:blipFill>
          <a:blip r:embed="rId4">
            <a:alphaModFix/>
          </a:blip>
          <a:stretch>
            <a:fillRect/>
          </a:stretch>
        </p:blipFill>
        <p:spPr>
          <a:xfrm>
            <a:off x="4196800" y="0"/>
            <a:ext cx="5018225" cy="57101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dk1"/>
            </a:gs>
            <a:gs pos="100000">
              <a:srgbClr val="EA9999"/>
            </a:gs>
          </a:gsLst>
          <a:lin ang="2700006" scaled="0"/>
        </a:gradFill>
      </p:bgPr>
    </p:bg>
    <p:spTree>
      <p:nvGrpSpPr>
        <p:cNvPr id="68" name="Shape 68"/>
        <p:cNvGrpSpPr/>
        <p:nvPr/>
      </p:nvGrpSpPr>
      <p:grpSpPr>
        <a:xfrm>
          <a:off x="0" y="0"/>
          <a:ext cx="0" cy="0"/>
          <a:chOff x="0" y="0"/>
          <a:chExt cx="0" cy="0"/>
        </a:xfrm>
      </p:grpSpPr>
      <p:sp>
        <p:nvSpPr>
          <p:cNvPr id="69" name="Google Shape;69;p14"/>
          <p:cNvSpPr/>
          <p:nvPr/>
        </p:nvSpPr>
        <p:spPr>
          <a:xfrm>
            <a:off x="2755950" y="750975"/>
            <a:ext cx="3641700" cy="36417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4"/>
          <p:cNvSpPr/>
          <p:nvPr/>
        </p:nvSpPr>
        <p:spPr>
          <a:xfrm>
            <a:off x="3003925" y="998950"/>
            <a:ext cx="3145500" cy="31386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4"/>
          <p:cNvSpPr txBox="1"/>
          <p:nvPr>
            <p:ph type="ctrTitle"/>
          </p:nvPr>
        </p:nvSpPr>
        <p:spPr>
          <a:xfrm>
            <a:off x="3096250" y="1627200"/>
            <a:ext cx="2951400" cy="15843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GB">
                <a:latin typeface="Playfair Display"/>
                <a:ea typeface="Playfair Display"/>
                <a:cs typeface="Playfair Display"/>
                <a:sym typeface="Playfair Display"/>
              </a:rPr>
              <a:t>Project Medicare</a:t>
            </a:r>
            <a:endParaRPr>
              <a:latin typeface="Playfair Display"/>
              <a:ea typeface="Playfair Display"/>
              <a:cs typeface="Playfair Display"/>
              <a:sym typeface="Playfair Display"/>
            </a:endParaRPr>
          </a:p>
        </p:txBody>
      </p:sp>
      <p:sp>
        <p:nvSpPr>
          <p:cNvPr id="72" name="Google Shape;72;p14"/>
          <p:cNvSpPr txBox="1"/>
          <p:nvPr>
            <p:ph idx="1" type="subTitle"/>
          </p:nvPr>
        </p:nvSpPr>
        <p:spPr>
          <a:xfrm>
            <a:off x="3096363" y="2962130"/>
            <a:ext cx="2951400" cy="701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0" lang="en-GB"/>
              <a:t>By TeamBeta</a:t>
            </a:r>
            <a:endParaRPr b="0"/>
          </a:p>
        </p:txBody>
      </p:sp>
      <p:sp>
        <p:nvSpPr>
          <p:cNvPr id="73" name="Google Shape;73;p14"/>
          <p:cNvSpPr txBox="1"/>
          <p:nvPr>
            <p:ph idx="4294967295" type="title"/>
          </p:nvPr>
        </p:nvSpPr>
        <p:spPr>
          <a:xfrm>
            <a:off x="311700" y="0"/>
            <a:ext cx="8520600" cy="626100"/>
          </a:xfrm>
          <a:prstGeom prst="rect">
            <a:avLst/>
          </a:prstGeom>
          <a:ln>
            <a:noFill/>
          </a:ln>
        </p:spPr>
        <p:txBody>
          <a:bodyPr anchorCtr="0" anchor="t" bIns="91425" lIns="91425" spcFirstLastPara="1" rIns="91425" wrap="square" tIns="91425">
            <a:normAutofit/>
          </a:bodyPr>
          <a:lstStyle/>
          <a:p>
            <a:pPr indent="0" lvl="0" marL="0" rtl="0" algn="l">
              <a:spcBef>
                <a:spcPts val="0"/>
              </a:spcBef>
              <a:spcAft>
                <a:spcPts val="0"/>
              </a:spcAft>
              <a:buNone/>
            </a:pPr>
            <a:r>
              <a:rPr lang="en-GB" sz="2850">
                <a:solidFill>
                  <a:schemeClr val="lt1"/>
                </a:solidFill>
                <a:latin typeface="Lato"/>
                <a:ea typeface="Lato"/>
                <a:cs typeface="Lato"/>
                <a:sym typeface="Lato"/>
              </a:rPr>
              <a:t>Table of Contents</a:t>
            </a:r>
            <a:endParaRPr sz="2850">
              <a:solidFill>
                <a:schemeClr val="lt1"/>
              </a:solidFill>
              <a:latin typeface="Lato"/>
              <a:ea typeface="Lato"/>
              <a:cs typeface="Lato"/>
              <a:sym typeface="Lato"/>
            </a:endParaRPr>
          </a:p>
        </p:txBody>
      </p:sp>
      <p:sp>
        <p:nvSpPr>
          <p:cNvPr id="74" name="Google Shape;74;p14"/>
          <p:cNvSpPr txBox="1"/>
          <p:nvPr/>
        </p:nvSpPr>
        <p:spPr>
          <a:xfrm>
            <a:off x="3076800" y="1081875"/>
            <a:ext cx="3000000" cy="29799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Clr>
                <a:schemeClr val="dk1"/>
              </a:buClr>
              <a:buSzPts val="1600"/>
              <a:buFont typeface="Lato"/>
              <a:buChar char="➢"/>
            </a:pPr>
            <a:r>
              <a:rPr lang="en-GB" sz="1600">
                <a:solidFill>
                  <a:schemeClr val="dk1"/>
                </a:solidFill>
                <a:latin typeface="Lato"/>
                <a:ea typeface="Lato"/>
                <a:cs typeface="Lato"/>
                <a:sym typeface="Lato"/>
              </a:rPr>
              <a:t>Motivation</a:t>
            </a:r>
            <a:endParaRPr sz="1600">
              <a:solidFill>
                <a:schemeClr val="dk1"/>
              </a:solidFill>
              <a:latin typeface="Lato"/>
              <a:ea typeface="Lato"/>
              <a:cs typeface="Lato"/>
              <a:sym typeface="Lato"/>
            </a:endParaRPr>
          </a:p>
          <a:p>
            <a:pPr indent="-330200" lvl="0" marL="457200" rtl="0" algn="l">
              <a:lnSpc>
                <a:spcPct val="115000"/>
              </a:lnSpc>
              <a:spcBef>
                <a:spcPts val="0"/>
              </a:spcBef>
              <a:spcAft>
                <a:spcPts val="0"/>
              </a:spcAft>
              <a:buClr>
                <a:schemeClr val="dk1"/>
              </a:buClr>
              <a:buSzPts val="1600"/>
              <a:buFont typeface="Lato"/>
              <a:buChar char="➢"/>
            </a:pPr>
            <a:r>
              <a:rPr lang="en-GB" sz="1600">
                <a:solidFill>
                  <a:schemeClr val="dk1"/>
                </a:solidFill>
                <a:latin typeface="Lato"/>
                <a:ea typeface="Lato"/>
                <a:cs typeface="Lato"/>
                <a:sym typeface="Lato"/>
              </a:rPr>
              <a:t>App Purpose</a:t>
            </a:r>
            <a:endParaRPr sz="1600">
              <a:solidFill>
                <a:schemeClr val="dk1"/>
              </a:solidFill>
              <a:latin typeface="Lato"/>
              <a:ea typeface="Lato"/>
              <a:cs typeface="Lato"/>
              <a:sym typeface="Lato"/>
            </a:endParaRPr>
          </a:p>
          <a:p>
            <a:pPr indent="-330200" lvl="0" marL="457200" rtl="0" algn="l">
              <a:lnSpc>
                <a:spcPct val="115000"/>
              </a:lnSpc>
              <a:spcBef>
                <a:spcPts val="0"/>
              </a:spcBef>
              <a:spcAft>
                <a:spcPts val="0"/>
              </a:spcAft>
              <a:buClr>
                <a:schemeClr val="dk1"/>
              </a:buClr>
              <a:buSzPts val="1600"/>
              <a:buFont typeface="Lato"/>
              <a:buChar char="➢"/>
            </a:pPr>
            <a:r>
              <a:rPr lang="en-GB" sz="1600">
                <a:solidFill>
                  <a:schemeClr val="dk1"/>
                </a:solidFill>
                <a:latin typeface="Lato"/>
                <a:ea typeface="Lato"/>
                <a:cs typeface="Lato"/>
                <a:sym typeface="Lato"/>
              </a:rPr>
              <a:t>Expected Users</a:t>
            </a:r>
            <a:endParaRPr sz="1600">
              <a:solidFill>
                <a:schemeClr val="dk1"/>
              </a:solidFill>
              <a:latin typeface="Lato"/>
              <a:ea typeface="Lato"/>
              <a:cs typeface="Lato"/>
              <a:sym typeface="Lato"/>
            </a:endParaRPr>
          </a:p>
          <a:p>
            <a:pPr indent="-330200" lvl="0" marL="457200" rtl="0" algn="l">
              <a:lnSpc>
                <a:spcPct val="115000"/>
              </a:lnSpc>
              <a:spcBef>
                <a:spcPts val="0"/>
              </a:spcBef>
              <a:spcAft>
                <a:spcPts val="0"/>
              </a:spcAft>
              <a:buClr>
                <a:schemeClr val="dk1"/>
              </a:buClr>
              <a:buSzPts val="1600"/>
              <a:buFont typeface="Lato"/>
              <a:buChar char="➢"/>
            </a:pPr>
            <a:r>
              <a:rPr lang="en-GB" sz="1600">
                <a:solidFill>
                  <a:schemeClr val="dk1"/>
                </a:solidFill>
                <a:latin typeface="Lato"/>
                <a:ea typeface="Lato"/>
                <a:cs typeface="Lato"/>
                <a:sym typeface="Lato"/>
              </a:rPr>
              <a:t>Use case Diagram</a:t>
            </a:r>
            <a:endParaRPr sz="1600">
              <a:solidFill>
                <a:schemeClr val="dk1"/>
              </a:solidFill>
              <a:latin typeface="Lato"/>
              <a:ea typeface="Lato"/>
              <a:cs typeface="Lato"/>
              <a:sym typeface="Lato"/>
            </a:endParaRPr>
          </a:p>
          <a:p>
            <a:pPr indent="-330200" lvl="0" marL="457200" rtl="0" algn="l">
              <a:lnSpc>
                <a:spcPct val="115000"/>
              </a:lnSpc>
              <a:spcBef>
                <a:spcPts val="0"/>
              </a:spcBef>
              <a:spcAft>
                <a:spcPts val="0"/>
              </a:spcAft>
              <a:buClr>
                <a:schemeClr val="dk1"/>
              </a:buClr>
              <a:buSzPts val="1600"/>
              <a:buFont typeface="Lato"/>
              <a:buChar char="➢"/>
            </a:pPr>
            <a:r>
              <a:rPr lang="en-GB" sz="1600">
                <a:solidFill>
                  <a:schemeClr val="dk1"/>
                </a:solidFill>
                <a:latin typeface="Lato"/>
                <a:ea typeface="Lato"/>
                <a:cs typeface="Lato"/>
                <a:sym typeface="Lato"/>
              </a:rPr>
              <a:t>Main App Functionalities</a:t>
            </a:r>
            <a:endParaRPr sz="1600">
              <a:solidFill>
                <a:schemeClr val="dk1"/>
              </a:solidFill>
              <a:latin typeface="Lato"/>
              <a:ea typeface="Lato"/>
              <a:cs typeface="Lato"/>
              <a:sym typeface="Lato"/>
            </a:endParaRPr>
          </a:p>
          <a:p>
            <a:pPr indent="457200" lvl="0" marL="0" rtl="0" algn="l">
              <a:lnSpc>
                <a:spcPct val="115000"/>
              </a:lnSpc>
              <a:spcBef>
                <a:spcPts val="0"/>
              </a:spcBef>
              <a:spcAft>
                <a:spcPts val="0"/>
              </a:spcAft>
              <a:buNone/>
            </a:pPr>
            <a:r>
              <a:rPr lang="en-GB" sz="1600">
                <a:solidFill>
                  <a:schemeClr val="dk1"/>
                </a:solidFill>
                <a:latin typeface="Lato"/>
                <a:ea typeface="Lato"/>
                <a:cs typeface="Lato"/>
                <a:sym typeface="Lato"/>
              </a:rPr>
              <a:t>• Clinic Search</a:t>
            </a:r>
            <a:endParaRPr sz="1600">
              <a:solidFill>
                <a:schemeClr val="dk1"/>
              </a:solidFill>
              <a:latin typeface="Lato"/>
              <a:ea typeface="Lato"/>
              <a:cs typeface="Lato"/>
              <a:sym typeface="Lato"/>
            </a:endParaRPr>
          </a:p>
          <a:p>
            <a:pPr indent="457200" lvl="0" marL="0" rtl="0" algn="l">
              <a:lnSpc>
                <a:spcPct val="115000"/>
              </a:lnSpc>
              <a:spcBef>
                <a:spcPts val="0"/>
              </a:spcBef>
              <a:spcAft>
                <a:spcPts val="0"/>
              </a:spcAft>
              <a:buNone/>
            </a:pPr>
            <a:r>
              <a:rPr lang="en-GB" sz="1600">
                <a:solidFill>
                  <a:schemeClr val="dk1"/>
                </a:solidFill>
                <a:latin typeface="Lato"/>
                <a:ea typeface="Lato"/>
                <a:cs typeface="Lato"/>
                <a:sym typeface="Lato"/>
              </a:rPr>
              <a:t>•Medicine Search</a:t>
            </a:r>
            <a:endParaRPr sz="1600">
              <a:solidFill>
                <a:schemeClr val="dk1"/>
              </a:solidFill>
              <a:latin typeface="Lato"/>
              <a:ea typeface="Lato"/>
              <a:cs typeface="Lato"/>
              <a:sym typeface="Lato"/>
            </a:endParaRPr>
          </a:p>
          <a:p>
            <a:pPr indent="457200" lvl="0" marL="0" rtl="0" algn="l">
              <a:lnSpc>
                <a:spcPct val="115000"/>
              </a:lnSpc>
              <a:spcBef>
                <a:spcPts val="0"/>
              </a:spcBef>
              <a:spcAft>
                <a:spcPts val="0"/>
              </a:spcAft>
              <a:buNone/>
            </a:pPr>
            <a:r>
              <a:rPr lang="en-GB" sz="1600">
                <a:solidFill>
                  <a:schemeClr val="dk1"/>
                </a:solidFill>
                <a:latin typeface="Lato"/>
                <a:ea typeface="Lato"/>
                <a:cs typeface="Lato"/>
                <a:sym typeface="Lato"/>
              </a:rPr>
              <a:t>•Medicine Reminder</a:t>
            </a:r>
            <a:endParaRPr sz="1600">
              <a:solidFill>
                <a:schemeClr val="dk1"/>
              </a:solidFill>
              <a:latin typeface="Lato"/>
              <a:ea typeface="Lato"/>
              <a:cs typeface="Lato"/>
              <a:sym typeface="Lato"/>
            </a:endParaRPr>
          </a:p>
          <a:p>
            <a:pPr indent="457200" lvl="0" marL="0" rtl="0" algn="l">
              <a:lnSpc>
                <a:spcPct val="115000"/>
              </a:lnSpc>
              <a:spcBef>
                <a:spcPts val="0"/>
              </a:spcBef>
              <a:spcAft>
                <a:spcPts val="0"/>
              </a:spcAft>
              <a:buNone/>
            </a:pPr>
            <a:r>
              <a:rPr lang="en-GB" sz="1600">
                <a:solidFill>
                  <a:schemeClr val="dk1"/>
                </a:solidFill>
                <a:latin typeface="Lato"/>
                <a:ea typeface="Lato"/>
                <a:cs typeface="Lato"/>
                <a:sym typeface="Lato"/>
              </a:rPr>
              <a:t>•User Account</a:t>
            </a:r>
            <a:endParaRPr sz="1600">
              <a:solidFill>
                <a:schemeClr val="dk1"/>
              </a:solidFill>
              <a:latin typeface="Lato"/>
              <a:ea typeface="Lato"/>
              <a:cs typeface="Lato"/>
              <a:sym typeface="Lato"/>
            </a:endParaRPr>
          </a:p>
          <a:p>
            <a:pPr indent="-330200" lvl="0" marL="457200" rtl="0" algn="l">
              <a:lnSpc>
                <a:spcPct val="115000"/>
              </a:lnSpc>
              <a:spcBef>
                <a:spcPts val="0"/>
              </a:spcBef>
              <a:spcAft>
                <a:spcPts val="0"/>
              </a:spcAft>
              <a:buClr>
                <a:schemeClr val="dk1"/>
              </a:buClr>
              <a:buSzPts val="1600"/>
              <a:buFont typeface="Lato"/>
              <a:buChar char="➢"/>
            </a:pPr>
            <a:r>
              <a:rPr lang="en-GB" sz="1600">
                <a:solidFill>
                  <a:schemeClr val="dk1"/>
                </a:solidFill>
                <a:latin typeface="Lato"/>
                <a:ea typeface="Lato"/>
                <a:cs typeface="Lato"/>
                <a:sym typeface="Lato"/>
              </a:rPr>
              <a:t>Live Demo</a:t>
            </a:r>
            <a:endParaRPr sz="1000">
              <a:solidFill>
                <a:schemeClr val="dk1"/>
              </a:solidFill>
              <a:latin typeface="Lato"/>
              <a:ea typeface="Lato"/>
              <a:cs typeface="Lato"/>
              <a:sym typeface="La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pic>
        <p:nvPicPr>
          <p:cNvPr id="185" name="Google Shape;185;p32"/>
          <p:cNvPicPr preferRelativeResize="0"/>
          <p:nvPr/>
        </p:nvPicPr>
        <p:blipFill>
          <a:blip r:embed="rId3">
            <a:alphaModFix/>
          </a:blip>
          <a:stretch>
            <a:fillRect/>
          </a:stretch>
        </p:blipFill>
        <p:spPr>
          <a:xfrm>
            <a:off x="1067025" y="63900"/>
            <a:ext cx="6752189" cy="4838702"/>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pic>
        <p:nvPicPr>
          <p:cNvPr id="190" name="Google Shape;190;p33"/>
          <p:cNvPicPr preferRelativeResize="0"/>
          <p:nvPr/>
        </p:nvPicPr>
        <p:blipFill>
          <a:blip r:embed="rId3">
            <a:alphaModFix/>
          </a:blip>
          <a:stretch>
            <a:fillRect/>
          </a:stretch>
        </p:blipFill>
        <p:spPr>
          <a:xfrm>
            <a:off x="152400" y="98325"/>
            <a:ext cx="4571100" cy="3814725"/>
          </a:xfrm>
          <a:prstGeom prst="rect">
            <a:avLst/>
          </a:prstGeom>
          <a:noFill/>
          <a:ln>
            <a:noFill/>
          </a:ln>
        </p:spPr>
      </p:pic>
      <p:pic>
        <p:nvPicPr>
          <p:cNvPr id="191" name="Google Shape;191;p33"/>
          <p:cNvPicPr preferRelativeResize="0"/>
          <p:nvPr/>
        </p:nvPicPr>
        <p:blipFill>
          <a:blip r:embed="rId4">
            <a:alphaModFix/>
          </a:blip>
          <a:stretch>
            <a:fillRect/>
          </a:stretch>
        </p:blipFill>
        <p:spPr>
          <a:xfrm>
            <a:off x="3974300" y="2920224"/>
            <a:ext cx="5004700" cy="2223275"/>
          </a:xfrm>
          <a:prstGeom prst="rect">
            <a:avLst/>
          </a:prstGeom>
          <a:noFill/>
          <a:ln>
            <a:noFill/>
          </a:ln>
        </p:spPr>
      </p:pic>
      <p:cxnSp>
        <p:nvCxnSpPr>
          <p:cNvPr id="192" name="Google Shape;192;p33"/>
          <p:cNvCxnSpPr>
            <a:stCxn id="190" idx="3"/>
          </p:cNvCxnSpPr>
          <p:nvPr/>
        </p:nvCxnSpPr>
        <p:spPr>
          <a:xfrm>
            <a:off x="4723500" y="2005687"/>
            <a:ext cx="2406600" cy="10500"/>
          </a:xfrm>
          <a:prstGeom prst="straightConnector1">
            <a:avLst/>
          </a:prstGeom>
          <a:noFill/>
          <a:ln cap="flat" cmpd="sng" w="9525">
            <a:solidFill>
              <a:schemeClr val="dk2"/>
            </a:solidFill>
            <a:prstDash val="solid"/>
            <a:round/>
            <a:headEnd len="med" w="med" type="none"/>
            <a:tailEnd len="med" w="med" type="none"/>
          </a:ln>
        </p:spPr>
      </p:cxnSp>
      <p:cxnSp>
        <p:nvCxnSpPr>
          <p:cNvPr id="193" name="Google Shape;193;p33"/>
          <p:cNvCxnSpPr/>
          <p:nvPr/>
        </p:nvCxnSpPr>
        <p:spPr>
          <a:xfrm>
            <a:off x="7130100" y="2016100"/>
            <a:ext cx="9900" cy="10131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pic>
        <p:nvPicPr>
          <p:cNvPr id="198" name="Google Shape;198;p34" title="ClinicSearch.mov">
            <a:hlinkClick r:id="rId3"/>
          </p:cNvPr>
          <p:cNvPicPr preferRelativeResize="0"/>
          <p:nvPr/>
        </p:nvPicPr>
        <p:blipFill>
          <a:blip r:embed="rId4">
            <a:alphaModFix/>
          </a:blip>
          <a:stretch>
            <a:fillRect/>
          </a:stretch>
        </p:blipFill>
        <p:spPr>
          <a:xfrm>
            <a:off x="1572600" y="249400"/>
            <a:ext cx="5998800" cy="44991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8"/>
                                        </p:tgtEl>
                                        <p:attrNameLst>
                                          <p:attrName>style.visibility</p:attrName>
                                        </p:attrNameLst>
                                      </p:cBhvr>
                                      <p:to>
                                        <p:strVal val="visible"/>
                                      </p:to>
                                    </p:set>
                                    <p:animEffect filter="fade" transition="in">
                                      <p:cBhvr>
                                        <p:cTn dur="1000"/>
                                        <p:tgtEl>
                                          <p:spTgt spid="19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dk1"/>
            </a:gs>
            <a:gs pos="100000">
              <a:srgbClr val="EA9999"/>
            </a:gs>
          </a:gsLst>
          <a:lin ang="2700006" scaled="0"/>
        </a:gradFill>
      </p:bgPr>
    </p:bg>
    <p:spTree>
      <p:nvGrpSpPr>
        <p:cNvPr id="202" name="Shape 202"/>
        <p:cNvGrpSpPr/>
        <p:nvPr/>
      </p:nvGrpSpPr>
      <p:grpSpPr>
        <a:xfrm>
          <a:off x="0" y="0"/>
          <a:ext cx="0" cy="0"/>
          <a:chOff x="0" y="0"/>
          <a:chExt cx="0" cy="0"/>
        </a:xfrm>
      </p:grpSpPr>
      <p:sp>
        <p:nvSpPr>
          <p:cNvPr id="203" name="Google Shape;203;p35"/>
          <p:cNvSpPr txBox="1"/>
          <p:nvPr>
            <p:ph type="title"/>
          </p:nvPr>
        </p:nvSpPr>
        <p:spPr>
          <a:xfrm>
            <a:off x="509550" y="1672650"/>
            <a:ext cx="8124900" cy="17982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GB"/>
              <a:t>Live Demo</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6"/>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latin typeface="Lato"/>
                <a:ea typeface="Lato"/>
                <a:cs typeface="Lato"/>
                <a:sym typeface="Lato"/>
              </a:rPr>
              <a:t>Future Work</a:t>
            </a:r>
            <a:endParaRPr>
              <a:latin typeface="Lato"/>
              <a:ea typeface="Lato"/>
              <a:cs typeface="Lato"/>
              <a:sym typeface="Lato"/>
            </a:endParaRPr>
          </a:p>
        </p:txBody>
      </p:sp>
      <p:sp>
        <p:nvSpPr>
          <p:cNvPr id="209" name="Google Shape;209;p3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GB"/>
              <a:t>Store medicine reminders into cloud database. Users will be able to retrieve their previous reminder records when they log in to this app on a different device.</a:t>
            </a:r>
            <a:endParaRPr/>
          </a:p>
          <a:p>
            <a:pPr indent="-342900" lvl="0" marL="457200" rtl="0" algn="l">
              <a:spcBef>
                <a:spcPts val="0"/>
              </a:spcBef>
              <a:spcAft>
                <a:spcPts val="0"/>
              </a:spcAft>
              <a:buSzPts val="1800"/>
              <a:buAutoNum type="arabicPeriod"/>
            </a:pPr>
            <a:r>
              <a:rPr lang="en-GB"/>
              <a:t>Upgrade rating and review system. Users will be able to view other user’s rating and reviews of a clinic.</a:t>
            </a:r>
            <a:endParaRPr/>
          </a:p>
          <a:p>
            <a:pPr indent="-342900" lvl="0" marL="457200" rtl="0" algn="l">
              <a:spcBef>
                <a:spcPts val="0"/>
              </a:spcBef>
              <a:spcAft>
                <a:spcPts val="0"/>
              </a:spcAft>
              <a:buSzPts val="1800"/>
              <a:buAutoNum type="arabicPeriod"/>
            </a:pPr>
            <a:r>
              <a:rPr lang="en-GB"/>
              <a:t>Email verification. The app should be able to verify if the registered email is one that exists in addition to checking the </a:t>
            </a:r>
            <a:r>
              <a:rPr lang="en-GB"/>
              <a:t>validity</a:t>
            </a:r>
            <a:r>
              <a:rPr lang="en-GB"/>
              <a:t> of the email format.</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dk1"/>
            </a:gs>
            <a:gs pos="100000">
              <a:srgbClr val="EA9999"/>
            </a:gs>
          </a:gsLst>
          <a:lin ang="2700006" scaled="0"/>
        </a:gradFill>
      </p:bgPr>
    </p:bg>
    <p:spTree>
      <p:nvGrpSpPr>
        <p:cNvPr id="213" name="Shape 213"/>
        <p:cNvGrpSpPr/>
        <p:nvPr/>
      </p:nvGrpSpPr>
      <p:grpSpPr>
        <a:xfrm>
          <a:off x="0" y="0"/>
          <a:ext cx="0" cy="0"/>
          <a:chOff x="0" y="0"/>
          <a:chExt cx="0" cy="0"/>
        </a:xfrm>
      </p:grpSpPr>
      <p:sp>
        <p:nvSpPr>
          <p:cNvPr id="214" name="Google Shape;214;p37"/>
          <p:cNvSpPr txBox="1"/>
          <p:nvPr>
            <p:ph type="title"/>
          </p:nvPr>
        </p:nvSpPr>
        <p:spPr>
          <a:xfrm>
            <a:off x="509550" y="1672650"/>
            <a:ext cx="8124900" cy="17982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GB"/>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5"/>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latin typeface="Lato"/>
                <a:ea typeface="Lato"/>
                <a:cs typeface="Lato"/>
                <a:sym typeface="Lato"/>
              </a:rPr>
              <a:t>Project Motivation</a:t>
            </a:r>
            <a:endParaRPr>
              <a:latin typeface="Lato"/>
              <a:ea typeface="Lato"/>
              <a:cs typeface="Lato"/>
              <a:sym typeface="Lato"/>
            </a:endParaRPr>
          </a:p>
        </p:txBody>
      </p:sp>
      <p:sp>
        <p:nvSpPr>
          <p:cNvPr id="80" name="Google Shape;80;p15"/>
          <p:cNvSpPr txBox="1"/>
          <p:nvPr>
            <p:ph idx="1" type="body"/>
          </p:nvPr>
        </p:nvSpPr>
        <p:spPr>
          <a:xfrm>
            <a:off x="311710" y="1114193"/>
            <a:ext cx="8520600" cy="34164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Char char="●"/>
            </a:pPr>
            <a:r>
              <a:rPr lang="en-GB" sz="2000"/>
              <a:t>COVID-19 situation </a:t>
            </a:r>
            <a:endParaRPr sz="2000"/>
          </a:p>
          <a:p>
            <a:pPr indent="-355600" lvl="0" marL="457200" rtl="0" algn="l">
              <a:spcBef>
                <a:spcPts val="0"/>
              </a:spcBef>
              <a:spcAft>
                <a:spcPts val="0"/>
              </a:spcAft>
              <a:buSzPts val="2000"/>
              <a:buChar char="●"/>
            </a:pPr>
            <a:r>
              <a:rPr lang="en-GB" sz="2000"/>
              <a:t>Aging population </a:t>
            </a:r>
            <a:endParaRPr sz="2000"/>
          </a:p>
          <a:p>
            <a:pPr indent="-355600" lvl="0" marL="457200" rtl="0" algn="l">
              <a:spcBef>
                <a:spcPts val="0"/>
              </a:spcBef>
              <a:spcAft>
                <a:spcPts val="0"/>
              </a:spcAft>
              <a:buSzPts val="2000"/>
              <a:buChar char="●"/>
            </a:pPr>
            <a:r>
              <a:rPr lang="en-GB" sz="2000"/>
              <a:t>Healthcare concerns becoming a more salient part of many people’s everyday lives</a:t>
            </a:r>
            <a:endParaRPr sz="2000"/>
          </a:p>
          <a:p>
            <a:pPr indent="-355600" lvl="0" marL="457200" rtl="0" algn="l">
              <a:spcBef>
                <a:spcPts val="0"/>
              </a:spcBef>
              <a:spcAft>
                <a:spcPts val="0"/>
              </a:spcAft>
              <a:buSzPts val="2000"/>
              <a:buChar char="●"/>
            </a:pPr>
            <a:r>
              <a:rPr lang="en-GB" sz="2000"/>
              <a:t>Difficulty securing appointments with doctors and clinics</a:t>
            </a:r>
            <a:endParaRPr sz="2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6"/>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latin typeface="Lato"/>
                <a:ea typeface="Lato"/>
                <a:cs typeface="Lato"/>
                <a:sym typeface="Lato"/>
              </a:rPr>
              <a:t>App Purpose</a:t>
            </a:r>
            <a:endParaRPr>
              <a:latin typeface="Lato"/>
              <a:ea typeface="Lato"/>
              <a:cs typeface="Lato"/>
              <a:sym typeface="Lato"/>
            </a:endParaRPr>
          </a:p>
        </p:txBody>
      </p:sp>
      <p:sp>
        <p:nvSpPr>
          <p:cNvPr id="86" name="Google Shape;86;p16"/>
          <p:cNvSpPr txBox="1"/>
          <p:nvPr>
            <p:ph idx="1" type="body"/>
          </p:nvPr>
        </p:nvSpPr>
        <p:spPr>
          <a:xfrm>
            <a:off x="311700" y="1114200"/>
            <a:ext cx="8520600" cy="1067400"/>
          </a:xfrm>
          <a:prstGeom prst="rect">
            <a:avLst/>
          </a:prstGeom>
        </p:spPr>
        <p:txBody>
          <a:bodyPr anchorCtr="0" anchor="t" bIns="91425" lIns="91425" spcFirstLastPara="1" rIns="91425" wrap="square" tIns="91425">
            <a:normAutofit lnSpcReduction="20000"/>
          </a:bodyPr>
          <a:lstStyle/>
          <a:p>
            <a:pPr indent="0" lvl="0" marL="0" rtl="0" algn="l">
              <a:lnSpc>
                <a:spcPct val="115000"/>
              </a:lnSpc>
              <a:spcBef>
                <a:spcPts val="0"/>
              </a:spcBef>
              <a:spcAft>
                <a:spcPts val="1200"/>
              </a:spcAft>
              <a:buNone/>
            </a:pPr>
            <a:r>
              <a:rPr lang="en-GB" sz="2000"/>
              <a:t>Medicare is an all-in-one app that helps individuals source all the help they need with respect to getting in touch with doctors and clinics, as well as manage their self-medication.</a:t>
            </a:r>
            <a:endParaRPr sz="2000"/>
          </a:p>
        </p:txBody>
      </p:sp>
      <p:sp>
        <p:nvSpPr>
          <p:cNvPr id="87" name="Google Shape;87;p16"/>
          <p:cNvSpPr txBox="1"/>
          <p:nvPr>
            <p:ph type="title"/>
          </p:nvPr>
        </p:nvSpPr>
        <p:spPr>
          <a:xfrm>
            <a:off x="311700" y="25717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latin typeface="Lato"/>
                <a:ea typeface="Lato"/>
                <a:cs typeface="Lato"/>
                <a:sym typeface="Lato"/>
              </a:rPr>
              <a:t>Intended Users</a:t>
            </a:r>
            <a:endParaRPr>
              <a:latin typeface="Lato"/>
              <a:ea typeface="Lato"/>
              <a:cs typeface="Lato"/>
              <a:sym typeface="Lato"/>
            </a:endParaRPr>
          </a:p>
        </p:txBody>
      </p:sp>
      <p:sp>
        <p:nvSpPr>
          <p:cNvPr id="88" name="Google Shape;88;p16"/>
          <p:cNvSpPr txBox="1"/>
          <p:nvPr/>
        </p:nvSpPr>
        <p:spPr>
          <a:xfrm>
            <a:off x="311700" y="3303850"/>
            <a:ext cx="8520600" cy="1554600"/>
          </a:xfrm>
          <a:prstGeom prst="rect">
            <a:avLst/>
          </a:prstGeom>
          <a:noFill/>
          <a:ln>
            <a:noFill/>
          </a:ln>
        </p:spPr>
        <p:txBody>
          <a:bodyPr anchorCtr="0" anchor="t" bIns="91425" lIns="91425" spcFirstLastPara="1" rIns="91425" wrap="square" tIns="91425">
            <a:spAutoFit/>
          </a:bodyPr>
          <a:lstStyle/>
          <a:p>
            <a:pPr indent="-355600" lvl="0" marL="457200" rtl="0" algn="l">
              <a:lnSpc>
                <a:spcPct val="115000"/>
              </a:lnSpc>
              <a:spcBef>
                <a:spcPts val="0"/>
              </a:spcBef>
              <a:spcAft>
                <a:spcPts val="0"/>
              </a:spcAft>
              <a:buClr>
                <a:schemeClr val="dk2"/>
              </a:buClr>
              <a:buSzPts val="2000"/>
              <a:buFont typeface="Lato"/>
              <a:buChar char="●"/>
            </a:pPr>
            <a:r>
              <a:rPr lang="en-GB" sz="2000">
                <a:solidFill>
                  <a:schemeClr val="dk2"/>
                </a:solidFill>
                <a:latin typeface="Lato"/>
                <a:ea typeface="Lato"/>
                <a:cs typeface="Lato"/>
                <a:sym typeface="Lato"/>
              </a:rPr>
              <a:t>B</a:t>
            </a:r>
            <a:r>
              <a:rPr lang="en-GB" sz="2000">
                <a:solidFill>
                  <a:schemeClr val="dk2"/>
                </a:solidFill>
                <a:latin typeface="Lato"/>
                <a:ea typeface="Lato"/>
                <a:cs typeface="Lato"/>
                <a:sym typeface="Lato"/>
              </a:rPr>
              <a:t>usy adults  </a:t>
            </a:r>
            <a:endParaRPr sz="2000">
              <a:solidFill>
                <a:schemeClr val="dk2"/>
              </a:solidFill>
              <a:latin typeface="Lato"/>
              <a:ea typeface="Lato"/>
              <a:cs typeface="Lato"/>
              <a:sym typeface="Lato"/>
            </a:endParaRPr>
          </a:p>
          <a:p>
            <a:pPr indent="-355600" lvl="0" marL="457200" rtl="0" algn="l">
              <a:lnSpc>
                <a:spcPct val="115000"/>
              </a:lnSpc>
              <a:spcBef>
                <a:spcPts val="0"/>
              </a:spcBef>
              <a:spcAft>
                <a:spcPts val="0"/>
              </a:spcAft>
              <a:buClr>
                <a:schemeClr val="dk2"/>
              </a:buClr>
              <a:buSzPts val="2000"/>
              <a:buFont typeface="Lato"/>
              <a:buChar char="●"/>
            </a:pPr>
            <a:r>
              <a:rPr lang="en-GB" sz="2000">
                <a:solidFill>
                  <a:schemeClr val="dk2"/>
                </a:solidFill>
                <a:latin typeface="Lato"/>
                <a:ea typeface="Lato"/>
                <a:cs typeface="Lato"/>
                <a:sym typeface="Lato"/>
              </a:rPr>
              <a:t>Elderly and their caretakers</a:t>
            </a:r>
            <a:endParaRPr sz="2000">
              <a:solidFill>
                <a:schemeClr val="dk2"/>
              </a:solidFill>
              <a:latin typeface="Lato"/>
              <a:ea typeface="Lato"/>
              <a:cs typeface="Lato"/>
              <a:sym typeface="Lato"/>
            </a:endParaRPr>
          </a:p>
          <a:p>
            <a:pPr indent="-355600" lvl="0" marL="457200" rtl="0" algn="l">
              <a:lnSpc>
                <a:spcPct val="115000"/>
              </a:lnSpc>
              <a:spcBef>
                <a:spcPts val="0"/>
              </a:spcBef>
              <a:spcAft>
                <a:spcPts val="0"/>
              </a:spcAft>
              <a:buClr>
                <a:schemeClr val="dk2"/>
              </a:buClr>
              <a:buSzPts val="2000"/>
              <a:buFont typeface="Lato"/>
              <a:buChar char="●"/>
            </a:pPr>
            <a:r>
              <a:rPr lang="en-GB" sz="2000">
                <a:solidFill>
                  <a:schemeClr val="dk2"/>
                </a:solidFill>
                <a:latin typeface="Lato"/>
                <a:ea typeface="Lato"/>
                <a:cs typeface="Lato"/>
                <a:sym typeface="Lato"/>
              </a:rPr>
              <a:t>People with disabilities </a:t>
            </a:r>
            <a:endParaRPr sz="2000">
              <a:solidFill>
                <a:schemeClr val="dk2"/>
              </a:solidFill>
              <a:latin typeface="Lato"/>
              <a:ea typeface="Lato"/>
              <a:cs typeface="Lato"/>
              <a:sym typeface="Lato"/>
            </a:endParaRPr>
          </a:p>
          <a:p>
            <a:pPr indent="-355600" lvl="0" marL="457200" rtl="0" algn="l">
              <a:lnSpc>
                <a:spcPct val="115000"/>
              </a:lnSpc>
              <a:spcBef>
                <a:spcPts val="0"/>
              </a:spcBef>
              <a:spcAft>
                <a:spcPts val="0"/>
              </a:spcAft>
              <a:buClr>
                <a:schemeClr val="dk2"/>
              </a:buClr>
              <a:buSzPts val="2000"/>
              <a:buFont typeface="Lato"/>
              <a:buChar char="●"/>
            </a:pPr>
            <a:r>
              <a:rPr lang="en-GB" sz="2000">
                <a:solidFill>
                  <a:schemeClr val="dk2"/>
                </a:solidFill>
                <a:latin typeface="Lato"/>
                <a:ea typeface="Lato"/>
                <a:cs typeface="Lato"/>
                <a:sym typeface="Lato"/>
              </a:rPr>
              <a:t>People with health problems </a:t>
            </a:r>
            <a:endParaRPr sz="2000">
              <a:solidFill>
                <a:schemeClr val="dk2"/>
              </a:solidFill>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92" name="Shape 92"/>
        <p:cNvGrpSpPr/>
        <p:nvPr/>
      </p:nvGrpSpPr>
      <p:grpSpPr>
        <a:xfrm>
          <a:off x="0" y="0"/>
          <a:ext cx="0" cy="0"/>
          <a:chOff x="0" y="0"/>
          <a:chExt cx="0" cy="0"/>
        </a:xfrm>
      </p:grpSpPr>
      <p:sp>
        <p:nvSpPr>
          <p:cNvPr id="93" name="Google Shape;93;p17"/>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Main Functionalities</a:t>
            </a:r>
            <a:endParaRPr/>
          </a:p>
        </p:txBody>
      </p:sp>
      <p:sp>
        <p:nvSpPr>
          <p:cNvPr id="94" name="Google Shape;94;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Char char="●"/>
            </a:pPr>
            <a:r>
              <a:rPr lang="en-GB" sz="2000"/>
              <a:t>Search for nearby clinics</a:t>
            </a:r>
            <a:endParaRPr sz="2000"/>
          </a:p>
          <a:p>
            <a:pPr indent="-355600" lvl="0" marL="457200" rtl="0" algn="l">
              <a:spcBef>
                <a:spcPts val="0"/>
              </a:spcBef>
              <a:spcAft>
                <a:spcPts val="0"/>
              </a:spcAft>
              <a:buSzPts val="2000"/>
              <a:buChar char="●"/>
            </a:pPr>
            <a:r>
              <a:rPr lang="en-GB" sz="2000"/>
              <a:t>Search for medicine</a:t>
            </a:r>
            <a:endParaRPr sz="2000"/>
          </a:p>
          <a:p>
            <a:pPr indent="-355600" lvl="0" marL="457200" rtl="0" algn="l">
              <a:spcBef>
                <a:spcPts val="0"/>
              </a:spcBef>
              <a:spcAft>
                <a:spcPts val="0"/>
              </a:spcAft>
              <a:buSzPts val="2000"/>
              <a:buChar char="●"/>
            </a:pPr>
            <a:r>
              <a:rPr lang="en-GB" sz="2000"/>
              <a:t>Set and manage medicine reminders</a:t>
            </a:r>
            <a:endParaRPr sz="2000"/>
          </a:p>
          <a:p>
            <a:pPr indent="-355600" lvl="0" marL="457200" rtl="0" algn="l">
              <a:spcBef>
                <a:spcPts val="0"/>
              </a:spcBef>
              <a:spcAft>
                <a:spcPts val="0"/>
              </a:spcAft>
              <a:buSzPts val="2000"/>
              <a:buChar char="●"/>
            </a:pPr>
            <a:r>
              <a:rPr lang="en-GB" sz="2000"/>
              <a:t>User account</a:t>
            </a:r>
            <a:endParaRPr sz="20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8"/>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latin typeface="Lato"/>
                <a:ea typeface="Lato"/>
                <a:cs typeface="Lato"/>
                <a:sym typeface="Lato"/>
              </a:rPr>
              <a:t>Main Functionalities</a:t>
            </a:r>
            <a:endParaRPr>
              <a:latin typeface="Lato"/>
              <a:ea typeface="Lato"/>
              <a:cs typeface="Lato"/>
              <a:sym typeface="Lato"/>
            </a:endParaRPr>
          </a:p>
        </p:txBody>
      </p:sp>
      <p:sp>
        <p:nvSpPr>
          <p:cNvPr id="100" name="Google Shape;100;p18"/>
          <p:cNvSpPr txBox="1"/>
          <p:nvPr>
            <p:ph idx="1" type="body"/>
          </p:nvPr>
        </p:nvSpPr>
        <p:spPr>
          <a:xfrm>
            <a:off x="388550" y="3266375"/>
            <a:ext cx="1646700" cy="13716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GB" sz="2000">
                <a:solidFill>
                  <a:schemeClr val="dk1"/>
                </a:solidFill>
              </a:rPr>
              <a:t>Search for clinics</a:t>
            </a:r>
            <a:endParaRPr sz="2000">
              <a:solidFill>
                <a:schemeClr val="dk1"/>
              </a:solidFill>
            </a:endParaRPr>
          </a:p>
        </p:txBody>
      </p:sp>
      <p:pic>
        <p:nvPicPr>
          <p:cNvPr id="101" name="Google Shape;101;p18"/>
          <p:cNvPicPr preferRelativeResize="0"/>
          <p:nvPr/>
        </p:nvPicPr>
        <p:blipFill>
          <a:blip r:embed="rId3">
            <a:alphaModFix/>
          </a:blip>
          <a:stretch>
            <a:fillRect/>
          </a:stretch>
        </p:blipFill>
        <p:spPr>
          <a:xfrm>
            <a:off x="115574" y="1017450"/>
            <a:ext cx="2192650" cy="2203945"/>
          </a:xfrm>
          <a:prstGeom prst="rect">
            <a:avLst/>
          </a:prstGeom>
          <a:noFill/>
          <a:ln>
            <a:noFill/>
          </a:ln>
        </p:spPr>
      </p:pic>
      <p:pic>
        <p:nvPicPr>
          <p:cNvPr id="102" name="Google Shape;102;p18"/>
          <p:cNvPicPr preferRelativeResize="0"/>
          <p:nvPr/>
        </p:nvPicPr>
        <p:blipFill>
          <a:blip r:embed="rId4">
            <a:alphaModFix/>
          </a:blip>
          <a:stretch>
            <a:fillRect/>
          </a:stretch>
        </p:blipFill>
        <p:spPr>
          <a:xfrm>
            <a:off x="4493450" y="1061575"/>
            <a:ext cx="2192650" cy="2215490"/>
          </a:xfrm>
          <a:prstGeom prst="rect">
            <a:avLst/>
          </a:prstGeom>
          <a:noFill/>
          <a:ln>
            <a:noFill/>
          </a:ln>
        </p:spPr>
      </p:pic>
      <p:pic>
        <p:nvPicPr>
          <p:cNvPr id="103" name="Google Shape;103;p18"/>
          <p:cNvPicPr preferRelativeResize="0"/>
          <p:nvPr/>
        </p:nvPicPr>
        <p:blipFill>
          <a:blip r:embed="rId5">
            <a:alphaModFix/>
          </a:blip>
          <a:stretch>
            <a:fillRect/>
          </a:stretch>
        </p:blipFill>
        <p:spPr>
          <a:xfrm>
            <a:off x="2318075" y="1055750"/>
            <a:ext cx="2138404" cy="2172350"/>
          </a:xfrm>
          <a:prstGeom prst="rect">
            <a:avLst/>
          </a:prstGeom>
          <a:noFill/>
          <a:ln>
            <a:noFill/>
          </a:ln>
        </p:spPr>
      </p:pic>
      <p:pic>
        <p:nvPicPr>
          <p:cNvPr id="104" name="Google Shape;104;p18"/>
          <p:cNvPicPr preferRelativeResize="0"/>
          <p:nvPr/>
        </p:nvPicPr>
        <p:blipFill>
          <a:blip r:embed="rId6">
            <a:alphaModFix/>
          </a:blip>
          <a:stretch>
            <a:fillRect/>
          </a:stretch>
        </p:blipFill>
        <p:spPr>
          <a:xfrm>
            <a:off x="7089325" y="1456100"/>
            <a:ext cx="1371600" cy="1371600"/>
          </a:xfrm>
          <a:prstGeom prst="rect">
            <a:avLst/>
          </a:prstGeom>
          <a:noFill/>
          <a:ln>
            <a:noFill/>
          </a:ln>
        </p:spPr>
      </p:pic>
      <p:sp>
        <p:nvSpPr>
          <p:cNvPr id="105" name="Google Shape;105;p18"/>
          <p:cNvSpPr txBox="1"/>
          <p:nvPr>
            <p:ph idx="1" type="body"/>
          </p:nvPr>
        </p:nvSpPr>
        <p:spPr>
          <a:xfrm>
            <a:off x="2563925" y="3266375"/>
            <a:ext cx="1646700" cy="13716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GB" sz="2000">
                <a:solidFill>
                  <a:schemeClr val="dk1"/>
                </a:solidFill>
              </a:rPr>
              <a:t>Search for medicine</a:t>
            </a:r>
            <a:endParaRPr sz="2000">
              <a:solidFill>
                <a:schemeClr val="dk1"/>
              </a:solidFill>
            </a:endParaRPr>
          </a:p>
        </p:txBody>
      </p:sp>
      <p:sp>
        <p:nvSpPr>
          <p:cNvPr id="106" name="Google Shape;106;p18"/>
          <p:cNvSpPr txBox="1"/>
          <p:nvPr>
            <p:ph idx="1" type="body"/>
          </p:nvPr>
        </p:nvSpPr>
        <p:spPr>
          <a:xfrm>
            <a:off x="4739300" y="3266375"/>
            <a:ext cx="1646700" cy="18288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GB" sz="2000">
                <a:solidFill>
                  <a:schemeClr val="dk1"/>
                </a:solidFill>
              </a:rPr>
              <a:t>Set and manage medicine reminders</a:t>
            </a:r>
            <a:endParaRPr sz="2000">
              <a:solidFill>
                <a:schemeClr val="dk1"/>
              </a:solidFill>
            </a:endParaRPr>
          </a:p>
        </p:txBody>
      </p:sp>
      <p:sp>
        <p:nvSpPr>
          <p:cNvPr id="107" name="Google Shape;107;p18"/>
          <p:cNvSpPr txBox="1"/>
          <p:nvPr/>
        </p:nvSpPr>
        <p:spPr>
          <a:xfrm>
            <a:off x="7050775" y="3266375"/>
            <a:ext cx="1448700" cy="8466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1200"/>
              </a:spcAft>
              <a:buNone/>
            </a:pPr>
            <a:r>
              <a:rPr lang="en-GB" sz="2000">
                <a:solidFill>
                  <a:schemeClr val="dk1"/>
                </a:solidFill>
                <a:latin typeface="Lato"/>
                <a:ea typeface="Lato"/>
                <a:cs typeface="Lato"/>
                <a:sym typeface="Lato"/>
              </a:rPr>
              <a:t>User account</a:t>
            </a:r>
            <a:endParaRPr>
              <a:solidFill>
                <a:schemeClr val="dk1"/>
              </a:solidFill>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dk1"/>
            </a:gs>
            <a:gs pos="100000">
              <a:srgbClr val="EA9999"/>
            </a:gs>
          </a:gsLst>
          <a:lin ang="2700006" scaled="0"/>
        </a:gradFill>
      </p:bgPr>
    </p:bg>
    <p:spTree>
      <p:nvGrpSpPr>
        <p:cNvPr id="111" name="Shape 111"/>
        <p:cNvGrpSpPr/>
        <p:nvPr/>
      </p:nvGrpSpPr>
      <p:grpSpPr>
        <a:xfrm>
          <a:off x="0" y="0"/>
          <a:ext cx="0" cy="0"/>
          <a:chOff x="0" y="0"/>
          <a:chExt cx="0" cy="0"/>
        </a:xfrm>
      </p:grpSpPr>
      <p:sp>
        <p:nvSpPr>
          <p:cNvPr id="112" name="Google Shape;112;p19"/>
          <p:cNvSpPr txBox="1"/>
          <p:nvPr>
            <p:ph type="title"/>
          </p:nvPr>
        </p:nvSpPr>
        <p:spPr>
          <a:xfrm>
            <a:off x="509550" y="1652475"/>
            <a:ext cx="8124900" cy="17982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GB"/>
              <a:t>Use Case Diagram</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pic>
        <p:nvPicPr>
          <p:cNvPr id="117" name="Google Shape;117;p20"/>
          <p:cNvPicPr preferRelativeResize="0"/>
          <p:nvPr/>
        </p:nvPicPr>
        <p:blipFill>
          <a:blip r:embed="rId3">
            <a:alphaModFix/>
          </a:blip>
          <a:stretch>
            <a:fillRect/>
          </a:stretch>
        </p:blipFill>
        <p:spPr>
          <a:xfrm>
            <a:off x="1294238" y="0"/>
            <a:ext cx="6555524" cy="514349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pic>
        <p:nvPicPr>
          <p:cNvPr id="122" name="Google Shape;122;p21"/>
          <p:cNvPicPr preferRelativeResize="0"/>
          <p:nvPr/>
        </p:nvPicPr>
        <p:blipFill>
          <a:blip r:embed="rId3">
            <a:alphaModFix/>
          </a:blip>
          <a:stretch>
            <a:fillRect/>
          </a:stretch>
        </p:blipFill>
        <p:spPr>
          <a:xfrm>
            <a:off x="152400" y="812600"/>
            <a:ext cx="8839204" cy="371609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oral">
  <a:themeElements>
    <a:clrScheme name="Coral">
      <a:dk1>
        <a:srgbClr val="8E7CC3"/>
      </a:dk1>
      <a:lt1>
        <a:srgbClr val="FFFFFF"/>
      </a:lt1>
      <a:dk2>
        <a:srgbClr val="5E696C"/>
      </a:dk2>
      <a:lt2>
        <a:srgbClr val="BFC7CA"/>
      </a:lt2>
      <a:accent1>
        <a:srgbClr val="1E2D31"/>
      </a:accent1>
      <a:accent2>
        <a:srgbClr val="273C42"/>
      </a:accent2>
      <a:accent3>
        <a:srgbClr val="83D061"/>
      </a:accent3>
      <a:accent4>
        <a:srgbClr val="F6CD4C"/>
      </a:accent4>
      <a:accent5>
        <a:srgbClr val="351C75"/>
      </a:accent5>
      <a:accent6>
        <a:srgbClr val="F58F8F"/>
      </a:accent6>
      <a:hlink>
        <a:srgbClr val="3D85C6"/>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