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notesMasterIdLst>
    <p:notesMasterId r:id="rId32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77" r:id="rId20"/>
    <p:sldId id="266" r:id="rId21"/>
    <p:sldId id="276" r:id="rId22"/>
    <p:sldId id="267" r:id="rId23"/>
    <p:sldId id="275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9D9D5A1-073A-4DEF-9FBA-D715C6AE84B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55;p1:notes"/>
          <p:cNvSpPr/>
          <p:nvPr/>
        </p:nvSpPr>
        <p:spPr>
          <a:xfrm>
            <a:off x="4143240" y="9120240"/>
            <a:ext cx="3168000" cy="47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E04B528-C97D-4A13-9E98-887519AEEC8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3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280" cy="431748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59;p15"/>
          <p:cNvSpPr/>
          <p:nvPr/>
        </p:nvSpPr>
        <p:spPr>
          <a:xfrm>
            <a:off x="304920" y="762120"/>
            <a:ext cx="8684640" cy="220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4000" b="1" strike="noStrike" spc="-1">
                <a:solidFill>
                  <a:srgbClr val="009900"/>
                </a:solidFill>
                <a:latin typeface="Arial"/>
                <a:ea typeface="Arial"/>
              </a:rPr>
              <a:t> </a:t>
            </a:r>
            <a:r>
              <a:rPr lang="en-IN" sz="4400" b="1" strike="noStrike" spc="-1">
                <a:solidFill>
                  <a:srgbClr val="009900"/>
                </a:solidFill>
                <a:latin typeface="Arial"/>
                <a:ea typeface="Arial"/>
              </a:rPr>
              <a:t>Assignment-Discussion</a:t>
            </a:r>
            <a:endParaRPr lang="en-IN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4400" b="1" strike="noStrike" spc="-1">
                <a:solidFill>
                  <a:srgbClr val="009900"/>
                </a:solidFill>
                <a:latin typeface="Arial"/>
                <a:ea typeface="DejaVu Sans"/>
              </a:rPr>
              <a:t>Vector-based POS Tagging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49" name="Google Shape;60;p15"/>
          <p:cNvSpPr/>
          <p:nvPr/>
        </p:nvSpPr>
        <p:spPr>
          <a:xfrm>
            <a:off x="115920" y="3276720"/>
            <a:ext cx="8608320" cy="15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IN" sz="3200" b="0" strike="noStrike" spc="-1">
                <a:solidFill>
                  <a:srgbClr val="0000FF"/>
                </a:solidFill>
                <a:latin typeface="Arial"/>
                <a:ea typeface="Arial"/>
              </a:rPr>
              <a:t>Jasani Parth Alpeshbhai , 200050053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IN" sz="3200" b="0" strike="noStrike" spc="-1">
                <a:solidFill>
                  <a:srgbClr val="0000FF"/>
                </a:solidFill>
                <a:latin typeface="Arial"/>
                <a:ea typeface="Arial"/>
              </a:rPr>
              <a:t>Kumari Pragati Gupta , 200050063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IN" sz="3200" b="0" strike="noStrike" spc="-1">
                <a:solidFill>
                  <a:srgbClr val="0000FF"/>
                </a:solidFill>
                <a:latin typeface="Arial"/>
                <a:ea typeface="Arial"/>
              </a:rPr>
              <a:t>Ameeya Ranjan Sethy , 200050006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n-IN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IN" sz="3200" b="0" strike="noStrike" spc="-1">
                <a:solidFill>
                  <a:srgbClr val="0000FF"/>
                </a:solidFill>
                <a:latin typeface="Arial"/>
                <a:ea typeface="Arial"/>
              </a:rPr>
              <a:t>9 October,2022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009900"/>
                </a:solidFill>
                <a:latin typeface="Arial"/>
                <a:ea typeface="Arial"/>
              </a:rPr>
              <a:t>Confusion Matrix – Viterbi symbolic</a:t>
            </a:r>
            <a:endParaRPr lang="en-IN" sz="4000" b="0" strike="noStrike" spc="-1">
              <a:latin typeface="Arial"/>
            </a:endParaRPr>
          </a:p>
        </p:txBody>
      </p:sp>
      <p:pic>
        <p:nvPicPr>
          <p:cNvPr id="365" name="Picture 128"/>
          <p:cNvPicPr/>
          <p:nvPr/>
        </p:nvPicPr>
        <p:blipFill>
          <a:blip r:embed="rId2"/>
          <a:stretch/>
        </p:blipFill>
        <p:spPr>
          <a:xfrm>
            <a:off x="981720" y="620280"/>
            <a:ext cx="7461000" cy="623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F221-A721-F698-1B44-AAEBE625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solidFill>
                  <a:srgbClr val="00B050"/>
                </a:solidFill>
              </a:rPr>
              <a:t>Confusion matrix – Viterbi symbolic (Numbers)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D035B-1917-0627-4010-88F1A7915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3" y="358218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3600" b="0" strike="noStrike" spc="-1">
                <a:solidFill>
                  <a:srgbClr val="00B050"/>
                </a:solidFill>
                <a:latin typeface="Arial"/>
                <a:ea typeface="DejaVu Sans"/>
              </a:rPr>
              <a:t>Confusion Matrix – Viterbi Word2Vec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Picture 5"/>
          <p:cNvPicPr/>
          <p:nvPr/>
        </p:nvPicPr>
        <p:blipFill>
          <a:blip r:embed="rId2"/>
          <a:stretch/>
        </p:blipFill>
        <p:spPr>
          <a:xfrm>
            <a:off x="824760" y="414720"/>
            <a:ext cx="822924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176E-D709-E4B3-EDA2-DAA30B9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solidFill>
                  <a:srgbClr val="00B050"/>
                </a:solidFill>
              </a:rPr>
              <a:t>Confusion matrix –Viterbi word2vec (Numbers)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8E9D0-DC5F-E756-9F38-1787E88AF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46" y="377072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0" strike="noStrike" spc="-1">
                <a:solidFill>
                  <a:srgbClr val="00B050"/>
                </a:solidFill>
                <a:latin typeface="Arial"/>
                <a:ea typeface="DejaVu Sans"/>
              </a:rPr>
              <a:t>Confusion Matrix – Word2Vec with FFNN-BP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Picture 4"/>
          <p:cNvPicPr/>
          <p:nvPr/>
        </p:nvPicPr>
        <p:blipFill>
          <a:blip r:embed="rId2"/>
          <a:stretch/>
        </p:blipFill>
        <p:spPr>
          <a:xfrm>
            <a:off x="758880" y="348840"/>
            <a:ext cx="822924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1DF-82E6-16E6-A6E4-8FD2F2C8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>
                <a:solidFill>
                  <a:srgbClr val="00B050"/>
                </a:solidFill>
              </a:rPr>
              <a:t>Confusion matrix – word2vec with FFNN-BP (Numbers)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7BE06-11C9-84DE-421F-8EBF9798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" y="405353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9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B050"/>
                </a:solidFill>
                <a:latin typeface="Arial"/>
                <a:ea typeface="DejaVu Sans"/>
              </a:rPr>
              <a:t>Confusion matrix Analysis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 Placeholder 2"/>
          <p:cNvSpPr txBox="1"/>
          <p:nvPr/>
        </p:nvSpPr>
        <p:spPr>
          <a:xfrm>
            <a:off x="0" y="1604520"/>
            <a:ext cx="9143640" cy="525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7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‘X’ with ‘NOUN 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is no prior reason for X-NOUN because we predict tag X for extra characters like {</a:t>
            </a:r>
            <a:r>
              <a:rPr lang="de-DE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ersatz, esprit, dunno, gr8, univeristy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, etc} so there might some words like for word vector ignore spell mistakes and return word vector closed to NOUN tagged word.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‘PRT’ with ‘ADP’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Keywords for PRT : at, on, out, over per, that, up, with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Keywords for ADP : on, of, at, with, by, into, under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city expects the higher rooming houses to bring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an additional $40000 a year. (PRT)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 like walking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park during winters.(ADP)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B050"/>
                </a:solidFill>
                <a:latin typeface="Arial"/>
                <a:ea typeface="DejaVu Sans"/>
              </a:rPr>
              <a:t>Confusion matrix analysis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 Placeholder 2"/>
          <p:cNvSpPr txBox="1"/>
          <p:nvPr/>
        </p:nvSpPr>
        <p:spPr>
          <a:xfrm>
            <a:off x="0" y="1604520"/>
            <a:ext cx="9143640" cy="525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‘NUM’ with ‘NOUN’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cardinal number, five plus one (NUM)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hit in which the ball crosses the boundary line of the field without a bounce, counting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six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runs for the batsman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‘NUM’ with ‘DET	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is </a:t>
            </a: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of the best items of the city.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had a strong attraction for </a:t>
            </a: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another.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‘ADV’ with ‘ADJ’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 is travelling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underground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by subway. (ADV)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is an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underground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vegetarian restaurant. (ADJ)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Take the dog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outside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 (ADV)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is a news from the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outside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world. (ADJ)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itl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B050"/>
                </a:solidFill>
                <a:latin typeface="Arial"/>
                <a:ea typeface="DejaVu Sans"/>
              </a:rPr>
              <a:t>Confusion matrix analysis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 Placeholder 2"/>
          <p:cNvSpPr txBox="1"/>
          <p:nvPr/>
        </p:nvSpPr>
        <p:spPr>
          <a:xfrm>
            <a:off x="0" y="1604520"/>
            <a:ext cx="9143640" cy="525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ADJ and NOUN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Fill in the white space below(ADJ)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 has a speck in the white of his eye.(NOUN)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She is a young woman.(ADJ)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is a game for young and old.(NOUN)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ADV and ADP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school is close </a:t>
            </a: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 came </a:t>
            </a:r>
            <a:r>
              <a:rPr lang="en-IN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the highway.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VERB and NOUN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 likes to be in an excited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 came here to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 problem.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too large for footnotes.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He’d rather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than use longhand.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B050"/>
                </a:solidFill>
                <a:latin typeface="Arial"/>
                <a:ea typeface="DejaVu Sans"/>
              </a:rPr>
              <a:t>Confusion matrix analysis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Subtitle 2"/>
          <p:cNvSpPr txBox="1"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Confusion of tag PRON and ADP</a:t>
            </a:r>
            <a:endParaRPr lang="en-IN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her mother.</a:t>
            </a:r>
            <a:endParaRPr lang="en-IN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these magazines also deluded the krims of the world is unfortunate but inevitable.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009900"/>
                </a:solidFill>
                <a:latin typeface="Arial"/>
                <a:ea typeface="Arial"/>
              </a:rPr>
              <a:t>Problem Statement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51" name="Content Placeholder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Given a sequence of words, produce the POS tag sequence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Technique to be used: HMM-Viterbi-vector and Word2Vec vectors – FFNN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5-fold cross validation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Use Universal Tag Set (12 in number)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’.’  ,’ADJ’ ,’ADP’ ,’ADV’ ,’CONJ’ ,’DET’ ,’NOUN’  ,’NUM’ , ’PRON’ , ’PRT’ , ’VERB’ , ’X’ 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Picture 2"/>
          <p:cNvPicPr/>
          <p:nvPr/>
        </p:nvPicPr>
        <p:blipFill>
          <a:blip r:embed="rId2"/>
          <a:stretch/>
        </p:blipFill>
        <p:spPr>
          <a:xfrm>
            <a:off x="973800" y="1983600"/>
            <a:ext cx="6885000" cy="3917520"/>
          </a:xfrm>
          <a:prstGeom prst="rect">
            <a:avLst/>
          </a:prstGeom>
          <a:ln w="0">
            <a:noFill/>
          </a:ln>
        </p:spPr>
      </p:pic>
      <p:sp>
        <p:nvSpPr>
          <p:cNvPr id="379" name="Title 5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400" b="0" strike="noStrike" spc="-1">
                <a:solidFill>
                  <a:srgbClr val="00B050"/>
                </a:solidFill>
                <a:latin typeface="Arial"/>
                <a:ea typeface="DejaVu Sans"/>
              </a:rPr>
              <a:t>FFNN-BP Model Details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itl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4000" b="0" strike="noStrike" spc="-1">
                <a:solidFill>
                  <a:srgbClr val="00B050"/>
                </a:solidFill>
                <a:latin typeface="Arial"/>
                <a:ea typeface="DejaVu Sans"/>
              </a:rPr>
              <a:t>Data Processing and Data Sparsity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 Placeholder 2"/>
          <p:cNvSpPr txBox="1"/>
          <p:nvPr/>
        </p:nvSpPr>
        <p:spPr>
          <a:xfrm>
            <a:off x="457200" y="1604520"/>
            <a:ext cx="8228880" cy="497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Data-Processing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part-1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Firstly We added start token and end token to each sentences and make each word in lower letter for reducing computation.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 have created 12x300 matrix which stores word vector representing each tag That is useful in calculating cos-similarity while handing unknown word in lexical probability.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part-2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We have used a Embedding layer in order to pass the embedding matrix which contains the word vectors for all the words in the vocabulary.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 we have 2 hidden Dense layers with activation function as ‘relu’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 we have a final output layer with its activation function set as ‘softmax’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Obtaining Word-vectors </a:t>
            </a:r>
            <a:endParaRPr lang="en-IN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used  word2vec model trained on google news dataset and for extracting word vectors from that we used genism module.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lang="en-IN" sz="24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Handling Unseen Words</a:t>
            </a:r>
            <a:endParaRPr lang="en-IN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We have calculated 12x300 matrix which stores word vector corresponding to each tag ( this word vector is sum of all word’s vector in train-set which tag as respective tags ).</a:t>
            </a:r>
            <a:endParaRPr lang="en-IN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algorithm encounter unseen word we calculate cos-similarity between tag vector and word vector and map it to [0,1] by exponential function.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itl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9900"/>
                </a:solidFill>
                <a:latin typeface="Arial"/>
                <a:ea typeface="Arial"/>
              </a:rPr>
              <a:t>Overall performance – Viterbi symbolic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353" name="Content Placeholder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Precision : 0.940198283308899</a:t>
            </a: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Recall : 0.9385240363559173</a:t>
            </a: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F-score (3 values)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F1-score : 0.9386931499010809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F0.5-score : 0.9394349573883816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F2-score : 0.938428994887414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54" name="Rectangle 2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9900"/>
                </a:solidFill>
                <a:latin typeface="Arial"/>
                <a:ea typeface="Arial"/>
              </a:rPr>
              <a:t>Overall performance – Viterbi Word2Vec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356" name="Content Placeholder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Precision : 0.9604942731149146</a:t>
            </a: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Recall : 0.960550498867571</a:t>
            </a: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F-score (3 values)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F1-score : 0.9604629662664248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F0.5-score : 0.960467122841927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F2-score : 0.9605015364677237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57" name="Rectangle 2"/>
          <p:cNvSpPr/>
          <p:nvPr/>
        </p:nvSpPr>
        <p:spPr>
          <a:xfrm>
            <a:off x="0" y="90000"/>
            <a:ext cx="360" cy="276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itl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3600" b="0" strike="noStrike" spc="-1">
                <a:solidFill>
                  <a:srgbClr val="009900"/>
                </a:solidFill>
                <a:latin typeface="Arial"/>
                <a:ea typeface="Arial"/>
              </a:rPr>
              <a:t>Overall performance – FFNN with BP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Subtitle 2"/>
          <p:cNvSpPr txBox="1"/>
          <p:nvPr/>
        </p:nvSpPr>
        <p:spPr>
          <a:xfrm>
            <a:off x="457200" y="141840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21200" indent="-342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Precision : 0.9492435479418486</a:t>
            </a: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Recall : 0.9470962732745691</a:t>
            </a:r>
            <a:endParaRPr lang="en-IN" sz="2400" b="0" strike="noStrike" spc="-1">
              <a:latin typeface="Arial"/>
            </a:endParaRPr>
          </a:p>
          <a:p>
            <a:pPr marL="457200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F-score (3 values)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F1-score : 0.9469783997495549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F0.5-score : 0.9479818532819128</a:t>
            </a:r>
            <a:endParaRPr lang="en-IN" sz="2400" b="0" strike="noStrike" spc="-1">
              <a:latin typeface="Arial"/>
            </a:endParaRPr>
          </a:p>
          <a:p>
            <a:pPr marL="914400" lvl="1" indent="-378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–"/>
            </a:pPr>
            <a:r>
              <a:rPr lang="en-IN" sz="2400" b="0" strike="noStrike" spc="-1">
                <a:solidFill>
                  <a:srgbClr val="0000FF"/>
                </a:solidFill>
                <a:latin typeface="Arial"/>
                <a:ea typeface="Arial"/>
              </a:rPr>
              <a:t>F2-score : 09467951214084014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Table 2"/>
          <p:cNvGraphicFramePr/>
          <p:nvPr/>
        </p:nvGraphicFramePr>
        <p:xfrm>
          <a:off x="0" y="0"/>
          <a:ext cx="9144000" cy="712044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56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Performance Comparison</a:t>
                      </a:r>
                      <a:endParaRPr lang="en-IN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HMM Viterbi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Symbolic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HMM Viterbi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Word2Vec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FFNN – BP</a:t>
                      </a:r>
                      <a:endParaRPr lang="en-IN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Using Word2Vec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Recall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F0.5 score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 score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5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F2 score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Table 3"/>
          <p:cNvGraphicFramePr/>
          <p:nvPr/>
        </p:nvGraphicFramePr>
        <p:xfrm>
          <a:off x="0" y="0"/>
          <a:ext cx="9144000" cy="685764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6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report – Viterbi Symbolic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Recall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F1-score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ADJ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ADP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CONJ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NOUN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NUM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VERB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0.17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0.23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Table 3"/>
          <p:cNvGraphicFramePr/>
          <p:nvPr/>
        </p:nvGraphicFramePr>
        <p:xfrm>
          <a:off x="0" y="0"/>
          <a:ext cx="9144000" cy="685764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6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report – Viterbi Word2Vec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Recall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F1-score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ADJ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ADP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CONJ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NOUN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NUM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VERB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Table 3"/>
          <p:cNvGraphicFramePr/>
          <p:nvPr/>
        </p:nvGraphicFramePr>
        <p:xfrm>
          <a:off x="0" y="0"/>
          <a:ext cx="9144000" cy="685764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6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Classification report – Word2Vec with FFNN-BP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Precision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Recall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F1-score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ADJ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ADP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ADV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0.88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CONJ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0.98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NOUN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NUM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0.94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0.97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0.69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0.79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VERB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0.95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0.76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0.39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0.52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1020</Words>
  <Application>Microsoft Office PowerPoint</Application>
  <PresentationFormat>On-screen Show (4:3)</PresentationFormat>
  <Paragraphs>288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 – Viterbi symbolic (Numbers)</vt:lpstr>
      <vt:lpstr>PowerPoint Presentation</vt:lpstr>
      <vt:lpstr>Confusion matrix –Viterbi word2vec (Numbers)</vt:lpstr>
      <vt:lpstr>PowerPoint Presentation</vt:lpstr>
      <vt:lpstr>Confusion matrix – word2vec with FFNN-BP (Numbers)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Pushpak</dc:creator>
  <dc:description/>
  <cp:lastModifiedBy>Jasani Parth Alpeshbhai</cp:lastModifiedBy>
  <cp:revision>30</cp:revision>
  <dcterms:modified xsi:type="dcterms:W3CDTF">2022-10-09T12:01:36Z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0x0101001445854BF199BD4B8BC5B1B5F14D49D3</vt:lpwstr>
  </property>
  <property fmtid="{D5CDD505-2E9C-101B-9397-08002B2CF9AE}" pid="3" name="Notes">
    <vt:i4>1</vt:i4>
  </property>
  <property fmtid="{D5CDD505-2E9C-101B-9397-08002B2CF9AE}" pid="4" name="PresentationFormat">
    <vt:lpwstr>On-screen Show (4:3)</vt:lpwstr>
  </property>
  <property fmtid="{D5CDD505-2E9C-101B-9397-08002B2CF9AE}" pid="5" name="Slides">
    <vt:i4>19</vt:i4>
  </property>
</Properties>
</file>