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3B4A634-43A2-40BF-9531-87BAD4CA81C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55;p1:notes"/>
          <p:cNvSpPr/>
          <p:nvPr/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91624C-ACD4-4D50-B3AB-1238981D0549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</p:spPr>
        <p:txBody>
          <a:bodyPr lIns="96480" rIns="9648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59;p15"/>
          <p:cNvSpPr/>
          <p:nvPr/>
        </p:nvSpPr>
        <p:spPr>
          <a:xfrm>
            <a:off x="304920" y="762120"/>
            <a:ext cx="8685000" cy="22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 </a:t>
            </a:r>
            <a:r>
              <a:rPr b="1" lang="en-IN" sz="4400" spc="-1" strike="noStrike">
                <a:solidFill>
                  <a:srgbClr val="009900"/>
                </a:solidFill>
                <a:latin typeface="Arial"/>
                <a:ea typeface="Arial"/>
              </a:rPr>
              <a:t>Assignment-Discussion</a:t>
            </a:r>
            <a:br/>
            <a:r>
              <a:rPr b="1" lang="en-IN" sz="4400" spc="-1" strike="noStrike">
                <a:solidFill>
                  <a:srgbClr val="009900"/>
                </a:solidFill>
                <a:latin typeface="Arial"/>
                <a:ea typeface="Arial"/>
              </a:rPr>
              <a:t>HMM Implementation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Google Shape;60;p15"/>
          <p:cNvSpPr/>
          <p:nvPr/>
        </p:nvSpPr>
        <p:spPr>
          <a:xfrm>
            <a:off x="115920" y="3276720"/>
            <a:ext cx="8608680" cy="15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Ameeya Ranjan Sethy , 200050006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Jasani Parth Alpeshbhai , 200050053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Kumari Pragati Gupta , 200050063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ff"/>
                </a:solidFill>
                <a:latin typeface="Arial"/>
                <a:ea typeface="Arial"/>
              </a:rPr>
              <a:t>4 September,2022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Any thoughts on generative vs. discriminative POS tagging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9" name="Content Placeholder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00" y="2340000"/>
            <a:ext cx="7559640" cy="31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Discriminative POS tagging is Conditional model and therefore it is based on Conditional probability. It needs labelled data, and so it can be used only in supervised learning.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Generative POS tagging is a Joint model and therefore it is based on Joint probability. It can be used in unsupervised learning.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ontent Placeholder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Given a sequence of words, produce the POS tag sequence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Technique to be used: HMM-Viterbi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Use Universal Tag Set (12 in number)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5-fold cross validation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’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.’  ,’ADJ’ ,’ADP’ ,’ADV’ ,’CONJ’ ,’DET’ ,’NOUN’  ,’NUM’ , ’PRON’ , ’PRT’ , ’VERB’ , ’X’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Overall performance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5" name="Content Placeholder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Precision : 0.940198283308899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Recall : 0.9385240363559173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F-score (3 values)</a:t>
            </a:r>
            <a:endParaRPr b="0" lang="en-IN" sz="2400" spc="-1" strike="noStrike">
              <a:latin typeface="Arial"/>
            </a:endParaRPr>
          </a:p>
          <a:p>
            <a:pPr lvl="1" marL="9144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F1-score : 0.9386931499010809</a:t>
            </a:r>
            <a:endParaRPr b="0" lang="en-IN" sz="2400" spc="-1" strike="noStrike">
              <a:latin typeface="Arial"/>
            </a:endParaRPr>
          </a:p>
          <a:p>
            <a:pPr lvl="1" marL="9144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F0.5-score : 0.9394349573883816</a:t>
            </a:r>
            <a:endParaRPr b="0" lang="en-IN" sz="2400" spc="-1" strike="noStrike">
              <a:latin typeface="Arial"/>
            </a:endParaRPr>
          </a:p>
          <a:p>
            <a:pPr lvl="1" marL="9144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F2-score : 0.938428994887414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/>
        </p:nvSpPr>
        <p:spPr>
          <a:xfrm>
            <a:off x="457200" y="274680"/>
            <a:ext cx="8002800" cy="8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Per POS performance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7" name="Content Placeholder 2"/>
          <p:cNvSpPr/>
          <p:nvPr/>
        </p:nvSpPr>
        <p:spPr>
          <a:xfrm>
            <a:off x="360000" y="1260000"/>
            <a:ext cx="8325000" cy="48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                        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Precision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      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Recall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        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F1-Score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Tag-1(‘.’):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0.98,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1.00,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0.99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Tag-2(‘ADJ’):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0.87,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0.89,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0.88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Tag-3(‘ADP’):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0.92,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0.97,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0.94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Tag-4(‘ADV’):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0.90,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0.87,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0.88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Tag-5(‘CONJ’):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0.99,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0.99,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0.99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Tag-6(‘DET’):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0.92,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0.99,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0.95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Tag-7(‘NOUN’):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0.95,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0.92,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0.93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Tag-8(‘NUM’):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0.99,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0.80,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0.88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Tag-9(‘PRON’):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0.93,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0.96,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0.94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Tag-10(‘PRT’):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0.91,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0.85,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0.88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Tag-11(‘VERB’):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0.97,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0.92,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0.94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Tag-12(‘X’):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0.17,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0.35,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0.23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Confusion Matrix (12 X 12)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40000" y="1319760"/>
            <a:ext cx="6478560" cy="53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Interpretation of confusion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 </a:t>
            </a: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(error analysis)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1" name="Content Placeholder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The ‘PRT’ tag is most confused with the ‘ADP’ tag. It is clearly visible from confusion matrix that whenever ‘PRT’ was wrongly predicted, it was predicted as ‘ADP’.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‘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PRT’ tag words: on, at, with, that, over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‘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ADP’ tag words: on, at, with, by, into, of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So there are many words which can be used as both ‘PRT’ and ‘ADP’ tags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The reason can be the similar nature of adpositions and particles which can be understood from definitions.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Data Processing Info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(Pre-processing)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First we preprocessed the data which included converting the text into lower case and adding ‘^’ as start token and ‘$’ as end token in each sentence.</a:t>
            </a:r>
            <a:endParaRPr b="0" lang="en-IN" sz="22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We created 3 dictionaries:</a:t>
            </a:r>
            <a:endParaRPr b="0" lang="en-IN" sz="22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POS_tag_counts – stores no of times each tag has occured in training set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word_pos_tags – 2D dictionary with 1</a:t>
            </a:r>
            <a:r>
              <a:rPr b="0" lang="en-IN" sz="2200" spc="-1" strike="noStrike" baseline="14000000">
                <a:solidFill>
                  <a:srgbClr val="0000ff"/>
                </a:solidFill>
                <a:latin typeface="Arial"/>
                <a:ea typeface="Arial"/>
              </a:rPr>
              <a:t>st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 key as word w and 2</a:t>
            </a:r>
            <a:r>
              <a:rPr b="0" lang="en-IN" sz="2200" spc="-1" strike="noStrike" baseline="14000000">
                <a:solidFill>
                  <a:srgbClr val="0000ff"/>
                </a:solidFill>
                <a:latin typeface="Arial"/>
                <a:ea typeface="Arial"/>
              </a:rPr>
              <a:t>nd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key as tag t and stores no of times word w was uses as tag 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Tag_transition_count – 2D dictionary with 1</a:t>
            </a:r>
            <a:r>
              <a:rPr b="0" lang="en-IN" sz="2200" spc="-1" strike="noStrike" baseline="14000000">
                <a:solidFill>
                  <a:srgbClr val="0000ff"/>
                </a:solidFill>
                <a:latin typeface="Arial"/>
                <a:ea typeface="Arial"/>
              </a:rPr>
              <a:t>st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 key as tag1 &amp; 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2</a:t>
            </a:r>
            <a:r>
              <a:rPr b="0" lang="en-IN" sz="2200" spc="-1" strike="noStrike" baseline="14000000">
                <a:solidFill>
                  <a:srgbClr val="0000ff"/>
                </a:solidFill>
                <a:latin typeface="Arial"/>
                <a:ea typeface="Arial"/>
              </a:rPr>
              <a:t>nd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key as tag2 and stores no of times tag2 follows tag1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Let w represent word and t, t1, t2 represent tag, tag1, tag2</a:t>
            </a:r>
            <a:endParaRPr b="0" lang="en-IN" sz="22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P(w | t) = word_pos_tags[w][t] / POS_tag_counts[t]</a:t>
            </a:r>
            <a:endParaRPr b="0" lang="en-IN" sz="22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Arial"/>
              </a:rPr>
              <a:t>P(t2 | t1) = Tag_transition_count[t1][t2] / POS_tag_counts[t1]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Inferencing/Decoding Info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ontent Placeholder 2"/>
          <p:cNvSpPr/>
          <p:nvPr/>
        </p:nvSpPr>
        <p:spPr>
          <a:xfrm>
            <a:off x="360000" y="1260000"/>
            <a:ext cx="8325000" cy="52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Implemented Viterbi As Follows: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i) prev dictionary stores P(word|tag) for last seen word 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( i.e previous level 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ii) curr dictionary stores P(word|tag) for curr word and 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for each iteration update it's value accordingly. After 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compeletion of one level dat of curr is stored in prev.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iii) parent dictionary helps to backtrack for finding best 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possible tag for each word in given sentence.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- backtacking formula 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final_tags[i] = parent[i+1][final_tags[i+1]] 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- trying to estimating (i)th level tag due to which (i+1)th 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	</a:t>
            </a: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  level tag has high probabilty.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final_tags is list of tags for given word sequence.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9900"/>
                </a:solidFill>
                <a:latin typeface="Arial"/>
                <a:ea typeface="Arial"/>
              </a:rPr>
              <a:t>Marking Scheme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7" name="Content Placeholder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1. Demo working- 10/10 (if not, 0)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2. Implemented Viterbi and Clarity on Viterbi- 5/5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3. Transition and Lexical tables clearly described- 5/5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4. Confusion matrix drawn and error analysed- 5/5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5. Overall F-score &gt; 90- 10/10, &gt;80 &amp; &lt;=90- 8/10, else 6/10</a:t>
            </a:r>
            <a:endParaRPr b="0" lang="en-IN" sz="2400" spc="-1" strike="noStrike">
              <a:latin typeface="Arial"/>
            </a:endParaRPr>
          </a:p>
          <a:p>
            <a:pPr marL="457200" indent="-379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  <a:ea typeface="Arial"/>
              </a:rPr>
              <a:t>6. Unknown word handling- done (5/5; else 0)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5854BF199BD4B8BC5B1B5F14D49D3" ma:contentTypeVersion="6" ma:contentTypeDescription="Create a new document." ma:contentTypeScope="" ma:versionID="c2fb2402d59d4176a6b886aa9fffe699">
  <xsd:schema xmlns:xsd="http://www.w3.org/2001/XMLSchema" xmlns:xs="http://www.w3.org/2001/XMLSchema" xmlns:p="http://schemas.microsoft.com/office/2006/metadata/properties" xmlns:ns2="f6531c3e-9248-4b44-ad81-b1184c9c960f" xmlns:ns3="17a09d5b-2b6d-4652-92c9-5a2d1acb7b1a" targetNamespace="http://schemas.microsoft.com/office/2006/metadata/properties" ma:root="true" ma:fieldsID="06571e8f725d0433f579d0e4d99761ef" ns2:_="" ns3:_="">
    <xsd:import namespace="f6531c3e-9248-4b44-ad81-b1184c9c960f"/>
    <xsd:import namespace="17a09d5b-2b6d-4652-92c9-5a2d1acb7b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31c3e-9248-4b44-ad81-b1184c9c9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09d5b-2b6d-4652-92c9-5a2d1acb7b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7a09d5b-2b6d-4652-92c9-5a2d1acb7b1a">
      <UserInfo>
        <DisplayName>CS626-2022 Members</DisplayName>
        <AccountId>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F2CC4-74F6-4F27-ADC8-409DFE1B41B8}">
  <ds:schemaRefs>
    <ds:schemaRef ds:uri="17a09d5b-2b6d-4652-92c9-5a2d1acb7b1a"/>
    <ds:schemaRef ds:uri="f6531c3e-9248-4b44-ad81-b1184c9c96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1B6FAE-0AD9-4EED-BE78-9D5F928236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6D04D9-C76F-4D62-8816-64A7E04853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  <dc:description/>
  <dc:language>en-IN</dc:language>
  <cp:lastModifiedBy/>
  <dcterms:modified xsi:type="dcterms:W3CDTF">2022-09-06T13:11:45Z</dcterms:modified>
  <cp:revision>9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0x0101001445854BF199BD4B8BC5B1B5F14D49D3</vt:lpwstr>
  </property>
  <property fmtid="{D5CDD505-2E9C-101B-9397-08002B2CF9AE}" pid="3" name="Notes">
    <vt:i4>1</vt:i4>
  </property>
  <property fmtid="{D5CDD505-2E9C-101B-9397-08002B2CF9AE}" pid="4" name="PresentationFormat">
    <vt:lpwstr>On-screen Show (4:3)</vt:lpwstr>
  </property>
  <property fmtid="{D5CDD505-2E9C-101B-9397-08002B2CF9AE}" pid="5" name="Slides">
    <vt:i4>10</vt:i4>
  </property>
</Properties>
</file>