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78" r:id="rId5"/>
    <p:sldId id="280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BE4B5-8ACD-4A88-BF79-C6979CFFB1B2}" type="datetime1">
              <a:rPr lang="es-MX" smtClean="0"/>
              <a:t>21/04/2024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BB85B-CC6E-432A-90A4-D4D0CACB851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4998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81CDCF-F108-4489-A80B-C731D8FEBA6D}" type="datetime1">
              <a:rPr lang="es-MX" noProof="0" smtClean="0"/>
              <a:t>21/04/2024</a:t>
            </a:fld>
            <a:endParaRPr lang="es-MX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716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3FF88B-F56D-454C-860B-CDF972EDAC45}" type="datetime1">
              <a:rPr lang="es-MX" noProof="0" smtClean="0"/>
              <a:t>21/04/2024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F11C13-CF44-4F1C-A266-D5CF0B21CF9E}" type="datetime1">
              <a:rPr lang="es-MX" noProof="0" smtClean="0"/>
              <a:t>21/04/2024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01A5E2-117E-4218-8E67-698CFB1E13A2}" type="datetime1">
              <a:rPr lang="es-MX" noProof="0" smtClean="0"/>
              <a:t>21/04/2024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E4538D-119B-4D95-95C4-1DE20A9813FC}" type="datetime1">
              <a:rPr lang="es-MX" noProof="0" smtClean="0"/>
              <a:t>21/04/2024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MX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MX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C6871-230D-4313-BB1A-21C7FAA4F148}" type="datetime1">
              <a:rPr lang="es-MX" noProof="0" smtClean="0"/>
              <a:t>21/04/2024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A9A78-0866-426A-9584-BAB838533DB3}" type="datetime1">
              <a:rPr lang="es-MX" noProof="0" smtClean="0"/>
              <a:t>21/04/2024</a:t>
            </a:fld>
            <a:endParaRPr lang="es-MX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0B762B-C438-472D-AF27-1C992D0C91DC}" type="datetime1">
              <a:rPr lang="es-MX" noProof="0" smtClean="0"/>
              <a:t>21/04/2024</a:t>
            </a:fld>
            <a:endParaRPr lang="es-MX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02836C-F8F8-4A1B-8A3B-8852B2E3DB9A}" type="datetime1">
              <a:rPr lang="es-MX" noProof="0" smtClean="0"/>
              <a:t>21/04/2024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CCEA6A-AC66-4107-B4DB-B7FF07205BE3}" type="datetime1">
              <a:rPr lang="es-MX" noProof="0" smtClean="0"/>
              <a:t>21/04/2024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E6675D-2C3A-4F74-8577-65124958C3BD}" type="datetime1">
              <a:rPr lang="es-MX" noProof="0" smtClean="0"/>
              <a:t>21/04/2024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7E54B4-2391-42FE-9E99-CA2B5E24A72B}" type="datetime1">
              <a:rPr lang="es-MX" noProof="0" smtClean="0"/>
              <a:t>21/04/2024</a:t>
            </a:fld>
            <a:endParaRPr lang="es-MX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1178F-D5DD-4C8C-8147-57A811ABFB5F}" type="datetime1">
              <a:rPr lang="es-MX" noProof="0" smtClean="0"/>
              <a:t>21/04/2024</a:t>
            </a:fld>
            <a:endParaRPr lang="es-MX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6A68D9-EB40-4AB6-904F-D9F37EF139F8}" type="datetime1">
              <a:rPr lang="es-MX" noProof="0" smtClean="0"/>
              <a:t>21/04/2024</a:t>
            </a:fld>
            <a:endParaRPr lang="es-MX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B41CB3-4AF0-4E1B-933F-0D3ED6573657}" type="datetime1">
              <a:rPr lang="es-MX" noProof="0" smtClean="0"/>
              <a:t>21/04/2024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71E94-56C4-46A9-ABF9-4DCAF6B5F965}" type="datetime1">
              <a:rPr lang="es-MX" noProof="0" smtClean="0"/>
              <a:t>21/04/2024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F1B309A3-3273-448E-BB21-7E163C35D095}" type="datetime1">
              <a:rPr lang="es-MX" noProof="0" smtClean="0"/>
              <a:t>21/04/2024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MX" sz="4000" dirty="0"/>
              <a:t>Rubricas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s-MX" dirty="0"/>
              <a:t>DE TRABAJO EN EQUIPO</a:t>
            </a:r>
          </a:p>
          <a:p>
            <a:pPr algn="l" rtl="0"/>
            <a:endParaRPr lang="es-MX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F0E1230-ABCC-96E1-EBE2-B8061BD21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93437"/>
              </p:ext>
            </p:extLst>
          </p:nvPr>
        </p:nvGraphicFramePr>
        <p:xfrm>
          <a:off x="272322" y="90267"/>
          <a:ext cx="11647357" cy="667746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965439">
                  <a:extLst>
                    <a:ext uri="{9D8B030D-6E8A-4147-A177-3AD203B41FA5}">
                      <a16:colId xmlns:a16="http://schemas.microsoft.com/office/drawing/2014/main" val="2094864636"/>
                    </a:ext>
                  </a:extLst>
                </a:gridCol>
                <a:gridCol w="1845803">
                  <a:extLst>
                    <a:ext uri="{9D8B030D-6E8A-4147-A177-3AD203B41FA5}">
                      <a16:colId xmlns:a16="http://schemas.microsoft.com/office/drawing/2014/main" val="3210189106"/>
                    </a:ext>
                  </a:extLst>
                </a:gridCol>
                <a:gridCol w="2324344">
                  <a:extLst>
                    <a:ext uri="{9D8B030D-6E8A-4147-A177-3AD203B41FA5}">
                      <a16:colId xmlns:a16="http://schemas.microsoft.com/office/drawing/2014/main" val="2013992396"/>
                    </a:ext>
                  </a:extLst>
                </a:gridCol>
                <a:gridCol w="2191890">
                  <a:extLst>
                    <a:ext uri="{9D8B030D-6E8A-4147-A177-3AD203B41FA5}">
                      <a16:colId xmlns:a16="http://schemas.microsoft.com/office/drawing/2014/main" val="4072450728"/>
                    </a:ext>
                  </a:extLst>
                </a:gridCol>
                <a:gridCol w="2191890">
                  <a:extLst>
                    <a:ext uri="{9D8B030D-6E8A-4147-A177-3AD203B41FA5}">
                      <a16:colId xmlns:a16="http://schemas.microsoft.com/office/drawing/2014/main" val="315503130"/>
                    </a:ext>
                  </a:extLst>
                </a:gridCol>
                <a:gridCol w="1127991">
                  <a:extLst>
                    <a:ext uri="{9D8B030D-6E8A-4147-A177-3AD203B41FA5}">
                      <a16:colId xmlns:a16="http://schemas.microsoft.com/office/drawing/2014/main" val="158664776"/>
                    </a:ext>
                  </a:extLst>
                </a:gridCol>
              </a:tblGrid>
              <a:tr h="20432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MX" sz="1800" u="none" strike="noStrike" dirty="0">
                          <a:effectLst/>
                        </a:rPr>
                        <a:t>Rúbrica para evaluar el proceso del TRABAJO EN EQUIPO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69738"/>
                  </a:ext>
                </a:extLst>
              </a:tr>
              <a:tr h="29286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 dirty="0">
                          <a:effectLst/>
                        </a:rPr>
                        <a:t>NOMBRE DEL </a:t>
                      </a:r>
                      <a:r>
                        <a:rPr lang="es-MX" sz="1600" u="none" strike="noStrike" dirty="0" err="1">
                          <a:effectLst/>
                        </a:rPr>
                        <a:t>EQUIPO:Digital</a:t>
                      </a:r>
                      <a:r>
                        <a:rPr lang="es-MX" sz="1600" u="none" strike="noStrike" dirty="0">
                          <a:effectLst/>
                        </a:rPr>
                        <a:t> Masters  INTEGRANTE: </a:t>
                      </a:r>
                      <a:r>
                        <a:rPr lang="es-MX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Alberto Alexander Guzmán Ramírez</a:t>
                      </a:r>
                      <a:endParaRPr lang="es-MX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09935"/>
                  </a:ext>
                </a:extLst>
              </a:tr>
              <a:tr h="31940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  <a:highlight>
                            <a:srgbClr val="ECECED"/>
                          </a:highlight>
                        </a:rPr>
                        <a:t>CRITERIOS \ PUNTOS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CECE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  <a:highlight>
                            <a:srgbClr val="ECECED"/>
                          </a:highlight>
                        </a:rPr>
                        <a:t>4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CECE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  <a:highlight>
                            <a:srgbClr val="ECECED"/>
                          </a:highlight>
                        </a:rPr>
                        <a:t>3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CECE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  <a:highlight>
                            <a:srgbClr val="ECECED"/>
                          </a:highlight>
                        </a:rPr>
                        <a:t>2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CECE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  <a:highlight>
                            <a:srgbClr val="ECECED"/>
                          </a:highlight>
                        </a:rPr>
                        <a:t>1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CECE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b="1" u="none" strike="noStrike">
                          <a:effectLst/>
                          <a:highlight>
                            <a:srgbClr val="ECECED"/>
                          </a:highlight>
                        </a:rPr>
                        <a:t>PUNTAJE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CECE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extLst>
                  <a:ext uri="{0D108BD9-81ED-4DB2-BD59-A6C34878D82A}">
                    <a16:rowId xmlns:a16="http://schemas.microsoft.com/office/drawing/2014/main" val="1158996735"/>
                  </a:ext>
                </a:extLst>
              </a:tr>
              <a:tr h="125405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CONTRIBUCIÓN PARTICIPACIÓN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Siempre ofrece ideas para realizar el trabajo y propone sugerencias para su mejora. Se esfuerza para alcanzar los objetivos del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 dirty="0">
                          <a:effectLst/>
                        </a:rPr>
                        <a:t>Ofrece ideas para realizar el trabajo, aunque pocas veces propone sugerencias para su mejora. Se esfuerza para alcanzar los objetivos del grupo.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Algunas veces ofrece ideas para realizar el trabajo. Pero nunca propone sugerencias  para su mejora. Acepta las propuestas de otros para alcanzar los objetivos del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 dirty="0">
                          <a:effectLst/>
                        </a:rPr>
                        <a:t>Nunca ofrece ideas para realizar el trabajo, ni propone sugerencias para su mejora. En ocasiones dificulta las  propuestas de otros para  alcanzar los objetivos del grupo.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613" marR="4613" marT="4613" marB="0" anchor="ctr"/>
                </a:tc>
                <a:extLst>
                  <a:ext uri="{0D108BD9-81ED-4DB2-BD59-A6C34878D82A}">
                    <a16:rowId xmlns:a16="http://schemas.microsoft.com/office/drawing/2014/main" val="2926693064"/>
                  </a:ext>
                </a:extLst>
              </a:tr>
              <a:tr h="116308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ACTITUD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 dirty="0">
                          <a:effectLst/>
                        </a:rPr>
                        <a:t>Siempre escucha y comparte las ideas de sus compañeros e intenta integrarlas. Busca cómo mantener la unión en el grupo.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Suele escuchar y compartir las ideas de sus compañeros, pero no ofrece cómo integrarlas. Colabora en mantener la unión en 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 veces escucha las ideas de sus compañeros, y acepta integrarlas. No le preocupa la unión en 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Muy pocas veces escucha y comparte las ideas de sus compañeros. No ayuda a mantener la unión en 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613" marR="4613" marT="4613" marB="0" anchor="ctr"/>
                </a:tc>
                <a:extLst>
                  <a:ext uri="{0D108BD9-81ED-4DB2-BD59-A6C34878D82A}">
                    <a16:rowId xmlns:a16="http://schemas.microsoft.com/office/drawing/2014/main" val="4289054825"/>
                  </a:ext>
                </a:extLst>
              </a:tr>
              <a:tr h="8330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RESPONSABILIDAD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Siempre entrega su trabajo a tiempo y el grupo no tiene que modificar sus fechas o plazos.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En ocasiones se retrasa en la entrega de su trabajo, aunque el grupo no tiene que modificar sus fechas o plazos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Muchas veces se retrasa en la entrega de su trabajo, y el grupo tiene que modificar a veces sus fechas o plazos.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Nunca entrega su trabajo a tiempo y el grupo debe modificar sus fechas o plazos.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613" marR="4613" marT="4613" marB="0" anchor="ctr"/>
                </a:tc>
                <a:extLst>
                  <a:ext uri="{0D108BD9-81ED-4DB2-BD59-A6C34878D82A}">
                    <a16:rowId xmlns:a16="http://schemas.microsoft.com/office/drawing/2014/main" val="1281081813"/>
                  </a:ext>
                </a:extLst>
              </a:tr>
              <a:tr h="50295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ASISTENCIA Y PUNTUALIDAD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Asistió siempre a las reuniones del grupo y fue puntual.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Asistió de un 75% a 90% de las reuniones y siempre fue puntual.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Asistió de un 61% a 74% de las reuniones y no siempre fue puntual.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Asistió como máximo al 60% de las reuniones y siempre llegó tarde.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613" marR="4613" marT="4613" marB="0" anchor="ctr"/>
                </a:tc>
                <a:extLst>
                  <a:ext uri="{0D108BD9-81ED-4DB2-BD59-A6C34878D82A}">
                    <a16:rowId xmlns:a16="http://schemas.microsoft.com/office/drawing/2014/main" val="1200123942"/>
                  </a:ext>
                </a:extLst>
              </a:tr>
              <a:tr h="165818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RESOLUCIÓN CONFLICTOS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En situaciones de desacuerdo o conflicto, siempre escucha otras opiniones y acepta sugerencias. Siempre propone alternativas para el consenso o la solución.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En situaciones de desacuerdo o conflicto, casi siempre escucha otras opiniones y acepta sugerencias. A veces propone alternativas para el consenso o solución.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En situaciones de desacuerdo o conflicto, pocas veces escucha otras opiniones o acepta sugerencias. No propone alternativas para el consenso pero los acepta.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En situaciones de desacuerdo o conflicto, no escucha otras opiniones o acepta sugerencias. No propone alternativas y le cuesta aceptar el consenso o la solución.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613" marR="4613" marT="4613" marB="0" anchor="ctr"/>
                </a:tc>
                <a:extLst>
                  <a:ext uri="{0D108BD9-81ED-4DB2-BD59-A6C34878D82A}">
                    <a16:rowId xmlns:a16="http://schemas.microsoft.com/office/drawing/2014/main" val="2131727457"/>
                  </a:ext>
                </a:extLst>
              </a:tr>
              <a:tr h="55340">
                <a:tc gridSpan="5">
                  <a:txBody>
                    <a:bodyPr/>
                    <a:lstStyle/>
                    <a:p>
                      <a:pPr algn="r" fontAlgn="ctr"/>
                      <a:r>
                        <a:rPr lang="es-MX" sz="1400" b="1" u="none" strike="noStrike">
                          <a:effectLst/>
                        </a:rPr>
                        <a:t>TOTAL DE PUNTAJE</a:t>
                      </a:r>
                      <a:endParaRPr lang="es-MX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13" marR="4613" marT="4613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20</a:t>
                      </a:r>
                    </a:p>
                  </a:txBody>
                  <a:tcPr marL="4613" marR="4613" marT="4613" marB="0" anchor="ctr"/>
                </a:tc>
                <a:extLst>
                  <a:ext uri="{0D108BD9-81ED-4DB2-BD59-A6C34878D82A}">
                    <a16:rowId xmlns:a16="http://schemas.microsoft.com/office/drawing/2014/main" val="1915094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97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3A4F2BB-088A-3624-36B0-790BDC05D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62824"/>
              </p:ext>
            </p:extLst>
          </p:nvPr>
        </p:nvGraphicFramePr>
        <p:xfrm>
          <a:off x="242341" y="213746"/>
          <a:ext cx="11707318" cy="643050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975556">
                  <a:extLst>
                    <a:ext uri="{9D8B030D-6E8A-4147-A177-3AD203B41FA5}">
                      <a16:colId xmlns:a16="http://schemas.microsoft.com/office/drawing/2014/main" val="1607327438"/>
                    </a:ext>
                  </a:extLst>
                </a:gridCol>
                <a:gridCol w="1855307">
                  <a:extLst>
                    <a:ext uri="{9D8B030D-6E8A-4147-A177-3AD203B41FA5}">
                      <a16:colId xmlns:a16="http://schemas.microsoft.com/office/drawing/2014/main" val="3145591640"/>
                    </a:ext>
                  </a:extLst>
                </a:gridCol>
                <a:gridCol w="2336310">
                  <a:extLst>
                    <a:ext uri="{9D8B030D-6E8A-4147-A177-3AD203B41FA5}">
                      <a16:colId xmlns:a16="http://schemas.microsoft.com/office/drawing/2014/main" val="1801095270"/>
                    </a:ext>
                  </a:extLst>
                </a:gridCol>
                <a:gridCol w="2203174">
                  <a:extLst>
                    <a:ext uri="{9D8B030D-6E8A-4147-A177-3AD203B41FA5}">
                      <a16:colId xmlns:a16="http://schemas.microsoft.com/office/drawing/2014/main" val="4069644111"/>
                    </a:ext>
                  </a:extLst>
                </a:gridCol>
                <a:gridCol w="2203174">
                  <a:extLst>
                    <a:ext uri="{9D8B030D-6E8A-4147-A177-3AD203B41FA5}">
                      <a16:colId xmlns:a16="http://schemas.microsoft.com/office/drawing/2014/main" val="2771158300"/>
                    </a:ext>
                  </a:extLst>
                </a:gridCol>
                <a:gridCol w="1133797">
                  <a:extLst>
                    <a:ext uri="{9D8B030D-6E8A-4147-A177-3AD203B41FA5}">
                      <a16:colId xmlns:a16="http://schemas.microsoft.com/office/drawing/2014/main" val="560813990"/>
                    </a:ext>
                  </a:extLst>
                </a:gridCol>
              </a:tblGrid>
              <a:tr h="26669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 dirty="0">
                          <a:effectLst/>
                        </a:rPr>
                        <a:t>NOMBRE DEL </a:t>
                      </a:r>
                      <a:r>
                        <a:rPr lang="es-MX" sz="1600" u="none" strike="noStrike" dirty="0" err="1">
                          <a:effectLst/>
                        </a:rPr>
                        <a:t>EQUIPO:Digital</a:t>
                      </a:r>
                      <a:r>
                        <a:rPr lang="es-MX" sz="1600" u="none" strike="noStrike" dirty="0">
                          <a:effectLst/>
                        </a:rPr>
                        <a:t> Masters  INTEGRANTE: </a:t>
                      </a:r>
                      <a:r>
                        <a:rPr lang="es-MX" sz="1800" b="1" u="none" strike="noStrike" dirty="0">
                          <a:effectLst/>
                        </a:rPr>
                        <a:t>Andrés Márquez López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905596"/>
                  </a:ext>
                </a:extLst>
              </a:tr>
              <a:tr h="2666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  <a:highlight>
                            <a:srgbClr val="ECECED"/>
                          </a:highlight>
                        </a:rPr>
                        <a:t>CRITERIOS \ PUNTOS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CECE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 dirty="0">
                          <a:effectLst/>
                          <a:highlight>
                            <a:srgbClr val="ECECED"/>
                          </a:highlight>
                        </a:rPr>
                        <a:t>4</a:t>
                      </a:r>
                      <a:endParaRPr lang="es-MX" sz="13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CECE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  <a:highlight>
                            <a:srgbClr val="ECECED"/>
                          </a:highlight>
                        </a:rPr>
                        <a:t>3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CECE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  <a:highlight>
                            <a:srgbClr val="ECECED"/>
                          </a:highlight>
                        </a:rPr>
                        <a:t>2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CECE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 dirty="0">
                          <a:effectLst/>
                          <a:highlight>
                            <a:srgbClr val="ECECED"/>
                          </a:highlight>
                        </a:rPr>
                        <a:t>1</a:t>
                      </a:r>
                      <a:endParaRPr lang="es-MX" sz="13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CECE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effectLst/>
                          <a:highlight>
                            <a:srgbClr val="ECECED"/>
                          </a:highlight>
                        </a:rPr>
                        <a:t>PUNTAJE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CECE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3513296310"/>
                  </a:ext>
                </a:extLst>
              </a:tr>
              <a:tr h="136909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 dirty="0">
                          <a:effectLst/>
                        </a:rPr>
                        <a:t>CONTRIBUCIÓN PARTICIPACIÓN</a:t>
                      </a:r>
                      <a:endParaRPr lang="es-MX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 dirty="0">
                          <a:effectLst/>
                        </a:rPr>
                        <a:t>Siempre ofrece ideas para realizar el trabajo y propone sugerencias para su mejora. Se esfuerza para alcanzar los objetivos del grupo.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 dirty="0">
                          <a:effectLst/>
                        </a:rPr>
                        <a:t>Ofrece ideas para realizar el trabajo, aunque pocas veces propone sugerencias para su mejora. Se esfuerza para alcanzar los objetivos del grupo.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Algunas veces ofrece ideas para realizar el trabajo. Pero nunca propone sugerencias  para su mejora. Acepta las propuestas de otros para alcanzar los objetivos del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 dirty="0">
                          <a:effectLst/>
                        </a:rPr>
                        <a:t>Nunca ofrece ideas para realizar el trabajo, ni propone sugerencias para su mejora. En ocasiones dificulta las  propuestas de otros para  alcanzar los objetivos del grupo.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521107525"/>
                  </a:ext>
                </a:extLst>
              </a:tr>
              <a:tr h="120825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ACTITUD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 dirty="0">
                          <a:effectLst/>
                        </a:rPr>
                        <a:t>Siempre escucha y comparte las ideas de sus compañeros e intenta integrarlas. Busca cómo mantener la unión en el grupo.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Suele escuchar y compartir las ideas de sus compañeros, pero no ofrece cómo integrarlas. Colabora en mantener la unión en 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 veces escucha las ideas de sus compañeros, y acepta integrarlas. No le preocupa la unión en 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Muy pocas veces escucha y comparte las ideas de sus compañeros. No ayuda a mantener la unión en 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2469704321"/>
                  </a:ext>
                </a:extLst>
              </a:tr>
              <a:tr h="88657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RESPONSABILIDAD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Siempre entrega su trabajo a tiempo y el grupo no tiene que modificar sus fechas o plazos.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En ocasiones se retrasa en la entrega de su trabajo, aunque el grupo no tiene que modificar sus fechas o plazos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Muchas veces se retrasa en la entrega de su trabajo, y el grupo tiene que modificar a veces sus fechas o plazos.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Nunca entrega su trabajo a tiempo y el grupo debe modificar sus fechas o plazos.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836953988"/>
                  </a:ext>
                </a:extLst>
              </a:tr>
              <a:tr h="57245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ASISTENCIA Y PUNTUALIDAD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Asistió siempre a las reuniones del grupo y fue puntual.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Asistió de un 75% a 90% de las reuniones y siempre fue puntual.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Asistió de un 61% a 74% de las reuniones y no siempre fue puntual.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Asistió como máximo al 60% de las reuniones y siempre llegó tarde.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1364221667"/>
                  </a:ext>
                </a:extLst>
              </a:tr>
              <a:tr h="152992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RESOLUCIÓN CONFLICTOS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En situaciones de desacuerdo o conflicto, siempre escucha otras opiniones y acepta sugerencias. Siempre propone alternativas para el consenso o la solución.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En situaciones de desacuerdo o conflicto, casi siempre escucha otras opiniones y acepta sugerencias. A veces propone alternativas para el consenso o solución.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En situaciones de desacuerdo o conflicto, pocas veces escucha otras opiniones o acepta sugerencias. No propone alternativas para el consenso pero los acepta.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En situaciones de desacuerdo o conflicto, no escucha otras opiniones o acepta sugerencias. No propone alternativas y le cuesta aceptar el consenso o la solución.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3651471827"/>
                  </a:ext>
                </a:extLst>
              </a:tr>
              <a:tr h="266696">
                <a:tc gridSpan="5">
                  <a:txBody>
                    <a:bodyPr/>
                    <a:lstStyle/>
                    <a:p>
                      <a:pPr algn="r" fontAlgn="ctr"/>
                      <a:r>
                        <a:rPr lang="es-MX" sz="1600" b="1" u="none" strike="noStrike" dirty="0">
                          <a:effectLst/>
                        </a:rPr>
                        <a:t>TOTAL DE PUNTAJE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20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726844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03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A1FFAE4-0A74-4E14-AA9A-5DCB2612C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99379"/>
              </p:ext>
            </p:extLst>
          </p:nvPr>
        </p:nvGraphicFramePr>
        <p:xfrm>
          <a:off x="242187" y="521672"/>
          <a:ext cx="11707626" cy="581465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63718">
                  <a:extLst>
                    <a:ext uri="{9D8B030D-6E8A-4147-A177-3AD203B41FA5}">
                      <a16:colId xmlns:a16="http://schemas.microsoft.com/office/drawing/2014/main" val="2165920655"/>
                    </a:ext>
                  </a:extLst>
                </a:gridCol>
                <a:gridCol w="1876687">
                  <a:extLst>
                    <a:ext uri="{9D8B030D-6E8A-4147-A177-3AD203B41FA5}">
                      <a16:colId xmlns:a16="http://schemas.microsoft.com/office/drawing/2014/main" val="2474839876"/>
                    </a:ext>
                  </a:extLst>
                </a:gridCol>
                <a:gridCol w="2363233">
                  <a:extLst>
                    <a:ext uri="{9D8B030D-6E8A-4147-A177-3AD203B41FA5}">
                      <a16:colId xmlns:a16="http://schemas.microsoft.com/office/drawing/2014/main" val="2223539277"/>
                    </a:ext>
                  </a:extLst>
                </a:gridCol>
                <a:gridCol w="2228563">
                  <a:extLst>
                    <a:ext uri="{9D8B030D-6E8A-4147-A177-3AD203B41FA5}">
                      <a16:colId xmlns:a16="http://schemas.microsoft.com/office/drawing/2014/main" val="1823069754"/>
                    </a:ext>
                  </a:extLst>
                </a:gridCol>
                <a:gridCol w="2228563">
                  <a:extLst>
                    <a:ext uri="{9D8B030D-6E8A-4147-A177-3AD203B41FA5}">
                      <a16:colId xmlns:a16="http://schemas.microsoft.com/office/drawing/2014/main" val="1089346890"/>
                    </a:ext>
                  </a:extLst>
                </a:gridCol>
                <a:gridCol w="1146862">
                  <a:extLst>
                    <a:ext uri="{9D8B030D-6E8A-4147-A177-3AD203B41FA5}">
                      <a16:colId xmlns:a16="http://schemas.microsoft.com/office/drawing/2014/main" val="3371629074"/>
                    </a:ext>
                  </a:extLst>
                </a:gridCol>
              </a:tblGrid>
              <a:tr h="12576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MX" sz="1800" u="none" strike="noStrike" dirty="0">
                          <a:effectLst/>
                        </a:rPr>
                        <a:t>NOMBRE DEL EQUIPO: Digital Masters  INTEGRANTE: </a:t>
                      </a:r>
                      <a:r>
                        <a:rPr lang="es-MX" sz="1800" b="1" u="none" strike="noStrike" dirty="0">
                          <a:effectLst/>
                        </a:rPr>
                        <a:t>Marco Iván Silva Nicolas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609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CRITERIOS \ PUNTOS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4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3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2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1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effectLst/>
                        </a:rPr>
                        <a:t>PUNTAJE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751483567"/>
                  </a:ext>
                </a:extLst>
              </a:tr>
              <a:tr h="81743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CONTRIBUCIÓN PARTICIPACIÓN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 dirty="0">
                          <a:effectLst/>
                        </a:rPr>
                        <a:t>Siempre ofrece ideas para realizar el trabajo y propone sugerencias para su mejora. Se esfuerza para alcanzar los objetivos del grupo.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Ofrece ideas para realizar el trabajo, aunque pocas veces propone sugerencias para su mejora. Se esfuerza para alcanzar los objetivos del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Algunas veces ofrece ideas para realizar el trabajo. Pero nunca propone sugerencias  para su mejora. Acepta las propuestas de otros para alcanzar los objetivos del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Nunca ofrece ideas para realizar el trabajo, ni propone sugerencias para su mejora. En ocasiones dificulta las  propuestas de otros para  alcanzar los objetivos del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4053374916"/>
                  </a:ext>
                </a:extLst>
              </a:tr>
              <a:tr h="71586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ACTITUD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Siempre escucha y comparte las ideas de sus compañeros e intenta integrarlas. Busca cómo mantener la unión en 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Suele escuchar y compartir las ideas de sus compañeros, pero no ofrece cómo integrarlas. Colabora en mantener la unión en 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 veces escucha las ideas de sus compañeros, y acepta integrarlas. No le preocupa la unión en 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Muy pocas veces escucha y comparte las ideas de sus compañeros. No ayuda a mantener la unión en 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4117471773"/>
                  </a:ext>
                </a:extLst>
              </a:tr>
              <a:tr h="51271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RESPONSABILIDAD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Siempre entrega su trabajo a tiempo y el grupo no tiene que modificar sus fechas o plazos.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En ocasiones se retrasa en la entrega de su trabajo, aunque el grupo no tiene que modificar sus fechas o plazos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Muchas veces se retrasa en la entrega de su trabajo, y el grupo tiene que modificar a veces sus fechas o plazos.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Nunca entrega su trabajo a tiempo y el grupo debe modificar sus fechas o plazos.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3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3503001845"/>
                  </a:ext>
                </a:extLst>
              </a:tr>
              <a:tr h="30956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ASISTENCIA Y PUNTUALIDAD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Asistió siempre a las reuniones del grupo y fue puntual.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Asistió de un 75% a 90% de las reuniones y siempre fue puntual.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Asistió de un 61% a 74% de las reuniones y no siempre fue puntual.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Asistió como máximo al 60% de las reuniones y siempre llegó tarde.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3957823213"/>
                  </a:ext>
                </a:extLst>
              </a:tr>
              <a:tr h="10205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RESOLUCIÓN CONFLICTOS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En situaciones de desacuerdo o conflicto, siempre escucha otras opiniones y acepta sugerencias. Siempre propone alternativas para el consenso o la solución.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En situaciones de desacuerdo o conflicto, casi siempre escucha otras opiniones y acepta sugerencias. A veces propone alternativas para el consenso o solución.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 dirty="0">
                          <a:effectLst/>
                        </a:rPr>
                        <a:t>En situaciones de desacuerdo o conflicto, pocas veces escucha otras opiniones o acepta sugerencias. No propone alternativas para el consenso, pero los acepta.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 dirty="0">
                          <a:effectLst/>
                        </a:rPr>
                        <a:t>En situaciones de desacuerdo o conflicto, no escucha otras opiniones o acepta sugerencias. No propone alternativas y le cuesta aceptar el consenso o la solución.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2862417387"/>
                  </a:ext>
                </a:extLst>
              </a:tr>
              <a:tr h="106412">
                <a:tc gridSpan="5">
                  <a:txBody>
                    <a:bodyPr/>
                    <a:lstStyle/>
                    <a:p>
                      <a:pPr algn="r" fontAlgn="ctr"/>
                      <a:r>
                        <a:rPr lang="es-MX" sz="1800" b="1" u="none" strike="noStrike" dirty="0">
                          <a:effectLst/>
                        </a:rPr>
                        <a:t>TOTAL DE PUNTAJE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19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291430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1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A1FFAE4-0A74-4E14-AA9A-5DCB2612C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834667"/>
              </p:ext>
            </p:extLst>
          </p:nvPr>
        </p:nvGraphicFramePr>
        <p:xfrm>
          <a:off x="242187" y="521672"/>
          <a:ext cx="11707626" cy="581465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63718">
                  <a:extLst>
                    <a:ext uri="{9D8B030D-6E8A-4147-A177-3AD203B41FA5}">
                      <a16:colId xmlns:a16="http://schemas.microsoft.com/office/drawing/2014/main" val="2165920655"/>
                    </a:ext>
                  </a:extLst>
                </a:gridCol>
                <a:gridCol w="1876687">
                  <a:extLst>
                    <a:ext uri="{9D8B030D-6E8A-4147-A177-3AD203B41FA5}">
                      <a16:colId xmlns:a16="http://schemas.microsoft.com/office/drawing/2014/main" val="2474839876"/>
                    </a:ext>
                  </a:extLst>
                </a:gridCol>
                <a:gridCol w="2363233">
                  <a:extLst>
                    <a:ext uri="{9D8B030D-6E8A-4147-A177-3AD203B41FA5}">
                      <a16:colId xmlns:a16="http://schemas.microsoft.com/office/drawing/2014/main" val="2223539277"/>
                    </a:ext>
                  </a:extLst>
                </a:gridCol>
                <a:gridCol w="2228563">
                  <a:extLst>
                    <a:ext uri="{9D8B030D-6E8A-4147-A177-3AD203B41FA5}">
                      <a16:colId xmlns:a16="http://schemas.microsoft.com/office/drawing/2014/main" val="1823069754"/>
                    </a:ext>
                  </a:extLst>
                </a:gridCol>
                <a:gridCol w="2228563">
                  <a:extLst>
                    <a:ext uri="{9D8B030D-6E8A-4147-A177-3AD203B41FA5}">
                      <a16:colId xmlns:a16="http://schemas.microsoft.com/office/drawing/2014/main" val="1089346890"/>
                    </a:ext>
                  </a:extLst>
                </a:gridCol>
                <a:gridCol w="1146862">
                  <a:extLst>
                    <a:ext uri="{9D8B030D-6E8A-4147-A177-3AD203B41FA5}">
                      <a16:colId xmlns:a16="http://schemas.microsoft.com/office/drawing/2014/main" val="3371629074"/>
                    </a:ext>
                  </a:extLst>
                </a:gridCol>
              </a:tblGrid>
              <a:tr h="12576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MX" sz="1800" u="none" strike="noStrike" dirty="0">
                          <a:effectLst/>
                        </a:rPr>
                        <a:t>NOMBRE DEL EQUIPO: Digital Masters  INTEGRANTE: </a:t>
                      </a:r>
                      <a:r>
                        <a:rPr lang="es-MX" sz="1800" b="1" u="none" strike="noStrike" dirty="0">
                          <a:effectLst/>
                        </a:rPr>
                        <a:t>Carlos Uriel Gómez Bautista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609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CRITERIOS \ PUNTOS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4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3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2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1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effectLst/>
                        </a:rPr>
                        <a:t>PUNTAJE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751483567"/>
                  </a:ext>
                </a:extLst>
              </a:tr>
              <a:tr h="81743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CONTRIBUCIÓN PARTICIPACIÓN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 dirty="0">
                          <a:effectLst/>
                        </a:rPr>
                        <a:t>Siempre ofrece ideas para realizar el trabajo y propone sugerencias para su mejora. Se esfuerza para alcanzar los objetivos del grupo.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Ofrece ideas para realizar el trabajo, aunque pocas veces propone sugerencias para su mejora. Se esfuerza para alcanzar los objetivos del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Algunas veces ofrece ideas para realizar el trabajo. Pero nunca propone sugerencias  para su mejora. Acepta las propuestas de otros para alcanzar los objetivos del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Nunca ofrece ideas para realizar el trabajo, ni propone sugerencias para su mejora. En ocasiones dificulta las  propuestas de otros para  alcanzar los objetivos del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4053374916"/>
                  </a:ext>
                </a:extLst>
              </a:tr>
              <a:tr h="71586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ACTITUD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Siempre escucha y comparte las ideas de sus compañeros e intenta integrarlas. Busca cómo mantener la unión en 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Suele escuchar y compartir las ideas de sus compañeros, pero no ofrece cómo integrarlas. Colabora en mantener la unión en 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 veces escucha las ideas de sus compañeros, y acepta integrarlas. No le preocupa la unión en 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Muy pocas veces escucha y comparte las ideas de sus compañeros. No ayuda a mantener la unión en 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4117471773"/>
                  </a:ext>
                </a:extLst>
              </a:tr>
              <a:tr h="51271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RESPONSABILIDAD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Siempre entrega su trabajo a tiempo y el grupo no tiene que modificar sus fechas o plazos.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En ocasiones se retrasa en la entrega de su trabajo, aunque el grupo no tiene que modificar sus fechas o plazos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Muchas veces se retrasa en la entrega de su trabajo, y el grupo tiene que modificar a veces sus fechas o plazos.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Nunca entrega su trabajo a tiempo y el grupo debe modificar sus fechas o plazos.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3503001845"/>
                  </a:ext>
                </a:extLst>
              </a:tr>
              <a:tr h="30956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ASISTENCIA Y PUNTUALIDAD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Asistió siempre a las reuniones del grupo y fue puntual.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Asistió de un 75% a 90% de las reuniones y siempre fue puntual.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Asistió de un 61% a 74% de las reuniones y no siempre fue puntual.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Asistió como máximo al 60% de las reuniones y siempre llegó tarde.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3957823213"/>
                  </a:ext>
                </a:extLst>
              </a:tr>
              <a:tr h="10205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RESOLUCIÓN CONFLICTOS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En situaciones de desacuerdo o conflicto, siempre escucha otras opiniones y acepta sugerencias. Siempre propone alternativas para el consenso o la solución.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En situaciones de desacuerdo o conflicto, casi siempre escucha otras opiniones y acepta sugerencias. A veces propone alternativas para el consenso o solución.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En situaciones de desacuerdo o conflicto, pocas veces escucha otras opiniones o acepta sugerencias. No propone alternativas para el consenso pero los acepta.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 dirty="0">
                          <a:effectLst/>
                        </a:rPr>
                        <a:t>En situaciones de desacuerdo o conflicto, no escucha otras opiniones o acepta sugerencias. No propone alternativas y le cuesta aceptar el consenso o la solución.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2862417387"/>
                  </a:ext>
                </a:extLst>
              </a:tr>
              <a:tr h="106412">
                <a:tc gridSpan="5">
                  <a:txBody>
                    <a:bodyPr/>
                    <a:lstStyle/>
                    <a:p>
                      <a:pPr algn="r" fontAlgn="ctr"/>
                      <a:r>
                        <a:rPr lang="es-MX" sz="1800" b="1" u="none" strike="noStrike" dirty="0">
                          <a:effectLst/>
                        </a:rPr>
                        <a:t>TOTAL DE PUNTAJE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20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291430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17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A1FFAE4-0A74-4E14-AA9A-5DCB2612C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12798"/>
              </p:ext>
            </p:extLst>
          </p:nvPr>
        </p:nvGraphicFramePr>
        <p:xfrm>
          <a:off x="242187" y="324720"/>
          <a:ext cx="11707626" cy="581465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63718">
                  <a:extLst>
                    <a:ext uri="{9D8B030D-6E8A-4147-A177-3AD203B41FA5}">
                      <a16:colId xmlns:a16="http://schemas.microsoft.com/office/drawing/2014/main" val="2165920655"/>
                    </a:ext>
                  </a:extLst>
                </a:gridCol>
                <a:gridCol w="1876687">
                  <a:extLst>
                    <a:ext uri="{9D8B030D-6E8A-4147-A177-3AD203B41FA5}">
                      <a16:colId xmlns:a16="http://schemas.microsoft.com/office/drawing/2014/main" val="2474839876"/>
                    </a:ext>
                  </a:extLst>
                </a:gridCol>
                <a:gridCol w="2363233">
                  <a:extLst>
                    <a:ext uri="{9D8B030D-6E8A-4147-A177-3AD203B41FA5}">
                      <a16:colId xmlns:a16="http://schemas.microsoft.com/office/drawing/2014/main" val="2223539277"/>
                    </a:ext>
                  </a:extLst>
                </a:gridCol>
                <a:gridCol w="2228563">
                  <a:extLst>
                    <a:ext uri="{9D8B030D-6E8A-4147-A177-3AD203B41FA5}">
                      <a16:colId xmlns:a16="http://schemas.microsoft.com/office/drawing/2014/main" val="1823069754"/>
                    </a:ext>
                  </a:extLst>
                </a:gridCol>
                <a:gridCol w="2228563">
                  <a:extLst>
                    <a:ext uri="{9D8B030D-6E8A-4147-A177-3AD203B41FA5}">
                      <a16:colId xmlns:a16="http://schemas.microsoft.com/office/drawing/2014/main" val="1089346890"/>
                    </a:ext>
                  </a:extLst>
                </a:gridCol>
                <a:gridCol w="1146862">
                  <a:extLst>
                    <a:ext uri="{9D8B030D-6E8A-4147-A177-3AD203B41FA5}">
                      <a16:colId xmlns:a16="http://schemas.microsoft.com/office/drawing/2014/main" val="3371629074"/>
                    </a:ext>
                  </a:extLst>
                </a:gridCol>
              </a:tblGrid>
              <a:tr h="12576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MX" sz="1800" u="none" strike="noStrike" dirty="0">
                          <a:effectLst/>
                        </a:rPr>
                        <a:t>NOMBRE DEL EQUIPO: Digital Masters  INTEGRANTE: </a:t>
                      </a:r>
                      <a:r>
                        <a:rPr lang="es-MX" sz="1800" b="1" u="none" strike="noStrike" dirty="0">
                          <a:effectLst/>
                        </a:rPr>
                        <a:t>Abril Meghan Palomino Figueroa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609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CRITERIOS \ PUNTOS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4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3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2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 dirty="0">
                          <a:effectLst/>
                        </a:rPr>
                        <a:t>1</a:t>
                      </a:r>
                      <a:endParaRPr lang="es-MX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effectLst/>
                        </a:rPr>
                        <a:t>PUNTAJE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751483567"/>
                  </a:ext>
                </a:extLst>
              </a:tr>
              <a:tr h="81743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CONTRIBUCIÓN PARTICIPACIÓN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 dirty="0">
                          <a:effectLst/>
                        </a:rPr>
                        <a:t>Siempre ofrece ideas para realizar el trabajo y propone sugerencias para su mejora. Se esfuerza para alcanzar los objetivos del grupo.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Ofrece ideas para realizar el trabajo, aunque pocas veces propone sugerencias para su mejora. Se esfuerza para alcanzar los objetivos del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Algunas veces ofrece ideas para realizar el trabajo. Pero nunca propone sugerencias  para su mejora. Acepta las propuestas de otros para alcanzar los objetivos del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Nunca ofrece ideas para realizar el trabajo, ni propone sugerencias para su mejora. En ocasiones dificulta las  propuestas de otros para  alcanzar los objetivos del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4053374916"/>
                  </a:ext>
                </a:extLst>
              </a:tr>
              <a:tr h="71586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ACTITUD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Siempre escucha y comparte las ideas de sus compañeros e intenta integrarlas. Busca cómo mantener la unión en 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Suele escuchar y compartir las ideas de sus compañeros, pero no ofrece cómo integrarlas. Colabora en mantener la unión en 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 veces escucha las ideas de sus compañeros, y acepta integrarlas. No le preocupa la unión en 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Muy pocas veces escucha y comparte las ideas de sus compañeros. No ayuda a mantener la unión en el grupo.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4117471773"/>
                  </a:ext>
                </a:extLst>
              </a:tr>
              <a:tr h="51271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RESPONSABILIDAD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Siempre entrega su trabajo a tiempo y el grupo no tiene que modificar sus fechas o plazos.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En ocasiones se retrasa en la entrega de su trabajo, aunque el grupo no tiene que modificar sus fechas o plazos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Muchas veces se retrasa en la entrega de su trabajo, y el grupo tiene que modificar a veces sus fechas o plazos.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Nunca entrega su trabajo a tiempo y el grupo debe modificar sus fechas o plazos.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3503001845"/>
                  </a:ext>
                </a:extLst>
              </a:tr>
              <a:tr h="30956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ASISTENCIA Y PUNTUALIDAD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Asistió siempre a las reuniones del grupo y fue puntual.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Asistió de un 75% a 90% de las reuniones y siempre fue puntual.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Asistió de un 61% a 74% de las reuniones y no siempre fue puntual.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Asistió como máximo al 60% de las reuniones y siempre llegó tarde.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3957823213"/>
                  </a:ext>
                </a:extLst>
              </a:tr>
              <a:tr h="102058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300" u="none" strike="noStrike">
                          <a:effectLst/>
                        </a:rPr>
                        <a:t>RESOLUCIÓN CONFLICTOS</a:t>
                      </a:r>
                      <a:endParaRPr lang="es-MX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En situaciones de desacuerdo o conflicto, siempre escucha otras opiniones y acepta sugerencias. Siempre propone alternativas para el consenso o la solución.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En situaciones de desacuerdo o conflicto, casi siempre escucha otras opiniones y acepta sugerencias. A veces propone alternativas para el consenso o solución.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>
                          <a:effectLst/>
                        </a:rPr>
                        <a:t>En situaciones de desacuerdo o conflicto, pocas veces escucha otras opiniones o acepta sugerencias. No propone alternativas para el consenso pero los acepta.</a:t>
                      </a:r>
                      <a:endParaRPr lang="es-MX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300" u="none" strike="noStrike" dirty="0">
                          <a:effectLst/>
                        </a:rPr>
                        <a:t>En situaciones de desacuerdo o conflicto, no escucha otras opiniones o acepta sugerencias. No propone alternativas y le cuesta aceptar el consenso o la solución.</a:t>
                      </a:r>
                      <a:endParaRPr lang="es-MX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4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2862417387"/>
                  </a:ext>
                </a:extLst>
              </a:tr>
              <a:tr h="106412">
                <a:tc gridSpan="5">
                  <a:txBody>
                    <a:bodyPr/>
                    <a:lstStyle/>
                    <a:p>
                      <a:pPr algn="r" fontAlgn="ctr"/>
                      <a:r>
                        <a:rPr lang="es-MX" sz="1800" b="1" u="none" strike="noStrike" dirty="0">
                          <a:effectLst/>
                        </a:rPr>
                        <a:t>TOTAL DE PUNTAJE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37" marR="4837" marT="4837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masis MT Pro Black" panose="02040A04050005020304" pitchFamily="18" charset="0"/>
                        </a:rPr>
                        <a:t>20</a:t>
                      </a:r>
                    </a:p>
                  </a:txBody>
                  <a:tcPr marL="4837" marR="4837" marT="4837" marB="0" anchor="ctr"/>
                </a:tc>
                <a:extLst>
                  <a:ext uri="{0D108BD9-81ED-4DB2-BD59-A6C34878D82A}">
                    <a16:rowId xmlns:a16="http://schemas.microsoft.com/office/drawing/2014/main" val="291430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29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5_TF55705232.potx" id="{A4B0B6DF-4079-4F36-8C16-75BAE6BCAE85}" vid="{AD268AD9-898B-45FF-927D-ABE707D575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{5A4DE193-FDA5-4F3F-AA82-EAA9AE032528}tf55705232_win32</Template>
  <TotalTime>307</TotalTime>
  <Words>2405</Words>
  <Application>Microsoft Office PowerPoint</Application>
  <PresentationFormat>Panorámica</PresentationFormat>
  <Paragraphs>199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Amasis MT Pro Black</vt:lpstr>
      <vt:lpstr>Calibri</vt:lpstr>
      <vt:lpstr>Goudy Old Style</vt:lpstr>
      <vt:lpstr>Wingdings 2</vt:lpstr>
      <vt:lpstr>SlateVTI</vt:lpstr>
      <vt:lpstr>Rubricas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Rubricas</dc:title>
  <dc:creator>Meghan Figueroa</dc:creator>
  <cp:lastModifiedBy>Meghan Figueroa</cp:lastModifiedBy>
  <cp:revision>3</cp:revision>
  <dcterms:created xsi:type="dcterms:W3CDTF">2024-04-13T10:45:25Z</dcterms:created>
  <dcterms:modified xsi:type="dcterms:W3CDTF">2024-04-22T07:04:03Z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