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65" r:id="rId12"/>
    <p:sldId id="271" r:id="rId13"/>
    <p:sldId id="272" r:id="rId14"/>
    <p:sldId id="267" r:id="rId15"/>
    <p:sldId id="270" r:id="rId16"/>
  </p:sldIdLst>
  <p:sldSz cx="9144000" cy="5143500" type="screen16x9"/>
  <p:notesSz cx="6858000" cy="9144000"/>
  <p:embeddedFontLst>
    <p:embeddedFont>
      <p:font typeface="Nunito"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1898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0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4202de71e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4202de71e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65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336f07c1d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336f07c1d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91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4202de71e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4202de71e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43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4202de71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4202de71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84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336f07c1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336f07c1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63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336f07c1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336f07c1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62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336f07c1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336f07c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37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336f07c1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336f07c1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95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336f07c1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336f07c1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53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336f07c1d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336f07c1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55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cs.berkeley.ed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81149" y="1174440"/>
            <a:ext cx="7498079" cy="1448100"/>
          </a:xfrm>
          <a:prstGeom prst="rect">
            <a:avLst/>
          </a:prstGeom>
        </p:spPr>
        <p:txBody>
          <a:bodyPr spcFirstLastPara="1" wrap="square" lIns="91425" tIns="91425" rIns="91425" bIns="91425" anchor="ctr" anchorCtr="0">
            <a:normAutofit/>
          </a:bodyPr>
          <a:lstStyle/>
          <a:p>
            <a:pPr lvl="0"/>
            <a:r>
              <a:rPr lang="fr-FR" dirty="0" smtClean="0">
                <a:solidFill>
                  <a:schemeClr val="accent4">
                    <a:lumMod val="50000"/>
                  </a:schemeClr>
                </a:solidFill>
                <a:effectLst>
                  <a:outerShdw blurRad="38100" dist="38100" dir="2700000" algn="tl">
                    <a:srgbClr val="000000">
                      <a:alpha val="43137"/>
                    </a:srgbClr>
                  </a:outerShdw>
                </a:effectLst>
              </a:rPr>
              <a:t>Checkpoint </a:t>
            </a:r>
            <a:br>
              <a:rPr lang="fr-FR" dirty="0" smtClean="0">
                <a:solidFill>
                  <a:schemeClr val="accent4">
                    <a:lumMod val="50000"/>
                  </a:schemeClr>
                </a:solidFill>
                <a:effectLst>
                  <a:outerShdw blurRad="38100" dist="38100" dir="2700000" algn="tl">
                    <a:srgbClr val="000000">
                      <a:alpha val="43137"/>
                    </a:srgbClr>
                  </a:outerShdw>
                </a:effectLst>
              </a:rPr>
            </a:br>
            <a:r>
              <a:rPr lang="fr-FR" dirty="0" smtClean="0">
                <a:solidFill>
                  <a:schemeClr val="accent4">
                    <a:lumMod val="50000"/>
                  </a:schemeClr>
                </a:solidFill>
                <a:effectLst>
                  <a:outerShdw blurRad="38100" dist="38100" dir="2700000" algn="tl">
                    <a:srgbClr val="000000">
                      <a:alpha val="43137"/>
                    </a:srgbClr>
                  </a:outerShdw>
                </a:effectLst>
              </a:rPr>
              <a:t>Introduction to DATABASE</a:t>
            </a:r>
            <a:endParaRPr dirty="0">
              <a:solidFill>
                <a:schemeClr val="accent4">
                  <a:lumMod val="50000"/>
                </a:schemeClr>
              </a:solidFill>
              <a:effectLst>
                <a:outerShdw blurRad="38100" dist="38100" dir="2700000" algn="tl">
                  <a:srgbClr val="000000">
                    <a:alpha val="43137"/>
                  </a:srgbClr>
                </a:outerShdw>
              </a:effectLst>
            </a:endParaRPr>
          </a:p>
        </p:txBody>
      </p:sp>
      <p:sp>
        <p:nvSpPr>
          <p:cNvPr id="129" name="Google Shape;129;p13"/>
          <p:cNvSpPr txBox="1">
            <a:spLocks noGrp="1"/>
          </p:cNvSpPr>
          <p:nvPr>
            <p:ph type="subTitle" idx="1"/>
          </p:nvPr>
        </p:nvSpPr>
        <p:spPr>
          <a:xfrm>
            <a:off x="1642572" y="3712417"/>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dirty="0" smtClean="0">
                <a:solidFill>
                  <a:schemeClr val="accent4">
                    <a:lumMod val="50000"/>
                  </a:schemeClr>
                </a:solidFill>
              </a:rPr>
              <a:t>Réalisée par Boughattas Amel</a:t>
            </a:r>
            <a:endParaRPr dirty="0">
              <a:solidFill>
                <a:schemeClr val="accent4">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p21"/>
          <p:cNvSpPr txBox="1"/>
          <p:nvPr/>
        </p:nvSpPr>
        <p:spPr>
          <a:xfrm>
            <a:off x="348310" y="610404"/>
            <a:ext cx="83217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0000"/>
              </a:buClr>
              <a:buFontTx/>
              <a:buChar char="֎"/>
            </a:pPr>
            <a:r>
              <a:rPr lang="fr" dirty="0"/>
              <a:t>Integration Services (SSIS) is a platform for building high performance data integration</a:t>
            </a:r>
            <a:endParaRPr dirty="0"/>
          </a:p>
          <a:p>
            <a:pPr lvl="0" algn="l" rtl="0">
              <a:spcBef>
                <a:spcPts val="0"/>
              </a:spcBef>
              <a:spcAft>
                <a:spcPts val="0"/>
              </a:spcAft>
              <a:buClr>
                <a:srgbClr val="FF0000"/>
              </a:buClr>
            </a:pPr>
            <a:r>
              <a:rPr lang="fr" dirty="0" smtClean="0"/>
              <a:t>      solutions</a:t>
            </a:r>
            <a:r>
              <a:rPr lang="fr" dirty="0"/>
              <a:t>, including ETL processing for data warehousing. </a:t>
            </a:r>
            <a:endParaRPr dirty="0"/>
          </a:p>
        </p:txBody>
      </p:sp>
      <p:sp>
        <p:nvSpPr>
          <p:cNvPr id="5" name="Google Shape;221;p21"/>
          <p:cNvSpPr txBox="1"/>
          <p:nvPr/>
        </p:nvSpPr>
        <p:spPr>
          <a:xfrm>
            <a:off x="356617" y="1226004"/>
            <a:ext cx="8501400" cy="112027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500"/>
              </a:spcBef>
              <a:spcAft>
                <a:spcPts val="0"/>
              </a:spcAft>
              <a:buClr>
                <a:srgbClr val="FF0000"/>
              </a:buClr>
              <a:buFontTx/>
              <a:buChar char="֎"/>
            </a:pPr>
            <a:r>
              <a:rPr lang="fr" dirty="0" smtClean="0">
                <a:latin typeface="+mj-lt"/>
                <a:ea typeface="Calibri"/>
                <a:cs typeface="Calibri"/>
                <a:sym typeface="Calibri"/>
              </a:rPr>
              <a:t>The SQL Server infrastructure includes a lot of additional tools, like reporting services, integration</a:t>
            </a:r>
            <a:endParaRPr dirty="0" smtClean="0">
              <a:latin typeface="+mj-lt"/>
              <a:ea typeface="Calibri"/>
              <a:cs typeface="Calibri"/>
              <a:sym typeface="Calibri"/>
            </a:endParaRPr>
          </a:p>
          <a:p>
            <a:pPr lvl="0" algn="l" rtl="0">
              <a:lnSpc>
                <a:spcPct val="115000"/>
              </a:lnSpc>
              <a:spcBef>
                <a:spcPts val="500"/>
              </a:spcBef>
              <a:spcAft>
                <a:spcPts val="0"/>
              </a:spcAft>
              <a:buClr>
                <a:srgbClr val="FF0000"/>
              </a:buClr>
            </a:pPr>
            <a:r>
              <a:rPr lang="fr" dirty="0" smtClean="0">
                <a:latin typeface="+mj-lt"/>
                <a:ea typeface="Calibri"/>
                <a:cs typeface="Calibri"/>
                <a:sym typeface="Calibri"/>
              </a:rPr>
              <a:t>      systems, and analytics. For companies that manage multiple teams, these tools make a big difference</a:t>
            </a:r>
            <a:endParaRPr dirty="0" smtClean="0">
              <a:latin typeface="+mj-lt"/>
              <a:ea typeface="Calibri"/>
              <a:cs typeface="Calibri"/>
              <a:sym typeface="Calibri"/>
            </a:endParaRPr>
          </a:p>
          <a:p>
            <a:pPr lvl="0" algn="l" rtl="0">
              <a:lnSpc>
                <a:spcPct val="115000"/>
              </a:lnSpc>
              <a:spcBef>
                <a:spcPts val="500"/>
              </a:spcBef>
              <a:spcAft>
                <a:spcPts val="0"/>
              </a:spcAft>
              <a:buClr>
                <a:srgbClr val="FF0000"/>
              </a:buClr>
            </a:pPr>
            <a:r>
              <a:rPr lang="fr" dirty="0" smtClean="0">
                <a:latin typeface="+mj-lt"/>
                <a:ea typeface="Calibri"/>
                <a:cs typeface="Calibri"/>
                <a:sym typeface="Calibri"/>
              </a:rPr>
              <a:t>      in day-to-day work</a:t>
            </a:r>
            <a:r>
              <a:rPr lang="fr" dirty="0" smtClean="0">
                <a:latin typeface="Calibri"/>
                <a:ea typeface="Calibri"/>
                <a:cs typeface="Calibri"/>
                <a:sym typeface="Calibri"/>
              </a:rPr>
              <a:t>.</a:t>
            </a:r>
            <a:endParaRPr dirty="0">
              <a:latin typeface="Calibri"/>
              <a:ea typeface="Calibri"/>
              <a:cs typeface="Calibri"/>
              <a:sym typeface="Calibri"/>
            </a:endParaRPr>
          </a:p>
        </p:txBody>
      </p:sp>
      <p:pic>
        <p:nvPicPr>
          <p:cNvPr id="6" name="Google Shape;220;p21"/>
          <p:cNvPicPr preferRelativeResize="0"/>
          <p:nvPr/>
        </p:nvPicPr>
        <p:blipFill>
          <a:blip r:embed="rId2">
            <a:alphaModFix/>
          </a:blip>
          <a:stretch>
            <a:fillRect/>
          </a:stretch>
        </p:blipFill>
        <p:spPr>
          <a:xfrm>
            <a:off x="6573138" y="2959650"/>
            <a:ext cx="2352675" cy="1943100"/>
          </a:xfrm>
          <a:prstGeom prst="rect">
            <a:avLst/>
          </a:prstGeom>
          <a:noFill/>
          <a:ln>
            <a:noFill/>
          </a:ln>
        </p:spPr>
      </p:pic>
    </p:spTree>
    <p:extLst>
      <p:ext uri="{BB962C8B-B14F-4D97-AF65-F5344CB8AC3E}">
        <p14:creationId xmlns:p14="http://schemas.microsoft.com/office/powerpoint/2010/main" val="228573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2"/>
          <p:cNvSpPr txBox="1">
            <a:spLocks noGrp="1"/>
          </p:cNvSpPr>
          <p:nvPr>
            <p:ph type="title"/>
          </p:nvPr>
        </p:nvSpPr>
        <p:spPr>
          <a:xfrm>
            <a:off x="482138" y="1419695"/>
            <a:ext cx="7496766" cy="224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2800" dirty="0" smtClean="0">
                <a:latin typeface="Calibri"/>
                <a:ea typeface="Calibri"/>
                <a:cs typeface="Calibri"/>
                <a:sym typeface="Calibri"/>
              </a:rPr>
              <a:t>System Properties Comparison </a:t>
            </a:r>
            <a:endParaRPr sz="2800" dirty="0" smtClean="0">
              <a:latin typeface="Calibri"/>
              <a:ea typeface="Calibri"/>
              <a:cs typeface="Calibri"/>
              <a:sym typeface="Calibri"/>
            </a:endParaRPr>
          </a:p>
          <a:p>
            <a:pPr marL="0" lvl="0" indent="0" algn="ctr" rtl="0">
              <a:spcBef>
                <a:spcPts val="0"/>
              </a:spcBef>
              <a:spcAft>
                <a:spcPts val="0"/>
              </a:spcAft>
              <a:buNone/>
            </a:pPr>
            <a:r>
              <a:rPr lang="fr" sz="2800" dirty="0" smtClean="0">
                <a:latin typeface="Calibri"/>
                <a:ea typeface="Calibri"/>
                <a:cs typeface="Calibri"/>
                <a:sym typeface="Calibri"/>
              </a:rPr>
              <a:t>SQL Server vs. MySql vs. PostgreSQL</a:t>
            </a:r>
            <a:endParaRPr sz="2800" dirty="0" smtClean="0">
              <a:latin typeface="Calibri"/>
              <a:ea typeface="Calibri"/>
              <a:cs typeface="Calibri"/>
              <a:sym typeface="Calibri"/>
            </a:endParaRPr>
          </a:p>
          <a:p>
            <a:pPr marL="0" lvl="0" indent="0" algn="ctr" rtl="0">
              <a:spcBef>
                <a:spcPts val="0"/>
              </a:spcBef>
              <a:spcAft>
                <a:spcPts val="0"/>
              </a:spcAft>
              <a:buNone/>
            </a:pPr>
            <a:endParaRPr sz="3522" dirty="0" smtClean="0">
              <a:latin typeface="Calibri"/>
              <a:ea typeface="Calibri"/>
              <a:cs typeface="Calibri"/>
              <a:sym typeface="Calibri"/>
            </a:endParaRPr>
          </a:p>
          <a:p>
            <a:pPr marL="0" lvl="0" indent="0" algn="ctr" rtl="0">
              <a:spcBef>
                <a:spcPts val="0"/>
              </a:spcBef>
              <a:spcAft>
                <a:spcPts val="0"/>
              </a:spcAft>
              <a:buNone/>
            </a:pPr>
            <a:endParaRP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799" y="3159850"/>
            <a:ext cx="2909455" cy="13830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3331" y="587279"/>
            <a:ext cx="7830589" cy="738664"/>
          </a:xfrm>
          <a:prstGeom prst="rect">
            <a:avLst/>
          </a:prstGeom>
        </p:spPr>
        <p:txBody>
          <a:bodyPr wrap="square">
            <a:spAutoFit/>
          </a:bodyPr>
          <a:lstStyle/>
          <a:p>
            <a:pPr marL="285750" indent="-285750">
              <a:buClr>
                <a:srgbClr val="FF0000"/>
              </a:buClr>
              <a:buFont typeface="Arial" panose="020B0604020202020204" pitchFamily="34" charset="0"/>
              <a:buChar char="֎"/>
            </a:pPr>
            <a:r>
              <a:rPr lang="fr-FR" dirty="0"/>
              <a:t>There are </a:t>
            </a:r>
            <a:r>
              <a:rPr lang="fr-FR" dirty="0" err="1"/>
              <a:t>actually</a:t>
            </a:r>
            <a:r>
              <a:rPr lang="fr-FR" dirty="0"/>
              <a:t> a lot of </a:t>
            </a:r>
            <a:r>
              <a:rPr lang="fr-FR" dirty="0" err="1"/>
              <a:t>differences</a:t>
            </a:r>
            <a:r>
              <a:rPr lang="fr-FR" dirty="0"/>
              <a:t> </a:t>
            </a:r>
            <a:r>
              <a:rPr lang="fr-FR" dirty="0" err="1"/>
              <a:t>between</a:t>
            </a:r>
            <a:r>
              <a:rPr lang="fr-FR" dirty="0"/>
              <a:t> </a:t>
            </a:r>
            <a:r>
              <a:rPr lang="fr-FR" dirty="0" err="1"/>
              <a:t>these</a:t>
            </a:r>
            <a:r>
              <a:rPr lang="fr-FR" dirty="0"/>
              <a:t> </a:t>
            </a:r>
            <a:r>
              <a:rPr lang="fr-FR" dirty="0" err="1"/>
              <a:t>three</a:t>
            </a:r>
            <a:r>
              <a:rPr lang="fr-FR" dirty="0"/>
              <a:t> software </a:t>
            </a:r>
            <a:r>
              <a:rPr lang="fr-FR" dirty="0" err="1"/>
              <a:t>platforms</a:t>
            </a:r>
            <a:r>
              <a:rPr lang="fr-FR" dirty="0"/>
              <a:t>. The more in-</a:t>
            </a:r>
            <a:r>
              <a:rPr lang="fr-FR" dirty="0" err="1"/>
              <a:t>depth</a:t>
            </a:r>
            <a:r>
              <a:rPr lang="fr-FR" dirty="0"/>
              <a:t> </a:t>
            </a:r>
            <a:r>
              <a:rPr lang="fr-FR" dirty="0" err="1" smtClean="0"/>
              <a:t>you</a:t>
            </a:r>
            <a:r>
              <a:rPr lang="fr-FR" dirty="0" smtClean="0"/>
              <a:t> </a:t>
            </a:r>
            <a:r>
              <a:rPr lang="fr-FR" dirty="0"/>
              <a:t>go </a:t>
            </a:r>
            <a:r>
              <a:rPr lang="fr-FR" dirty="0" err="1"/>
              <a:t>with</a:t>
            </a:r>
            <a:r>
              <a:rPr lang="fr-FR" dirty="0"/>
              <a:t> </a:t>
            </a:r>
            <a:r>
              <a:rPr lang="fr-FR" dirty="0" err="1"/>
              <a:t>each</a:t>
            </a:r>
            <a:r>
              <a:rPr lang="fr-FR" dirty="0"/>
              <a:t> one, the more </a:t>
            </a:r>
            <a:r>
              <a:rPr lang="fr-FR" dirty="0" err="1"/>
              <a:t>will</a:t>
            </a:r>
            <a:r>
              <a:rPr lang="fr-FR" dirty="0"/>
              <a:t> </a:t>
            </a:r>
            <a:r>
              <a:rPr lang="fr-FR" dirty="0" err="1"/>
              <a:t>see</a:t>
            </a:r>
            <a:r>
              <a:rPr lang="fr-FR" dirty="0"/>
              <a:t> the </a:t>
            </a:r>
            <a:r>
              <a:rPr lang="fr-FR" dirty="0" err="1"/>
              <a:t>differences</a:t>
            </a:r>
            <a:r>
              <a:rPr lang="fr-FR" dirty="0"/>
              <a:t>.</a:t>
            </a:r>
          </a:p>
          <a:p>
            <a:pPr marL="285750" indent="-285750">
              <a:buClr>
                <a:srgbClr val="FF0000"/>
              </a:buClr>
              <a:buFont typeface="Arial" panose="020B0604020202020204" pitchFamily="34" charset="0"/>
              <a:buChar char="֎"/>
            </a:pPr>
            <a:endParaRPr lang="fr-FR" dirty="0"/>
          </a:p>
        </p:txBody>
      </p:sp>
      <p:sp>
        <p:nvSpPr>
          <p:cNvPr id="4" name="Rectangle 3"/>
          <p:cNvSpPr/>
          <p:nvPr/>
        </p:nvSpPr>
        <p:spPr>
          <a:xfrm>
            <a:off x="673331" y="2384473"/>
            <a:ext cx="7988531" cy="954107"/>
          </a:xfrm>
          <a:prstGeom prst="rect">
            <a:avLst/>
          </a:prstGeom>
        </p:spPr>
        <p:txBody>
          <a:bodyPr wrap="square">
            <a:spAutoFit/>
          </a:bodyPr>
          <a:lstStyle/>
          <a:p>
            <a:pPr marL="285750" indent="-285750">
              <a:buClr>
                <a:srgbClr val="FF0000"/>
              </a:buClr>
              <a:buFont typeface="Arial" panose="020B0604020202020204" pitchFamily="34" charset="0"/>
              <a:buChar char="֎"/>
            </a:pPr>
            <a:r>
              <a:rPr lang="fr-FR" dirty="0"/>
              <a:t>It </a:t>
            </a:r>
            <a:r>
              <a:rPr lang="fr-FR" dirty="0" err="1"/>
              <a:t>does</a:t>
            </a:r>
            <a:r>
              <a:rPr lang="fr-FR" dirty="0"/>
              <a:t> </a:t>
            </a:r>
            <a:r>
              <a:rPr lang="fr-FR" dirty="0" err="1"/>
              <a:t>become</a:t>
            </a:r>
            <a:r>
              <a:rPr lang="fr-FR" dirty="0"/>
              <a:t> more </a:t>
            </a:r>
            <a:r>
              <a:rPr lang="fr-FR" dirty="0" err="1"/>
              <a:t>challenging</a:t>
            </a:r>
            <a:r>
              <a:rPr lang="fr-FR" dirty="0"/>
              <a:t> if </a:t>
            </a:r>
            <a:r>
              <a:rPr lang="fr-FR" dirty="0" err="1"/>
              <a:t>you</a:t>
            </a:r>
            <a:r>
              <a:rPr lang="fr-FR" dirty="0"/>
              <a:t> have </a:t>
            </a:r>
            <a:r>
              <a:rPr lang="fr-FR" dirty="0" err="1"/>
              <a:t>built</a:t>
            </a:r>
            <a:r>
              <a:rPr lang="fr-FR" dirty="0"/>
              <a:t> a large application </a:t>
            </a:r>
            <a:r>
              <a:rPr lang="fr-FR" dirty="0" err="1"/>
              <a:t>using</a:t>
            </a:r>
            <a:r>
              <a:rPr lang="fr-FR" dirty="0"/>
              <a:t> one </a:t>
            </a:r>
            <a:r>
              <a:rPr lang="fr-FR" dirty="0" err="1"/>
              <a:t>database</a:t>
            </a:r>
            <a:r>
              <a:rPr lang="fr-FR" dirty="0"/>
              <a:t> </a:t>
            </a:r>
            <a:r>
              <a:rPr lang="fr-FR" dirty="0" err="1"/>
              <a:t>platform</a:t>
            </a:r>
            <a:r>
              <a:rPr lang="fr-FR" dirty="0"/>
              <a:t> and </a:t>
            </a:r>
            <a:r>
              <a:rPr lang="fr-FR" dirty="0" err="1"/>
              <a:t>then</a:t>
            </a:r>
            <a:r>
              <a:rPr lang="fr-FR" dirty="0"/>
              <a:t> </a:t>
            </a:r>
            <a:r>
              <a:rPr lang="fr-FR" dirty="0" err="1"/>
              <a:t>decide</a:t>
            </a:r>
            <a:r>
              <a:rPr lang="fr-FR" dirty="0"/>
              <a:t> to move </a:t>
            </a:r>
            <a:r>
              <a:rPr lang="fr-FR" dirty="0" err="1"/>
              <a:t>it</a:t>
            </a:r>
            <a:r>
              <a:rPr lang="fr-FR" dirty="0"/>
              <a:t> to </a:t>
            </a:r>
            <a:r>
              <a:rPr lang="fr-FR" dirty="0" err="1"/>
              <a:t>another</a:t>
            </a:r>
            <a:r>
              <a:rPr lang="fr-FR" dirty="0"/>
              <a:t> one. The </a:t>
            </a:r>
            <a:r>
              <a:rPr lang="fr-FR" dirty="0" err="1"/>
              <a:t>commands</a:t>
            </a:r>
            <a:r>
              <a:rPr lang="fr-FR" dirty="0"/>
              <a:t> for </a:t>
            </a:r>
            <a:r>
              <a:rPr lang="fr-FR" dirty="0" err="1"/>
              <a:t>creating</a:t>
            </a:r>
            <a:r>
              <a:rPr lang="fr-FR" dirty="0"/>
              <a:t> more </a:t>
            </a:r>
            <a:r>
              <a:rPr lang="fr-FR" dirty="0" err="1"/>
              <a:t>advanced</a:t>
            </a:r>
            <a:r>
              <a:rPr lang="fr-FR" dirty="0"/>
              <a:t> </a:t>
            </a:r>
            <a:r>
              <a:rPr lang="fr-FR" dirty="0" err="1"/>
              <a:t>functionality</a:t>
            </a:r>
            <a:r>
              <a:rPr lang="fr-FR" dirty="0"/>
              <a:t> </a:t>
            </a:r>
            <a:r>
              <a:rPr lang="fr-FR" dirty="0" err="1"/>
              <a:t>like</a:t>
            </a:r>
            <a:r>
              <a:rPr lang="fr-FR" dirty="0"/>
              <a:t> </a:t>
            </a:r>
            <a:r>
              <a:rPr lang="fr-FR" dirty="0" err="1"/>
              <a:t>stored</a:t>
            </a:r>
            <a:r>
              <a:rPr lang="fr-FR" dirty="0"/>
              <a:t> </a:t>
            </a:r>
            <a:r>
              <a:rPr lang="fr-FR" dirty="0" err="1"/>
              <a:t>procedures</a:t>
            </a:r>
            <a:r>
              <a:rPr lang="fr-FR" dirty="0"/>
              <a:t> or user </a:t>
            </a:r>
            <a:r>
              <a:rPr lang="fr-FR" dirty="0" err="1"/>
              <a:t>defined</a:t>
            </a:r>
            <a:r>
              <a:rPr lang="fr-FR" dirty="0"/>
              <a:t> </a:t>
            </a:r>
            <a:r>
              <a:rPr lang="fr-FR" dirty="0" err="1"/>
              <a:t>functions</a:t>
            </a:r>
            <a:r>
              <a:rPr lang="fr-FR" dirty="0"/>
              <a:t> </a:t>
            </a:r>
            <a:r>
              <a:rPr lang="fr-FR" dirty="0" err="1"/>
              <a:t>might</a:t>
            </a:r>
            <a:r>
              <a:rPr lang="fr-FR" dirty="0"/>
              <a:t> </a:t>
            </a:r>
            <a:r>
              <a:rPr lang="fr-FR" dirty="0" err="1"/>
              <a:t>differ</a:t>
            </a:r>
            <a:r>
              <a:rPr lang="fr-FR" dirty="0"/>
              <a:t>. The </a:t>
            </a:r>
            <a:r>
              <a:rPr lang="fr-FR" dirty="0" err="1"/>
              <a:t>built</a:t>
            </a:r>
            <a:r>
              <a:rPr lang="fr-FR" dirty="0"/>
              <a:t>-in </a:t>
            </a:r>
            <a:r>
              <a:rPr lang="fr-FR" dirty="0" err="1"/>
              <a:t>functions</a:t>
            </a:r>
            <a:r>
              <a:rPr lang="fr-FR" dirty="0"/>
              <a:t> </a:t>
            </a:r>
            <a:r>
              <a:rPr lang="fr-FR" dirty="0" err="1"/>
              <a:t>might</a:t>
            </a:r>
            <a:r>
              <a:rPr lang="fr-FR" dirty="0"/>
              <a:t> </a:t>
            </a:r>
            <a:r>
              <a:rPr lang="fr-FR" dirty="0" err="1"/>
              <a:t>also</a:t>
            </a:r>
            <a:r>
              <a:rPr lang="fr-FR" dirty="0"/>
              <a:t> </a:t>
            </a:r>
            <a:r>
              <a:rPr lang="fr-FR" dirty="0" err="1"/>
              <a:t>be</a:t>
            </a:r>
            <a:r>
              <a:rPr lang="fr-FR" dirty="0"/>
              <a:t> </a:t>
            </a:r>
            <a:r>
              <a:rPr lang="fr-FR" dirty="0" err="1"/>
              <a:t>different</a:t>
            </a:r>
            <a:r>
              <a:rPr lang="fr-FR" dirty="0"/>
              <a:t> </a:t>
            </a:r>
            <a:r>
              <a:rPr lang="fr-FR" dirty="0" err="1"/>
              <a:t>from</a:t>
            </a:r>
            <a:r>
              <a:rPr lang="fr-FR" dirty="0"/>
              <a:t> one </a:t>
            </a:r>
            <a:r>
              <a:rPr lang="fr-FR" dirty="0" err="1"/>
              <a:t>database</a:t>
            </a:r>
            <a:r>
              <a:rPr lang="fr-FR" dirty="0"/>
              <a:t> </a:t>
            </a:r>
            <a:r>
              <a:rPr lang="fr-FR" dirty="0" err="1"/>
              <a:t>platform</a:t>
            </a:r>
            <a:r>
              <a:rPr lang="fr-FR" dirty="0"/>
              <a:t> to </a:t>
            </a:r>
            <a:r>
              <a:rPr lang="fr-FR" dirty="0" err="1"/>
              <a:t>another</a:t>
            </a:r>
            <a:r>
              <a:rPr lang="fr-FR" dirty="0"/>
              <a:t>.</a:t>
            </a:r>
            <a:endParaRPr lang="fr-FR" dirty="0"/>
          </a:p>
        </p:txBody>
      </p:sp>
      <p:sp>
        <p:nvSpPr>
          <p:cNvPr id="5" name="Rectangle 4"/>
          <p:cNvSpPr/>
          <p:nvPr/>
        </p:nvSpPr>
        <p:spPr>
          <a:xfrm>
            <a:off x="673331" y="1214922"/>
            <a:ext cx="7448204" cy="1169551"/>
          </a:xfrm>
          <a:prstGeom prst="rect">
            <a:avLst/>
          </a:prstGeom>
        </p:spPr>
        <p:txBody>
          <a:bodyPr wrap="square">
            <a:spAutoFit/>
          </a:bodyPr>
          <a:lstStyle/>
          <a:p>
            <a:pPr marL="285750" indent="-285750">
              <a:buClr>
                <a:srgbClr val="FF0000"/>
              </a:buClr>
              <a:buFont typeface="Arial" panose="020B0604020202020204" pitchFamily="34" charset="0"/>
              <a:buChar char="֎"/>
            </a:pPr>
            <a:r>
              <a:rPr lang="fr-FR" dirty="0"/>
              <a:t>But the good news </a:t>
            </a:r>
            <a:r>
              <a:rPr lang="fr-FR" dirty="0" err="1"/>
              <a:t>is</a:t>
            </a:r>
            <a:r>
              <a:rPr lang="fr-FR" dirty="0"/>
              <a:t> </a:t>
            </a:r>
            <a:r>
              <a:rPr lang="fr-FR" dirty="0" err="1"/>
              <a:t>that</a:t>
            </a:r>
            <a:r>
              <a:rPr lang="fr-FR" dirty="0"/>
              <a:t> </a:t>
            </a:r>
            <a:r>
              <a:rPr lang="fr-FR" dirty="0" err="1"/>
              <a:t>they</a:t>
            </a:r>
            <a:r>
              <a:rPr lang="fr-FR" dirty="0"/>
              <a:t> are all </a:t>
            </a:r>
            <a:r>
              <a:rPr lang="fr-FR" dirty="0" err="1"/>
              <a:t>based</a:t>
            </a:r>
            <a:r>
              <a:rPr lang="fr-FR" dirty="0"/>
              <a:t> on the ANSI SQL Standard. </a:t>
            </a:r>
            <a:r>
              <a:rPr lang="fr-FR" dirty="0" err="1"/>
              <a:t>What</a:t>
            </a:r>
            <a:r>
              <a:rPr lang="fr-FR" dirty="0"/>
              <a:t> </a:t>
            </a:r>
            <a:r>
              <a:rPr lang="fr-FR" dirty="0" err="1"/>
              <a:t>this</a:t>
            </a:r>
            <a:r>
              <a:rPr lang="fr-FR" dirty="0"/>
              <a:t> </a:t>
            </a:r>
            <a:r>
              <a:rPr lang="fr-FR" dirty="0" err="1"/>
              <a:t>really</a:t>
            </a:r>
            <a:r>
              <a:rPr lang="fr-FR" dirty="0"/>
              <a:t> </a:t>
            </a:r>
            <a:r>
              <a:rPr lang="fr-FR" dirty="0" err="1"/>
              <a:t>means</a:t>
            </a:r>
            <a:r>
              <a:rPr lang="fr-FR" dirty="0"/>
              <a:t> </a:t>
            </a:r>
            <a:r>
              <a:rPr lang="fr-FR" dirty="0" err="1"/>
              <a:t>is</a:t>
            </a:r>
            <a:r>
              <a:rPr lang="fr-FR" dirty="0"/>
              <a:t> </a:t>
            </a:r>
            <a:r>
              <a:rPr lang="fr-FR" dirty="0" err="1"/>
              <a:t>that</a:t>
            </a:r>
            <a:r>
              <a:rPr lang="fr-FR" dirty="0"/>
              <a:t> the key </a:t>
            </a:r>
            <a:r>
              <a:rPr lang="fr-FR" dirty="0" err="1"/>
              <a:t>functionality</a:t>
            </a:r>
            <a:r>
              <a:rPr lang="fr-FR" dirty="0"/>
              <a:t> </a:t>
            </a:r>
            <a:r>
              <a:rPr lang="fr-FR" dirty="0" err="1"/>
              <a:t>that</a:t>
            </a:r>
            <a:r>
              <a:rPr lang="fr-FR" dirty="0"/>
              <a:t> </a:t>
            </a:r>
            <a:r>
              <a:rPr lang="fr-FR" dirty="0" err="1"/>
              <a:t>you</a:t>
            </a:r>
            <a:r>
              <a:rPr lang="fr-FR" dirty="0"/>
              <a:t> </a:t>
            </a:r>
            <a:r>
              <a:rPr lang="fr-FR" dirty="0" err="1"/>
              <a:t>need</a:t>
            </a:r>
            <a:r>
              <a:rPr lang="fr-FR" dirty="0"/>
              <a:t> to know </a:t>
            </a:r>
            <a:r>
              <a:rPr lang="fr-FR" dirty="0" err="1"/>
              <a:t>will</a:t>
            </a:r>
            <a:r>
              <a:rPr lang="fr-FR" dirty="0"/>
              <a:t> </a:t>
            </a:r>
            <a:r>
              <a:rPr lang="fr-FR" dirty="0" err="1"/>
              <a:t>remain</a:t>
            </a:r>
            <a:r>
              <a:rPr lang="fr-FR" dirty="0"/>
              <a:t> more or </a:t>
            </a:r>
            <a:r>
              <a:rPr lang="fr-FR" dirty="0" err="1"/>
              <a:t>less</a:t>
            </a:r>
            <a:r>
              <a:rPr lang="fr-FR" dirty="0"/>
              <a:t> the </a:t>
            </a:r>
            <a:r>
              <a:rPr lang="fr-FR" dirty="0" err="1"/>
              <a:t>same</a:t>
            </a:r>
            <a:r>
              <a:rPr lang="fr-FR" dirty="0"/>
              <a:t> </a:t>
            </a:r>
            <a:r>
              <a:rPr lang="fr-FR" dirty="0" err="1"/>
              <a:t>between</a:t>
            </a:r>
            <a:r>
              <a:rPr lang="fr-FR" dirty="0"/>
              <a:t> </a:t>
            </a:r>
            <a:r>
              <a:rPr lang="fr-FR" dirty="0" err="1"/>
              <a:t>each</a:t>
            </a:r>
            <a:r>
              <a:rPr lang="fr-FR" dirty="0"/>
              <a:t> one of </a:t>
            </a:r>
            <a:r>
              <a:rPr lang="fr-FR" dirty="0" err="1"/>
              <a:t>these</a:t>
            </a:r>
            <a:r>
              <a:rPr lang="fr-FR" dirty="0"/>
              <a:t> </a:t>
            </a:r>
            <a:r>
              <a:rPr lang="fr-FR" dirty="0" err="1"/>
              <a:t>databases</a:t>
            </a:r>
            <a:r>
              <a:rPr lang="fr-FR" dirty="0"/>
              <a:t>. Most of the time if </a:t>
            </a:r>
            <a:r>
              <a:rPr lang="fr-FR" dirty="0" err="1"/>
              <a:t>you</a:t>
            </a:r>
            <a:r>
              <a:rPr lang="fr-FR" dirty="0"/>
              <a:t> do </a:t>
            </a:r>
            <a:r>
              <a:rPr lang="fr-FR" dirty="0" err="1"/>
              <a:t>run</a:t>
            </a:r>
            <a:r>
              <a:rPr lang="fr-FR" dirty="0"/>
              <a:t> </a:t>
            </a:r>
            <a:r>
              <a:rPr lang="fr-FR" dirty="0" err="1"/>
              <a:t>into</a:t>
            </a:r>
            <a:r>
              <a:rPr lang="fr-FR" dirty="0"/>
              <a:t> a </a:t>
            </a:r>
            <a:r>
              <a:rPr lang="fr-FR" dirty="0" err="1"/>
              <a:t>difference</a:t>
            </a:r>
            <a:r>
              <a:rPr lang="fr-FR" dirty="0"/>
              <a:t>, </a:t>
            </a:r>
            <a:r>
              <a:rPr lang="fr-FR" dirty="0" err="1"/>
              <a:t>it’s</a:t>
            </a:r>
            <a:r>
              <a:rPr lang="fr-FR" dirty="0"/>
              <a:t> </a:t>
            </a:r>
            <a:r>
              <a:rPr lang="fr-FR" dirty="0" err="1"/>
              <a:t>very</a:t>
            </a:r>
            <a:r>
              <a:rPr lang="fr-FR" dirty="0"/>
              <a:t> </a:t>
            </a:r>
            <a:r>
              <a:rPr lang="fr-FR" dirty="0" err="1"/>
              <a:t>easy</a:t>
            </a:r>
            <a:r>
              <a:rPr lang="fr-FR" dirty="0"/>
              <a:t> to </a:t>
            </a:r>
            <a:r>
              <a:rPr lang="fr-FR" dirty="0" err="1"/>
              <a:t>research</a:t>
            </a:r>
            <a:r>
              <a:rPr lang="fr-FR" dirty="0"/>
              <a:t> and </a:t>
            </a:r>
            <a:r>
              <a:rPr lang="fr-FR" dirty="0" err="1"/>
              <a:t>determine</a:t>
            </a:r>
            <a:r>
              <a:rPr lang="fr-FR" dirty="0"/>
              <a:t> how to </a:t>
            </a:r>
            <a:r>
              <a:rPr lang="fr-FR" dirty="0" err="1"/>
              <a:t>modify</a:t>
            </a:r>
            <a:r>
              <a:rPr lang="fr-FR" dirty="0"/>
              <a:t> </a:t>
            </a:r>
            <a:r>
              <a:rPr lang="fr-FR" dirty="0" err="1"/>
              <a:t>your</a:t>
            </a:r>
            <a:r>
              <a:rPr lang="fr-FR" dirty="0"/>
              <a:t> SQL </a:t>
            </a:r>
            <a:r>
              <a:rPr lang="fr-FR" dirty="0" err="1"/>
              <a:t>commands</a:t>
            </a:r>
            <a:r>
              <a:rPr lang="fr-FR" dirty="0"/>
              <a:t> to </a:t>
            </a:r>
            <a:r>
              <a:rPr lang="fr-FR" dirty="0" err="1"/>
              <a:t>work</a:t>
            </a:r>
            <a:r>
              <a:rPr lang="fr-FR" dirty="0"/>
              <a:t> </a:t>
            </a:r>
            <a:r>
              <a:rPr lang="fr-FR" dirty="0" err="1"/>
              <a:t>with</a:t>
            </a:r>
            <a:r>
              <a:rPr lang="fr-FR" dirty="0"/>
              <a:t> </a:t>
            </a:r>
            <a:r>
              <a:rPr lang="fr-FR" dirty="0" err="1"/>
              <a:t>another</a:t>
            </a:r>
            <a:r>
              <a:rPr lang="fr-FR" dirty="0"/>
              <a:t> </a:t>
            </a:r>
            <a:r>
              <a:rPr lang="fr-FR" dirty="0" err="1"/>
              <a:t>database</a:t>
            </a:r>
            <a:r>
              <a:rPr lang="fr-FR" dirty="0"/>
              <a:t> </a:t>
            </a:r>
            <a:r>
              <a:rPr lang="fr-FR" dirty="0" err="1"/>
              <a:t>platform</a:t>
            </a:r>
            <a:r>
              <a:rPr lang="fr-FR" dirty="0"/>
              <a:t>.</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046" y="3338580"/>
            <a:ext cx="2909455" cy="1383049"/>
          </a:xfrm>
          <a:prstGeom prst="rect">
            <a:avLst/>
          </a:prstGeom>
        </p:spPr>
      </p:pic>
    </p:spTree>
    <p:extLst>
      <p:ext uri="{BB962C8B-B14F-4D97-AF65-F5344CB8AC3E}">
        <p14:creationId xmlns:p14="http://schemas.microsoft.com/office/powerpoint/2010/main" val="329750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31;p23"/>
          <p:cNvPicPr preferRelativeResize="0"/>
          <p:nvPr/>
        </p:nvPicPr>
        <p:blipFill>
          <a:blip r:embed="rId2">
            <a:alphaModFix/>
          </a:blip>
          <a:stretch>
            <a:fillRect/>
          </a:stretch>
        </p:blipFill>
        <p:spPr>
          <a:xfrm>
            <a:off x="1122220" y="0"/>
            <a:ext cx="6633556" cy="5400908"/>
          </a:xfrm>
          <a:prstGeom prst="rect">
            <a:avLst/>
          </a:prstGeom>
          <a:noFill/>
          <a:ln>
            <a:noFill/>
          </a:ln>
        </p:spPr>
      </p:pic>
    </p:spTree>
    <p:extLst>
      <p:ext uri="{BB962C8B-B14F-4D97-AF65-F5344CB8AC3E}">
        <p14:creationId xmlns:p14="http://schemas.microsoft.com/office/powerpoint/2010/main" val="377781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4"/>
          <p:cNvPicPr preferRelativeResize="0"/>
          <p:nvPr/>
        </p:nvPicPr>
        <p:blipFill>
          <a:blip r:embed="rId3">
            <a:alphaModFix/>
          </a:blip>
          <a:stretch>
            <a:fillRect/>
          </a:stretch>
        </p:blipFill>
        <p:spPr>
          <a:xfrm>
            <a:off x="1590675" y="317617"/>
            <a:ext cx="5855250" cy="47148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7279" y="1362832"/>
            <a:ext cx="6866313" cy="738664"/>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dirty="0" smtClean="0"/>
              <a:t>One RDBMS </a:t>
            </a:r>
            <a:r>
              <a:rPr lang="fr-FR" dirty="0" err="1" smtClean="0"/>
              <a:t>does</a:t>
            </a:r>
            <a:r>
              <a:rPr lang="fr-FR" dirty="0" smtClean="0"/>
              <a:t> not have to </a:t>
            </a:r>
            <a:r>
              <a:rPr lang="fr-FR" dirty="0" err="1" smtClean="0"/>
              <a:t>be</a:t>
            </a:r>
            <a:r>
              <a:rPr lang="fr-FR" dirty="0" smtClean="0"/>
              <a:t> </a:t>
            </a:r>
            <a:r>
              <a:rPr lang="fr-FR" dirty="0" err="1" smtClean="0"/>
              <a:t>better</a:t>
            </a:r>
            <a:r>
              <a:rPr lang="fr-FR" dirty="0" smtClean="0"/>
              <a:t> </a:t>
            </a:r>
            <a:r>
              <a:rPr lang="fr-FR" dirty="0" err="1" smtClean="0"/>
              <a:t>than</a:t>
            </a:r>
            <a:r>
              <a:rPr lang="fr-FR" dirty="0" smtClean="0"/>
              <a:t> the </a:t>
            </a:r>
            <a:r>
              <a:rPr lang="fr-FR" dirty="0" err="1" smtClean="0"/>
              <a:t>other</a:t>
            </a:r>
            <a:r>
              <a:rPr lang="fr-FR" dirty="0" smtClean="0"/>
              <a:t>.</a:t>
            </a:r>
          </a:p>
          <a:p>
            <a:pPr marL="285750" indent="-285750">
              <a:lnSpc>
                <a:spcPct val="150000"/>
              </a:lnSpc>
              <a:buFont typeface="Wingdings" panose="05000000000000000000" pitchFamily="2" charset="2"/>
              <a:buChar char="ü"/>
            </a:pPr>
            <a:r>
              <a:rPr lang="fr-FR" dirty="0" smtClean="0"/>
              <a:t>It </a:t>
            </a:r>
            <a:r>
              <a:rPr lang="fr-FR" dirty="0" err="1" smtClean="0"/>
              <a:t>depends</a:t>
            </a:r>
            <a:r>
              <a:rPr lang="fr-FR" dirty="0" smtClean="0"/>
              <a:t> on the </a:t>
            </a:r>
            <a:r>
              <a:rPr lang="fr-FR" dirty="0" err="1" smtClean="0"/>
              <a:t>requirements</a:t>
            </a:r>
            <a:r>
              <a:rPr lang="fr-FR" dirty="0" smtClean="0"/>
              <a:t> of the programmer to design </a:t>
            </a:r>
            <a:r>
              <a:rPr lang="fr-FR" dirty="0" err="1" smtClean="0"/>
              <a:t>his</a:t>
            </a:r>
            <a:r>
              <a:rPr lang="fr-FR" dirty="0" smtClean="0"/>
              <a:t> web application.</a:t>
            </a:r>
            <a:endParaRPr lang="fr-FR" dirty="0"/>
          </a:p>
        </p:txBody>
      </p:sp>
      <p:sp>
        <p:nvSpPr>
          <p:cNvPr id="5" name="Google Shape;134;p14"/>
          <p:cNvSpPr txBox="1">
            <a:spLocks/>
          </p:cNvSpPr>
          <p:nvPr/>
        </p:nvSpPr>
        <p:spPr>
          <a:xfrm>
            <a:off x="2477678" y="120384"/>
            <a:ext cx="3964200" cy="1003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9pPr>
          </a:lstStyle>
          <a:p>
            <a:r>
              <a:rPr lang="fr-FR" sz="3700" dirty="0" smtClean="0">
                <a:solidFill>
                  <a:schemeClr val="accent4">
                    <a:lumMod val="50000"/>
                  </a:schemeClr>
                </a:solidFill>
                <a:effectLst>
                  <a:outerShdw blurRad="38100" dist="38100" dir="2700000" algn="tl">
                    <a:srgbClr val="000000">
                      <a:alpha val="43137"/>
                    </a:srgbClr>
                  </a:outerShdw>
                </a:effectLst>
              </a:rPr>
              <a:t>Conclusion</a:t>
            </a:r>
            <a:endParaRPr lang="fr-FR" sz="3700" dirty="0">
              <a:solidFill>
                <a:schemeClr val="accent4">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415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2666626" y="156103"/>
            <a:ext cx="3964200" cy="100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3700" dirty="0">
                <a:solidFill>
                  <a:schemeClr val="accent4">
                    <a:lumMod val="50000"/>
                  </a:schemeClr>
                </a:solidFill>
                <a:effectLst>
                  <a:outerShdw blurRad="38100" dist="38100" dir="2700000" algn="tl">
                    <a:srgbClr val="000000">
                      <a:alpha val="43137"/>
                    </a:srgbClr>
                  </a:outerShdw>
                </a:effectLst>
              </a:rPr>
              <a:t>Outline</a:t>
            </a:r>
            <a:endParaRPr sz="3700" dirty="0">
              <a:solidFill>
                <a:schemeClr val="accent4">
                  <a:lumMod val="50000"/>
                </a:schemeClr>
              </a:solidFill>
              <a:effectLst>
                <a:outerShdw blurRad="38100" dist="38100" dir="2700000" algn="tl">
                  <a:srgbClr val="000000">
                    <a:alpha val="43137"/>
                  </a:srgbClr>
                </a:outerShdw>
              </a:effectLst>
            </a:endParaRPr>
          </a:p>
        </p:txBody>
      </p:sp>
      <p:sp>
        <p:nvSpPr>
          <p:cNvPr id="135" name="Google Shape;135;p14"/>
          <p:cNvSpPr txBox="1">
            <a:spLocks noGrp="1"/>
          </p:cNvSpPr>
          <p:nvPr>
            <p:ph type="subTitle" idx="1"/>
          </p:nvPr>
        </p:nvSpPr>
        <p:spPr>
          <a:xfrm>
            <a:off x="1968075" y="1076308"/>
            <a:ext cx="5361300" cy="5226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fr" sz="7200" dirty="0"/>
              <a:t>Presentation &amp; functionalities :</a:t>
            </a:r>
            <a:endParaRPr dirty="0"/>
          </a:p>
        </p:txBody>
      </p:sp>
      <p:sp>
        <p:nvSpPr>
          <p:cNvPr id="136" name="Google Shape;136;p14"/>
          <p:cNvSpPr txBox="1">
            <a:spLocks noGrp="1"/>
          </p:cNvSpPr>
          <p:nvPr>
            <p:ph type="subTitle" idx="1"/>
          </p:nvPr>
        </p:nvSpPr>
        <p:spPr>
          <a:xfrm>
            <a:off x="2334450" y="1482075"/>
            <a:ext cx="1538100" cy="522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fr" dirty="0"/>
              <a:t>MYSQL</a:t>
            </a:r>
            <a:endParaRPr dirty="0"/>
          </a:p>
        </p:txBody>
      </p:sp>
      <p:sp>
        <p:nvSpPr>
          <p:cNvPr id="137" name="Google Shape;137;p14"/>
          <p:cNvSpPr txBox="1">
            <a:spLocks noGrp="1"/>
          </p:cNvSpPr>
          <p:nvPr>
            <p:ph type="subTitle" idx="1"/>
          </p:nvPr>
        </p:nvSpPr>
        <p:spPr>
          <a:xfrm>
            <a:off x="2334450" y="1850964"/>
            <a:ext cx="2237700" cy="522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fr" dirty="0"/>
              <a:t>PostgresSQL</a:t>
            </a:r>
            <a:endParaRPr dirty="0"/>
          </a:p>
        </p:txBody>
      </p:sp>
      <p:sp>
        <p:nvSpPr>
          <p:cNvPr id="138" name="Google Shape;138;p14"/>
          <p:cNvSpPr txBox="1">
            <a:spLocks noGrp="1"/>
          </p:cNvSpPr>
          <p:nvPr>
            <p:ph type="subTitle" idx="1"/>
          </p:nvPr>
        </p:nvSpPr>
        <p:spPr>
          <a:xfrm>
            <a:off x="2330175" y="2272425"/>
            <a:ext cx="2583600" cy="522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fr"/>
              <a:t>SQL SERVER</a:t>
            </a:r>
            <a:endParaRPr/>
          </a:p>
        </p:txBody>
      </p:sp>
      <p:sp>
        <p:nvSpPr>
          <p:cNvPr id="139" name="Google Shape;139;p14"/>
          <p:cNvSpPr txBox="1"/>
          <p:nvPr/>
        </p:nvSpPr>
        <p:spPr>
          <a:xfrm>
            <a:off x="1968075" y="2566425"/>
            <a:ext cx="6199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300" dirty="0">
                <a:solidFill>
                  <a:schemeClr val="lt1"/>
                </a:solidFill>
                <a:latin typeface="Calibri"/>
                <a:ea typeface="Calibri"/>
                <a:cs typeface="Calibri"/>
                <a:sym typeface="Calibri"/>
              </a:rPr>
              <a:t>Comparison between the three RDBMS</a:t>
            </a:r>
            <a:endParaRPr sz="2300" dirty="0"/>
          </a:p>
        </p:txBody>
      </p:sp>
      <p:sp>
        <p:nvSpPr>
          <p:cNvPr id="140" name="Google Shape;140;p14"/>
          <p:cNvSpPr txBox="1"/>
          <p:nvPr/>
        </p:nvSpPr>
        <p:spPr>
          <a:xfrm>
            <a:off x="1968075" y="3023625"/>
            <a:ext cx="6199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300" dirty="0">
                <a:solidFill>
                  <a:schemeClr val="lt1"/>
                </a:solidFill>
                <a:latin typeface="Calibri"/>
                <a:ea typeface="Calibri"/>
                <a:cs typeface="Calibri"/>
                <a:sym typeface="Calibri"/>
              </a:rPr>
              <a:t>Conclusion</a:t>
            </a:r>
            <a:endParaRPr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6275350" y="3130850"/>
            <a:ext cx="2590800" cy="1762125"/>
          </a:xfrm>
          <a:prstGeom prst="rect">
            <a:avLst/>
          </a:prstGeom>
          <a:noFill/>
          <a:ln>
            <a:noFill/>
          </a:ln>
        </p:spPr>
      </p:pic>
      <p:sp>
        <p:nvSpPr>
          <p:cNvPr id="146" name="Google Shape;146;p15"/>
          <p:cNvSpPr txBox="1">
            <a:spLocks noGrp="1"/>
          </p:cNvSpPr>
          <p:nvPr>
            <p:ph type="title"/>
          </p:nvPr>
        </p:nvSpPr>
        <p:spPr>
          <a:xfrm>
            <a:off x="1388550" y="301622"/>
            <a:ext cx="6366900" cy="596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MYSQL</a:t>
            </a:r>
            <a:endParaRPr/>
          </a:p>
        </p:txBody>
      </p:sp>
      <p:sp>
        <p:nvSpPr>
          <p:cNvPr id="147" name="Google Shape;147;p15"/>
          <p:cNvSpPr txBox="1"/>
          <p:nvPr/>
        </p:nvSpPr>
        <p:spPr>
          <a:xfrm>
            <a:off x="561557" y="898327"/>
            <a:ext cx="54432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It is the world’s most commonly used RDBMS </a:t>
            </a:r>
            <a:endParaRPr dirty="0"/>
          </a:p>
        </p:txBody>
      </p:sp>
      <p:sp>
        <p:nvSpPr>
          <p:cNvPr id="148" name="Google Shape;148;p15"/>
          <p:cNvSpPr txBox="1"/>
          <p:nvPr/>
        </p:nvSpPr>
        <p:spPr>
          <a:xfrm>
            <a:off x="561557" y="1234178"/>
            <a:ext cx="62421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It is named after developer Michael Widenius; daughter, MY</a:t>
            </a:r>
            <a:endParaRPr dirty="0"/>
          </a:p>
        </p:txBody>
      </p:sp>
      <p:sp>
        <p:nvSpPr>
          <p:cNvPr id="149" name="Google Shape;149;p15"/>
          <p:cNvSpPr txBox="1"/>
          <p:nvPr/>
        </p:nvSpPr>
        <p:spPr>
          <a:xfrm>
            <a:off x="561556" y="1542727"/>
            <a:ext cx="7368785" cy="40007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Its source code is available under the terms of the GNU General </a:t>
            </a:r>
            <a:r>
              <a:rPr lang="fr" dirty="0" smtClean="0"/>
              <a:t>Public License</a:t>
            </a:r>
            <a:r>
              <a:rPr lang="fr" dirty="0"/>
              <a:t>. </a:t>
            </a:r>
            <a:endParaRPr dirty="0"/>
          </a:p>
        </p:txBody>
      </p:sp>
      <p:sp>
        <p:nvSpPr>
          <p:cNvPr id="150" name="Google Shape;150;p15"/>
          <p:cNvSpPr txBox="1"/>
          <p:nvPr/>
        </p:nvSpPr>
        <p:spPr>
          <a:xfrm>
            <a:off x="561556" y="1985419"/>
            <a:ext cx="89088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was owned and sponsored by a single for-profit firm, the Swedish company </a:t>
            </a:r>
            <a:endParaRPr dirty="0" smtClean="0"/>
          </a:p>
          <a:p>
            <a:pPr lvl="0" algn="l" rtl="0">
              <a:spcBef>
                <a:spcPts val="0"/>
              </a:spcBef>
              <a:spcAft>
                <a:spcPts val="0"/>
              </a:spcAft>
              <a:buClr>
                <a:srgbClr val="FFC000"/>
              </a:buClr>
            </a:pPr>
            <a:r>
              <a:rPr lang="fr" dirty="0" smtClean="0"/>
              <a:t>      MySQL AB, now owned by Oracle Corporation    </a:t>
            </a:r>
            <a:endParaRPr dirty="0"/>
          </a:p>
        </p:txBody>
      </p:sp>
      <p:sp>
        <p:nvSpPr>
          <p:cNvPr id="151" name="Google Shape;151;p15"/>
          <p:cNvSpPr txBox="1"/>
          <p:nvPr/>
        </p:nvSpPr>
        <p:spPr>
          <a:xfrm>
            <a:off x="561557" y="2559229"/>
            <a:ext cx="77556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is used in high-profile, large-scale World Wide Web products, including </a:t>
            </a:r>
            <a:endParaRPr dirty="0"/>
          </a:p>
          <a:p>
            <a:pPr lvl="0" algn="l" rtl="0">
              <a:spcBef>
                <a:spcPts val="0"/>
              </a:spcBef>
              <a:spcAft>
                <a:spcPts val="0"/>
              </a:spcAft>
              <a:buClr>
                <a:srgbClr val="FFC000"/>
              </a:buClr>
            </a:pPr>
            <a:r>
              <a:rPr lang="fr" dirty="0" smtClean="0"/>
              <a:t>      Wikipedia</a:t>
            </a:r>
            <a:r>
              <a:rPr lang="fr" dirty="0"/>
              <a:t>, Google, Facebook and Twitter.</a:t>
            </a:r>
            <a:endParaRPr dirty="0"/>
          </a:p>
        </p:txBody>
      </p:sp>
      <p:sp>
        <p:nvSpPr>
          <p:cNvPr id="152" name="Google Shape;152;p15"/>
          <p:cNvSpPr txBox="1"/>
          <p:nvPr/>
        </p:nvSpPr>
        <p:spPr>
          <a:xfrm>
            <a:off x="561557" y="3094793"/>
            <a:ext cx="63669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Originally developed by Michael Widenius and David Axmark in 1994 </a:t>
            </a:r>
            <a:endParaRPr dirty="0"/>
          </a:p>
        </p:txBody>
      </p:sp>
      <p:sp>
        <p:nvSpPr>
          <p:cNvPr id="153" name="Google Shape;153;p15"/>
          <p:cNvSpPr txBox="1"/>
          <p:nvPr/>
        </p:nvSpPr>
        <p:spPr>
          <a:xfrm>
            <a:off x="561557" y="3538648"/>
            <a:ext cx="6999000" cy="61552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First release on 23rd of May 1995, MySQL server 5.5 was released in December 2010  </a:t>
            </a:r>
            <a:endParaRPr dirty="0"/>
          </a:p>
        </p:txBody>
      </p:sp>
      <p:sp>
        <p:nvSpPr>
          <p:cNvPr id="154" name="Google Shape;154;p15"/>
          <p:cNvSpPr txBox="1"/>
          <p:nvPr/>
        </p:nvSpPr>
        <p:spPr>
          <a:xfrm>
            <a:off x="733900" y="3816450"/>
            <a:ext cx="636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p:nvPr/>
        </p:nvSpPr>
        <p:spPr>
          <a:xfrm>
            <a:off x="622794" y="269650"/>
            <a:ext cx="75006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It is the most popular choice of database for use in web </a:t>
            </a:r>
            <a:r>
              <a:rPr lang="fr" dirty="0" smtClean="0"/>
              <a:t>applications </a:t>
            </a:r>
            <a:endParaRPr dirty="0"/>
          </a:p>
        </p:txBody>
      </p:sp>
      <p:sp>
        <p:nvSpPr>
          <p:cNvPr id="160" name="Google Shape;160;p16"/>
          <p:cNvSpPr txBox="1"/>
          <p:nvPr/>
        </p:nvSpPr>
        <p:spPr>
          <a:xfrm>
            <a:off x="622794" y="558200"/>
            <a:ext cx="77703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It is a central component of the widely used LAMP open source web application </a:t>
            </a:r>
            <a:r>
              <a:rPr lang="fr" dirty="0" smtClean="0"/>
              <a:t>software </a:t>
            </a:r>
            <a:r>
              <a:rPr lang="fr" dirty="0"/>
              <a:t>stack (LAMP: Linux, Apache, MySQL, Perl/PHP/Python)</a:t>
            </a:r>
            <a:endParaRPr dirty="0"/>
          </a:p>
        </p:txBody>
      </p:sp>
      <p:sp>
        <p:nvSpPr>
          <p:cNvPr id="161" name="Google Shape;161;p16"/>
          <p:cNvSpPr txBox="1"/>
          <p:nvPr/>
        </p:nvSpPr>
        <p:spPr>
          <a:xfrm>
            <a:off x="630219" y="1066800"/>
            <a:ext cx="30000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is written in C and C++</a:t>
            </a:r>
            <a:endParaRPr dirty="0"/>
          </a:p>
        </p:txBody>
      </p:sp>
      <p:sp>
        <p:nvSpPr>
          <p:cNvPr id="162" name="Google Shape;162;p16"/>
          <p:cNvSpPr txBox="1"/>
          <p:nvPr/>
        </p:nvSpPr>
        <p:spPr>
          <a:xfrm>
            <a:off x="622069" y="1371600"/>
            <a:ext cx="75006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a:t>It works on many different system platforms, including Linux, Mac OS X, Solaris, etc. </a:t>
            </a:r>
            <a:endParaRPr/>
          </a:p>
        </p:txBody>
      </p:sp>
      <p:sp>
        <p:nvSpPr>
          <p:cNvPr id="163" name="Google Shape;163;p16"/>
          <p:cNvSpPr txBox="1"/>
          <p:nvPr/>
        </p:nvSpPr>
        <p:spPr>
          <a:xfrm>
            <a:off x="622069" y="1687500"/>
            <a:ext cx="7694700" cy="8313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Some programming languages include libraries for accessing MySQL databases. These include MySQL Connector/Net for integration with Microsoft’s Visual Studio and JDBC driver for Java </a:t>
            </a:r>
            <a:endParaRPr dirty="0"/>
          </a:p>
        </p:txBody>
      </p:sp>
      <p:sp>
        <p:nvSpPr>
          <p:cNvPr id="164" name="Google Shape;164;p16"/>
          <p:cNvSpPr txBox="1"/>
          <p:nvPr/>
        </p:nvSpPr>
        <p:spPr>
          <a:xfrm>
            <a:off x="622069" y="2375938"/>
            <a:ext cx="74244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has no GUI tools to administer the databases or manage the data contained </a:t>
            </a:r>
            <a:endParaRPr dirty="0"/>
          </a:p>
        </p:txBody>
      </p:sp>
      <p:sp>
        <p:nvSpPr>
          <p:cNvPr id="165" name="Google Shape;165;p16"/>
          <p:cNvSpPr txBox="1"/>
          <p:nvPr/>
        </p:nvSpPr>
        <p:spPr>
          <a:xfrm>
            <a:off x="622069" y="2745871"/>
            <a:ext cx="81141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Official MySQL Workbench enables users to graphically administer MySQL databases and visually design database structures </a:t>
            </a:r>
            <a:endParaRPr dirty="0"/>
          </a:p>
        </p:txBody>
      </p:sp>
      <p:sp>
        <p:nvSpPr>
          <p:cNvPr id="166" name="Google Shape;166;p16"/>
          <p:cNvSpPr txBox="1"/>
          <p:nvPr/>
        </p:nvSpPr>
        <p:spPr>
          <a:xfrm>
            <a:off x="622069" y="3380276"/>
            <a:ext cx="7694700" cy="10467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Workbench allows the users to manage the following:</a:t>
            </a:r>
            <a:endParaRPr dirty="0"/>
          </a:p>
          <a:p>
            <a:pPr lvl="0" algn="l" rtl="0">
              <a:spcBef>
                <a:spcPts val="0"/>
              </a:spcBef>
              <a:spcAft>
                <a:spcPts val="0"/>
              </a:spcAft>
              <a:buClr>
                <a:srgbClr val="FFC000"/>
              </a:buClr>
            </a:pPr>
            <a:r>
              <a:rPr lang="fr" dirty="0" smtClean="0"/>
              <a:t>               Database </a:t>
            </a:r>
            <a:r>
              <a:rPr lang="fr" dirty="0"/>
              <a:t>design &amp; modeling </a:t>
            </a:r>
            <a:endParaRPr dirty="0"/>
          </a:p>
          <a:p>
            <a:pPr lvl="0" algn="l" rtl="0">
              <a:spcBef>
                <a:spcPts val="0"/>
              </a:spcBef>
              <a:spcAft>
                <a:spcPts val="0"/>
              </a:spcAft>
              <a:buClr>
                <a:srgbClr val="FFC000"/>
              </a:buClr>
            </a:pPr>
            <a:r>
              <a:rPr lang="fr" dirty="0" smtClean="0"/>
              <a:t>               SQL </a:t>
            </a:r>
            <a:r>
              <a:rPr lang="fr" dirty="0"/>
              <a:t>Development </a:t>
            </a:r>
            <a:endParaRPr dirty="0"/>
          </a:p>
          <a:p>
            <a:pPr lvl="0" algn="l" rtl="0">
              <a:spcBef>
                <a:spcPts val="0"/>
              </a:spcBef>
              <a:spcAft>
                <a:spcPts val="0"/>
              </a:spcAft>
              <a:buClr>
                <a:srgbClr val="FFC000"/>
              </a:buClr>
            </a:pPr>
            <a:r>
              <a:rPr lang="fr" dirty="0" smtClean="0"/>
              <a:t>               </a:t>
            </a:r>
            <a:r>
              <a:rPr lang="fr" dirty="0"/>
              <a:t>Database Administration </a:t>
            </a:r>
            <a:endParaRPr dirty="0"/>
          </a:p>
        </p:txBody>
      </p:sp>
      <p:pic>
        <p:nvPicPr>
          <p:cNvPr id="167" name="Google Shape;167;p16"/>
          <p:cNvPicPr preferRelativeResize="0"/>
          <p:nvPr/>
        </p:nvPicPr>
        <p:blipFill>
          <a:blip r:embed="rId3">
            <a:alphaModFix/>
          </a:blip>
          <a:stretch>
            <a:fillRect/>
          </a:stretch>
        </p:blipFill>
        <p:spPr>
          <a:xfrm>
            <a:off x="6275350" y="3130850"/>
            <a:ext cx="2590800" cy="17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p:nvPr/>
        </p:nvSpPr>
        <p:spPr>
          <a:xfrm>
            <a:off x="399575" y="348880"/>
            <a:ext cx="86991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a:t>MYSQL has proven itself to be fast, reliable and cost effective to other competitors such as MS </a:t>
            </a:r>
            <a:endParaRPr lang="fr" dirty="0" smtClean="0"/>
          </a:p>
          <a:p>
            <a:pPr lvl="0" algn="l" rtl="0">
              <a:spcBef>
                <a:spcPts val="0"/>
              </a:spcBef>
              <a:spcAft>
                <a:spcPts val="0"/>
              </a:spcAft>
              <a:buClr>
                <a:srgbClr val="FFC000"/>
              </a:buClr>
            </a:pPr>
            <a:r>
              <a:rPr lang="fr" dirty="0"/>
              <a:t> </a:t>
            </a:r>
            <a:r>
              <a:rPr lang="fr" dirty="0" smtClean="0"/>
              <a:t>     SQL </a:t>
            </a:r>
            <a:r>
              <a:rPr lang="fr" dirty="0"/>
              <a:t>Server and Oracle </a:t>
            </a:r>
            <a:endParaRPr dirty="0"/>
          </a:p>
        </p:txBody>
      </p:sp>
      <p:pic>
        <p:nvPicPr>
          <p:cNvPr id="173" name="Google Shape;173;p17"/>
          <p:cNvPicPr preferRelativeResize="0"/>
          <p:nvPr/>
        </p:nvPicPr>
        <p:blipFill rotWithShape="1">
          <a:blip r:embed="rId3">
            <a:alphaModFix/>
          </a:blip>
          <a:srcRect l="-2775" r="-6933" b="1729"/>
          <a:stretch/>
        </p:blipFill>
        <p:spPr>
          <a:xfrm>
            <a:off x="793350" y="859175"/>
            <a:ext cx="7737725" cy="3486225"/>
          </a:xfrm>
          <a:prstGeom prst="rect">
            <a:avLst/>
          </a:prstGeom>
          <a:noFill/>
          <a:ln>
            <a:noFill/>
          </a:ln>
        </p:spPr>
      </p:pic>
      <p:pic>
        <p:nvPicPr>
          <p:cNvPr id="174" name="Google Shape;174;p17"/>
          <p:cNvPicPr preferRelativeResize="0"/>
          <p:nvPr/>
        </p:nvPicPr>
        <p:blipFill>
          <a:blip r:embed="rId4">
            <a:alphaModFix/>
          </a:blip>
          <a:stretch>
            <a:fillRect/>
          </a:stretch>
        </p:blipFill>
        <p:spPr>
          <a:xfrm>
            <a:off x="6275350" y="3130850"/>
            <a:ext cx="2590800" cy="1762125"/>
          </a:xfrm>
          <a:prstGeom prst="rect">
            <a:avLst/>
          </a:prstGeom>
          <a:noFill/>
          <a:ln>
            <a:noFill/>
          </a:ln>
        </p:spPr>
      </p:pic>
      <p:sp>
        <p:nvSpPr>
          <p:cNvPr id="175" name="Google Shape;175;p17"/>
          <p:cNvSpPr txBox="1"/>
          <p:nvPr/>
        </p:nvSpPr>
        <p:spPr>
          <a:xfrm>
            <a:off x="399575" y="871213"/>
            <a:ext cx="85692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C000"/>
              </a:buClr>
              <a:buFont typeface="Arial" panose="020B0604020202020204" pitchFamily="34" charset="0"/>
              <a:buChar char="֎"/>
            </a:pPr>
            <a:r>
              <a:rPr lang="fr" dirty="0" smtClean="0"/>
              <a:t>It </a:t>
            </a:r>
            <a:r>
              <a:rPr lang="fr" dirty="0"/>
              <a:t>is free and developers can amend its code to suit their requirements, which makes </a:t>
            </a:r>
            <a:r>
              <a:rPr lang="fr" dirty="0" smtClean="0"/>
              <a:t>MYSQL</a:t>
            </a:r>
          </a:p>
          <a:p>
            <a:pPr lvl="0" algn="l" rtl="0">
              <a:spcBef>
                <a:spcPts val="0"/>
              </a:spcBef>
              <a:spcAft>
                <a:spcPts val="0"/>
              </a:spcAft>
              <a:buClr>
                <a:srgbClr val="FFC000"/>
              </a:buClr>
            </a:pPr>
            <a:r>
              <a:rPr lang="fr" dirty="0"/>
              <a:t> </a:t>
            </a:r>
            <a:r>
              <a:rPr lang="fr" dirty="0" smtClean="0"/>
              <a:t>      </a:t>
            </a:r>
            <a:r>
              <a:rPr lang="fr" dirty="0"/>
              <a:t>highly customizable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1" name="Google Shape;181;p18"/>
          <p:cNvPicPr preferRelativeResize="0"/>
          <p:nvPr/>
        </p:nvPicPr>
        <p:blipFill>
          <a:blip r:embed="rId3">
            <a:alphaModFix/>
          </a:blip>
          <a:stretch>
            <a:fillRect/>
          </a:stretch>
        </p:blipFill>
        <p:spPr>
          <a:xfrm>
            <a:off x="6138475" y="3560025"/>
            <a:ext cx="2800550" cy="1400275"/>
          </a:xfrm>
          <a:prstGeom prst="rect">
            <a:avLst/>
          </a:prstGeom>
          <a:noFill/>
          <a:ln>
            <a:noFill/>
          </a:ln>
        </p:spPr>
      </p:pic>
      <p:sp>
        <p:nvSpPr>
          <p:cNvPr id="182" name="Google Shape;182;p18"/>
          <p:cNvSpPr txBox="1"/>
          <p:nvPr/>
        </p:nvSpPr>
        <p:spPr>
          <a:xfrm>
            <a:off x="469850" y="3498950"/>
            <a:ext cx="8029800" cy="8313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0070C0"/>
              </a:buClr>
              <a:buFontTx/>
              <a:buChar char="֎"/>
            </a:pPr>
            <a:r>
              <a:rPr lang="fr" dirty="0">
                <a:solidFill>
                  <a:schemeClr val="tx2">
                    <a:lumMod val="10000"/>
                  </a:schemeClr>
                </a:solidFill>
                <a:highlight>
                  <a:srgbClr val="FFFFFF"/>
                </a:highlight>
              </a:rPr>
              <a:t>In this talk, we will look at the overlap between some of the built-in Python and </a:t>
            </a:r>
            <a:endParaRPr dirty="0">
              <a:solidFill>
                <a:schemeClr val="tx2">
                  <a:lumMod val="10000"/>
                </a:schemeClr>
              </a:solidFill>
              <a:highlight>
                <a:srgbClr val="FFFFFF"/>
              </a:highlight>
            </a:endParaRPr>
          </a:p>
          <a:p>
            <a:pPr lvl="0" algn="l" rtl="0">
              <a:spcBef>
                <a:spcPts val="0"/>
              </a:spcBef>
              <a:spcAft>
                <a:spcPts val="0"/>
              </a:spcAft>
              <a:buClr>
                <a:srgbClr val="0070C0"/>
              </a:buClr>
            </a:pPr>
            <a:r>
              <a:rPr lang="fr" dirty="0" smtClean="0">
                <a:solidFill>
                  <a:schemeClr val="tx2">
                    <a:lumMod val="10000"/>
                  </a:schemeClr>
                </a:solidFill>
                <a:highlight>
                  <a:srgbClr val="FFFFFF"/>
                </a:highlight>
              </a:rPr>
              <a:t>      PostgreSQL </a:t>
            </a:r>
            <a:r>
              <a:rPr lang="fr" dirty="0">
                <a:solidFill>
                  <a:schemeClr val="tx2">
                    <a:lumMod val="10000"/>
                  </a:schemeClr>
                </a:solidFill>
                <a:highlight>
                  <a:srgbClr val="FFFFFF"/>
                </a:highlight>
              </a:rPr>
              <a:t>data types. </a:t>
            </a:r>
            <a:endParaRPr dirty="0">
              <a:solidFill>
                <a:schemeClr val="tx2">
                  <a:lumMod val="10000"/>
                </a:schemeClr>
              </a:solidFill>
              <a:highlight>
                <a:srgbClr val="FFFFFF"/>
              </a:highlight>
            </a:endParaRPr>
          </a:p>
          <a:p>
            <a:pPr marL="285750" lvl="0" indent="-285750" algn="l" rtl="0">
              <a:spcBef>
                <a:spcPts val="0"/>
              </a:spcBef>
              <a:spcAft>
                <a:spcPts val="0"/>
              </a:spcAft>
              <a:buClr>
                <a:srgbClr val="0070C0"/>
              </a:buClr>
              <a:buFontTx/>
              <a:buChar char="֎"/>
            </a:pPr>
            <a:endParaRPr dirty="0"/>
          </a:p>
        </p:txBody>
      </p:sp>
      <p:sp>
        <p:nvSpPr>
          <p:cNvPr id="183" name="Google Shape;183;p18"/>
          <p:cNvSpPr txBox="1"/>
          <p:nvPr/>
        </p:nvSpPr>
        <p:spPr>
          <a:xfrm>
            <a:off x="469850" y="2883350"/>
            <a:ext cx="76410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0070C0"/>
              </a:buClr>
              <a:buFontTx/>
              <a:buChar char="֎"/>
            </a:pPr>
            <a:r>
              <a:rPr lang="fr" dirty="0">
                <a:solidFill>
                  <a:schemeClr val="tx2">
                    <a:lumMod val="10000"/>
                  </a:schemeClr>
                </a:solidFill>
                <a:highlight>
                  <a:srgbClr val="FFFFFF"/>
                </a:highlight>
              </a:rPr>
              <a:t>PostgreSQL is a powerful relational database system that has many different data types and functions built into the core to make it easier to query and process complex data sets.</a:t>
            </a:r>
            <a:endParaRPr dirty="0">
              <a:solidFill>
                <a:schemeClr val="tx2">
                  <a:lumMod val="10000"/>
                </a:schemeClr>
              </a:solidFill>
            </a:endParaRPr>
          </a:p>
        </p:txBody>
      </p:sp>
      <p:sp>
        <p:nvSpPr>
          <p:cNvPr id="184" name="Google Shape;184;p18"/>
          <p:cNvSpPr txBox="1"/>
          <p:nvPr/>
        </p:nvSpPr>
        <p:spPr>
          <a:xfrm>
            <a:off x="469850" y="895831"/>
            <a:ext cx="81240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0070C0"/>
              </a:buClr>
              <a:buFont typeface="Roboto" panose="020B0604020202020204" charset="0"/>
              <a:buChar char="֎"/>
            </a:pPr>
            <a:r>
              <a:rPr lang="fr" dirty="0" smtClean="0">
                <a:highlight>
                  <a:srgbClr val="FFFFFF"/>
                </a:highlight>
                <a:latin typeface="Roboto"/>
                <a:ea typeface="Roboto"/>
                <a:cs typeface="Roboto"/>
                <a:sym typeface="Roboto"/>
              </a:rPr>
              <a:t>The </a:t>
            </a:r>
            <a:r>
              <a:rPr lang="fr" dirty="0">
                <a:highlight>
                  <a:srgbClr val="FFFFFF"/>
                </a:highlight>
                <a:latin typeface="Roboto"/>
                <a:ea typeface="Roboto"/>
                <a:cs typeface="Roboto"/>
                <a:sym typeface="Roboto"/>
              </a:rPr>
              <a:t>PostgreSQL project started in 1986 at </a:t>
            </a:r>
            <a:r>
              <a:rPr lang="fr" dirty="0">
                <a:solidFill>
                  <a:schemeClr val="tx2">
                    <a:lumMod val="10000"/>
                  </a:schemeClr>
                </a:solidFill>
                <a:highlight>
                  <a:srgbClr val="FFFFFF"/>
                </a:highlight>
                <a:uFill>
                  <a:noFill/>
                </a:uFill>
                <a:latin typeface="Roboto"/>
                <a:ea typeface="Roboto"/>
                <a:cs typeface="Roboto"/>
                <a:sym typeface="Roboto"/>
                <a:hlinkClick r:id="rId4"/>
              </a:rPr>
              <a:t>Berkeley Computer Science Department</a:t>
            </a:r>
            <a:r>
              <a:rPr lang="fr" dirty="0">
                <a:highlight>
                  <a:srgbClr val="FFFFFF"/>
                </a:highlight>
                <a:latin typeface="Roboto"/>
                <a:ea typeface="Roboto"/>
                <a:cs typeface="Roboto"/>
                <a:sym typeface="Roboto"/>
              </a:rPr>
              <a:t>, University of California.</a:t>
            </a:r>
            <a:endParaRPr dirty="0"/>
          </a:p>
        </p:txBody>
      </p:sp>
      <p:sp>
        <p:nvSpPr>
          <p:cNvPr id="185" name="Google Shape;185;p18"/>
          <p:cNvSpPr txBox="1"/>
          <p:nvPr/>
        </p:nvSpPr>
        <p:spPr>
          <a:xfrm>
            <a:off x="469850" y="2303443"/>
            <a:ext cx="85125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0070C0"/>
              </a:buClr>
              <a:buFontTx/>
              <a:buChar char="֎"/>
            </a:pPr>
            <a:r>
              <a:rPr lang="fr" dirty="0">
                <a:highlight>
                  <a:srgbClr val="FFFFFF"/>
                </a:highlight>
                <a:latin typeface="Roboto"/>
                <a:ea typeface="Roboto"/>
                <a:cs typeface="Roboto"/>
                <a:sym typeface="Roboto"/>
              </a:rPr>
              <a:t>In 1996, the </a:t>
            </a:r>
            <a:r>
              <a:rPr lang="fr" dirty="0" smtClean="0">
                <a:highlight>
                  <a:srgbClr val="FFFFFF"/>
                </a:highlight>
                <a:latin typeface="Roboto"/>
                <a:ea typeface="Roboto"/>
                <a:cs typeface="Roboto"/>
                <a:sym typeface="Roboto"/>
              </a:rPr>
              <a:t>POSTGRES </a:t>
            </a:r>
            <a:r>
              <a:rPr lang="fr" dirty="0">
                <a:highlight>
                  <a:srgbClr val="FFFFFF"/>
                </a:highlight>
                <a:latin typeface="Roboto"/>
                <a:ea typeface="Roboto"/>
                <a:cs typeface="Roboto"/>
                <a:sym typeface="Roboto"/>
              </a:rPr>
              <a:t>project was renamed to PostgreSQL to clearly illustrate its support for SQL. Today, PostgreSQL is commonly abbreviated as Postgres.</a:t>
            </a:r>
            <a:endParaRPr dirty="0"/>
          </a:p>
        </p:txBody>
      </p:sp>
      <p:sp>
        <p:nvSpPr>
          <p:cNvPr id="186" name="Google Shape;186;p18"/>
          <p:cNvSpPr txBox="1">
            <a:spLocks noGrp="1"/>
          </p:cNvSpPr>
          <p:nvPr>
            <p:ph type="title"/>
          </p:nvPr>
        </p:nvSpPr>
        <p:spPr>
          <a:xfrm>
            <a:off x="1388550" y="301622"/>
            <a:ext cx="6366900" cy="596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t>PostgreSQL</a:t>
            </a:r>
            <a:endParaRPr dirty="0"/>
          </a:p>
        </p:txBody>
      </p:sp>
      <p:sp>
        <p:nvSpPr>
          <p:cNvPr id="9" name="Google Shape;184;p18"/>
          <p:cNvSpPr txBox="1"/>
          <p:nvPr/>
        </p:nvSpPr>
        <p:spPr>
          <a:xfrm>
            <a:off x="469850" y="1441940"/>
            <a:ext cx="8124000" cy="830966"/>
          </a:xfrm>
          <a:prstGeom prst="rect">
            <a:avLst/>
          </a:prstGeom>
          <a:noFill/>
          <a:ln>
            <a:noFill/>
          </a:ln>
        </p:spPr>
        <p:txBody>
          <a:bodyPr spcFirstLastPara="1" wrap="square" lIns="91425" tIns="91425" rIns="91425" bIns="91425" anchor="t" anchorCtr="0">
            <a:spAutoFit/>
          </a:bodyPr>
          <a:lstStyle/>
          <a:p>
            <a:pPr marL="285750" lvl="0" indent="-285750">
              <a:buClr>
                <a:srgbClr val="0070C0"/>
              </a:buClr>
              <a:buFont typeface="Roboto" panose="020B0604020202020204" charset="0"/>
              <a:buChar char="֎"/>
            </a:pPr>
            <a:r>
              <a:rPr lang="fr" dirty="0">
                <a:highlight>
                  <a:srgbClr val="FFFFFF"/>
                </a:highlight>
                <a:latin typeface="+mj-lt"/>
                <a:ea typeface="Roboto"/>
                <a:cs typeface="Roboto"/>
                <a:sym typeface="Roboto"/>
              </a:rPr>
              <a:t>The project was originally named POSTGRES, in reference to the older Ingres database which also developed at Berkeley. The goal of the POSTGRES project was to add the minimal features needed to support </a:t>
            </a:r>
            <a:endParaRPr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p:nvPr/>
        </p:nvSpPr>
        <p:spPr>
          <a:xfrm>
            <a:off x="438000" y="2624429"/>
            <a:ext cx="85125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We will explore some of the built-in functionality of PostgreSQL and the ease-of-use of manipulating different data types, such as dates and times, arrays, and ranges. </a:t>
            </a:r>
            <a:endParaRPr dirty="0">
              <a:solidFill>
                <a:schemeClr val="tx2">
                  <a:lumMod val="10000"/>
                </a:schemeClr>
              </a:solidFill>
            </a:endParaRPr>
          </a:p>
        </p:txBody>
      </p:sp>
      <p:sp>
        <p:nvSpPr>
          <p:cNvPr id="192" name="Google Shape;192;p19"/>
          <p:cNvSpPr txBox="1"/>
          <p:nvPr/>
        </p:nvSpPr>
        <p:spPr>
          <a:xfrm>
            <a:off x="438000" y="3225990"/>
            <a:ext cx="78501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We will then dive into the psycopg2 PostgreSQL adapter and see how its built-in features enable us to conveniently map PostgreSQL data types to Python.</a:t>
            </a:r>
            <a:endParaRPr dirty="0">
              <a:solidFill>
                <a:schemeClr val="tx2">
                  <a:lumMod val="10000"/>
                </a:schemeClr>
              </a:solidFill>
            </a:endParaRPr>
          </a:p>
        </p:txBody>
      </p:sp>
      <p:sp>
        <p:nvSpPr>
          <p:cNvPr id="193" name="Google Shape;193;p19"/>
          <p:cNvSpPr txBox="1"/>
          <p:nvPr/>
        </p:nvSpPr>
        <p:spPr>
          <a:xfrm>
            <a:off x="465250" y="2045942"/>
            <a:ext cx="81822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we will look at the overlap between some of the primitive Python data types and PostgreSQL data types.</a:t>
            </a:r>
            <a:endParaRPr dirty="0">
              <a:solidFill>
                <a:schemeClr val="tx2">
                  <a:lumMod val="10000"/>
                </a:schemeClr>
              </a:solidFill>
            </a:endParaRPr>
          </a:p>
        </p:txBody>
      </p:sp>
      <p:sp>
        <p:nvSpPr>
          <p:cNvPr id="194" name="Google Shape;194;p19"/>
          <p:cNvSpPr txBox="1"/>
          <p:nvPr/>
        </p:nvSpPr>
        <p:spPr>
          <a:xfrm>
            <a:off x="438000" y="1492145"/>
            <a:ext cx="80298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But PostgreSQL has some data types that are not common in database software, such as arrays, range types, network address types, XML and JSON support, and more.</a:t>
            </a:r>
            <a:endParaRPr dirty="0">
              <a:solidFill>
                <a:schemeClr val="tx2">
                  <a:lumMod val="10000"/>
                </a:schemeClr>
              </a:solidFill>
            </a:endParaRPr>
          </a:p>
        </p:txBody>
      </p:sp>
      <p:sp>
        <p:nvSpPr>
          <p:cNvPr id="195" name="Google Shape;195;p19"/>
          <p:cNvSpPr txBox="1"/>
          <p:nvPr/>
        </p:nvSpPr>
        <p:spPr>
          <a:xfrm>
            <a:off x="465250" y="997026"/>
            <a:ext cx="77265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Some of these data types are what you would expect: strings, numerical types, dates and times, etc. </a:t>
            </a:r>
            <a:endParaRPr dirty="0">
              <a:solidFill>
                <a:schemeClr val="tx2">
                  <a:lumMod val="10000"/>
                </a:schemeClr>
              </a:solidFill>
            </a:endParaRPr>
          </a:p>
        </p:txBody>
      </p:sp>
      <p:sp>
        <p:nvSpPr>
          <p:cNvPr id="196" name="Google Shape;196;p19"/>
          <p:cNvSpPr txBox="1"/>
          <p:nvPr/>
        </p:nvSpPr>
        <p:spPr>
          <a:xfrm>
            <a:off x="438000" y="312030"/>
            <a:ext cx="8445300" cy="83096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We will explore the psycopg2 PostgreSQL adapter and see how it conveniently maps data types between PostgreSQL and Python, and look at how we can extend this to some popular Python ORMs.</a:t>
            </a:r>
            <a:endParaRPr dirty="0">
              <a:solidFill>
                <a:schemeClr val="tx2">
                  <a:lumMod val="10000"/>
                </a:schemeClr>
              </a:solidFill>
            </a:endParaRPr>
          </a:p>
        </p:txBody>
      </p:sp>
      <p:pic>
        <p:nvPicPr>
          <p:cNvPr id="197" name="Google Shape;197;p19"/>
          <p:cNvPicPr preferRelativeResize="0"/>
          <p:nvPr/>
        </p:nvPicPr>
        <p:blipFill>
          <a:blip r:embed="rId3">
            <a:alphaModFix/>
          </a:blip>
          <a:stretch>
            <a:fillRect/>
          </a:stretch>
        </p:blipFill>
        <p:spPr>
          <a:xfrm>
            <a:off x="6138475" y="3560025"/>
            <a:ext cx="2800550" cy="1400275"/>
          </a:xfrm>
          <a:prstGeom prst="rect">
            <a:avLst/>
          </a:prstGeom>
          <a:noFill/>
          <a:ln>
            <a:noFill/>
          </a:ln>
        </p:spPr>
      </p:pic>
      <p:sp>
        <p:nvSpPr>
          <p:cNvPr id="198" name="Google Shape;198;p19"/>
          <p:cNvSpPr txBox="1"/>
          <p:nvPr/>
        </p:nvSpPr>
        <p:spPr>
          <a:xfrm>
            <a:off x="458000" y="3800025"/>
            <a:ext cx="7659000" cy="61552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2D7E9B"/>
              </a:buClr>
              <a:buFont typeface="Arial" panose="020B0604020202020204" pitchFamily="34" charset="0"/>
              <a:buChar char="֎"/>
            </a:pPr>
            <a:r>
              <a:rPr lang="fr" dirty="0">
                <a:solidFill>
                  <a:schemeClr val="tx2">
                    <a:lumMod val="10000"/>
                  </a:schemeClr>
                </a:solidFill>
                <a:highlight>
                  <a:srgbClr val="FFFFFF"/>
                </a:highlight>
              </a:rPr>
              <a:t>Finally, we will extend these methodologies to some popular </a:t>
            </a:r>
            <a:r>
              <a:rPr lang="fr" dirty="0" smtClean="0">
                <a:solidFill>
                  <a:schemeClr val="tx2">
                    <a:lumMod val="10000"/>
                  </a:schemeClr>
                </a:solidFill>
                <a:highlight>
                  <a:srgbClr val="FFFFFF"/>
                </a:highlight>
              </a:rPr>
              <a:t>Python</a:t>
            </a:r>
          </a:p>
          <a:p>
            <a:pPr lvl="0" algn="l" rtl="0">
              <a:spcBef>
                <a:spcPts val="0"/>
              </a:spcBef>
              <a:spcAft>
                <a:spcPts val="0"/>
              </a:spcAft>
              <a:buClr>
                <a:srgbClr val="2D7E9B"/>
              </a:buClr>
            </a:pPr>
            <a:r>
              <a:rPr lang="fr" dirty="0" smtClean="0">
                <a:solidFill>
                  <a:schemeClr val="tx2">
                    <a:lumMod val="10000"/>
                  </a:schemeClr>
                </a:solidFill>
                <a:highlight>
                  <a:srgbClr val="FFFFFF"/>
                </a:highlight>
              </a:rPr>
              <a:t>      </a:t>
            </a:r>
            <a:r>
              <a:rPr lang="fr" dirty="0">
                <a:solidFill>
                  <a:schemeClr val="tx2">
                    <a:lumMod val="10000"/>
                  </a:schemeClr>
                </a:solidFill>
                <a:highlight>
                  <a:srgbClr val="FFFFFF"/>
                </a:highlight>
              </a:rPr>
              <a:t>object-relational </a:t>
            </a:r>
            <a:endParaRPr dirty="0">
              <a:solidFill>
                <a:schemeClr val="tx2">
                  <a:lumMod val="10000"/>
                </a:schemeClr>
              </a:solidFill>
              <a:highlight>
                <a:srgbClr val="FFFFFF"/>
              </a:highlight>
            </a:endParaRPr>
          </a:p>
        </p:txBody>
      </p:sp>
      <p:sp>
        <p:nvSpPr>
          <p:cNvPr id="2" name="Rectangle 1"/>
          <p:cNvSpPr/>
          <p:nvPr/>
        </p:nvSpPr>
        <p:spPr>
          <a:xfrm>
            <a:off x="465250" y="4415548"/>
            <a:ext cx="5422473" cy="307777"/>
          </a:xfrm>
          <a:prstGeom prst="rect">
            <a:avLst/>
          </a:prstGeom>
        </p:spPr>
        <p:txBody>
          <a:bodyPr wrap="square">
            <a:spAutoFit/>
          </a:bodyPr>
          <a:lstStyle/>
          <a:p>
            <a:pPr marL="285750" lvl="0" indent="-285750">
              <a:buClr>
                <a:srgbClr val="2D7E9B"/>
              </a:buClr>
              <a:buFont typeface="Arial" panose="020B0604020202020204" pitchFamily="34" charset="0"/>
              <a:buChar char="֎"/>
            </a:pPr>
            <a:r>
              <a:rPr lang="en-US" dirty="0">
                <a:solidFill>
                  <a:schemeClr val="tx2">
                    <a:lumMod val="10000"/>
                  </a:schemeClr>
                </a:solidFill>
                <a:highlight>
                  <a:srgbClr val="FFFFFF"/>
                </a:highlight>
              </a:rPr>
              <a:t>mappers and also see how these techniques work in practice.</a:t>
            </a:r>
            <a:endParaRPr lang="en-US" dirty="0">
              <a:solidFill>
                <a:schemeClr val="tx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1388550" y="301622"/>
            <a:ext cx="6366900" cy="596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SQL SERVER</a:t>
            </a:r>
            <a:endParaRPr/>
          </a:p>
        </p:txBody>
      </p:sp>
      <p:sp>
        <p:nvSpPr>
          <p:cNvPr id="204" name="Google Shape;204;p20"/>
          <p:cNvSpPr txBox="1"/>
          <p:nvPr/>
        </p:nvSpPr>
        <p:spPr>
          <a:xfrm>
            <a:off x="350700" y="822260"/>
            <a:ext cx="8793300" cy="112027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500"/>
              </a:spcBef>
              <a:spcAft>
                <a:spcPts val="0"/>
              </a:spcAft>
              <a:buClr>
                <a:srgbClr val="FF0000"/>
              </a:buClr>
              <a:buFontTx/>
              <a:buChar char="֎"/>
            </a:pPr>
            <a:r>
              <a:rPr lang="fr" dirty="0">
                <a:solidFill>
                  <a:srgbClr val="040404"/>
                </a:solidFill>
                <a:latin typeface="+mj-lt"/>
                <a:ea typeface="Calibri"/>
                <a:cs typeface="Calibri"/>
                <a:sym typeface="Calibri"/>
              </a:rPr>
              <a:t>SQL Server is a commercial solution. It’s preferred by companies who are dealing with large traffic </a:t>
            </a:r>
            <a:endParaRPr lang="fr" dirty="0" smtClean="0">
              <a:solidFill>
                <a:srgbClr val="040404"/>
              </a:solidFill>
              <a:latin typeface="+mj-lt"/>
              <a:ea typeface="Calibri"/>
              <a:cs typeface="Calibri"/>
              <a:sym typeface="Calibri"/>
            </a:endParaRPr>
          </a:p>
          <a:p>
            <a:pPr lvl="0" algn="l" rtl="0">
              <a:lnSpc>
                <a:spcPct val="115000"/>
              </a:lnSpc>
              <a:spcBef>
                <a:spcPts val="500"/>
              </a:spcBef>
              <a:spcAft>
                <a:spcPts val="0"/>
              </a:spcAft>
              <a:buClr>
                <a:srgbClr val="FF0000"/>
              </a:buClr>
            </a:pPr>
            <a:r>
              <a:rPr lang="fr" dirty="0">
                <a:solidFill>
                  <a:srgbClr val="040404"/>
                </a:solidFill>
                <a:latin typeface="+mj-lt"/>
                <a:ea typeface="Calibri"/>
                <a:cs typeface="Calibri"/>
                <a:sym typeface="Calibri"/>
              </a:rPr>
              <a:t> </a:t>
            </a:r>
            <a:r>
              <a:rPr lang="fr" dirty="0" smtClean="0">
                <a:solidFill>
                  <a:srgbClr val="040404"/>
                </a:solidFill>
                <a:latin typeface="+mj-lt"/>
                <a:ea typeface="Calibri"/>
                <a:cs typeface="Calibri"/>
                <a:sym typeface="Calibri"/>
              </a:rPr>
              <a:t>      </a:t>
            </a:r>
            <a:r>
              <a:rPr lang="fr" dirty="0" smtClean="0">
                <a:solidFill>
                  <a:srgbClr val="040404"/>
                </a:solidFill>
                <a:latin typeface="+mj-lt"/>
                <a:ea typeface="Calibri"/>
                <a:cs typeface="Calibri"/>
                <a:sym typeface="Calibri"/>
              </a:rPr>
              <a:t>workloads </a:t>
            </a:r>
            <a:r>
              <a:rPr lang="fr" dirty="0">
                <a:solidFill>
                  <a:srgbClr val="040404"/>
                </a:solidFill>
                <a:latin typeface="+mj-lt"/>
                <a:ea typeface="Calibri"/>
                <a:cs typeface="Calibri"/>
                <a:sym typeface="Calibri"/>
              </a:rPr>
              <a:t>on a regular basis. It’s also considered to be one of the most compatible systems </a:t>
            </a:r>
            <a:r>
              <a:rPr lang="fr" dirty="0" smtClean="0">
                <a:solidFill>
                  <a:srgbClr val="040404"/>
                </a:solidFill>
                <a:latin typeface="+mj-lt"/>
                <a:ea typeface="Calibri"/>
                <a:cs typeface="Calibri"/>
                <a:sym typeface="Calibri"/>
              </a:rPr>
              <a:t>with</a:t>
            </a:r>
          </a:p>
          <a:p>
            <a:pPr lvl="0" algn="l" rtl="0">
              <a:lnSpc>
                <a:spcPct val="115000"/>
              </a:lnSpc>
              <a:spcBef>
                <a:spcPts val="500"/>
              </a:spcBef>
              <a:spcAft>
                <a:spcPts val="0"/>
              </a:spcAft>
              <a:buClr>
                <a:srgbClr val="FF0000"/>
              </a:buClr>
            </a:pPr>
            <a:r>
              <a:rPr lang="fr" dirty="0" smtClean="0">
                <a:solidFill>
                  <a:srgbClr val="040404"/>
                </a:solidFill>
                <a:latin typeface="+mj-lt"/>
                <a:ea typeface="Calibri"/>
                <a:cs typeface="Calibri"/>
                <a:sym typeface="Calibri"/>
              </a:rPr>
              <a:t>       Windows </a:t>
            </a:r>
            <a:r>
              <a:rPr lang="fr" dirty="0">
                <a:solidFill>
                  <a:srgbClr val="040404"/>
                </a:solidFill>
                <a:latin typeface="+mj-lt"/>
                <a:ea typeface="Calibri"/>
                <a:cs typeface="Calibri"/>
                <a:sym typeface="Calibri"/>
              </a:rPr>
              <a:t>services.</a:t>
            </a:r>
            <a:endParaRPr dirty="0">
              <a:solidFill>
                <a:srgbClr val="040404"/>
              </a:solidFill>
              <a:latin typeface="+mj-lt"/>
              <a:ea typeface="Calibri"/>
              <a:cs typeface="Calibri"/>
              <a:sym typeface="Calibri"/>
            </a:endParaRPr>
          </a:p>
        </p:txBody>
      </p:sp>
      <p:pic>
        <p:nvPicPr>
          <p:cNvPr id="205" name="Google Shape;205;p20"/>
          <p:cNvPicPr preferRelativeResize="0"/>
          <p:nvPr/>
        </p:nvPicPr>
        <p:blipFill>
          <a:blip r:embed="rId3">
            <a:alphaModFix/>
          </a:blip>
          <a:stretch>
            <a:fillRect/>
          </a:stretch>
        </p:blipFill>
        <p:spPr>
          <a:xfrm>
            <a:off x="6573138" y="2959650"/>
            <a:ext cx="2352675" cy="1943100"/>
          </a:xfrm>
          <a:prstGeom prst="rect">
            <a:avLst/>
          </a:prstGeom>
          <a:noFill/>
          <a:ln>
            <a:noFill/>
          </a:ln>
        </p:spPr>
      </p:pic>
      <p:sp>
        <p:nvSpPr>
          <p:cNvPr id="206" name="Google Shape;206;p20"/>
          <p:cNvSpPr txBox="1"/>
          <p:nvPr/>
        </p:nvSpPr>
        <p:spPr>
          <a:xfrm>
            <a:off x="350700" y="3608455"/>
            <a:ext cx="8793300" cy="859692"/>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700"/>
              </a:spcBef>
              <a:spcAft>
                <a:spcPts val="0"/>
              </a:spcAft>
              <a:buClr>
                <a:srgbClr val="FF0000"/>
              </a:buClr>
              <a:buFontTx/>
              <a:buChar char="֎"/>
            </a:pPr>
            <a:r>
              <a:rPr lang="fr" dirty="0">
                <a:latin typeface="+mj-lt"/>
                <a:ea typeface="Calibri"/>
                <a:cs typeface="Calibri"/>
                <a:sym typeface="Calibri"/>
              </a:rPr>
              <a:t>SQL Server, also known as Microsoft SQL Server, has been around much longer </a:t>
            </a:r>
            <a:endParaRPr lang="fr" dirty="0" smtClean="0">
              <a:latin typeface="+mj-lt"/>
              <a:ea typeface="Calibri"/>
              <a:cs typeface="Calibri"/>
              <a:sym typeface="Calibri"/>
            </a:endParaRPr>
          </a:p>
          <a:p>
            <a:pPr lvl="0" algn="l" rtl="0">
              <a:lnSpc>
                <a:spcPct val="115000"/>
              </a:lnSpc>
              <a:spcBef>
                <a:spcPts val="700"/>
              </a:spcBef>
              <a:spcAft>
                <a:spcPts val="0"/>
              </a:spcAft>
              <a:buClr>
                <a:srgbClr val="FF0000"/>
              </a:buClr>
            </a:pPr>
            <a:r>
              <a:rPr lang="fr" dirty="0" smtClean="0">
                <a:latin typeface="+mj-lt"/>
                <a:ea typeface="Calibri"/>
                <a:cs typeface="Calibri"/>
                <a:sym typeface="Calibri"/>
              </a:rPr>
              <a:t>      than </a:t>
            </a:r>
            <a:r>
              <a:rPr lang="fr" dirty="0">
                <a:latin typeface="+mj-lt"/>
                <a:ea typeface="Calibri"/>
                <a:cs typeface="Calibri"/>
                <a:sym typeface="Calibri"/>
              </a:rPr>
              <a:t>MySQL. </a:t>
            </a:r>
            <a:endParaRPr dirty="0">
              <a:latin typeface="+mj-lt"/>
              <a:ea typeface="Calibri"/>
              <a:cs typeface="Calibri"/>
              <a:sym typeface="Calibri"/>
            </a:endParaRPr>
          </a:p>
        </p:txBody>
      </p:sp>
      <p:sp>
        <p:nvSpPr>
          <p:cNvPr id="209" name="Google Shape;209;p20"/>
          <p:cNvSpPr txBox="1"/>
          <p:nvPr/>
        </p:nvSpPr>
        <p:spPr>
          <a:xfrm>
            <a:off x="350700" y="1843787"/>
            <a:ext cx="8619000" cy="1023327"/>
          </a:xfrm>
          <a:prstGeom prst="rect">
            <a:avLst/>
          </a:prstGeom>
          <a:noFill/>
          <a:ln>
            <a:noFill/>
          </a:ln>
        </p:spPr>
        <p:txBody>
          <a:bodyPr spcFirstLastPara="1" wrap="square" lIns="91425" tIns="91425" rIns="91425" bIns="91425" anchor="t" anchorCtr="0">
            <a:spAutoFit/>
          </a:bodyPr>
          <a:lstStyle/>
          <a:p>
            <a:pPr marL="285750" lvl="0" indent="-285750" algn="l" rtl="0">
              <a:spcBef>
                <a:spcPts val="500"/>
              </a:spcBef>
              <a:spcAft>
                <a:spcPts val="0"/>
              </a:spcAft>
              <a:buClr>
                <a:srgbClr val="FF0000"/>
              </a:buClr>
              <a:buFontTx/>
              <a:buChar char="֎"/>
            </a:pPr>
            <a:r>
              <a:rPr lang="fr" dirty="0">
                <a:latin typeface="+mj-lt"/>
                <a:ea typeface="Calibri"/>
                <a:cs typeface="Calibri"/>
                <a:sym typeface="Calibri"/>
              </a:rPr>
              <a:t>The SQL Server infrastructure includes a lot of additional tools, like reporting services, </a:t>
            </a:r>
            <a:r>
              <a:rPr lang="fr" dirty="0" smtClean="0">
                <a:latin typeface="+mj-lt"/>
                <a:ea typeface="Calibri"/>
                <a:cs typeface="Calibri"/>
                <a:sym typeface="Calibri"/>
              </a:rPr>
              <a:t>integration</a:t>
            </a:r>
          </a:p>
          <a:p>
            <a:pPr lvl="0" algn="l" rtl="0">
              <a:spcBef>
                <a:spcPts val="500"/>
              </a:spcBef>
              <a:spcAft>
                <a:spcPts val="0"/>
              </a:spcAft>
              <a:buClr>
                <a:srgbClr val="FF0000"/>
              </a:buClr>
            </a:pPr>
            <a:r>
              <a:rPr lang="fr" dirty="0">
                <a:latin typeface="+mj-lt"/>
                <a:ea typeface="Calibri"/>
                <a:cs typeface="Calibri"/>
                <a:sym typeface="Calibri"/>
              </a:rPr>
              <a:t> </a:t>
            </a:r>
            <a:r>
              <a:rPr lang="fr" dirty="0" smtClean="0">
                <a:latin typeface="+mj-lt"/>
                <a:ea typeface="Calibri"/>
                <a:cs typeface="Calibri"/>
                <a:sym typeface="Calibri"/>
              </a:rPr>
              <a:t>      </a:t>
            </a:r>
            <a:r>
              <a:rPr lang="fr" dirty="0" smtClean="0">
                <a:latin typeface="+mj-lt"/>
                <a:ea typeface="Calibri"/>
                <a:cs typeface="Calibri"/>
                <a:sym typeface="Calibri"/>
              </a:rPr>
              <a:t>systems</a:t>
            </a:r>
            <a:r>
              <a:rPr lang="fr" dirty="0">
                <a:latin typeface="+mj-lt"/>
                <a:ea typeface="Calibri"/>
                <a:cs typeface="Calibri"/>
                <a:sym typeface="Calibri"/>
              </a:rPr>
              <a:t>, and analytics. For companies that manage multiple teams, these tools make a big </a:t>
            </a:r>
            <a:r>
              <a:rPr lang="fr" dirty="0" smtClean="0">
                <a:latin typeface="+mj-lt"/>
                <a:ea typeface="Calibri"/>
                <a:cs typeface="Calibri"/>
                <a:sym typeface="Calibri"/>
              </a:rPr>
              <a:t>difference</a:t>
            </a:r>
          </a:p>
          <a:p>
            <a:pPr lvl="0" algn="l" rtl="0">
              <a:spcBef>
                <a:spcPts val="500"/>
              </a:spcBef>
              <a:spcAft>
                <a:spcPts val="0"/>
              </a:spcAft>
              <a:buClr>
                <a:srgbClr val="FF0000"/>
              </a:buClr>
            </a:pPr>
            <a:r>
              <a:rPr lang="fr" dirty="0">
                <a:latin typeface="+mj-lt"/>
                <a:ea typeface="Calibri"/>
                <a:cs typeface="Calibri"/>
                <a:sym typeface="Calibri"/>
              </a:rPr>
              <a:t> </a:t>
            </a:r>
            <a:r>
              <a:rPr lang="fr" dirty="0" smtClean="0">
                <a:latin typeface="+mj-lt"/>
                <a:ea typeface="Calibri"/>
                <a:cs typeface="Calibri"/>
                <a:sym typeface="Calibri"/>
              </a:rPr>
              <a:t>       </a:t>
            </a:r>
            <a:r>
              <a:rPr lang="fr" dirty="0" smtClean="0">
                <a:latin typeface="+mj-lt"/>
                <a:ea typeface="Calibri"/>
                <a:cs typeface="Calibri"/>
                <a:sym typeface="Calibri"/>
              </a:rPr>
              <a:t>in </a:t>
            </a:r>
            <a:r>
              <a:rPr lang="fr" dirty="0">
                <a:latin typeface="+mj-lt"/>
                <a:ea typeface="Calibri"/>
                <a:cs typeface="Calibri"/>
                <a:sym typeface="Calibri"/>
              </a:rPr>
              <a:t>day-to-day work.</a:t>
            </a:r>
            <a:endParaRPr dirty="0">
              <a:latin typeface="+mj-lt"/>
              <a:ea typeface="Calibri"/>
              <a:cs typeface="Calibri"/>
              <a:sym typeface="Calibri"/>
            </a:endParaRPr>
          </a:p>
        </p:txBody>
      </p:sp>
      <p:sp>
        <p:nvSpPr>
          <p:cNvPr id="210" name="Google Shape;210;p20"/>
          <p:cNvSpPr txBox="1"/>
          <p:nvPr/>
        </p:nvSpPr>
        <p:spPr>
          <a:xfrm>
            <a:off x="0" y="0"/>
            <a:ext cx="8868900" cy="21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fr" sz="100"/>
              <a:t>•</a:t>
            </a:r>
            <a:r>
              <a:rPr lang="fr" sz="100">
                <a:latin typeface="Calibri"/>
                <a:ea typeface="Calibri"/>
                <a:cs typeface="Calibri"/>
                <a:sym typeface="Calibri"/>
              </a:rPr>
              <a:t>: the database has a </a:t>
            </a:r>
            <a:r>
              <a:rPr lang="fr" sz="100">
                <a:solidFill>
                  <a:srgbClr val="0070C0"/>
                </a:solidFill>
                <a:latin typeface="Calibri"/>
                <a:ea typeface="Calibri"/>
                <a:cs typeface="Calibri"/>
                <a:sym typeface="Calibri"/>
              </a:rPr>
              <a:t>free edition</a:t>
            </a:r>
            <a:r>
              <a:rPr lang="fr" sz="100">
                <a:latin typeface="Calibri"/>
                <a:ea typeface="Calibri"/>
                <a:cs typeface="Calibri"/>
                <a:sym typeface="Calibri"/>
              </a:rPr>
              <a:t> for developers and small businesses but only supports 1 processor, 1GB of maximum memory used by the database engine and 10GB maximum database size.</a:t>
            </a:r>
            <a:endParaRPr sz="100">
              <a:latin typeface="Calibri"/>
              <a:ea typeface="Calibri"/>
              <a:cs typeface="Calibri"/>
              <a:sym typeface="Calibri"/>
            </a:endParaRPr>
          </a:p>
        </p:txBody>
      </p:sp>
      <p:sp>
        <p:nvSpPr>
          <p:cNvPr id="211" name="Google Shape;211;p20"/>
          <p:cNvSpPr txBox="1"/>
          <p:nvPr/>
        </p:nvSpPr>
        <p:spPr>
          <a:xfrm>
            <a:off x="350700" y="2670650"/>
            <a:ext cx="8716500" cy="105615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500"/>
              </a:spcBef>
              <a:spcAft>
                <a:spcPts val="0"/>
              </a:spcAft>
              <a:buClr>
                <a:srgbClr val="FF0000"/>
              </a:buClr>
              <a:buFontTx/>
              <a:buChar char="֎"/>
            </a:pPr>
            <a:r>
              <a:rPr lang="fr" dirty="0">
                <a:latin typeface="+mj-lt"/>
              </a:rPr>
              <a:t>Price: T</a:t>
            </a:r>
            <a:r>
              <a:rPr lang="fr" dirty="0">
                <a:latin typeface="+mj-lt"/>
                <a:ea typeface="Calibri"/>
                <a:cs typeface="Calibri"/>
                <a:sym typeface="Calibri"/>
              </a:rPr>
              <a:t>he database </a:t>
            </a:r>
            <a:r>
              <a:rPr lang="fr" dirty="0" smtClean="0">
                <a:latin typeface="+mj-lt"/>
                <a:ea typeface="Calibri"/>
                <a:cs typeface="Calibri"/>
                <a:sym typeface="Calibri"/>
              </a:rPr>
              <a:t>has a free edition</a:t>
            </a:r>
            <a:r>
              <a:rPr lang="fr" dirty="0" smtClean="0">
                <a:solidFill>
                  <a:schemeClr val="bg2"/>
                </a:solidFill>
                <a:latin typeface="+mj-lt"/>
                <a:ea typeface="Calibri"/>
                <a:cs typeface="Calibri"/>
                <a:sym typeface="Calibri"/>
              </a:rPr>
              <a:t> </a:t>
            </a:r>
            <a:r>
              <a:rPr lang="fr" dirty="0">
                <a:latin typeface="+mj-lt"/>
                <a:ea typeface="Calibri"/>
                <a:cs typeface="Calibri"/>
                <a:sym typeface="Calibri"/>
              </a:rPr>
              <a:t>for developers and small businesses but only supports 1 </a:t>
            </a:r>
            <a:r>
              <a:rPr lang="fr" dirty="0" smtClean="0">
                <a:latin typeface="+mj-lt"/>
                <a:ea typeface="Calibri"/>
                <a:cs typeface="Calibri"/>
                <a:sym typeface="Calibri"/>
              </a:rPr>
              <a:t>processor, </a:t>
            </a:r>
            <a:r>
              <a:rPr lang="fr" dirty="0">
                <a:latin typeface="+mj-lt"/>
                <a:ea typeface="Calibri"/>
                <a:cs typeface="Calibri"/>
                <a:sym typeface="Calibri"/>
              </a:rPr>
              <a:t>1GB of maximum memory used by the database engine and 10GB </a:t>
            </a:r>
            <a:r>
              <a:rPr lang="fr" dirty="0" smtClean="0">
                <a:latin typeface="+mj-lt"/>
                <a:ea typeface="Calibri"/>
                <a:cs typeface="Calibri"/>
                <a:sym typeface="Calibri"/>
              </a:rPr>
              <a:t>maximum</a:t>
            </a:r>
          </a:p>
          <a:p>
            <a:pPr lvl="0" algn="l" rtl="0">
              <a:lnSpc>
                <a:spcPct val="115000"/>
              </a:lnSpc>
              <a:spcBef>
                <a:spcPts val="500"/>
              </a:spcBef>
              <a:spcAft>
                <a:spcPts val="0"/>
              </a:spcAft>
              <a:buClr>
                <a:srgbClr val="FF0000"/>
              </a:buClr>
            </a:pPr>
            <a:r>
              <a:rPr lang="fr" dirty="0">
                <a:latin typeface="+mj-lt"/>
                <a:ea typeface="Calibri"/>
                <a:cs typeface="Calibri"/>
                <a:sym typeface="Calibri"/>
              </a:rPr>
              <a:t> </a:t>
            </a:r>
            <a:r>
              <a:rPr lang="fr" dirty="0" smtClean="0">
                <a:latin typeface="+mj-lt"/>
                <a:ea typeface="Calibri"/>
                <a:cs typeface="Calibri"/>
                <a:sym typeface="Calibri"/>
              </a:rPr>
              <a:t>   </a:t>
            </a:r>
            <a:r>
              <a:rPr lang="fr" dirty="0" smtClean="0">
                <a:latin typeface="+mj-lt"/>
                <a:ea typeface="Calibri"/>
                <a:cs typeface="Calibri"/>
                <a:sym typeface="Calibri"/>
              </a:rPr>
              <a:t> </a:t>
            </a:r>
            <a:r>
              <a:rPr lang="fr" dirty="0">
                <a:latin typeface="+mj-lt"/>
                <a:ea typeface="Calibri"/>
                <a:cs typeface="Calibri"/>
                <a:sym typeface="Calibri"/>
              </a:rPr>
              <a:t>database size.</a:t>
            </a:r>
            <a:endParaRPr dirty="0">
              <a:latin typeface="+mj-lt"/>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p:nvPr/>
        </p:nvSpPr>
        <p:spPr>
          <a:xfrm>
            <a:off x="448801" y="2147779"/>
            <a:ext cx="8546400" cy="6156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0000"/>
              </a:buClr>
              <a:buFont typeface="Arial" panose="020B0604020202020204" pitchFamily="34" charset="0"/>
              <a:buChar char="֎"/>
            </a:pPr>
            <a:r>
              <a:rPr lang="fr" dirty="0"/>
              <a:t>SQL Server is a relational database management and analysis system by Microsoft  Targeting the enterprise-level database market</a:t>
            </a:r>
            <a:endParaRPr dirty="0"/>
          </a:p>
        </p:txBody>
      </p:sp>
      <p:sp>
        <p:nvSpPr>
          <p:cNvPr id="217" name="Google Shape;217;p21"/>
          <p:cNvSpPr txBox="1"/>
          <p:nvPr/>
        </p:nvSpPr>
        <p:spPr>
          <a:xfrm>
            <a:off x="426301" y="2687827"/>
            <a:ext cx="7827600" cy="4002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0000"/>
              </a:buClr>
              <a:buFont typeface="Arial" panose="020B0604020202020204" pitchFamily="34" charset="0"/>
              <a:buChar char="֎"/>
            </a:pPr>
            <a:r>
              <a:rPr lang="fr" dirty="0"/>
              <a:t>Database Engine is the core service for storing, processing and securing data.</a:t>
            </a:r>
            <a:endParaRPr dirty="0"/>
          </a:p>
        </p:txBody>
      </p:sp>
      <p:pic>
        <p:nvPicPr>
          <p:cNvPr id="220" name="Google Shape;220;p21"/>
          <p:cNvPicPr preferRelativeResize="0"/>
          <p:nvPr/>
        </p:nvPicPr>
        <p:blipFill>
          <a:blip r:embed="rId3">
            <a:alphaModFix/>
          </a:blip>
          <a:stretch>
            <a:fillRect/>
          </a:stretch>
        </p:blipFill>
        <p:spPr>
          <a:xfrm>
            <a:off x="6573138" y="2959650"/>
            <a:ext cx="2352675" cy="1943100"/>
          </a:xfrm>
          <a:prstGeom prst="rect">
            <a:avLst/>
          </a:prstGeom>
          <a:noFill/>
          <a:ln>
            <a:noFill/>
          </a:ln>
        </p:spPr>
      </p:pic>
      <p:sp>
        <p:nvSpPr>
          <p:cNvPr id="8" name="Google Shape;208;p20"/>
          <p:cNvSpPr txBox="1"/>
          <p:nvPr/>
        </p:nvSpPr>
        <p:spPr>
          <a:xfrm>
            <a:off x="426301" y="1308815"/>
            <a:ext cx="8793300" cy="859692"/>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700"/>
              </a:spcBef>
              <a:spcAft>
                <a:spcPts val="0"/>
              </a:spcAft>
              <a:buClr>
                <a:srgbClr val="FF0000"/>
              </a:buClr>
              <a:buFontTx/>
              <a:buChar char="֎"/>
            </a:pPr>
            <a:r>
              <a:rPr lang="fr" dirty="0">
                <a:latin typeface="+mj-lt"/>
                <a:ea typeface="Calibri"/>
                <a:cs typeface="Calibri"/>
                <a:sym typeface="Calibri"/>
              </a:rPr>
              <a:t>SQL Server is primarily intended for developers who use .NET as a development language</a:t>
            </a:r>
            <a:endParaRPr dirty="0">
              <a:latin typeface="+mj-lt"/>
              <a:ea typeface="Calibri"/>
              <a:cs typeface="Calibri"/>
              <a:sym typeface="Calibri"/>
            </a:endParaRPr>
          </a:p>
          <a:p>
            <a:pPr lvl="0" algn="l" rtl="0">
              <a:lnSpc>
                <a:spcPct val="115000"/>
              </a:lnSpc>
              <a:spcBef>
                <a:spcPts val="700"/>
              </a:spcBef>
              <a:spcAft>
                <a:spcPts val="0"/>
              </a:spcAft>
              <a:buClr>
                <a:srgbClr val="FF0000"/>
              </a:buClr>
            </a:pPr>
            <a:r>
              <a:rPr lang="fr" dirty="0">
                <a:latin typeface="+mj-lt"/>
                <a:ea typeface="Calibri"/>
                <a:cs typeface="Calibri"/>
                <a:sym typeface="Calibri"/>
              </a:rPr>
              <a:t> in contrast to PHP for MySQL</a:t>
            </a:r>
            <a:r>
              <a:rPr lang="fr" dirty="0">
                <a:latin typeface="Calibri"/>
                <a:ea typeface="Calibri"/>
                <a:cs typeface="Calibri"/>
                <a:sym typeface="Calibri"/>
              </a:rPr>
              <a:t>.</a:t>
            </a:r>
            <a:endParaRPr dirty="0">
              <a:latin typeface="Calibri"/>
              <a:ea typeface="Calibri"/>
              <a:cs typeface="Calibri"/>
              <a:sym typeface="Calibri"/>
            </a:endParaRPr>
          </a:p>
        </p:txBody>
      </p:sp>
      <p:sp>
        <p:nvSpPr>
          <p:cNvPr id="9" name="Google Shape;207;p20"/>
          <p:cNvSpPr txBox="1"/>
          <p:nvPr/>
        </p:nvSpPr>
        <p:spPr>
          <a:xfrm>
            <a:off x="426301" y="314633"/>
            <a:ext cx="8568900" cy="1197221"/>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700"/>
              </a:spcBef>
              <a:spcAft>
                <a:spcPts val="0"/>
              </a:spcAft>
              <a:buClr>
                <a:srgbClr val="FF0000"/>
              </a:buClr>
              <a:buFontTx/>
              <a:buChar char="֎"/>
            </a:pPr>
            <a:r>
              <a:rPr lang="fr" dirty="0">
                <a:latin typeface="+mj-lt"/>
                <a:ea typeface="Calibri"/>
                <a:cs typeface="Calibri"/>
                <a:sym typeface="Calibri"/>
              </a:rPr>
              <a:t>Microsoft developed SQL Server in the 1980s with the promise of providing a reliable </a:t>
            </a:r>
            <a:r>
              <a:rPr lang="fr" dirty="0" smtClean="0">
                <a:latin typeface="+mj-lt"/>
                <a:ea typeface="Calibri"/>
                <a:cs typeface="Calibri"/>
                <a:sym typeface="Calibri"/>
              </a:rPr>
              <a:t>and</a:t>
            </a:r>
          </a:p>
          <a:p>
            <a:pPr lvl="0" algn="l" rtl="0">
              <a:lnSpc>
                <a:spcPct val="115000"/>
              </a:lnSpc>
              <a:spcBef>
                <a:spcPts val="700"/>
              </a:spcBef>
              <a:spcAft>
                <a:spcPts val="0"/>
              </a:spcAft>
              <a:buClr>
                <a:srgbClr val="FF0000"/>
              </a:buClr>
            </a:pPr>
            <a:r>
              <a:rPr lang="fr" dirty="0" smtClean="0">
                <a:latin typeface="+mj-lt"/>
                <a:ea typeface="Calibri"/>
                <a:cs typeface="Calibri"/>
                <a:sym typeface="Calibri"/>
              </a:rPr>
              <a:t>       </a:t>
            </a:r>
            <a:r>
              <a:rPr lang="fr" dirty="0">
                <a:latin typeface="+mj-lt"/>
                <a:ea typeface="Calibri"/>
                <a:cs typeface="Calibri"/>
                <a:sym typeface="Calibri"/>
              </a:rPr>
              <a:t>scalable </a:t>
            </a:r>
            <a:r>
              <a:rPr lang="fr" dirty="0" smtClean="0">
                <a:latin typeface="+mj-lt"/>
                <a:ea typeface="Calibri"/>
                <a:cs typeface="Calibri"/>
                <a:sym typeface="Calibri"/>
              </a:rPr>
              <a:t>RDBMS</a:t>
            </a:r>
            <a:r>
              <a:rPr lang="fr" dirty="0">
                <a:latin typeface="+mj-lt"/>
                <a:ea typeface="Calibri"/>
                <a:cs typeface="Calibri"/>
                <a:sym typeface="Calibri"/>
              </a:rPr>
              <a:t>. These remain the core qualities of SQL Server after all these </a:t>
            </a:r>
            <a:r>
              <a:rPr lang="fr" dirty="0" smtClean="0">
                <a:latin typeface="+mj-lt"/>
                <a:ea typeface="Calibri"/>
                <a:cs typeface="Calibri"/>
                <a:sym typeface="Calibri"/>
              </a:rPr>
              <a:t>years,</a:t>
            </a:r>
          </a:p>
          <a:p>
            <a:pPr lvl="0" algn="l" rtl="0">
              <a:lnSpc>
                <a:spcPct val="115000"/>
              </a:lnSpc>
              <a:spcBef>
                <a:spcPts val="700"/>
              </a:spcBef>
              <a:spcAft>
                <a:spcPts val="0"/>
              </a:spcAft>
              <a:buClr>
                <a:srgbClr val="FF0000"/>
              </a:buClr>
            </a:pPr>
            <a:r>
              <a:rPr lang="fr" dirty="0">
                <a:latin typeface="+mj-lt"/>
                <a:ea typeface="Calibri"/>
                <a:cs typeface="Calibri"/>
                <a:sym typeface="Calibri"/>
              </a:rPr>
              <a:t> </a:t>
            </a:r>
            <a:r>
              <a:rPr lang="fr" dirty="0" smtClean="0">
                <a:latin typeface="+mj-lt"/>
                <a:ea typeface="Calibri"/>
                <a:cs typeface="Calibri"/>
                <a:sym typeface="Calibri"/>
              </a:rPr>
              <a:t>     </a:t>
            </a:r>
            <a:r>
              <a:rPr lang="fr" dirty="0" smtClean="0">
                <a:latin typeface="+mj-lt"/>
                <a:ea typeface="Calibri"/>
                <a:cs typeface="Calibri"/>
                <a:sym typeface="Calibri"/>
              </a:rPr>
              <a:t> as </a:t>
            </a:r>
            <a:r>
              <a:rPr lang="fr" dirty="0">
                <a:latin typeface="+mj-lt"/>
                <a:ea typeface="Calibri"/>
                <a:cs typeface="Calibri"/>
                <a:sym typeface="Calibri"/>
              </a:rPr>
              <a:t>it is the ideal </a:t>
            </a:r>
            <a:r>
              <a:rPr lang="fr" dirty="0" smtClean="0">
                <a:latin typeface="+mj-lt"/>
                <a:ea typeface="Calibri"/>
                <a:cs typeface="Calibri"/>
                <a:sym typeface="Calibri"/>
              </a:rPr>
              <a:t>platform for </a:t>
            </a:r>
            <a:r>
              <a:rPr lang="fr" dirty="0">
                <a:latin typeface="+mj-lt"/>
                <a:ea typeface="Calibri"/>
                <a:cs typeface="Calibri"/>
                <a:sym typeface="Calibri"/>
              </a:rPr>
              <a:t>large-scale enterprise software. </a:t>
            </a:r>
            <a:endParaRPr dirty="0">
              <a:latin typeface="+mj-lt"/>
              <a:ea typeface="Calibri"/>
              <a:cs typeface="Calibri"/>
              <a:sym typeface="Calibri"/>
            </a:endParaRPr>
          </a:p>
        </p:txBody>
      </p:sp>
      <p:sp>
        <p:nvSpPr>
          <p:cNvPr id="10" name="Google Shape;218;p21"/>
          <p:cNvSpPr txBox="1"/>
          <p:nvPr/>
        </p:nvSpPr>
        <p:spPr>
          <a:xfrm>
            <a:off x="426301" y="3255090"/>
            <a:ext cx="8321700" cy="8313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rgbClr val="FF0000"/>
              </a:buClr>
              <a:buFont typeface="Arial" panose="020B0604020202020204" pitchFamily="34" charset="0"/>
              <a:buChar char="֎"/>
            </a:pPr>
            <a:r>
              <a:rPr lang="fr" dirty="0"/>
              <a:t>Analysis Services (SSAS)  Multidimensional Data supports OLAP by allowing you to </a:t>
            </a:r>
            <a:endParaRPr dirty="0"/>
          </a:p>
          <a:p>
            <a:pPr lvl="0" algn="l" rtl="0">
              <a:spcBef>
                <a:spcPts val="0"/>
              </a:spcBef>
              <a:spcAft>
                <a:spcPts val="0"/>
              </a:spcAft>
              <a:buClr>
                <a:srgbClr val="FF0000"/>
              </a:buClr>
            </a:pPr>
            <a:r>
              <a:rPr lang="fr" dirty="0" smtClean="0"/>
              <a:t>      design</a:t>
            </a:r>
            <a:r>
              <a:rPr lang="fr" dirty="0"/>
              <a:t>, create, and manage multidimensional structures.  Data Mining enables you to </a:t>
            </a:r>
            <a:endParaRPr dirty="0"/>
          </a:p>
          <a:p>
            <a:pPr lvl="0" algn="l" rtl="0">
              <a:spcBef>
                <a:spcPts val="0"/>
              </a:spcBef>
              <a:spcAft>
                <a:spcPts val="0"/>
              </a:spcAft>
              <a:buClr>
                <a:srgbClr val="FF0000"/>
              </a:buClr>
            </a:pPr>
            <a:r>
              <a:rPr lang="fr" dirty="0" smtClean="0"/>
              <a:t>      design</a:t>
            </a:r>
            <a:r>
              <a:rPr lang="fr" dirty="0"/>
              <a:t>, create, and visualize data mining models.</a:t>
            </a: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1201</Words>
  <Application>Microsoft Office PowerPoint</Application>
  <PresentationFormat>Affichage à l'écran (16:9)</PresentationFormat>
  <Paragraphs>85</Paragraphs>
  <Slides>15</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Nunito</vt:lpstr>
      <vt:lpstr>Arial</vt:lpstr>
      <vt:lpstr>Roboto</vt:lpstr>
      <vt:lpstr>Wingdings</vt:lpstr>
      <vt:lpstr>Calibri</vt:lpstr>
      <vt:lpstr>Shift</vt:lpstr>
      <vt:lpstr>Checkpoint  Introduction to DATABASE</vt:lpstr>
      <vt:lpstr>Outline</vt:lpstr>
      <vt:lpstr>MYSQL</vt:lpstr>
      <vt:lpstr>Présentation PowerPoint</vt:lpstr>
      <vt:lpstr>Présentation PowerPoint</vt:lpstr>
      <vt:lpstr>PostgreSQL</vt:lpstr>
      <vt:lpstr>Présentation PowerPoint</vt:lpstr>
      <vt:lpstr>SQL SERVER</vt:lpstr>
      <vt:lpstr>Présentation PowerPoint</vt:lpstr>
      <vt:lpstr>Présentation PowerPoint</vt:lpstr>
      <vt:lpstr>System Properties Comparison  SQL Server vs. MySql vs. PostgreSQL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Compte Microsoft</cp:lastModifiedBy>
  <cp:revision>9</cp:revision>
  <dcterms:modified xsi:type="dcterms:W3CDTF">2021-07-01T12:04:53Z</dcterms:modified>
</cp:coreProperties>
</file>