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76" r:id="rId3"/>
    <p:sldId id="257" r:id="rId4"/>
    <p:sldId id="259" r:id="rId5"/>
    <p:sldId id="263" r:id="rId6"/>
    <p:sldId id="264" r:id="rId7"/>
    <p:sldId id="265" r:id="rId8"/>
    <p:sldId id="273" r:id="rId9"/>
    <p:sldId id="274" r:id="rId10"/>
    <p:sldId id="275" r:id="rId11"/>
    <p:sldId id="266" r:id="rId12"/>
    <p:sldId id="267" r:id="rId13"/>
    <p:sldId id="268" r:id="rId14"/>
    <p:sldId id="269" r:id="rId15"/>
    <p:sldId id="270" r:id="rId16"/>
    <p:sldId id="271" r:id="rId17"/>
    <p:sldId id="272" r:id="rId18"/>
    <p:sldId id="277"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AB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0" d="100"/>
          <a:sy n="80" d="100"/>
        </p:scale>
        <p:origin x="1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IFXSHAPE">
            <a:extLst>
              <a:ext uri="{FF2B5EF4-FFF2-40B4-BE49-F238E27FC236}">
                <a16:creationId xmlns:a16="http://schemas.microsoft.com/office/drawing/2014/main" id="{E0024601-B1B4-4E84-A988-30780BDE2C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IFXSHAPE">
            <a:extLst>
              <a:ext uri="{FF2B5EF4-FFF2-40B4-BE49-F238E27FC236}">
                <a16:creationId xmlns:a16="http://schemas.microsoft.com/office/drawing/2014/main" id="{1E5668A5-1D08-4020-9395-8C27ADC0A7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2021-12-12</a:t>
            </a:r>
          </a:p>
        </p:txBody>
      </p:sp>
      <p:sp>
        <p:nvSpPr>
          <p:cNvPr id="4" name="IFXSHAPE">
            <a:extLst>
              <a:ext uri="{FF2B5EF4-FFF2-40B4-BE49-F238E27FC236}">
                <a16:creationId xmlns:a16="http://schemas.microsoft.com/office/drawing/2014/main" id="{3806B856-B686-40AC-80B9-64854A89F3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 Infineon Technologies AG 2021. All rights reserved.</a:t>
            </a:r>
          </a:p>
        </p:txBody>
      </p:sp>
      <p:sp>
        <p:nvSpPr>
          <p:cNvPr id="5" name="IFXSHAPE">
            <a:extLst>
              <a:ext uri="{FF2B5EF4-FFF2-40B4-BE49-F238E27FC236}">
                <a16:creationId xmlns:a16="http://schemas.microsoft.com/office/drawing/2014/main" id="{F4C45A54-1AAB-4B93-A298-C06725D1A0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A719D-B678-430C-98BD-A5ADB94FB6B6}" type="slidenum">
              <a:rPr lang="en-US" smtClean="0"/>
              <a:t>‹#›</a:t>
            </a:fld>
            <a:endParaRPr lang="en-US"/>
          </a:p>
        </p:txBody>
      </p:sp>
    </p:spTree>
    <p:extLst>
      <p:ext uri="{BB962C8B-B14F-4D97-AF65-F5344CB8AC3E}">
        <p14:creationId xmlns:p14="http://schemas.microsoft.com/office/powerpoint/2010/main" val="2569596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IFXSHAPE"/>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IFXSHAPE"/>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2021-12-12</a:t>
            </a:r>
          </a:p>
        </p:txBody>
      </p:sp>
      <p:sp>
        <p:nvSpPr>
          <p:cNvPr id="4" name="IFXSHAPE"/>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IFXSHAPE"/>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IFXSHAPE"/>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 Infineon Technologies AG 2021. All rights reserved.</a:t>
            </a:r>
          </a:p>
        </p:txBody>
      </p:sp>
      <p:sp>
        <p:nvSpPr>
          <p:cNvPr id="7" name="IFXSHAPE"/>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439DD-09BF-46C5-B77E-4BD938F96FFA}" type="slidenum">
              <a:rPr lang="en-US" smtClean="0"/>
              <a:pPr/>
              <a:t>‹#›</a:t>
            </a:fld>
            <a:endParaRPr lang="en-US"/>
          </a:p>
        </p:txBody>
      </p:sp>
    </p:spTree>
    <p:extLst>
      <p:ext uri="{BB962C8B-B14F-4D97-AF65-F5344CB8AC3E}">
        <p14:creationId xmlns:p14="http://schemas.microsoft.com/office/powerpoint/2010/main" val="378040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p:sp>
      <p:sp>
        <p:nvSpPr>
          <p:cNvPr id="3" name="IFXSHAPE"/>
          <p:cNvSpPr>
            <a:spLocks noGrp="1"/>
          </p:cNvSpPr>
          <p:nvPr>
            <p:ph type="body" idx="1"/>
          </p:nvPr>
        </p:nvSpPr>
        <p:spPr/>
        <p:txBody>
          <a:bodyPr/>
          <a:lstStyle/>
          <a:p>
            <a:endParaRPr lang="en-US"/>
          </a:p>
        </p:txBody>
      </p:sp>
      <p:sp>
        <p:nvSpPr>
          <p:cNvPr id="4" name="IFXSHAPE"/>
          <p:cNvSpPr>
            <a:spLocks noGrp="1"/>
          </p:cNvSpPr>
          <p:nvPr>
            <p:ph type="sldNum" sz="quarter" idx="5"/>
          </p:nvPr>
        </p:nvSpPr>
        <p:spPr/>
        <p:txBody>
          <a:bodyPr/>
          <a:lstStyle/>
          <a:p>
            <a:fld id="{4A049584-A3BB-4737-A217-12DEAEFD5C46}" type="slidenum">
              <a:rPr lang="en-US" smtClean="0"/>
              <a:t>1</a:t>
            </a:fld>
            <a:endParaRPr lang="en-US"/>
          </a:p>
        </p:txBody>
      </p:sp>
    </p:spTree>
    <p:extLst>
      <p:ext uri="{BB962C8B-B14F-4D97-AF65-F5344CB8AC3E}">
        <p14:creationId xmlns:p14="http://schemas.microsoft.com/office/powerpoint/2010/main" val="148164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2021-12-12</a:t>
            </a:r>
          </a:p>
        </p:txBody>
      </p:sp>
      <p:sp>
        <p:nvSpPr>
          <p:cNvPr id="5" name="Footer Placeholder 4"/>
          <p:cNvSpPr>
            <a:spLocks noGrp="1"/>
          </p:cNvSpPr>
          <p:nvPr>
            <p:ph type="ftr" sz="quarter" idx="11"/>
          </p:nvPr>
        </p:nvSpPr>
        <p:spPr/>
        <p:txBody>
          <a:bodyPr/>
          <a:lstStyle/>
          <a:p>
            <a:r>
              <a:rPr lang="en-US"/>
              <a:t>Copyright © Infineon Technologies AG 2021. All rights reserved.</a:t>
            </a:r>
          </a:p>
        </p:txBody>
      </p:sp>
      <p:sp>
        <p:nvSpPr>
          <p:cNvPr id="6" name="Slide Number Placeholder 5"/>
          <p:cNvSpPr>
            <a:spLocks noGrp="1"/>
          </p:cNvSpPr>
          <p:nvPr>
            <p:ph type="sldNum" sz="quarter" idx="12"/>
          </p:nvPr>
        </p:nvSpPr>
        <p:spPr/>
        <p:txBody>
          <a:bodyPr/>
          <a:lstStyle/>
          <a:p>
            <a:fld id="{4B63F721-33E5-4B0F-8285-037B5F4FCA32}" type="slidenum">
              <a:rPr lang="en-US" smtClean="0"/>
              <a:pPr/>
              <a:t>‹#›</a:t>
            </a:fld>
            <a:endParaRPr lang="en-US"/>
          </a:p>
        </p:txBody>
      </p:sp>
    </p:spTree>
    <p:extLst>
      <p:ext uri="{BB962C8B-B14F-4D97-AF65-F5344CB8AC3E}">
        <p14:creationId xmlns:p14="http://schemas.microsoft.com/office/powerpoint/2010/main" val="21982471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2021-12-12</a:t>
            </a:r>
          </a:p>
        </p:txBody>
      </p:sp>
      <p:sp>
        <p:nvSpPr>
          <p:cNvPr id="6" name="Footer Placeholder 5"/>
          <p:cNvSpPr>
            <a:spLocks noGrp="1"/>
          </p:cNvSpPr>
          <p:nvPr>
            <p:ph type="ftr" sz="quarter" idx="11"/>
          </p:nvPr>
        </p:nvSpPr>
        <p:spPr/>
        <p:txBody>
          <a:bodyPr/>
          <a:lstStyle/>
          <a:p>
            <a:r>
              <a:rPr lang="en-US"/>
              <a:t>Copyright © Infineon Technologies AG 2021. All rights reserved.</a:t>
            </a:r>
          </a:p>
        </p:txBody>
      </p:sp>
      <p:sp>
        <p:nvSpPr>
          <p:cNvPr id="7" name="Slide Number Placeholder 6"/>
          <p:cNvSpPr>
            <a:spLocks noGrp="1"/>
          </p:cNvSpPr>
          <p:nvPr>
            <p:ph type="sldNum" sz="quarter" idx="12"/>
          </p:nvPr>
        </p:nvSpPr>
        <p:spPr/>
        <p:txBody>
          <a:bodyPr/>
          <a:lstStyle/>
          <a:p>
            <a:fld id="{25E99B69-AA97-46CA-9805-19419EE428DE}" type="slidenum">
              <a:rPr lang="en-US" smtClean="0"/>
              <a:pPr/>
              <a:t>‹#›</a:t>
            </a:fld>
            <a:endParaRPr lang="en-US"/>
          </a:p>
        </p:txBody>
      </p:sp>
    </p:spTree>
    <p:extLst>
      <p:ext uri="{BB962C8B-B14F-4D97-AF65-F5344CB8AC3E}">
        <p14:creationId xmlns:p14="http://schemas.microsoft.com/office/powerpoint/2010/main" val="230111131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r>
              <a:rPr lang="en-US"/>
              <a:t>2021-12-12</a:t>
            </a:r>
          </a:p>
        </p:txBody>
      </p:sp>
      <p:sp>
        <p:nvSpPr>
          <p:cNvPr id="5" name="Footer Placeholder 4"/>
          <p:cNvSpPr>
            <a:spLocks noGrp="1"/>
          </p:cNvSpPr>
          <p:nvPr>
            <p:ph type="ftr" sz="quarter" idx="11"/>
          </p:nvPr>
        </p:nvSpPr>
        <p:spPr/>
        <p:txBody>
          <a:bodyPr/>
          <a:lstStyle/>
          <a:p>
            <a:r>
              <a:rPr lang="en-US"/>
              <a:t>Copyright © Infineon Technologies AG 2021. All rights reserved.</a:t>
            </a:r>
          </a:p>
        </p:txBody>
      </p:sp>
      <p:sp>
        <p:nvSpPr>
          <p:cNvPr id="6" name="Slide Number Placeholder 5"/>
          <p:cNvSpPr>
            <a:spLocks noGrp="1"/>
          </p:cNvSpPr>
          <p:nvPr>
            <p:ph type="sldNum" sz="quarter" idx="12"/>
          </p:nvPr>
        </p:nvSpPr>
        <p:spPr/>
        <p:txBody>
          <a:bodyPr/>
          <a:lstStyle/>
          <a:p>
            <a:fld id="{25E99B69-AA97-46CA-9805-19419EE428DE}" type="slidenum">
              <a:rPr lang="en-US" smtClean="0"/>
              <a:pPr/>
              <a:t>‹#›</a:t>
            </a:fld>
            <a:endParaRPr lang="en-US"/>
          </a:p>
        </p:txBody>
      </p:sp>
    </p:spTree>
    <p:extLst>
      <p:ext uri="{BB962C8B-B14F-4D97-AF65-F5344CB8AC3E}">
        <p14:creationId xmlns:p14="http://schemas.microsoft.com/office/powerpoint/2010/main" val="219276414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r>
              <a:rPr lang="en-US"/>
              <a:t>2021-12-12</a:t>
            </a:r>
          </a:p>
        </p:txBody>
      </p:sp>
      <p:sp>
        <p:nvSpPr>
          <p:cNvPr id="3" name="Footer Placeholder 2"/>
          <p:cNvSpPr>
            <a:spLocks noGrp="1"/>
          </p:cNvSpPr>
          <p:nvPr>
            <p:ph type="ftr" sz="quarter" idx="11"/>
          </p:nvPr>
        </p:nvSpPr>
        <p:spPr/>
        <p:txBody>
          <a:bodyPr/>
          <a:lstStyle/>
          <a:p>
            <a:r>
              <a:rPr lang="en-US"/>
              <a:t>Copyright © Infineon Technologies AG 2021. All rights reserved.</a:t>
            </a:r>
          </a:p>
        </p:txBody>
      </p:sp>
      <p:sp>
        <p:nvSpPr>
          <p:cNvPr id="4" name="Slide Number Placeholder 3"/>
          <p:cNvSpPr>
            <a:spLocks noGrp="1"/>
          </p:cNvSpPr>
          <p:nvPr>
            <p:ph type="sldNum" sz="quarter" idx="12"/>
          </p:nvPr>
        </p:nvSpPr>
        <p:spPr/>
        <p:txBody>
          <a:bodyPr/>
          <a:lstStyle/>
          <a:p>
            <a:fld id="{25E99B69-AA97-46CA-9805-19419EE428DE}" type="slidenum">
              <a:rPr lang="en-US" smtClean="0"/>
              <a:pPr/>
              <a:t>‹#›</a:t>
            </a:fld>
            <a:endParaRPr lang="en-US"/>
          </a:p>
        </p:txBody>
      </p:sp>
    </p:spTree>
    <p:extLst>
      <p:ext uri="{BB962C8B-B14F-4D97-AF65-F5344CB8AC3E}">
        <p14:creationId xmlns:p14="http://schemas.microsoft.com/office/powerpoint/2010/main" val="407244935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2021-12-12</a:t>
            </a:r>
          </a:p>
        </p:txBody>
      </p:sp>
      <p:sp>
        <p:nvSpPr>
          <p:cNvPr id="5" name="Footer Placeholder 4"/>
          <p:cNvSpPr>
            <a:spLocks noGrp="1"/>
          </p:cNvSpPr>
          <p:nvPr>
            <p:ph type="ftr" sz="quarter" idx="11"/>
          </p:nvPr>
        </p:nvSpPr>
        <p:spPr/>
        <p:txBody>
          <a:bodyPr/>
          <a:lstStyle/>
          <a:p>
            <a:r>
              <a:rPr lang="en-US"/>
              <a:t>Copyright © Infineon Technologies AG 2021. All rights reserved.</a:t>
            </a:r>
          </a:p>
        </p:txBody>
      </p:sp>
      <p:sp>
        <p:nvSpPr>
          <p:cNvPr id="6" name="Slide Number Placeholder 5"/>
          <p:cNvSpPr>
            <a:spLocks noGrp="1"/>
          </p:cNvSpPr>
          <p:nvPr>
            <p:ph type="sldNum" sz="quarter" idx="12"/>
          </p:nvPr>
        </p:nvSpPr>
        <p:spPr/>
        <p:txBody>
          <a:bodyPr/>
          <a:lstStyle/>
          <a:p>
            <a:fld id="{5154C70A-3908-4DC3-A2FB-BA606F223CFC}" type="slidenum">
              <a:rPr lang="en-US" smtClean="0"/>
              <a:pPr/>
              <a:t>‹#›</a:t>
            </a:fld>
            <a:endParaRPr lang="en-US"/>
          </a:p>
        </p:txBody>
      </p:sp>
    </p:spTree>
    <p:extLst>
      <p:ext uri="{BB962C8B-B14F-4D97-AF65-F5344CB8AC3E}">
        <p14:creationId xmlns:p14="http://schemas.microsoft.com/office/powerpoint/2010/main" val="3311405059"/>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2021-12-12</a:t>
            </a:r>
          </a:p>
        </p:txBody>
      </p:sp>
      <p:sp>
        <p:nvSpPr>
          <p:cNvPr id="5" name="Footer Placeholder 4"/>
          <p:cNvSpPr>
            <a:spLocks noGrp="1"/>
          </p:cNvSpPr>
          <p:nvPr>
            <p:ph type="ftr" sz="quarter" idx="11"/>
          </p:nvPr>
        </p:nvSpPr>
        <p:spPr/>
        <p:txBody>
          <a:bodyPr/>
          <a:lstStyle/>
          <a:p>
            <a:r>
              <a:rPr lang="en-US"/>
              <a:t>Copyright © Infineon Technologies AG 2021. All rights reserved.</a:t>
            </a:r>
          </a:p>
        </p:txBody>
      </p:sp>
      <p:sp>
        <p:nvSpPr>
          <p:cNvPr id="6" name="Slide Number Placeholder 5"/>
          <p:cNvSpPr>
            <a:spLocks noGrp="1"/>
          </p:cNvSpPr>
          <p:nvPr>
            <p:ph type="sldNum" sz="quarter" idx="12"/>
          </p:nvPr>
        </p:nvSpPr>
        <p:spPr/>
        <p:txBody>
          <a:bodyPr/>
          <a:lstStyle/>
          <a:p>
            <a:fld id="{7AD975A0-9CC2-4A8C-BF27-B42C8E9CC0DE}" type="slidenum">
              <a:rPr lang="en-US" smtClean="0"/>
              <a:pPr/>
              <a:t>‹#›</a:t>
            </a:fld>
            <a:endParaRPr lang="en-US"/>
          </a:p>
        </p:txBody>
      </p:sp>
    </p:spTree>
    <p:extLst>
      <p:ext uri="{BB962C8B-B14F-4D97-AF65-F5344CB8AC3E}">
        <p14:creationId xmlns:p14="http://schemas.microsoft.com/office/powerpoint/2010/main" val="414590145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2021-12-12</a:t>
            </a:r>
          </a:p>
        </p:txBody>
      </p:sp>
      <p:sp>
        <p:nvSpPr>
          <p:cNvPr id="5" name="Footer Placeholder 4"/>
          <p:cNvSpPr>
            <a:spLocks noGrp="1"/>
          </p:cNvSpPr>
          <p:nvPr>
            <p:ph type="ftr" sz="quarter" idx="11"/>
          </p:nvPr>
        </p:nvSpPr>
        <p:spPr/>
        <p:txBody>
          <a:bodyPr/>
          <a:lstStyle/>
          <a:p>
            <a:r>
              <a:rPr lang="en-US"/>
              <a:t>Copyright © Infineon Technologies AG 2021. All rights reserved.</a:t>
            </a:r>
          </a:p>
        </p:txBody>
      </p:sp>
      <p:sp>
        <p:nvSpPr>
          <p:cNvPr id="6" name="Slide Number Placeholder 5"/>
          <p:cNvSpPr>
            <a:spLocks noGrp="1"/>
          </p:cNvSpPr>
          <p:nvPr>
            <p:ph type="sldNum" sz="quarter" idx="12"/>
          </p:nvPr>
        </p:nvSpPr>
        <p:spPr/>
        <p:txBody>
          <a:bodyPr/>
          <a:lstStyle/>
          <a:p>
            <a:fld id="{C9A7042F-9207-49D4-9DF5-2B892EFFFCBB}" type="slidenum">
              <a:rPr lang="en-US" smtClean="0"/>
              <a:pPr/>
              <a:t>‹#›</a:t>
            </a:fld>
            <a:endParaRPr lang="en-US"/>
          </a:p>
        </p:txBody>
      </p:sp>
    </p:spTree>
    <p:extLst>
      <p:ext uri="{BB962C8B-B14F-4D97-AF65-F5344CB8AC3E}">
        <p14:creationId xmlns:p14="http://schemas.microsoft.com/office/powerpoint/2010/main" val="406346592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2021-12-12</a:t>
            </a:r>
          </a:p>
        </p:txBody>
      </p:sp>
      <p:sp>
        <p:nvSpPr>
          <p:cNvPr id="5" name="Footer Placeholder 4"/>
          <p:cNvSpPr>
            <a:spLocks noGrp="1"/>
          </p:cNvSpPr>
          <p:nvPr>
            <p:ph type="ftr" sz="quarter" idx="11"/>
          </p:nvPr>
        </p:nvSpPr>
        <p:spPr/>
        <p:txBody>
          <a:bodyPr/>
          <a:lstStyle/>
          <a:p>
            <a:r>
              <a:rPr lang="en-US"/>
              <a:t>Copyright © Infineon Technologies AG 2021. All rights reserved.</a:t>
            </a:r>
          </a:p>
        </p:txBody>
      </p:sp>
      <p:sp>
        <p:nvSpPr>
          <p:cNvPr id="6" name="Slide Number Placeholder 5"/>
          <p:cNvSpPr>
            <a:spLocks noGrp="1"/>
          </p:cNvSpPr>
          <p:nvPr>
            <p:ph type="sldNum" sz="quarter" idx="12"/>
          </p:nvPr>
        </p:nvSpPr>
        <p:spPr/>
        <p:txBody>
          <a:bodyPr/>
          <a:lstStyle/>
          <a:p>
            <a:fld id="{BB1CF1D2-E4DA-49A8-A796-123B5FAA1218}" type="slidenum">
              <a:rPr lang="en-US" smtClean="0"/>
              <a:pPr/>
              <a:t>‹#›</a:t>
            </a:fld>
            <a:endParaRPr lang="en-US"/>
          </a:p>
        </p:txBody>
      </p:sp>
    </p:spTree>
    <p:extLst>
      <p:ext uri="{BB962C8B-B14F-4D97-AF65-F5344CB8AC3E}">
        <p14:creationId xmlns:p14="http://schemas.microsoft.com/office/powerpoint/2010/main" val="406796876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2021-12-12</a:t>
            </a:r>
          </a:p>
        </p:txBody>
      </p:sp>
      <p:sp>
        <p:nvSpPr>
          <p:cNvPr id="6" name="Footer Placeholder 5"/>
          <p:cNvSpPr>
            <a:spLocks noGrp="1"/>
          </p:cNvSpPr>
          <p:nvPr>
            <p:ph type="ftr" sz="quarter" idx="11"/>
          </p:nvPr>
        </p:nvSpPr>
        <p:spPr/>
        <p:txBody>
          <a:bodyPr/>
          <a:lstStyle/>
          <a:p>
            <a:r>
              <a:rPr lang="en-US"/>
              <a:t>Copyright © Infineon Technologies AG 2021. All rights reserved.</a:t>
            </a:r>
          </a:p>
        </p:txBody>
      </p:sp>
      <p:sp>
        <p:nvSpPr>
          <p:cNvPr id="7" name="Slide Number Placeholder 6"/>
          <p:cNvSpPr>
            <a:spLocks noGrp="1"/>
          </p:cNvSpPr>
          <p:nvPr>
            <p:ph type="sldNum" sz="quarter" idx="12"/>
          </p:nvPr>
        </p:nvSpPr>
        <p:spPr/>
        <p:txBody>
          <a:bodyPr/>
          <a:lstStyle/>
          <a:p>
            <a:fld id="{26B112E1-FBC2-4997-AA8C-410961803DA3}" type="slidenum">
              <a:rPr lang="en-US" smtClean="0"/>
              <a:pPr/>
              <a:t>‹#›</a:t>
            </a:fld>
            <a:endParaRPr lang="en-US"/>
          </a:p>
        </p:txBody>
      </p:sp>
    </p:spTree>
    <p:extLst>
      <p:ext uri="{BB962C8B-B14F-4D97-AF65-F5344CB8AC3E}">
        <p14:creationId xmlns:p14="http://schemas.microsoft.com/office/powerpoint/2010/main" val="168534962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2021-12-12</a:t>
            </a:r>
          </a:p>
        </p:txBody>
      </p:sp>
      <p:sp>
        <p:nvSpPr>
          <p:cNvPr id="8" name="Footer Placeholder 7"/>
          <p:cNvSpPr>
            <a:spLocks noGrp="1"/>
          </p:cNvSpPr>
          <p:nvPr>
            <p:ph type="ftr" sz="quarter" idx="11"/>
          </p:nvPr>
        </p:nvSpPr>
        <p:spPr/>
        <p:txBody>
          <a:bodyPr/>
          <a:lstStyle/>
          <a:p>
            <a:r>
              <a:rPr lang="en-US"/>
              <a:t>Copyright © Infineon Technologies AG 2021. All rights reserved.</a:t>
            </a:r>
          </a:p>
        </p:txBody>
      </p:sp>
      <p:sp>
        <p:nvSpPr>
          <p:cNvPr id="9" name="Slide Number Placeholder 8"/>
          <p:cNvSpPr>
            <a:spLocks noGrp="1"/>
          </p:cNvSpPr>
          <p:nvPr>
            <p:ph type="sldNum" sz="quarter" idx="12"/>
          </p:nvPr>
        </p:nvSpPr>
        <p:spPr/>
        <p:txBody>
          <a:bodyPr/>
          <a:lstStyle/>
          <a:p>
            <a:fld id="{6EAF1F15-F383-4F1F-99C8-4D7DBFDE9562}" type="slidenum">
              <a:rPr lang="en-US" smtClean="0"/>
              <a:pPr/>
              <a:t>‹#›</a:t>
            </a:fld>
            <a:endParaRPr lang="en-US"/>
          </a:p>
        </p:txBody>
      </p:sp>
    </p:spTree>
    <p:extLst>
      <p:ext uri="{BB962C8B-B14F-4D97-AF65-F5344CB8AC3E}">
        <p14:creationId xmlns:p14="http://schemas.microsoft.com/office/powerpoint/2010/main" val="36363717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2021-12-12</a:t>
            </a:r>
          </a:p>
        </p:txBody>
      </p:sp>
      <p:sp>
        <p:nvSpPr>
          <p:cNvPr id="4" name="Footer Placeholder 3"/>
          <p:cNvSpPr>
            <a:spLocks noGrp="1"/>
          </p:cNvSpPr>
          <p:nvPr>
            <p:ph type="ftr" sz="quarter" idx="11"/>
          </p:nvPr>
        </p:nvSpPr>
        <p:spPr/>
        <p:txBody>
          <a:bodyPr/>
          <a:lstStyle/>
          <a:p>
            <a:r>
              <a:rPr lang="en-US"/>
              <a:t>Copyright © Infineon Technologies AG 2021. All rights reserved.</a:t>
            </a:r>
          </a:p>
        </p:txBody>
      </p:sp>
      <p:sp>
        <p:nvSpPr>
          <p:cNvPr id="5" name="Slide Number Placeholder 4"/>
          <p:cNvSpPr>
            <a:spLocks noGrp="1"/>
          </p:cNvSpPr>
          <p:nvPr>
            <p:ph type="sldNum" sz="quarter" idx="12"/>
          </p:nvPr>
        </p:nvSpPr>
        <p:spPr/>
        <p:txBody>
          <a:bodyPr/>
          <a:lstStyle/>
          <a:p>
            <a:fld id="{F3ACA41E-F503-4962-A02E-C255D5D2F8A2}" type="slidenum">
              <a:rPr lang="en-US" smtClean="0"/>
              <a:pPr/>
              <a:t>‹#›</a:t>
            </a:fld>
            <a:endParaRPr lang="en-US"/>
          </a:p>
        </p:txBody>
      </p:sp>
    </p:spTree>
    <p:extLst>
      <p:ext uri="{BB962C8B-B14F-4D97-AF65-F5344CB8AC3E}">
        <p14:creationId xmlns:p14="http://schemas.microsoft.com/office/powerpoint/2010/main" val="410430260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2021-12-12</a:t>
            </a:r>
          </a:p>
        </p:txBody>
      </p:sp>
      <p:sp>
        <p:nvSpPr>
          <p:cNvPr id="3" name="Footer Placeholder 2"/>
          <p:cNvSpPr>
            <a:spLocks noGrp="1"/>
          </p:cNvSpPr>
          <p:nvPr>
            <p:ph type="ftr" sz="quarter" idx="11"/>
          </p:nvPr>
        </p:nvSpPr>
        <p:spPr/>
        <p:txBody>
          <a:bodyPr/>
          <a:lstStyle/>
          <a:p>
            <a:r>
              <a:rPr lang="en-US"/>
              <a:t>Copyright © Infineon Technologies AG 2021. All rights reserved.</a:t>
            </a:r>
          </a:p>
        </p:txBody>
      </p:sp>
      <p:sp>
        <p:nvSpPr>
          <p:cNvPr id="4" name="Slide Number Placeholder 3"/>
          <p:cNvSpPr>
            <a:spLocks noGrp="1"/>
          </p:cNvSpPr>
          <p:nvPr>
            <p:ph type="sldNum" sz="quarter" idx="12"/>
          </p:nvPr>
        </p:nvSpPr>
        <p:spPr/>
        <p:txBody>
          <a:bodyPr/>
          <a:lstStyle/>
          <a:p>
            <a:fld id="{9211E790-0F71-4A6B-A93C-0D3CF319C396}" type="slidenum">
              <a:rPr lang="en-US" smtClean="0"/>
              <a:pPr/>
              <a:t>‹#›</a:t>
            </a:fld>
            <a:endParaRPr lang="en-US"/>
          </a:p>
        </p:txBody>
      </p:sp>
    </p:spTree>
    <p:extLst>
      <p:ext uri="{BB962C8B-B14F-4D97-AF65-F5344CB8AC3E}">
        <p14:creationId xmlns:p14="http://schemas.microsoft.com/office/powerpoint/2010/main" val="32560292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2021-12-12</a:t>
            </a:r>
          </a:p>
        </p:txBody>
      </p:sp>
      <p:sp>
        <p:nvSpPr>
          <p:cNvPr id="6" name="Footer Placeholder 5"/>
          <p:cNvSpPr>
            <a:spLocks noGrp="1"/>
          </p:cNvSpPr>
          <p:nvPr>
            <p:ph type="ftr" sz="quarter" idx="11"/>
          </p:nvPr>
        </p:nvSpPr>
        <p:spPr/>
        <p:txBody>
          <a:bodyPr/>
          <a:lstStyle/>
          <a:p>
            <a:r>
              <a:rPr lang="en-US"/>
              <a:t>Copyright © Infineon Technologies AG 2021. All rights reserved.</a:t>
            </a:r>
          </a:p>
        </p:txBody>
      </p:sp>
      <p:sp>
        <p:nvSpPr>
          <p:cNvPr id="7" name="Slide Number Placeholder 6"/>
          <p:cNvSpPr>
            <a:spLocks noGrp="1"/>
          </p:cNvSpPr>
          <p:nvPr>
            <p:ph type="sldNum" sz="quarter" idx="12"/>
          </p:nvPr>
        </p:nvSpPr>
        <p:spPr/>
        <p:txBody>
          <a:bodyPr/>
          <a:lstStyle/>
          <a:p>
            <a:fld id="{87DE943F-34DA-4867-8982-AC9A1DDEBB95}" type="slidenum">
              <a:rPr lang="en-US" smtClean="0"/>
              <a:pPr/>
              <a:t>‹#›</a:t>
            </a:fld>
            <a:endParaRPr lang="en-US"/>
          </a:p>
        </p:txBody>
      </p:sp>
    </p:spTree>
    <p:extLst>
      <p:ext uri="{BB962C8B-B14F-4D97-AF65-F5344CB8AC3E}">
        <p14:creationId xmlns:p14="http://schemas.microsoft.com/office/powerpoint/2010/main" val="368589186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r>
              <a:rPr lang="en-US"/>
              <a:t>2021-12-12</a:t>
            </a:r>
          </a:p>
        </p:txBody>
      </p:sp>
      <p:sp>
        <p:nvSpPr>
          <p:cNvPr id="6" name="Footer Placeholder 5"/>
          <p:cNvSpPr>
            <a:spLocks noGrp="1"/>
          </p:cNvSpPr>
          <p:nvPr>
            <p:ph type="ftr" sz="quarter" idx="11"/>
          </p:nvPr>
        </p:nvSpPr>
        <p:spPr>
          <a:xfrm>
            <a:off x="590396" y="6041362"/>
            <a:ext cx="3295413" cy="365125"/>
          </a:xfrm>
        </p:spPr>
        <p:txBody>
          <a:bodyPr/>
          <a:lstStyle/>
          <a:p>
            <a:r>
              <a:rPr lang="en-US"/>
              <a:t>Copyright © Infineon Technologies AG 2021. All rights reserved.</a:t>
            </a:r>
          </a:p>
        </p:txBody>
      </p:sp>
      <p:sp>
        <p:nvSpPr>
          <p:cNvPr id="7" name="Slide Number Placeholder 6"/>
          <p:cNvSpPr>
            <a:spLocks noGrp="1"/>
          </p:cNvSpPr>
          <p:nvPr>
            <p:ph type="sldNum" sz="quarter" idx="12"/>
          </p:nvPr>
        </p:nvSpPr>
        <p:spPr>
          <a:xfrm>
            <a:off x="4862689" y="5915888"/>
            <a:ext cx="1062155" cy="490599"/>
          </a:xfrm>
        </p:spPr>
        <p:txBody>
          <a:bodyPr/>
          <a:lstStyle/>
          <a:p>
            <a:fld id="{25E99B69-AA97-46CA-9805-19419EE428DE}" type="slidenum">
              <a:rPr lang="en-US" smtClean="0"/>
              <a:pPr/>
              <a:t>‹#›</a:t>
            </a:fld>
            <a:endParaRPr lang="en-US"/>
          </a:p>
        </p:txBody>
      </p:sp>
    </p:spTree>
    <p:extLst>
      <p:ext uri="{BB962C8B-B14F-4D97-AF65-F5344CB8AC3E}">
        <p14:creationId xmlns:p14="http://schemas.microsoft.com/office/powerpoint/2010/main" val="145704390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Copyright © Infineon Technologies AG 2021. All rights reserved.</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r>
              <a:rPr lang="en-US"/>
              <a:t>2021-12-12</a:t>
            </a: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5E99B69-AA97-46CA-9805-19419EE428DE}" type="slidenum">
              <a:rPr lang="en-US" smtClean="0"/>
              <a:pPr/>
              <a:t>‹#›</a:t>
            </a:fld>
            <a:endParaRPr lang="en-US"/>
          </a:p>
        </p:txBody>
      </p:sp>
    </p:spTree>
    <p:extLst>
      <p:ext uri="{BB962C8B-B14F-4D97-AF65-F5344CB8AC3E}">
        <p14:creationId xmlns:p14="http://schemas.microsoft.com/office/powerpoint/2010/main" val="3379844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bts.gov/content/principal-means-transportation-work" TargetMode="External"/><Relationship Id="rId3" Type="http://schemas.openxmlformats.org/officeDocument/2006/relationships/hyperlink" Target="https://www.ghsa.org/sites/default/files/2021-03/Ped%20Spotlight%202021%20FINAL%203.23.21.pdf" TargetMode="External"/><Relationship Id="rId7" Type="http://schemas.openxmlformats.org/officeDocument/2006/relationships/hyperlink" Target="https://www.bts.gov/road-condition" TargetMode="External"/><Relationship Id="rId2" Type="http://schemas.openxmlformats.org/officeDocument/2006/relationships/hyperlink" Target="https://visionzeronetwork.org/about/what-is-vision-zero/" TargetMode="External"/><Relationship Id="rId1" Type="http://schemas.openxmlformats.org/officeDocument/2006/relationships/slideLayout" Target="../slideLayouts/slideLayout7.xml"/><Relationship Id="rId6" Type="http://schemas.openxmlformats.org/officeDocument/2006/relationships/hyperlink" Target="https://www-fars.nhtsa.dot.gov/states/statespedestrians.aspx" TargetMode="External"/><Relationship Id="rId11" Type="http://schemas.openxmlformats.org/officeDocument/2006/relationships/hyperlink" Target="https://databank.worldbank.org/reports.aspx?source=2&amp;series=IT.CEL.SETS.P2&amp;country=" TargetMode="External"/><Relationship Id="rId5" Type="http://schemas.openxmlformats.org/officeDocument/2006/relationships/hyperlink" Target="https://www.sciencedirect.com/science/article/abs/pii/S0001457503000071" TargetMode="External"/><Relationship Id="rId10" Type="http://schemas.openxmlformats.org/officeDocument/2006/relationships/hyperlink" Target="https://www.bts.gov/content/new-and-used-passenger-car-sales-and-leases-thousands-vehicles" TargetMode="External"/><Relationship Id="rId4" Type="http://schemas.openxmlformats.org/officeDocument/2006/relationships/hyperlink" Target="https://www.newscientist.com/article/dn4462-suvs-double-pedestrians-risk-of-death/#:~:text=Pedestrians%20struck%20by%20large%20SUVs,to%20kill%20than%20head%20injuries" TargetMode="External"/><Relationship Id="rId9" Type="http://schemas.openxmlformats.org/officeDocument/2006/relationships/hyperlink" Target="https://www.bts.gov/content/state-laws-distracted-driving-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ars.nhtsa.dot.gov/states/statespedestrians.aspx" TargetMode="External"/><Relationship Id="rId2" Type="http://schemas.openxmlformats.org/officeDocument/2006/relationships/hyperlink" Target="https://www.bts.gov/content/state-laws-distracted-driving-0" TargetMode="External"/><Relationship Id="rId1" Type="http://schemas.openxmlformats.org/officeDocument/2006/relationships/slideLayout" Target="../slideLayouts/slideLayout2.xml"/><Relationship Id="rId6" Type="http://schemas.openxmlformats.org/officeDocument/2006/relationships/hyperlink" Target="https://databank.worldbank.org/reports.aspx?source=2&amp;series=IT.CEL.SETS.P2&amp;country=" TargetMode="External"/><Relationship Id="rId5" Type="http://schemas.openxmlformats.org/officeDocument/2006/relationships/hyperlink" Target="https://www.bts.gov/content/new-and-used-passenger-car-sales-and-leases-thousands-vehicles" TargetMode="External"/><Relationship Id="rId4" Type="http://schemas.openxmlformats.org/officeDocument/2006/relationships/hyperlink" Target="https://www.bts.gov/content/principal-means-transportation-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0F21-C9FE-4952-8E70-4AF208703E9D}"/>
              </a:ext>
            </a:extLst>
          </p:cNvPr>
          <p:cNvSpPr>
            <a:spLocks noGrp="1"/>
          </p:cNvSpPr>
          <p:nvPr>
            <p:ph type="ctrTitle"/>
          </p:nvPr>
        </p:nvSpPr>
        <p:spPr/>
        <p:txBody>
          <a:bodyPr/>
          <a:lstStyle/>
          <a:p>
            <a:r>
              <a:rPr lang="en-US" dirty="0"/>
              <a:t>Is our Obsession with SUVs Secretly Killing us?</a:t>
            </a:r>
          </a:p>
        </p:txBody>
      </p:sp>
      <p:sp>
        <p:nvSpPr>
          <p:cNvPr id="3" name="Subtitle 2">
            <a:extLst>
              <a:ext uri="{FF2B5EF4-FFF2-40B4-BE49-F238E27FC236}">
                <a16:creationId xmlns:a16="http://schemas.microsoft.com/office/drawing/2014/main" id="{9A5A155A-89C3-4261-806C-9C6619D5B10D}"/>
              </a:ext>
            </a:extLst>
          </p:cNvPr>
          <p:cNvSpPr>
            <a:spLocks noGrp="1"/>
          </p:cNvSpPr>
          <p:nvPr>
            <p:ph type="subTitle" idx="1"/>
          </p:nvPr>
        </p:nvSpPr>
        <p:spPr>
          <a:xfrm>
            <a:off x="810000" y="5371063"/>
            <a:ext cx="10572000" cy="1111217"/>
          </a:xfrm>
        </p:spPr>
        <p:txBody>
          <a:bodyPr>
            <a:normAutofit fontScale="70000" lnSpcReduction="20000"/>
          </a:bodyPr>
          <a:lstStyle/>
          <a:p>
            <a:r>
              <a:rPr lang="en-US" dirty="0"/>
              <a:t>12/12/2021</a:t>
            </a:r>
          </a:p>
          <a:p>
            <a:r>
              <a:rPr lang="en-US" dirty="0"/>
              <a:t>Amelia Farrell</a:t>
            </a:r>
          </a:p>
          <a:p>
            <a:r>
              <a:rPr lang="en-US" dirty="0"/>
              <a:t>DSC530</a:t>
            </a:r>
          </a:p>
          <a:p>
            <a:r>
              <a:rPr lang="en-US" dirty="0"/>
              <a:t>Bellevue University</a:t>
            </a:r>
          </a:p>
        </p:txBody>
      </p:sp>
    </p:spTree>
    <p:extLst>
      <p:ext uri="{BB962C8B-B14F-4D97-AF65-F5344CB8AC3E}">
        <p14:creationId xmlns:p14="http://schemas.microsoft.com/office/powerpoint/2010/main" val="419234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Histograms </a:t>
            </a:r>
            <a:r>
              <a:rPr lang="en-US" sz="2800" b="0" dirty="0"/>
              <a:t>(cont.)</a:t>
            </a:r>
            <a:endParaRPr lang="en-US" b="0" dirty="0"/>
          </a:p>
        </p:txBody>
      </p:sp>
      <p:sp>
        <p:nvSpPr>
          <p:cNvPr id="4" name="Content Placeholder 2">
            <a:extLst>
              <a:ext uri="{FF2B5EF4-FFF2-40B4-BE49-F238E27FC236}">
                <a16:creationId xmlns:a16="http://schemas.microsoft.com/office/drawing/2014/main" id="{F0FEABE7-01A5-45F4-956D-BFFB9E6DB047}"/>
              </a:ext>
            </a:extLst>
          </p:cNvPr>
          <p:cNvSpPr txBox="1">
            <a:spLocks/>
          </p:cNvSpPr>
          <p:nvPr/>
        </p:nvSpPr>
        <p:spPr>
          <a:xfrm>
            <a:off x="827423" y="2203699"/>
            <a:ext cx="7076173" cy="595035"/>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200" b="1" dirty="0">
                <a:solidFill>
                  <a:srgbClr val="25CABF"/>
                </a:solidFill>
              </a:rPr>
              <a:t>6 &amp; 7. </a:t>
            </a:r>
            <a:r>
              <a:rPr lang="en-US" dirty="0"/>
              <a:t>SUVs/Light Trucks vs Passenger Car Sales &amp; Leases by year.</a:t>
            </a:r>
          </a:p>
        </p:txBody>
      </p:sp>
      <p:sp>
        <p:nvSpPr>
          <p:cNvPr id="17" name="Content Placeholder 2">
            <a:extLst>
              <a:ext uri="{FF2B5EF4-FFF2-40B4-BE49-F238E27FC236}">
                <a16:creationId xmlns:a16="http://schemas.microsoft.com/office/drawing/2014/main" id="{57624F4F-ED39-4A82-A2CE-37700D2F874C}"/>
              </a:ext>
            </a:extLst>
          </p:cNvPr>
          <p:cNvSpPr txBox="1">
            <a:spLocks/>
          </p:cNvSpPr>
          <p:nvPr/>
        </p:nvSpPr>
        <p:spPr>
          <a:xfrm>
            <a:off x="6095999" y="3339549"/>
            <a:ext cx="2717234" cy="2297760"/>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We can see from these two histograms that there are far more years with high sales of </a:t>
            </a:r>
            <a:r>
              <a:rPr lang="en-US" sz="1200" dirty="0"/>
              <a:t>SUVs ana Light Trucks. However, neither </a:t>
            </a:r>
            <a:r>
              <a:rPr lang="en-US" sz="1200" b="0" i="0" dirty="0">
                <a:solidFill>
                  <a:schemeClr val="tx1">
                    <a:lumMod val="95000"/>
                  </a:schemeClr>
                </a:solidFill>
                <a:effectLst/>
              </a:rPr>
              <a:t>provides much insight to other patterns behind the data. We will need to use other means to identify patterns in this data set (data set #2, 10 observations =10 Years).</a:t>
            </a:r>
            <a:endParaRPr lang="en-US" sz="1200" dirty="0">
              <a:solidFill>
                <a:schemeClr val="tx1">
                  <a:lumMod val="95000"/>
                </a:schemeClr>
              </a:solidFill>
            </a:endParaRPr>
          </a:p>
        </p:txBody>
      </p:sp>
      <p:pic>
        <p:nvPicPr>
          <p:cNvPr id="5" name="Picture 4">
            <a:extLst>
              <a:ext uri="{FF2B5EF4-FFF2-40B4-BE49-F238E27FC236}">
                <a16:creationId xmlns:a16="http://schemas.microsoft.com/office/drawing/2014/main" id="{181D1BFB-7AB9-419C-9B83-F8BD6C7F332F}"/>
              </a:ext>
            </a:extLst>
          </p:cNvPr>
          <p:cNvPicPr>
            <a:picLocks noChangeAspect="1"/>
          </p:cNvPicPr>
          <p:nvPr/>
        </p:nvPicPr>
        <p:blipFill>
          <a:blip r:embed="rId2"/>
          <a:stretch>
            <a:fillRect/>
          </a:stretch>
        </p:blipFill>
        <p:spPr>
          <a:xfrm>
            <a:off x="876588" y="2798734"/>
            <a:ext cx="4824498" cy="3474639"/>
          </a:xfrm>
          <a:prstGeom prst="rect">
            <a:avLst/>
          </a:prstGeom>
          <a:solidFill>
            <a:schemeClr val="tx1"/>
          </a:solidFill>
        </p:spPr>
      </p:pic>
      <p:cxnSp>
        <p:nvCxnSpPr>
          <p:cNvPr id="14" name="Straight Arrow Connector 13">
            <a:extLst>
              <a:ext uri="{FF2B5EF4-FFF2-40B4-BE49-F238E27FC236}">
                <a16:creationId xmlns:a16="http://schemas.microsoft.com/office/drawing/2014/main" id="{1A9C3EFC-1CB3-4E96-A5E6-9D071BB5F819}"/>
              </a:ext>
            </a:extLst>
          </p:cNvPr>
          <p:cNvCxnSpPr>
            <a:cxnSpLocks/>
            <a:stCxn id="17" idx="1"/>
          </p:cNvCxnSpPr>
          <p:nvPr/>
        </p:nvCxnSpPr>
        <p:spPr>
          <a:xfrm flipH="1">
            <a:off x="4595854" y="4488429"/>
            <a:ext cx="1500145" cy="632211"/>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2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Descriptive Characteristics/Statistics </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460901" y="2113957"/>
            <a:ext cx="1908587" cy="469127"/>
          </a:xfrm>
        </p:spPr>
        <p:txBody>
          <a:bodyPr>
            <a:normAutofit fontScale="92500"/>
          </a:bodyPr>
          <a:lstStyle/>
          <a:p>
            <a:pPr marL="0" indent="0">
              <a:buNone/>
            </a:pPr>
            <a:r>
              <a:rPr lang="en-US" sz="1600" b="1" dirty="0"/>
              <a:t>1. Deaths by State</a:t>
            </a:r>
          </a:p>
        </p:txBody>
      </p:sp>
      <p:sp>
        <p:nvSpPr>
          <p:cNvPr id="4" name="Content Placeholder 2">
            <a:extLst>
              <a:ext uri="{FF2B5EF4-FFF2-40B4-BE49-F238E27FC236}">
                <a16:creationId xmlns:a16="http://schemas.microsoft.com/office/drawing/2014/main" id="{D7AF5248-A26C-489F-8725-30C2B80AAC7B}"/>
              </a:ext>
            </a:extLst>
          </p:cNvPr>
          <p:cNvSpPr txBox="1">
            <a:spLocks/>
          </p:cNvSpPr>
          <p:nvPr/>
        </p:nvSpPr>
        <p:spPr>
          <a:xfrm>
            <a:off x="827424" y="1233249"/>
            <a:ext cx="10554574"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Summarizing our key variables in a meaningful way.</a:t>
            </a:r>
          </a:p>
        </p:txBody>
      </p:sp>
      <p:pic>
        <p:nvPicPr>
          <p:cNvPr id="6" name="Picture 5">
            <a:extLst>
              <a:ext uri="{FF2B5EF4-FFF2-40B4-BE49-F238E27FC236}">
                <a16:creationId xmlns:a16="http://schemas.microsoft.com/office/drawing/2014/main" id="{93A0E10A-45DE-477F-8B82-A71288141BB8}"/>
              </a:ext>
            </a:extLst>
          </p:cNvPr>
          <p:cNvPicPr>
            <a:picLocks noChangeAspect="1"/>
          </p:cNvPicPr>
          <p:nvPr/>
        </p:nvPicPr>
        <p:blipFill>
          <a:blip r:embed="rId2"/>
          <a:stretch>
            <a:fillRect/>
          </a:stretch>
        </p:blipFill>
        <p:spPr>
          <a:xfrm>
            <a:off x="532465" y="2540697"/>
            <a:ext cx="5661602" cy="1237571"/>
          </a:xfrm>
          <a:prstGeom prst="rect">
            <a:avLst/>
          </a:prstGeom>
        </p:spPr>
      </p:pic>
      <p:sp>
        <p:nvSpPr>
          <p:cNvPr id="7" name="Content Placeholder 2">
            <a:extLst>
              <a:ext uri="{FF2B5EF4-FFF2-40B4-BE49-F238E27FC236}">
                <a16:creationId xmlns:a16="http://schemas.microsoft.com/office/drawing/2014/main" id="{75FA69FC-BCBD-45FA-B2E8-B39F4AED2961}"/>
              </a:ext>
            </a:extLst>
          </p:cNvPr>
          <p:cNvSpPr txBox="1">
            <a:spLocks/>
          </p:cNvSpPr>
          <p:nvPr/>
        </p:nvSpPr>
        <p:spPr>
          <a:xfrm>
            <a:off x="460901" y="3807075"/>
            <a:ext cx="1908587" cy="469127"/>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600" b="1" dirty="0"/>
              <a:t>1. Deaths by Year</a:t>
            </a:r>
          </a:p>
        </p:txBody>
      </p:sp>
      <p:pic>
        <p:nvPicPr>
          <p:cNvPr id="9" name="Picture 8">
            <a:extLst>
              <a:ext uri="{FF2B5EF4-FFF2-40B4-BE49-F238E27FC236}">
                <a16:creationId xmlns:a16="http://schemas.microsoft.com/office/drawing/2014/main" id="{86DFA153-A40B-4FCA-91E0-ECE61175A6FA}"/>
              </a:ext>
            </a:extLst>
          </p:cNvPr>
          <p:cNvPicPr>
            <a:picLocks noChangeAspect="1"/>
          </p:cNvPicPr>
          <p:nvPr/>
        </p:nvPicPr>
        <p:blipFill>
          <a:blip r:embed="rId3"/>
          <a:stretch>
            <a:fillRect/>
          </a:stretch>
        </p:blipFill>
        <p:spPr>
          <a:xfrm>
            <a:off x="532465" y="4205007"/>
            <a:ext cx="7331089" cy="2410477"/>
          </a:xfrm>
          <a:prstGeom prst="rect">
            <a:avLst/>
          </a:prstGeom>
        </p:spPr>
      </p:pic>
    </p:spTree>
    <p:extLst>
      <p:ext uri="{BB962C8B-B14F-4D97-AF65-F5344CB8AC3E}">
        <p14:creationId xmlns:p14="http://schemas.microsoft.com/office/powerpoint/2010/main" val="331302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Probability Mass Function (</a:t>
            </a:r>
            <a:r>
              <a:rPr lang="en-US" dirty="0" err="1"/>
              <a:t>PMF</a:t>
            </a:r>
            <a:r>
              <a:rPr lang="en-US" dirty="0"/>
              <a:t>)</a:t>
            </a:r>
          </a:p>
        </p:txBody>
      </p:sp>
      <p:pic>
        <p:nvPicPr>
          <p:cNvPr id="1026" name="Picture 2">
            <a:extLst>
              <a:ext uri="{FF2B5EF4-FFF2-40B4-BE49-F238E27FC236}">
                <a16:creationId xmlns:a16="http://schemas.microsoft.com/office/drawing/2014/main" id="{A1E68EE5-0962-4AF4-AA6B-7C35FE0E4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731" y="2896221"/>
            <a:ext cx="5064058" cy="3437262"/>
          </a:xfrm>
          <a:prstGeom prst="rect">
            <a:avLst/>
          </a:prstGeom>
          <a:solidFill>
            <a:schemeClr val="tx1"/>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a:extLst>
              <a:ext uri="{FF2B5EF4-FFF2-40B4-BE49-F238E27FC236}">
                <a16:creationId xmlns:a16="http://schemas.microsoft.com/office/drawing/2014/main" id="{74D37AC7-BB2F-48D0-9C8D-69D957E6B5C5}"/>
              </a:ext>
            </a:extLst>
          </p:cNvPr>
          <p:cNvSpPr txBox="1">
            <a:spLocks/>
          </p:cNvSpPr>
          <p:nvPr/>
        </p:nvSpPr>
        <p:spPr>
          <a:xfrm>
            <a:off x="6472361" y="3208434"/>
            <a:ext cx="2717234" cy="1983768"/>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Based on the comparison of </a:t>
            </a:r>
            <a:r>
              <a:rPr lang="en-US" sz="1200" b="0" i="0" dirty="0" err="1">
                <a:solidFill>
                  <a:schemeClr val="tx1">
                    <a:lumMod val="95000"/>
                  </a:schemeClr>
                </a:solidFill>
                <a:effectLst/>
              </a:rPr>
              <a:t>PMFs</a:t>
            </a:r>
            <a:r>
              <a:rPr lang="en-US" sz="1200" b="0" i="0" dirty="0">
                <a:solidFill>
                  <a:schemeClr val="tx1">
                    <a:lumMod val="95000"/>
                  </a:schemeClr>
                </a:solidFill>
                <a:effectLst/>
              </a:rPr>
              <a:t> from 2010 and 2019, we can clearly see the left skew in 2010 vs 2019. </a:t>
            </a:r>
            <a:r>
              <a:rPr lang="en-US" sz="1200" dirty="0">
                <a:solidFill>
                  <a:schemeClr val="tx1">
                    <a:lumMod val="95000"/>
                  </a:schemeClr>
                </a:solidFill>
              </a:rPr>
              <a:t>Meaning that we had a higher chance of living in a high </a:t>
            </a:r>
            <a:r>
              <a:rPr lang="en-US" sz="1200" dirty="0"/>
              <a:t>fatality state in 2019 than we did in 2010. This shows the increase in deaths from 2010 to 2019 across states.</a:t>
            </a:r>
            <a:endParaRPr lang="en-US" sz="1200" dirty="0">
              <a:solidFill>
                <a:schemeClr val="tx1">
                  <a:lumMod val="95000"/>
                </a:schemeClr>
              </a:solidFill>
            </a:endParaRPr>
          </a:p>
        </p:txBody>
      </p:sp>
      <p:cxnSp>
        <p:nvCxnSpPr>
          <p:cNvPr id="6" name="Straight Arrow Connector 5">
            <a:extLst>
              <a:ext uri="{FF2B5EF4-FFF2-40B4-BE49-F238E27FC236}">
                <a16:creationId xmlns:a16="http://schemas.microsoft.com/office/drawing/2014/main" id="{8C5DD472-C72C-475E-9C43-4FEBF19080CA}"/>
              </a:ext>
            </a:extLst>
          </p:cNvPr>
          <p:cNvCxnSpPr>
            <a:cxnSpLocks/>
          </p:cNvCxnSpPr>
          <p:nvPr/>
        </p:nvCxnSpPr>
        <p:spPr>
          <a:xfrm flipH="1" flipV="1">
            <a:off x="3792771" y="3208434"/>
            <a:ext cx="2679590" cy="1045515"/>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7672914-2868-4320-8A03-1C3383EDDE68}"/>
              </a:ext>
            </a:extLst>
          </p:cNvPr>
          <p:cNvSpPr txBox="1">
            <a:spLocks/>
          </p:cNvSpPr>
          <p:nvPr/>
        </p:nvSpPr>
        <p:spPr>
          <a:xfrm>
            <a:off x="827423" y="2203699"/>
            <a:ext cx="7076173"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b="1" dirty="0">
                <a:solidFill>
                  <a:srgbClr val="25CABF"/>
                </a:solidFill>
              </a:rPr>
              <a:t>7 &amp; 8. </a:t>
            </a:r>
            <a:r>
              <a:rPr lang="en-US" dirty="0"/>
              <a:t>2010 vs 2019 probability of fatality</a:t>
            </a:r>
          </a:p>
        </p:txBody>
      </p:sp>
      <p:cxnSp>
        <p:nvCxnSpPr>
          <p:cNvPr id="12" name="Straight Arrow Connector 11">
            <a:extLst>
              <a:ext uri="{FF2B5EF4-FFF2-40B4-BE49-F238E27FC236}">
                <a16:creationId xmlns:a16="http://schemas.microsoft.com/office/drawing/2014/main" id="{E02A1A6F-8354-46ED-9D79-8229456BD71F}"/>
              </a:ext>
            </a:extLst>
          </p:cNvPr>
          <p:cNvCxnSpPr>
            <a:cxnSpLocks/>
          </p:cNvCxnSpPr>
          <p:nvPr/>
        </p:nvCxnSpPr>
        <p:spPr>
          <a:xfrm flipH="1" flipV="1">
            <a:off x="5766019" y="5287968"/>
            <a:ext cx="1711788" cy="627802"/>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8FAEAB27-5CA4-4313-AC13-30D9E4596EA6}"/>
              </a:ext>
            </a:extLst>
          </p:cNvPr>
          <p:cNvSpPr txBox="1">
            <a:spLocks/>
          </p:cNvSpPr>
          <p:nvPr/>
        </p:nvSpPr>
        <p:spPr>
          <a:xfrm>
            <a:off x="7477807" y="5601869"/>
            <a:ext cx="2590801" cy="627802"/>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We don’t see any states with a fatality rate above 3.5 in 2010</a:t>
            </a:r>
            <a:endParaRPr lang="en-US" sz="1200" dirty="0">
              <a:solidFill>
                <a:schemeClr val="tx1">
                  <a:lumMod val="95000"/>
                </a:schemeClr>
              </a:solidFill>
            </a:endParaRPr>
          </a:p>
        </p:txBody>
      </p:sp>
    </p:spTree>
    <p:extLst>
      <p:ext uri="{BB962C8B-B14F-4D97-AF65-F5344CB8AC3E}">
        <p14:creationId xmlns:p14="http://schemas.microsoft.com/office/powerpoint/2010/main" val="391420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Cumulative Distribution Function (CDF)</a:t>
            </a:r>
          </a:p>
        </p:txBody>
      </p:sp>
      <p:pic>
        <p:nvPicPr>
          <p:cNvPr id="2050" name="Picture 2">
            <a:extLst>
              <a:ext uri="{FF2B5EF4-FFF2-40B4-BE49-F238E27FC236}">
                <a16:creationId xmlns:a16="http://schemas.microsoft.com/office/drawing/2014/main" id="{EF9AA991-7C3F-4EBF-8650-1A4539929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86" y="2798734"/>
            <a:ext cx="4867358" cy="3428085"/>
          </a:xfrm>
          <a:prstGeom prst="rect">
            <a:avLst/>
          </a:prstGeom>
          <a:solidFill>
            <a:schemeClr val="tx1"/>
          </a:solidFill>
        </p:spPr>
      </p:pic>
      <p:sp>
        <p:nvSpPr>
          <p:cNvPr id="5" name="Content Placeholder 2">
            <a:extLst>
              <a:ext uri="{FF2B5EF4-FFF2-40B4-BE49-F238E27FC236}">
                <a16:creationId xmlns:a16="http://schemas.microsoft.com/office/drawing/2014/main" id="{EC6511C6-F40B-4BA8-A621-B613D40B06CD}"/>
              </a:ext>
            </a:extLst>
          </p:cNvPr>
          <p:cNvSpPr txBox="1">
            <a:spLocks/>
          </p:cNvSpPr>
          <p:nvPr/>
        </p:nvSpPr>
        <p:spPr>
          <a:xfrm>
            <a:off x="827423" y="2203699"/>
            <a:ext cx="7076173"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b="1" dirty="0">
                <a:solidFill>
                  <a:srgbClr val="25CABF"/>
                </a:solidFill>
              </a:rPr>
              <a:t>9. </a:t>
            </a:r>
            <a:r>
              <a:rPr lang="en-US" dirty="0"/>
              <a:t>CDF of fatality rates across years and states</a:t>
            </a:r>
          </a:p>
        </p:txBody>
      </p:sp>
      <p:sp>
        <p:nvSpPr>
          <p:cNvPr id="8" name="Content Placeholder 2">
            <a:extLst>
              <a:ext uri="{FF2B5EF4-FFF2-40B4-BE49-F238E27FC236}">
                <a16:creationId xmlns:a16="http://schemas.microsoft.com/office/drawing/2014/main" id="{DEF3C023-E1F6-4744-933E-1A66297521CF}"/>
              </a:ext>
            </a:extLst>
          </p:cNvPr>
          <p:cNvSpPr txBox="1">
            <a:spLocks/>
          </p:cNvSpPr>
          <p:nvPr/>
        </p:nvSpPr>
        <p:spPr>
          <a:xfrm>
            <a:off x="6274635" y="3584795"/>
            <a:ext cx="2717234" cy="1353501"/>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Based our </a:t>
            </a:r>
            <a:r>
              <a:rPr lang="en-US" sz="1200" dirty="0">
                <a:solidFill>
                  <a:schemeClr val="tx1">
                    <a:lumMod val="95000"/>
                  </a:schemeClr>
                </a:solidFill>
              </a:rPr>
              <a:t>CDF of </a:t>
            </a:r>
            <a:r>
              <a:rPr lang="en-US" sz="1200" dirty="0"/>
              <a:t>fatality rates across all years and states we can conclude that 80% of our observations have a fatality rate less than 2 per 100,000 individuals.</a:t>
            </a:r>
            <a:endParaRPr lang="en-US" sz="1200" dirty="0">
              <a:solidFill>
                <a:schemeClr val="tx1">
                  <a:lumMod val="95000"/>
                </a:schemeClr>
              </a:solidFill>
            </a:endParaRPr>
          </a:p>
        </p:txBody>
      </p:sp>
      <p:cxnSp>
        <p:nvCxnSpPr>
          <p:cNvPr id="10" name="Straight Arrow Connector 9">
            <a:extLst>
              <a:ext uri="{FF2B5EF4-FFF2-40B4-BE49-F238E27FC236}">
                <a16:creationId xmlns:a16="http://schemas.microsoft.com/office/drawing/2014/main" id="{58236B38-7F8B-49BA-806E-8113DCF6D7E1}"/>
              </a:ext>
            </a:extLst>
          </p:cNvPr>
          <p:cNvCxnSpPr>
            <a:cxnSpLocks/>
            <a:stCxn id="8" idx="1"/>
          </p:cNvCxnSpPr>
          <p:nvPr/>
        </p:nvCxnSpPr>
        <p:spPr>
          <a:xfrm flipH="1" flipV="1">
            <a:off x="3440264" y="3547026"/>
            <a:ext cx="2834371" cy="714520"/>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B01841-EE59-4789-BE7E-6035237D134C}"/>
              </a:ext>
            </a:extLst>
          </p:cNvPr>
          <p:cNvCxnSpPr/>
          <p:nvPr/>
        </p:nvCxnSpPr>
        <p:spPr>
          <a:xfrm flipH="1">
            <a:off x="1364393" y="3539819"/>
            <a:ext cx="1963972" cy="0"/>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0150CB-CFFE-43B8-82C1-D8981DD7640B}"/>
              </a:ext>
            </a:extLst>
          </p:cNvPr>
          <p:cNvCxnSpPr>
            <a:cxnSpLocks/>
          </p:cNvCxnSpPr>
          <p:nvPr/>
        </p:nvCxnSpPr>
        <p:spPr>
          <a:xfrm flipV="1">
            <a:off x="3440264" y="3584795"/>
            <a:ext cx="0" cy="2116290"/>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25D1619-BEE3-4A5E-AF7D-F44558BF692A}"/>
              </a:ext>
            </a:extLst>
          </p:cNvPr>
          <p:cNvSpPr/>
          <p:nvPr/>
        </p:nvSpPr>
        <p:spPr>
          <a:xfrm flipV="1">
            <a:off x="799243" y="3281730"/>
            <a:ext cx="565149" cy="53059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7E1779-727E-46BD-86C3-740ED9D643AD}"/>
              </a:ext>
            </a:extLst>
          </p:cNvPr>
          <p:cNvSpPr/>
          <p:nvPr/>
        </p:nvSpPr>
        <p:spPr>
          <a:xfrm flipV="1">
            <a:off x="3157689" y="5567182"/>
            <a:ext cx="565149" cy="53059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37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Analytical Distribution - Pareto</a:t>
            </a:r>
          </a:p>
        </p:txBody>
      </p:sp>
      <p:pic>
        <p:nvPicPr>
          <p:cNvPr id="4" name="Picture 3">
            <a:extLst>
              <a:ext uri="{FF2B5EF4-FFF2-40B4-BE49-F238E27FC236}">
                <a16:creationId xmlns:a16="http://schemas.microsoft.com/office/drawing/2014/main" id="{ED2F9E61-BB41-4A16-9B76-D8204CF65F78}"/>
              </a:ext>
            </a:extLst>
          </p:cNvPr>
          <p:cNvPicPr>
            <a:picLocks noChangeAspect="1"/>
          </p:cNvPicPr>
          <p:nvPr/>
        </p:nvPicPr>
        <p:blipFill>
          <a:blip r:embed="rId2"/>
          <a:stretch>
            <a:fillRect/>
          </a:stretch>
        </p:blipFill>
        <p:spPr>
          <a:xfrm>
            <a:off x="937984" y="2798734"/>
            <a:ext cx="5359448" cy="3265708"/>
          </a:xfrm>
          <a:prstGeom prst="rect">
            <a:avLst/>
          </a:prstGeom>
          <a:solidFill>
            <a:schemeClr val="tx1"/>
          </a:solidFill>
        </p:spPr>
      </p:pic>
      <p:sp>
        <p:nvSpPr>
          <p:cNvPr id="8" name="Rectangle 7">
            <a:extLst>
              <a:ext uri="{FF2B5EF4-FFF2-40B4-BE49-F238E27FC236}">
                <a16:creationId xmlns:a16="http://schemas.microsoft.com/office/drawing/2014/main" id="{A95F4353-3229-48CA-980D-D4BF3203A344}"/>
              </a:ext>
            </a:extLst>
          </p:cNvPr>
          <p:cNvSpPr/>
          <p:nvPr/>
        </p:nvSpPr>
        <p:spPr>
          <a:xfrm>
            <a:off x="1137037" y="5844209"/>
            <a:ext cx="4958963" cy="2202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B59B75D-30B7-4F85-8F99-0779E838F4E8}"/>
              </a:ext>
            </a:extLst>
          </p:cNvPr>
          <p:cNvSpPr txBox="1">
            <a:spLocks/>
          </p:cNvSpPr>
          <p:nvPr/>
        </p:nvSpPr>
        <p:spPr>
          <a:xfrm>
            <a:off x="827423" y="2203699"/>
            <a:ext cx="7076173"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b="1" dirty="0">
                <a:solidFill>
                  <a:srgbClr val="25CABF"/>
                </a:solidFill>
              </a:rPr>
              <a:t>9. </a:t>
            </a:r>
            <a:r>
              <a:rPr lang="en-US" dirty="0"/>
              <a:t>Pareto of fatality rate by state</a:t>
            </a:r>
          </a:p>
        </p:txBody>
      </p:sp>
      <p:sp>
        <p:nvSpPr>
          <p:cNvPr id="12" name="Content Placeholder 2">
            <a:extLst>
              <a:ext uri="{FF2B5EF4-FFF2-40B4-BE49-F238E27FC236}">
                <a16:creationId xmlns:a16="http://schemas.microsoft.com/office/drawing/2014/main" id="{BA6111B6-144D-4ED5-86CA-EE70DBBCECD3}"/>
              </a:ext>
            </a:extLst>
          </p:cNvPr>
          <p:cNvSpPr txBox="1">
            <a:spLocks/>
          </p:cNvSpPr>
          <p:nvPr/>
        </p:nvSpPr>
        <p:spPr>
          <a:xfrm>
            <a:off x="6902788" y="3773722"/>
            <a:ext cx="2717234" cy="1353501"/>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Based on our </a:t>
            </a:r>
            <a:r>
              <a:rPr lang="en-US" sz="1200" dirty="0"/>
              <a:t>Pareto distribution, we can say that 80% of the deaths come from over 50% of the states. This shows that there are in fact states with higher rates of deaths.</a:t>
            </a:r>
            <a:endParaRPr lang="en-US" sz="1200" dirty="0">
              <a:solidFill>
                <a:schemeClr val="tx1">
                  <a:lumMod val="95000"/>
                </a:schemeClr>
              </a:solidFill>
            </a:endParaRPr>
          </a:p>
        </p:txBody>
      </p:sp>
      <p:cxnSp>
        <p:nvCxnSpPr>
          <p:cNvPr id="13" name="Straight Arrow Connector 12">
            <a:extLst>
              <a:ext uri="{FF2B5EF4-FFF2-40B4-BE49-F238E27FC236}">
                <a16:creationId xmlns:a16="http://schemas.microsoft.com/office/drawing/2014/main" id="{CCB11106-63F6-4673-8A42-73D60BCB461A}"/>
              </a:ext>
            </a:extLst>
          </p:cNvPr>
          <p:cNvCxnSpPr>
            <a:cxnSpLocks/>
            <a:stCxn id="12" idx="1"/>
          </p:cNvCxnSpPr>
          <p:nvPr/>
        </p:nvCxnSpPr>
        <p:spPr>
          <a:xfrm flipH="1" flipV="1">
            <a:off x="5764696" y="3584795"/>
            <a:ext cx="1138092" cy="865678"/>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15E6AF-C59E-4DD9-9953-86B915E9ED9F}"/>
              </a:ext>
            </a:extLst>
          </p:cNvPr>
          <p:cNvCxnSpPr>
            <a:cxnSpLocks/>
          </p:cNvCxnSpPr>
          <p:nvPr/>
        </p:nvCxnSpPr>
        <p:spPr>
          <a:xfrm flipH="1">
            <a:off x="1375150" y="3570294"/>
            <a:ext cx="4273082" cy="0"/>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75CFED2-1B0A-46EE-9E6C-7492147007C1}"/>
              </a:ext>
            </a:extLst>
          </p:cNvPr>
          <p:cNvSpPr/>
          <p:nvPr/>
        </p:nvSpPr>
        <p:spPr>
          <a:xfrm flipV="1">
            <a:off x="3875957" y="3290339"/>
            <a:ext cx="565149" cy="53059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96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Scatter Plots</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2246105" y="2290403"/>
            <a:ext cx="2226639" cy="323943"/>
          </a:xfrm>
        </p:spPr>
        <p:txBody>
          <a:bodyPr>
            <a:normAutofit lnSpcReduction="10000"/>
          </a:bodyPr>
          <a:lstStyle/>
          <a:p>
            <a:pPr marL="0" indent="0">
              <a:buNone/>
            </a:pPr>
            <a:r>
              <a:rPr lang="en-US" sz="1600" dirty="0">
                <a:solidFill>
                  <a:schemeClr val="tx1">
                    <a:lumMod val="85000"/>
                  </a:schemeClr>
                </a:solidFill>
              </a:rPr>
              <a:t>Pearson’s r = </a:t>
            </a:r>
            <a:r>
              <a:rPr lang="en-US" sz="1600" dirty="0"/>
              <a:t>0.949</a:t>
            </a:r>
          </a:p>
        </p:txBody>
      </p:sp>
      <p:pic>
        <p:nvPicPr>
          <p:cNvPr id="4" name="Picture 3">
            <a:extLst>
              <a:ext uri="{FF2B5EF4-FFF2-40B4-BE49-F238E27FC236}">
                <a16:creationId xmlns:a16="http://schemas.microsoft.com/office/drawing/2014/main" id="{1BB6557C-97E3-4CD2-AEED-0E1E8142543D}"/>
              </a:ext>
            </a:extLst>
          </p:cNvPr>
          <p:cNvPicPr>
            <a:picLocks noChangeAspect="1"/>
          </p:cNvPicPr>
          <p:nvPr/>
        </p:nvPicPr>
        <p:blipFill>
          <a:blip r:embed="rId2"/>
          <a:stretch>
            <a:fillRect/>
          </a:stretch>
        </p:blipFill>
        <p:spPr>
          <a:xfrm>
            <a:off x="1025445" y="2614345"/>
            <a:ext cx="4532517" cy="3247525"/>
          </a:xfrm>
          <a:prstGeom prst="rect">
            <a:avLst/>
          </a:prstGeom>
        </p:spPr>
      </p:pic>
      <p:pic>
        <p:nvPicPr>
          <p:cNvPr id="2052" name="Picture 4">
            <a:extLst>
              <a:ext uri="{FF2B5EF4-FFF2-40B4-BE49-F238E27FC236}">
                <a16:creationId xmlns:a16="http://schemas.microsoft.com/office/drawing/2014/main" id="{D241BC9E-03BF-4DAF-AB98-6DE83E131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888" y="2602935"/>
            <a:ext cx="4532517" cy="32559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A8C69A6-D5A4-4CD4-8CBD-1BD4687771D8}"/>
              </a:ext>
            </a:extLst>
          </p:cNvPr>
          <p:cNvSpPr txBox="1">
            <a:spLocks/>
          </p:cNvSpPr>
          <p:nvPr/>
        </p:nvSpPr>
        <p:spPr>
          <a:xfrm>
            <a:off x="7766828" y="2290402"/>
            <a:ext cx="2226639" cy="32394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600" dirty="0">
                <a:solidFill>
                  <a:schemeClr val="tx1">
                    <a:lumMod val="85000"/>
                  </a:schemeClr>
                </a:solidFill>
              </a:rPr>
              <a:t>Pearson’s r = </a:t>
            </a:r>
            <a:r>
              <a:rPr lang="en-US" sz="1600" dirty="0"/>
              <a:t>0.967</a:t>
            </a:r>
          </a:p>
        </p:txBody>
      </p:sp>
      <p:sp>
        <p:nvSpPr>
          <p:cNvPr id="8" name="Content Placeholder 2">
            <a:extLst>
              <a:ext uri="{FF2B5EF4-FFF2-40B4-BE49-F238E27FC236}">
                <a16:creationId xmlns:a16="http://schemas.microsoft.com/office/drawing/2014/main" id="{4BE3AE2C-65F2-4AD5-B177-397DB3F396E8}"/>
              </a:ext>
            </a:extLst>
          </p:cNvPr>
          <p:cNvSpPr txBox="1">
            <a:spLocks/>
          </p:cNvSpPr>
          <p:nvPr/>
        </p:nvSpPr>
        <p:spPr>
          <a:xfrm>
            <a:off x="827424" y="1233249"/>
            <a:ext cx="10554574"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How are some of our variables related?</a:t>
            </a:r>
          </a:p>
        </p:txBody>
      </p:sp>
      <p:sp>
        <p:nvSpPr>
          <p:cNvPr id="9" name="Content Placeholder 2">
            <a:extLst>
              <a:ext uri="{FF2B5EF4-FFF2-40B4-BE49-F238E27FC236}">
                <a16:creationId xmlns:a16="http://schemas.microsoft.com/office/drawing/2014/main" id="{C380A7F1-1C0B-49A1-BCA8-5A20AA23A395}"/>
              </a:ext>
            </a:extLst>
          </p:cNvPr>
          <p:cNvSpPr txBox="1">
            <a:spLocks/>
          </p:cNvSpPr>
          <p:nvPr/>
        </p:nvSpPr>
        <p:spPr>
          <a:xfrm>
            <a:off x="1025445" y="5947629"/>
            <a:ext cx="10120960" cy="787125"/>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dirty="0">
                <a:solidFill>
                  <a:schemeClr val="tx1">
                    <a:lumMod val="95000"/>
                  </a:schemeClr>
                </a:solidFill>
              </a:rPr>
              <a:t>Both correlations above have a correlation coefficient over 0.9. Meaning that both have </a:t>
            </a:r>
            <a:r>
              <a:rPr lang="en-US" sz="1200" b="1" dirty="0">
                <a:solidFill>
                  <a:schemeClr val="tx1">
                    <a:lumMod val="95000"/>
                  </a:schemeClr>
                </a:solidFill>
              </a:rPr>
              <a:t>strong positive relationships</a:t>
            </a:r>
            <a:r>
              <a:rPr lang="en-US" sz="1200" dirty="0">
                <a:solidFill>
                  <a:schemeClr val="tx1">
                    <a:lumMod val="95000"/>
                  </a:schemeClr>
                </a:solidFill>
              </a:rPr>
              <a:t> to pedestrian deaths. Note that correlation does not indicate causation. This raises the question, which variable has a stronger influence on pedestrian deaths and what weight does each play in predicting these deaths?</a:t>
            </a:r>
          </a:p>
        </p:txBody>
      </p:sp>
      <p:sp>
        <p:nvSpPr>
          <p:cNvPr id="10" name="Content Placeholder 2">
            <a:extLst>
              <a:ext uri="{FF2B5EF4-FFF2-40B4-BE49-F238E27FC236}">
                <a16:creationId xmlns:a16="http://schemas.microsoft.com/office/drawing/2014/main" id="{8FE9F2DF-4DD8-417F-A176-E26FC3147F50}"/>
              </a:ext>
            </a:extLst>
          </p:cNvPr>
          <p:cNvSpPr txBox="1">
            <a:spLocks/>
          </p:cNvSpPr>
          <p:nvPr/>
        </p:nvSpPr>
        <p:spPr>
          <a:xfrm>
            <a:off x="10172370" y="3696707"/>
            <a:ext cx="1948069" cy="1595451"/>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000" dirty="0">
                <a:solidFill>
                  <a:schemeClr val="tx1">
                    <a:lumMod val="95000"/>
                  </a:schemeClr>
                </a:solidFill>
              </a:rPr>
              <a:t>Note: While these plots may make it look as though </a:t>
            </a:r>
            <a:r>
              <a:rPr lang="en-US" sz="1000" dirty="0" err="1">
                <a:solidFill>
                  <a:schemeClr val="tx1">
                    <a:lumMod val="95000"/>
                  </a:schemeClr>
                </a:solidFill>
              </a:rPr>
              <a:t>SUV&amp;Truck</a:t>
            </a:r>
            <a:r>
              <a:rPr lang="en-US" sz="1000" dirty="0">
                <a:solidFill>
                  <a:schemeClr val="tx1">
                    <a:lumMod val="95000"/>
                  </a:schemeClr>
                </a:solidFill>
              </a:rPr>
              <a:t> Sales are related to Cell Phone Subscriptions (the years appear to be in similar order as the number increase in both plots), based off our “industry knowledge” we can assume that the relationship is due to chance.</a:t>
            </a:r>
          </a:p>
        </p:txBody>
      </p:sp>
      <p:cxnSp>
        <p:nvCxnSpPr>
          <p:cNvPr id="11" name="Straight Arrow Connector 10">
            <a:extLst>
              <a:ext uri="{FF2B5EF4-FFF2-40B4-BE49-F238E27FC236}">
                <a16:creationId xmlns:a16="http://schemas.microsoft.com/office/drawing/2014/main" id="{B9AC116F-26FE-45CC-8CE1-F19C62F17D2A}"/>
              </a:ext>
            </a:extLst>
          </p:cNvPr>
          <p:cNvCxnSpPr>
            <a:cxnSpLocks/>
            <a:stCxn id="10" idx="0"/>
          </p:cNvCxnSpPr>
          <p:nvPr/>
        </p:nvCxnSpPr>
        <p:spPr>
          <a:xfrm flipH="1" flipV="1">
            <a:off x="10575237" y="3320745"/>
            <a:ext cx="571168" cy="375962"/>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42A395-94FC-4082-980F-22CCC323CD1B}"/>
              </a:ext>
            </a:extLst>
          </p:cNvPr>
          <p:cNvCxnSpPr>
            <a:cxnSpLocks/>
            <a:stCxn id="10" idx="1"/>
          </p:cNvCxnSpPr>
          <p:nvPr/>
        </p:nvCxnSpPr>
        <p:spPr>
          <a:xfrm flipH="1" flipV="1">
            <a:off x="4860900" y="3246759"/>
            <a:ext cx="5311470" cy="1247674"/>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2B1562C-E7BF-42AD-B5CC-BCB9DB79BC28}"/>
              </a:ext>
            </a:extLst>
          </p:cNvPr>
          <p:cNvSpPr/>
          <p:nvPr/>
        </p:nvSpPr>
        <p:spPr>
          <a:xfrm flipV="1">
            <a:off x="5001370" y="2826010"/>
            <a:ext cx="638483" cy="60298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5D2773-7DF0-4C23-A0E4-31B9D1256D89}"/>
              </a:ext>
            </a:extLst>
          </p:cNvPr>
          <p:cNvSpPr/>
          <p:nvPr/>
        </p:nvSpPr>
        <p:spPr>
          <a:xfrm flipV="1">
            <a:off x="10662173" y="2826009"/>
            <a:ext cx="638483" cy="60298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49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Hypothesis Testing - Welch’s t-test</a:t>
            </a:r>
          </a:p>
        </p:txBody>
      </p:sp>
      <p:sp>
        <p:nvSpPr>
          <p:cNvPr id="6" name="Content Placeholder 2">
            <a:extLst>
              <a:ext uri="{FF2B5EF4-FFF2-40B4-BE49-F238E27FC236}">
                <a16:creationId xmlns:a16="http://schemas.microsoft.com/office/drawing/2014/main" id="{799F8E87-92A0-42C6-8651-F1D20C458D5F}"/>
              </a:ext>
            </a:extLst>
          </p:cNvPr>
          <p:cNvSpPr txBox="1">
            <a:spLocks/>
          </p:cNvSpPr>
          <p:nvPr/>
        </p:nvSpPr>
        <p:spPr>
          <a:xfrm>
            <a:off x="827423" y="2203699"/>
            <a:ext cx="10554575" cy="873456"/>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b="1" dirty="0">
                <a:solidFill>
                  <a:srgbClr val="25CABF"/>
                </a:solidFill>
              </a:rPr>
              <a:t>10. </a:t>
            </a:r>
            <a:r>
              <a:rPr lang="en-US" dirty="0"/>
              <a:t>Welch’s t-test univariate test that tests for a significant difference between the mean of two unrelated groups. It is an alternative to the independent t-test when there are unequal variances. We will be using this test to see whether or not there is a difference in means between deaths and SUV sales. If there is no difference, this would indicate that the two are related and are truly correlated.  </a:t>
            </a:r>
          </a:p>
        </p:txBody>
      </p:sp>
      <p:sp>
        <p:nvSpPr>
          <p:cNvPr id="7" name="Content Placeholder 2">
            <a:extLst>
              <a:ext uri="{FF2B5EF4-FFF2-40B4-BE49-F238E27FC236}">
                <a16:creationId xmlns:a16="http://schemas.microsoft.com/office/drawing/2014/main" id="{4659C2FA-A8FD-4111-87B9-13BCCB75D705}"/>
              </a:ext>
            </a:extLst>
          </p:cNvPr>
          <p:cNvSpPr txBox="1">
            <a:spLocks/>
          </p:cNvSpPr>
          <p:nvPr/>
        </p:nvSpPr>
        <p:spPr>
          <a:xfrm>
            <a:off x="9213403" y="3863216"/>
            <a:ext cx="2717234" cy="1353501"/>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Since out p-value is significant (less than 0.5), we can reject the null hypothesis and say that there is a significant difference in means. Meaning that the increase in deaths may not be related to the increase in light trucks and </a:t>
            </a:r>
            <a:r>
              <a:rPr lang="en-US" sz="1200" b="0" i="0" dirty="0" err="1">
                <a:solidFill>
                  <a:schemeClr val="tx1">
                    <a:lumMod val="95000"/>
                  </a:schemeClr>
                </a:solidFill>
                <a:effectLst/>
              </a:rPr>
              <a:t>suvs</a:t>
            </a:r>
            <a:r>
              <a:rPr lang="en-US" sz="1200" b="0" i="0" dirty="0">
                <a:solidFill>
                  <a:schemeClr val="tx1">
                    <a:lumMod val="95000"/>
                  </a:schemeClr>
                </a:solidFill>
                <a:effectLst/>
              </a:rPr>
              <a:t>.</a:t>
            </a:r>
            <a:endParaRPr lang="en-US" sz="1200" dirty="0">
              <a:solidFill>
                <a:schemeClr val="tx1">
                  <a:lumMod val="95000"/>
                </a:schemeClr>
              </a:solidFill>
            </a:endParaRPr>
          </a:p>
        </p:txBody>
      </p:sp>
      <p:sp>
        <p:nvSpPr>
          <p:cNvPr id="9" name="TextBox 8">
            <a:extLst>
              <a:ext uri="{FF2B5EF4-FFF2-40B4-BE49-F238E27FC236}">
                <a16:creationId xmlns:a16="http://schemas.microsoft.com/office/drawing/2014/main" id="{13CD83EE-D008-4EB7-B15A-440FB5962575}"/>
              </a:ext>
            </a:extLst>
          </p:cNvPr>
          <p:cNvSpPr txBox="1"/>
          <p:nvPr/>
        </p:nvSpPr>
        <p:spPr>
          <a:xfrm>
            <a:off x="827423" y="3291842"/>
            <a:ext cx="8504950" cy="2769989"/>
          </a:xfrm>
          <a:prstGeom prst="rect">
            <a:avLst/>
          </a:prstGeom>
          <a:noFill/>
        </p:spPr>
        <p:txBody>
          <a:bodyPr wrap="square">
            <a:spAutoFit/>
          </a:bodyPr>
          <a:lstStyle/>
          <a:p>
            <a:r>
              <a:rPr lang="en-US" b="0" dirty="0">
                <a:solidFill>
                  <a:srgbClr val="75715E"/>
                </a:solidFill>
                <a:effectLst/>
                <a:latin typeface="Courier New" panose="02070309020205020404" pitchFamily="49" charset="0"/>
              </a:rPr>
              <a:t>#</a:t>
            </a:r>
            <a:r>
              <a:rPr lang="en-US" sz="1200" b="0" dirty="0">
                <a:solidFill>
                  <a:srgbClr val="75715E"/>
                </a:solidFill>
                <a:effectLst/>
                <a:latin typeface="Courier New" panose="02070309020205020404" pitchFamily="49" charset="0"/>
              </a:rPr>
              <a:t> Data frame of SUVs and </a:t>
            </a:r>
            <a:r>
              <a:rPr lang="en-US" sz="1200" b="0" dirty="0" err="1">
                <a:solidFill>
                  <a:srgbClr val="75715E"/>
                </a:solidFill>
                <a:effectLst/>
                <a:latin typeface="Courier New" panose="02070309020205020404" pitchFamily="49" charset="0"/>
              </a:rPr>
              <a:t>Lighttrucks</a:t>
            </a:r>
            <a:r>
              <a:rPr lang="en-US" sz="1200" b="0" dirty="0">
                <a:solidFill>
                  <a:srgbClr val="75715E"/>
                </a:solidFill>
                <a:effectLst/>
                <a:latin typeface="Courier New" panose="02070309020205020404" pitchFamily="49" charset="0"/>
              </a:rPr>
              <a:t> only</a:t>
            </a:r>
            <a:endParaRPr lang="en-US" sz="1200" b="0" dirty="0">
              <a:solidFill>
                <a:srgbClr val="D4D4D4"/>
              </a:solidFill>
              <a:effectLst/>
              <a:latin typeface="Courier New" panose="02070309020205020404" pitchFamily="49" charset="0"/>
            </a:endParaRPr>
          </a:p>
          <a:p>
            <a:r>
              <a:rPr lang="en-US" sz="1200" b="0" dirty="0" err="1">
                <a:solidFill>
                  <a:srgbClr val="D4D4D4"/>
                </a:solidFill>
                <a:effectLst/>
                <a:latin typeface="Courier New" panose="02070309020205020404" pitchFamily="49" charset="0"/>
              </a:rPr>
              <a:t>Lighttrucksbyyear</a:t>
            </a:r>
            <a:r>
              <a:rPr lang="en-US" sz="1200" b="0" dirty="0">
                <a:solidFill>
                  <a:srgbClr val="D4D4D4"/>
                </a:solidFill>
                <a:effectLst/>
                <a:latin typeface="Courier New" panose="02070309020205020404" pitchFamily="49" charset="0"/>
              </a:rPr>
              <a:t> </a:t>
            </a:r>
            <a:r>
              <a:rPr lang="en-US" sz="1200" b="0" dirty="0">
                <a:solidFill>
                  <a:srgbClr val="F92672"/>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yeardf</a:t>
            </a:r>
            <a:r>
              <a:rPr lang="en-US" sz="1200" b="0" dirty="0">
                <a:solidFill>
                  <a:srgbClr val="DCDCDC"/>
                </a:solidFill>
                <a:effectLst/>
                <a:latin typeface="Courier New" panose="02070309020205020404" pitchFamily="49" charset="0"/>
              </a:rPr>
              <a:t>[</a:t>
            </a:r>
            <a:r>
              <a:rPr lang="en-US" sz="1200" b="0" dirty="0">
                <a:solidFill>
                  <a:srgbClr val="E6DB74"/>
                </a:solidFill>
                <a:effectLst/>
                <a:latin typeface="Courier New" panose="02070309020205020404" pitchFamily="49" charset="0"/>
              </a:rPr>
              <a:t>"</a:t>
            </a:r>
            <a:r>
              <a:rPr lang="en-US" sz="1200" b="0" dirty="0" err="1">
                <a:solidFill>
                  <a:srgbClr val="E6DB74"/>
                </a:solidFill>
                <a:effectLst/>
                <a:latin typeface="Courier New" panose="02070309020205020404" pitchFamily="49" charset="0"/>
              </a:rPr>
              <a:t>Lighttrucks</a:t>
            </a:r>
            <a:r>
              <a:rPr lang="en-US" sz="1200" b="0" dirty="0">
                <a:solidFill>
                  <a:srgbClr val="E6DB74"/>
                </a:solidFill>
                <a:effectLst/>
                <a:latin typeface="Courier New" panose="02070309020205020404" pitchFamily="49" charset="0"/>
              </a:rPr>
              <a:t>"</a:t>
            </a:r>
            <a:r>
              <a:rPr lang="en-US" sz="1200" b="0" dirty="0">
                <a:solidFill>
                  <a:srgbClr val="DCDCDC"/>
                </a:solidFill>
                <a:effectLst/>
                <a:latin typeface="Courier New" panose="02070309020205020404" pitchFamily="49" charset="0"/>
              </a:rPr>
              <a:t>]</a:t>
            </a:r>
            <a:endParaRPr lang="en-US" sz="1200" b="0" dirty="0">
              <a:solidFill>
                <a:srgbClr val="D4D4D4"/>
              </a:solidFill>
              <a:effectLst/>
              <a:latin typeface="Courier New" panose="02070309020205020404" pitchFamily="49" charset="0"/>
            </a:endParaRPr>
          </a:p>
          <a:p>
            <a:r>
              <a:rPr lang="en-US" sz="1200" b="0" dirty="0">
                <a:solidFill>
                  <a:srgbClr val="75715E"/>
                </a:solidFill>
                <a:effectLst/>
                <a:latin typeface="Courier New" panose="02070309020205020404" pitchFamily="49" charset="0"/>
              </a:rPr>
              <a:t># Data frame of Fatality per 100,000</a:t>
            </a:r>
            <a:endParaRPr lang="en-US" sz="1200" b="0" dirty="0">
              <a:solidFill>
                <a:srgbClr val="D4D4D4"/>
              </a:solidFill>
              <a:effectLst/>
              <a:latin typeface="Courier New" panose="02070309020205020404" pitchFamily="49" charset="0"/>
            </a:endParaRPr>
          </a:p>
          <a:p>
            <a:r>
              <a:rPr lang="en-US" sz="1200" b="0" dirty="0" err="1">
                <a:solidFill>
                  <a:srgbClr val="D4D4D4"/>
                </a:solidFill>
                <a:effectLst/>
                <a:latin typeface="Courier New" panose="02070309020205020404" pitchFamily="49" charset="0"/>
              </a:rPr>
              <a:t>totalfatalitybyyear</a:t>
            </a:r>
            <a:r>
              <a:rPr lang="en-US" sz="1200" b="0" dirty="0">
                <a:solidFill>
                  <a:srgbClr val="D4D4D4"/>
                </a:solidFill>
                <a:effectLst/>
                <a:latin typeface="Courier New" panose="02070309020205020404" pitchFamily="49" charset="0"/>
              </a:rPr>
              <a:t> </a:t>
            </a:r>
            <a:r>
              <a:rPr lang="en-US" sz="1200" b="0" dirty="0">
                <a:solidFill>
                  <a:srgbClr val="F92672"/>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yeardf</a:t>
            </a:r>
            <a:r>
              <a:rPr lang="en-US" sz="1200" b="0" dirty="0">
                <a:solidFill>
                  <a:srgbClr val="DCDCDC"/>
                </a:solidFill>
                <a:effectLst/>
                <a:latin typeface="Courier New" panose="02070309020205020404" pitchFamily="49" charset="0"/>
              </a:rPr>
              <a:t>[</a:t>
            </a:r>
            <a:r>
              <a:rPr lang="en-US" sz="1200" b="0" dirty="0">
                <a:solidFill>
                  <a:srgbClr val="E6DB74"/>
                </a:solidFill>
                <a:effectLst/>
                <a:latin typeface="Courier New" panose="02070309020205020404" pitchFamily="49" charset="0"/>
              </a:rPr>
              <a:t>"</a:t>
            </a:r>
            <a:r>
              <a:rPr lang="en-US" sz="1200" b="0" dirty="0" err="1">
                <a:solidFill>
                  <a:srgbClr val="E6DB74"/>
                </a:solidFill>
                <a:effectLst/>
                <a:latin typeface="Courier New" panose="02070309020205020404" pitchFamily="49" charset="0"/>
              </a:rPr>
              <a:t>FatalityRate</a:t>
            </a:r>
            <a:r>
              <a:rPr lang="en-US" sz="1200" b="0" dirty="0">
                <a:solidFill>
                  <a:srgbClr val="E6DB74"/>
                </a:solidFill>
                <a:effectLst/>
                <a:latin typeface="Courier New" panose="02070309020205020404" pitchFamily="49" charset="0"/>
              </a:rPr>
              <a:t>"</a:t>
            </a:r>
            <a:r>
              <a:rPr lang="en-US" sz="1200" b="0" dirty="0">
                <a:solidFill>
                  <a:srgbClr val="DCDCDC"/>
                </a:solidFill>
                <a:effectLst/>
                <a:latin typeface="Courier New" panose="02070309020205020404" pitchFamily="49" charset="0"/>
              </a:rPr>
              <a:t>]</a:t>
            </a:r>
            <a:endParaRPr lang="en-US" sz="1200" b="0" dirty="0">
              <a:solidFill>
                <a:srgbClr val="D4D4D4"/>
              </a:solidFill>
              <a:effectLst/>
              <a:latin typeface="Courier New" panose="02070309020205020404" pitchFamily="49" charset="0"/>
            </a:endParaRPr>
          </a:p>
          <a:p>
            <a:r>
              <a:rPr lang="en-US" sz="1200" b="0" dirty="0">
                <a:solidFill>
                  <a:srgbClr val="75715E"/>
                </a:solidFill>
                <a:effectLst/>
                <a:latin typeface="Courier New" panose="02070309020205020404" pitchFamily="49" charset="0"/>
              </a:rPr>
              <a:t># Test for equal variances. We want to look for a difference less than 4</a:t>
            </a:r>
            <a:endParaRPr lang="en-US" sz="1200" b="0" dirty="0">
              <a:solidFill>
                <a:srgbClr val="D4D4D4"/>
              </a:solidFill>
              <a:effectLst/>
              <a:latin typeface="Courier New" panose="02070309020205020404" pitchFamily="49" charset="0"/>
            </a:endParaRPr>
          </a:p>
          <a:p>
            <a:r>
              <a:rPr lang="en-US" sz="1200" b="0" dirty="0">
                <a:solidFill>
                  <a:srgbClr val="66D9EF"/>
                </a:solidFill>
                <a:effectLst/>
                <a:latin typeface="Courier New" panose="02070309020205020404" pitchFamily="49" charset="0"/>
              </a:rPr>
              <a:t>print</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np.var</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Lighttrucksbyyear</a:t>
            </a:r>
            <a:r>
              <a:rPr lang="en-US" sz="1200" b="0" dirty="0">
                <a:solidFill>
                  <a:srgbClr val="DCDCDC"/>
                </a:solidFill>
                <a:effectLst/>
                <a:latin typeface="Courier New" panose="02070309020205020404" pitchFamily="49" charset="0"/>
              </a:rPr>
              <a:t>))</a:t>
            </a:r>
            <a:r>
              <a:rPr lang="en-US" sz="1200" b="0" dirty="0">
                <a:solidFill>
                  <a:srgbClr val="F92672"/>
                </a:solidFill>
                <a:effectLst/>
                <a:latin typeface="Courier New" panose="02070309020205020404" pitchFamily="49" charset="0"/>
              </a:rPr>
              <a:t>/</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np.var</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totalfatalitybyyear</a:t>
            </a:r>
            <a:r>
              <a:rPr lang="en-US" sz="1200" b="0" dirty="0">
                <a:solidFill>
                  <a:srgbClr val="DCDCDC"/>
                </a:solidFill>
                <a:effectLst/>
                <a:latin typeface="Courier New" panose="02070309020205020404" pitchFamily="49" charset="0"/>
              </a:rPr>
              <a:t>)))</a:t>
            </a:r>
          </a:p>
          <a:p>
            <a:r>
              <a:rPr lang="en-US" sz="1200" dirty="0">
                <a:solidFill>
                  <a:srgbClr val="DCDCDC"/>
                </a:solidFill>
                <a:latin typeface="Courier New" panose="02070309020205020404" pitchFamily="49" charset="0"/>
              </a:rPr>
              <a:t>&gt;&gt;&gt; </a:t>
            </a:r>
            <a:r>
              <a:rPr lang="en-US" sz="1200" b="0" i="0" dirty="0">
                <a:solidFill>
                  <a:srgbClr val="D5D5D5"/>
                </a:solidFill>
                <a:effectLst/>
                <a:latin typeface="Courier New" panose="02070309020205020404" pitchFamily="49" charset="0"/>
              </a:rPr>
              <a:t>115033510.75980507</a:t>
            </a:r>
          </a:p>
          <a:p>
            <a:r>
              <a:rPr lang="en-US" sz="1200" b="0" dirty="0">
                <a:solidFill>
                  <a:srgbClr val="75715E"/>
                </a:solidFill>
                <a:effectLst/>
                <a:latin typeface="Courier New" panose="02070309020205020404" pitchFamily="49" charset="0"/>
              </a:rPr>
              <a:t># Since we got a value over 4 we will continue with Welch’s t-test</a:t>
            </a:r>
            <a:endParaRPr lang="en-US" sz="1200" b="0" dirty="0">
              <a:solidFill>
                <a:srgbClr val="D4D4D4"/>
              </a:solidFill>
              <a:effectLst/>
              <a:latin typeface="Courier New" panose="02070309020205020404" pitchFamily="49" charset="0"/>
            </a:endParaRPr>
          </a:p>
          <a:p>
            <a:r>
              <a:rPr lang="en-US" sz="1200" b="0" dirty="0">
                <a:solidFill>
                  <a:srgbClr val="75715E"/>
                </a:solidFill>
                <a:effectLst/>
                <a:latin typeface="Courier New" panose="02070309020205020404" pitchFamily="49" charset="0"/>
              </a:rPr>
              <a:t># testing the assumption of normality using the </a:t>
            </a:r>
            <a:r>
              <a:rPr lang="en-US" sz="1200" b="0" dirty="0" err="1">
                <a:solidFill>
                  <a:srgbClr val="75715E"/>
                </a:solidFill>
                <a:effectLst/>
                <a:latin typeface="Courier New" panose="02070309020205020404" pitchFamily="49" charset="0"/>
              </a:rPr>
              <a:t>stats.shapiro</a:t>
            </a:r>
            <a:r>
              <a:rPr lang="en-US" sz="1200" b="0" dirty="0">
                <a:solidFill>
                  <a:srgbClr val="75715E"/>
                </a:solidFill>
                <a:effectLst/>
                <a:latin typeface="Courier New" panose="02070309020205020404" pitchFamily="49" charset="0"/>
              </a:rPr>
              <a:t>()</a:t>
            </a:r>
            <a:endParaRPr lang="en-US" sz="1200" b="0" dirty="0">
              <a:solidFill>
                <a:srgbClr val="D4D4D4"/>
              </a:solidFill>
              <a:effectLst/>
              <a:latin typeface="Courier New" panose="02070309020205020404" pitchFamily="49" charset="0"/>
            </a:endParaRPr>
          </a:p>
          <a:p>
            <a:r>
              <a:rPr lang="en-US" sz="1200" b="0" dirty="0">
                <a:solidFill>
                  <a:srgbClr val="75715E"/>
                </a:solidFill>
                <a:effectLst/>
                <a:latin typeface="Courier New" panose="02070309020205020404" pitchFamily="49" charset="0"/>
              </a:rPr>
              <a:t># first value in the tuple is the W test statistic, and the second value is the p-value.</a:t>
            </a:r>
            <a:endParaRPr lang="en-US" sz="1200" b="0" dirty="0">
              <a:solidFill>
                <a:srgbClr val="D4D4D4"/>
              </a:solidFill>
              <a:effectLst/>
              <a:latin typeface="Courier New" panose="02070309020205020404" pitchFamily="49" charset="0"/>
            </a:endParaRPr>
          </a:p>
          <a:p>
            <a:r>
              <a:rPr lang="en-US" sz="1200" b="0" dirty="0">
                <a:solidFill>
                  <a:srgbClr val="66D9EF"/>
                </a:solidFill>
                <a:effectLst/>
                <a:latin typeface="Courier New" panose="02070309020205020404" pitchFamily="49" charset="0"/>
              </a:rPr>
              <a:t>print</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stats.shapiro</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Lighttrucksbyyear</a:t>
            </a:r>
            <a:r>
              <a:rPr lang="en-US" sz="1200" b="0" dirty="0">
                <a:solidFill>
                  <a:srgbClr val="DCDCDC"/>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stats.shapiro</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totalfatalitybyyear</a:t>
            </a:r>
            <a:r>
              <a:rPr lang="en-US" sz="1200" b="0" dirty="0">
                <a:solidFill>
                  <a:srgbClr val="DCDCDC"/>
                </a:solidFill>
                <a:effectLst/>
                <a:latin typeface="Courier New" panose="02070309020205020404" pitchFamily="49" charset="0"/>
              </a:rPr>
              <a:t>)))</a:t>
            </a:r>
            <a:endParaRPr lang="en-US" sz="1200" b="0" dirty="0">
              <a:solidFill>
                <a:srgbClr val="D4D4D4"/>
              </a:solidFill>
              <a:effectLst/>
              <a:latin typeface="Courier New" panose="02070309020205020404" pitchFamily="49" charset="0"/>
            </a:endParaRPr>
          </a:p>
          <a:p>
            <a:r>
              <a:rPr lang="en-US" sz="1200" b="0" dirty="0">
                <a:solidFill>
                  <a:srgbClr val="75715E"/>
                </a:solidFill>
                <a:effectLst/>
                <a:latin typeface="Courier New" panose="02070309020205020404" pitchFamily="49" charset="0"/>
              </a:rPr>
              <a:t># Welch’s t-test</a:t>
            </a:r>
            <a:endParaRPr lang="en-US" sz="1200" b="0" dirty="0">
              <a:solidFill>
                <a:srgbClr val="D4D4D4"/>
              </a:solidFill>
              <a:effectLst/>
              <a:latin typeface="Courier New" panose="02070309020205020404" pitchFamily="49" charset="0"/>
            </a:endParaRPr>
          </a:p>
          <a:p>
            <a:r>
              <a:rPr lang="en-US" sz="1200" b="0" dirty="0" err="1">
                <a:solidFill>
                  <a:srgbClr val="D4D4D4"/>
                </a:solidFill>
                <a:effectLst/>
                <a:latin typeface="Courier New" panose="02070309020205020404" pitchFamily="49" charset="0"/>
              </a:rPr>
              <a:t>stats.ttest_ind</a:t>
            </a:r>
            <a:r>
              <a:rPr lang="en-US" sz="1200" b="0" dirty="0">
                <a:solidFill>
                  <a:srgbClr val="DCDCDC"/>
                </a:solidFill>
                <a:effectLst/>
                <a:latin typeface="Courier New" panose="02070309020205020404" pitchFamily="49" charset="0"/>
              </a:rPr>
              <a:t>(</a:t>
            </a:r>
            <a:r>
              <a:rPr lang="en-US" sz="1200" b="0" dirty="0" err="1">
                <a:solidFill>
                  <a:srgbClr val="D4D4D4"/>
                </a:solidFill>
                <a:effectLst/>
                <a:latin typeface="Courier New" panose="02070309020205020404" pitchFamily="49" charset="0"/>
              </a:rPr>
              <a:t>Lighttrucksbyyear</a:t>
            </a:r>
            <a:r>
              <a:rPr lang="en-US" sz="1200" b="0" dirty="0">
                <a:solidFill>
                  <a:srgbClr val="DCDCDC"/>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totalfatalitybyyear</a:t>
            </a:r>
            <a:r>
              <a:rPr lang="en-US" sz="1200" b="0" dirty="0">
                <a:solidFill>
                  <a:srgbClr val="DCDCDC"/>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a:t>
            </a:r>
            <a:r>
              <a:rPr lang="en-US" sz="1200" b="0" dirty="0" err="1">
                <a:solidFill>
                  <a:srgbClr val="D4D4D4"/>
                </a:solidFill>
                <a:effectLst/>
                <a:latin typeface="Courier New" panose="02070309020205020404" pitchFamily="49" charset="0"/>
              </a:rPr>
              <a:t>equal_var</a:t>
            </a:r>
            <a:r>
              <a:rPr lang="en-US" sz="1200" b="0" dirty="0">
                <a:solidFill>
                  <a:srgbClr val="D4D4D4"/>
                </a:solidFill>
                <a:effectLst/>
                <a:latin typeface="Courier New" panose="02070309020205020404" pitchFamily="49" charset="0"/>
              </a:rPr>
              <a:t> </a:t>
            </a:r>
            <a:r>
              <a:rPr lang="en-US" sz="1200" b="0" dirty="0">
                <a:solidFill>
                  <a:srgbClr val="F92672"/>
                </a:solidFill>
                <a:effectLst/>
                <a:latin typeface="Courier New" panose="02070309020205020404" pitchFamily="49" charset="0"/>
              </a:rPr>
              <a:t>=</a:t>
            </a:r>
            <a:r>
              <a:rPr lang="en-US" sz="1200" b="0" dirty="0">
                <a:solidFill>
                  <a:srgbClr val="D4D4D4"/>
                </a:solidFill>
                <a:effectLst/>
                <a:latin typeface="Courier New" panose="02070309020205020404" pitchFamily="49" charset="0"/>
              </a:rPr>
              <a:t> </a:t>
            </a:r>
            <a:r>
              <a:rPr lang="en-US" sz="1200" b="0" dirty="0">
                <a:solidFill>
                  <a:srgbClr val="AE81FF"/>
                </a:solidFill>
                <a:effectLst/>
                <a:latin typeface="Courier New" panose="02070309020205020404" pitchFamily="49" charset="0"/>
              </a:rPr>
              <a:t>False</a:t>
            </a:r>
            <a:r>
              <a:rPr lang="en-US" sz="1200" b="0" dirty="0">
                <a:solidFill>
                  <a:srgbClr val="DCDCDC"/>
                </a:solidFill>
                <a:effectLst/>
                <a:latin typeface="Courier New" panose="02070309020205020404" pitchFamily="49" charset="0"/>
              </a:rPr>
              <a:t>)</a:t>
            </a:r>
            <a:endParaRPr lang="en-US" sz="1200" dirty="0">
              <a:solidFill>
                <a:srgbClr val="D4D4D4"/>
              </a:solidFill>
              <a:latin typeface="Courier New" panose="02070309020205020404" pitchFamily="49" charset="0"/>
            </a:endParaRPr>
          </a:p>
          <a:p>
            <a:r>
              <a:rPr lang="en-US" sz="1200" b="0" dirty="0">
                <a:solidFill>
                  <a:srgbClr val="D4D4D4"/>
                </a:solidFill>
                <a:effectLst/>
                <a:latin typeface="Courier New" panose="02070309020205020404" pitchFamily="49" charset="0"/>
              </a:rPr>
              <a:t>&gt;&gt;&gt; </a:t>
            </a:r>
            <a:r>
              <a:rPr lang="en-US" sz="1200" b="0" i="0" dirty="0" err="1">
                <a:solidFill>
                  <a:srgbClr val="D5D5D5"/>
                </a:solidFill>
                <a:effectLst/>
                <a:latin typeface="Courier New" panose="02070309020205020404" pitchFamily="49" charset="0"/>
              </a:rPr>
              <a:t>Ttest_indResult</a:t>
            </a:r>
            <a:r>
              <a:rPr lang="en-US" sz="1200" b="0" i="0" dirty="0">
                <a:solidFill>
                  <a:srgbClr val="D5D5D5"/>
                </a:solidFill>
                <a:effectLst/>
                <a:latin typeface="Courier New" panose="02070309020205020404" pitchFamily="49" charset="0"/>
              </a:rPr>
              <a:t>(statistic=12.82953600693544, </a:t>
            </a:r>
            <a:r>
              <a:rPr lang="en-US" sz="1200" b="0" i="0" dirty="0" err="1">
                <a:solidFill>
                  <a:srgbClr val="D5D5D5"/>
                </a:solidFill>
                <a:effectLst/>
                <a:latin typeface="Courier New" panose="02070309020205020404" pitchFamily="49" charset="0"/>
              </a:rPr>
              <a:t>pvalue</a:t>
            </a:r>
            <a:r>
              <a:rPr lang="en-US" sz="1200" b="0" i="0" dirty="0">
                <a:solidFill>
                  <a:srgbClr val="D5D5D5"/>
                </a:solidFill>
                <a:effectLst/>
                <a:latin typeface="Courier New" panose="02070309020205020404" pitchFamily="49" charset="0"/>
              </a:rPr>
              <a:t>=4.3486425439362615e-07)</a:t>
            </a:r>
            <a:endParaRPr lang="en-US" sz="1200" b="0" dirty="0">
              <a:solidFill>
                <a:srgbClr val="D4D4D4"/>
              </a:solidFill>
              <a:effectLst/>
              <a:latin typeface="Courier New" panose="02070309020205020404" pitchFamily="49" charset="0"/>
            </a:endParaRPr>
          </a:p>
        </p:txBody>
      </p:sp>
      <p:cxnSp>
        <p:nvCxnSpPr>
          <p:cNvPr id="10" name="Straight Arrow Connector 9">
            <a:extLst>
              <a:ext uri="{FF2B5EF4-FFF2-40B4-BE49-F238E27FC236}">
                <a16:creationId xmlns:a16="http://schemas.microsoft.com/office/drawing/2014/main" id="{4381D913-B5BF-430E-8BE0-6CC1E37F8A19}"/>
              </a:ext>
            </a:extLst>
          </p:cNvPr>
          <p:cNvCxnSpPr>
            <a:cxnSpLocks/>
            <a:stCxn id="7" idx="1"/>
          </p:cNvCxnSpPr>
          <p:nvPr/>
        </p:nvCxnSpPr>
        <p:spPr>
          <a:xfrm flipH="1">
            <a:off x="8221649" y="4539967"/>
            <a:ext cx="991754" cy="1248124"/>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599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Regression Analysis - </a:t>
            </a:r>
            <a:r>
              <a:rPr lang="en-US" sz="3200" dirty="0"/>
              <a:t>Linear Regression</a:t>
            </a:r>
            <a:endParaRPr lang="en-US" dirty="0"/>
          </a:p>
        </p:txBody>
      </p:sp>
      <p:sp>
        <p:nvSpPr>
          <p:cNvPr id="4" name="Content Placeholder 2">
            <a:extLst>
              <a:ext uri="{FF2B5EF4-FFF2-40B4-BE49-F238E27FC236}">
                <a16:creationId xmlns:a16="http://schemas.microsoft.com/office/drawing/2014/main" id="{370A4718-712A-4400-865B-956562AE0172}"/>
              </a:ext>
            </a:extLst>
          </p:cNvPr>
          <p:cNvSpPr txBox="1">
            <a:spLocks/>
          </p:cNvSpPr>
          <p:nvPr/>
        </p:nvSpPr>
        <p:spPr>
          <a:xfrm>
            <a:off x="818711" y="2286995"/>
            <a:ext cx="10554575" cy="1549318"/>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b="1" dirty="0">
                <a:solidFill>
                  <a:srgbClr val="25CABF"/>
                </a:solidFill>
              </a:rPr>
              <a:t>11. </a:t>
            </a:r>
            <a:r>
              <a:rPr lang="en-US" dirty="0"/>
              <a:t>We will be using a </a:t>
            </a:r>
            <a:r>
              <a:rPr lang="en-US" sz="1800" dirty="0"/>
              <a:t>Multiple Linear Regression model in orde</a:t>
            </a:r>
            <a:r>
              <a:rPr lang="en-US" dirty="0"/>
              <a:t>r to identify the variables effecting the total Fatality Rate by year. We used the Deaths by Year data set in order to test our hypothesis that the number of Light Trucks and SUVs impact the number of pedestrian deaths. In order to run the analysis, we first needed to choose the variables with the highest R-Squared value. These were Light trucks and Cell Subscriptions. The number of Passenger cars had the lowest R-Squared and since it was also correlated with Light trucks, we excluded it from the model. With these two predictor variables, we ran one simple linear regression model and one multiple linear regression model. Our results are shown below.</a:t>
            </a:r>
          </a:p>
          <a:p>
            <a:pPr marL="0" indent="0">
              <a:buFont typeface="Wingdings 2" charset="2"/>
              <a:buNone/>
            </a:pPr>
            <a:endParaRPr lang="en-US" dirty="0"/>
          </a:p>
        </p:txBody>
      </p:sp>
      <p:sp>
        <p:nvSpPr>
          <p:cNvPr id="8" name="Content Placeholder 2">
            <a:extLst>
              <a:ext uri="{FF2B5EF4-FFF2-40B4-BE49-F238E27FC236}">
                <a16:creationId xmlns:a16="http://schemas.microsoft.com/office/drawing/2014/main" id="{8EA47B86-0BF9-4076-A926-B7CF96BDBCF8}"/>
              </a:ext>
            </a:extLst>
          </p:cNvPr>
          <p:cNvSpPr txBox="1">
            <a:spLocks/>
          </p:cNvSpPr>
          <p:nvPr/>
        </p:nvSpPr>
        <p:spPr>
          <a:xfrm>
            <a:off x="622014" y="3660112"/>
            <a:ext cx="10554575" cy="154931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p:txBody>
      </p:sp>
      <p:sp>
        <p:nvSpPr>
          <p:cNvPr id="9" name="Content Placeholder 2">
            <a:extLst>
              <a:ext uri="{FF2B5EF4-FFF2-40B4-BE49-F238E27FC236}">
                <a16:creationId xmlns:a16="http://schemas.microsoft.com/office/drawing/2014/main" id="{B46829B1-6C86-4F93-BE86-A3C3B0F3ED90}"/>
              </a:ext>
            </a:extLst>
          </p:cNvPr>
          <p:cNvSpPr txBox="1">
            <a:spLocks/>
          </p:cNvSpPr>
          <p:nvPr/>
        </p:nvSpPr>
        <p:spPr>
          <a:xfrm>
            <a:off x="827423" y="3796346"/>
            <a:ext cx="3816139" cy="879021"/>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u="sng" dirty="0"/>
              <a:t>Simple linear regression</a:t>
            </a:r>
          </a:p>
          <a:p>
            <a:pPr marL="0" indent="0">
              <a:buNone/>
            </a:pPr>
            <a:r>
              <a:rPr lang="en-US" b="0" dirty="0">
                <a:solidFill>
                  <a:srgbClr val="D4D4D4"/>
                </a:solidFill>
                <a:effectLst/>
                <a:latin typeface="Courier New" panose="02070309020205020404" pitchFamily="49" charset="0"/>
              </a:rPr>
              <a:t>model </a:t>
            </a:r>
            <a:r>
              <a:rPr lang="en-US" b="0" dirty="0">
                <a:solidFill>
                  <a:srgbClr val="F92672"/>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smf.ols</a:t>
            </a:r>
            <a:r>
              <a:rPr lang="en-US" b="0" dirty="0">
                <a:solidFill>
                  <a:srgbClr val="DCDCDC"/>
                </a:solidFill>
                <a:effectLst/>
                <a:latin typeface="Courier New" panose="02070309020205020404" pitchFamily="49" charset="0"/>
              </a:rPr>
              <a:t>(</a:t>
            </a:r>
            <a:r>
              <a:rPr lang="en-US" b="0" dirty="0">
                <a:solidFill>
                  <a:srgbClr val="E6DB74"/>
                </a:solidFill>
                <a:effectLst/>
                <a:latin typeface="Courier New" panose="02070309020205020404" pitchFamily="49" charset="0"/>
              </a:rPr>
              <a:t>'</a:t>
            </a:r>
            <a:r>
              <a:rPr lang="en-US" b="0" dirty="0" err="1">
                <a:solidFill>
                  <a:srgbClr val="E6DB74"/>
                </a:solidFill>
                <a:effectLst/>
                <a:latin typeface="Courier New" panose="02070309020205020404" pitchFamily="49" charset="0"/>
              </a:rPr>
              <a:t>FatalityRate</a:t>
            </a:r>
            <a:r>
              <a:rPr lang="en-US" b="0" dirty="0">
                <a:solidFill>
                  <a:srgbClr val="E6DB74"/>
                </a:solidFill>
                <a:effectLst/>
                <a:latin typeface="Courier New" panose="02070309020205020404" pitchFamily="49" charset="0"/>
              </a:rPr>
              <a:t> ~ </a:t>
            </a:r>
            <a:r>
              <a:rPr lang="en-US" b="0" dirty="0" err="1">
                <a:solidFill>
                  <a:srgbClr val="E6DB74"/>
                </a:solidFill>
                <a:effectLst/>
                <a:latin typeface="Courier New" panose="02070309020205020404" pitchFamily="49" charset="0"/>
              </a:rPr>
              <a:t>Lighttrucks</a:t>
            </a:r>
            <a:r>
              <a:rPr lang="en-US" b="0" dirty="0">
                <a:solidFill>
                  <a:srgbClr val="E6DB7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data</a:t>
            </a:r>
            <a:r>
              <a:rPr lang="en-US" b="0" dirty="0">
                <a:solidFill>
                  <a:srgbClr val="F92672"/>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yeardf</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Font typeface="Wingdings 2" charset="2"/>
              <a:buNone/>
            </a:pPr>
            <a:endParaRPr lang="en-US" dirty="0"/>
          </a:p>
        </p:txBody>
      </p:sp>
      <p:sp>
        <p:nvSpPr>
          <p:cNvPr id="10" name="Content Placeholder 2">
            <a:extLst>
              <a:ext uri="{FF2B5EF4-FFF2-40B4-BE49-F238E27FC236}">
                <a16:creationId xmlns:a16="http://schemas.microsoft.com/office/drawing/2014/main" id="{7373B569-96CD-446D-86BB-C387D6C71960}"/>
              </a:ext>
            </a:extLst>
          </p:cNvPr>
          <p:cNvSpPr txBox="1">
            <a:spLocks/>
          </p:cNvSpPr>
          <p:nvPr/>
        </p:nvSpPr>
        <p:spPr>
          <a:xfrm>
            <a:off x="7317771" y="3594749"/>
            <a:ext cx="3594135" cy="1205025"/>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u="sng" dirty="0"/>
              <a:t>Multiple linear regression</a:t>
            </a:r>
          </a:p>
          <a:p>
            <a:pPr marL="0" indent="0">
              <a:buNone/>
            </a:pPr>
            <a:r>
              <a:rPr lang="en-US" b="0" dirty="0">
                <a:solidFill>
                  <a:srgbClr val="D4D4D4"/>
                </a:solidFill>
                <a:effectLst/>
                <a:latin typeface="Courier New" panose="02070309020205020404" pitchFamily="49" charset="0"/>
              </a:rPr>
              <a:t>model </a:t>
            </a:r>
            <a:r>
              <a:rPr lang="en-US" b="0" dirty="0">
                <a:solidFill>
                  <a:srgbClr val="F92672"/>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smf.ols</a:t>
            </a:r>
            <a:r>
              <a:rPr lang="en-US" b="0" dirty="0">
                <a:solidFill>
                  <a:srgbClr val="DCDCDC"/>
                </a:solidFill>
                <a:effectLst/>
                <a:latin typeface="Courier New" panose="02070309020205020404" pitchFamily="49" charset="0"/>
              </a:rPr>
              <a:t>(</a:t>
            </a:r>
            <a:r>
              <a:rPr lang="en-US" b="0" dirty="0">
                <a:solidFill>
                  <a:srgbClr val="E6DB74"/>
                </a:solidFill>
                <a:effectLst/>
                <a:latin typeface="Courier New" panose="02070309020205020404" pitchFamily="49" charset="0"/>
              </a:rPr>
              <a:t>'</a:t>
            </a:r>
            <a:r>
              <a:rPr lang="en-US" b="0" dirty="0" err="1">
                <a:solidFill>
                  <a:srgbClr val="E6DB74"/>
                </a:solidFill>
                <a:effectLst/>
                <a:latin typeface="Courier New" panose="02070309020205020404" pitchFamily="49" charset="0"/>
              </a:rPr>
              <a:t>FatalityRate</a:t>
            </a:r>
            <a:r>
              <a:rPr lang="en-US" b="0" dirty="0">
                <a:solidFill>
                  <a:srgbClr val="E6DB74"/>
                </a:solidFill>
                <a:effectLst/>
                <a:latin typeface="Courier New" panose="02070309020205020404" pitchFamily="49" charset="0"/>
              </a:rPr>
              <a:t> ~ </a:t>
            </a:r>
            <a:r>
              <a:rPr lang="en-US" b="0" dirty="0" err="1">
                <a:solidFill>
                  <a:srgbClr val="E6DB74"/>
                </a:solidFill>
                <a:effectLst/>
                <a:latin typeface="Courier New" panose="02070309020205020404" pitchFamily="49" charset="0"/>
              </a:rPr>
              <a:t>Lighttrucks</a:t>
            </a:r>
            <a:r>
              <a:rPr lang="en-US" b="0" dirty="0">
                <a:solidFill>
                  <a:srgbClr val="E6DB74"/>
                </a:solidFill>
                <a:effectLst/>
                <a:latin typeface="Courier New" panose="02070309020205020404" pitchFamily="49" charset="0"/>
              </a:rPr>
              <a:t> + </a:t>
            </a:r>
            <a:r>
              <a:rPr lang="en-US" b="0" dirty="0" err="1">
                <a:solidFill>
                  <a:srgbClr val="E6DB74"/>
                </a:solidFill>
                <a:effectLst/>
                <a:latin typeface="Courier New" panose="02070309020205020404" pitchFamily="49" charset="0"/>
              </a:rPr>
              <a:t>CellSubscriptions</a:t>
            </a:r>
            <a:r>
              <a:rPr lang="en-US" b="0" dirty="0">
                <a:solidFill>
                  <a:srgbClr val="E6DB7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data</a:t>
            </a:r>
            <a:r>
              <a:rPr lang="en-US" b="0" dirty="0">
                <a:solidFill>
                  <a:srgbClr val="F92672"/>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yeardf</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Font typeface="Wingdings 2" charset="2"/>
              <a:buNone/>
            </a:pPr>
            <a:endParaRPr lang="en-US" dirty="0"/>
          </a:p>
        </p:txBody>
      </p:sp>
      <p:pic>
        <p:nvPicPr>
          <p:cNvPr id="12" name="Picture 11">
            <a:extLst>
              <a:ext uri="{FF2B5EF4-FFF2-40B4-BE49-F238E27FC236}">
                <a16:creationId xmlns:a16="http://schemas.microsoft.com/office/drawing/2014/main" id="{3D26CF2F-B483-4609-BBAD-FE3E0A5775D0}"/>
              </a:ext>
            </a:extLst>
          </p:cNvPr>
          <p:cNvPicPr>
            <a:picLocks noChangeAspect="1"/>
          </p:cNvPicPr>
          <p:nvPr/>
        </p:nvPicPr>
        <p:blipFill>
          <a:blip r:embed="rId2"/>
          <a:stretch>
            <a:fillRect/>
          </a:stretch>
        </p:blipFill>
        <p:spPr>
          <a:xfrm>
            <a:off x="884407" y="4559689"/>
            <a:ext cx="4116963" cy="1048091"/>
          </a:xfrm>
          <a:prstGeom prst="rect">
            <a:avLst/>
          </a:prstGeom>
        </p:spPr>
      </p:pic>
      <p:pic>
        <p:nvPicPr>
          <p:cNvPr id="14" name="Picture 13">
            <a:extLst>
              <a:ext uri="{FF2B5EF4-FFF2-40B4-BE49-F238E27FC236}">
                <a16:creationId xmlns:a16="http://schemas.microsoft.com/office/drawing/2014/main" id="{0C0807B2-636F-452F-AAED-BDFF9D328C53}"/>
              </a:ext>
            </a:extLst>
          </p:cNvPr>
          <p:cNvPicPr>
            <a:picLocks noChangeAspect="1"/>
          </p:cNvPicPr>
          <p:nvPr/>
        </p:nvPicPr>
        <p:blipFill>
          <a:blip r:embed="rId3"/>
          <a:stretch>
            <a:fillRect/>
          </a:stretch>
        </p:blipFill>
        <p:spPr>
          <a:xfrm>
            <a:off x="7381725" y="4614311"/>
            <a:ext cx="4116963" cy="1059512"/>
          </a:xfrm>
          <a:prstGeom prst="rect">
            <a:avLst/>
          </a:prstGeom>
        </p:spPr>
      </p:pic>
      <p:sp>
        <p:nvSpPr>
          <p:cNvPr id="17" name="Content Placeholder 2">
            <a:extLst>
              <a:ext uri="{FF2B5EF4-FFF2-40B4-BE49-F238E27FC236}">
                <a16:creationId xmlns:a16="http://schemas.microsoft.com/office/drawing/2014/main" id="{B6BBDEEC-5FEB-4161-A161-8DC8B1935AC4}"/>
              </a:ext>
            </a:extLst>
          </p:cNvPr>
          <p:cNvSpPr txBox="1">
            <a:spLocks/>
          </p:cNvSpPr>
          <p:nvPr/>
        </p:nvSpPr>
        <p:spPr>
          <a:xfrm>
            <a:off x="5202806" y="3878710"/>
            <a:ext cx="1987826" cy="2141780"/>
          </a:xfrm>
          <a:prstGeom prst="rect">
            <a:avLst/>
          </a:prstGeom>
          <a:solidFill>
            <a:schemeClr val="bg1">
              <a:lumMod val="65000"/>
              <a:lumOff val="35000"/>
            </a:schemeClr>
          </a:solidFill>
          <a:ln>
            <a:solidFill>
              <a:schemeClr val="accent1">
                <a:lumMod val="75000"/>
              </a:schemeClr>
            </a:solidFill>
          </a:ln>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After adding </a:t>
            </a:r>
            <a:r>
              <a:rPr lang="en-US" sz="1200" b="0" i="0" dirty="0" err="1">
                <a:solidFill>
                  <a:schemeClr val="tx1">
                    <a:lumMod val="95000"/>
                  </a:schemeClr>
                </a:solidFill>
                <a:effectLst/>
              </a:rPr>
              <a:t>CellSubscriptions</a:t>
            </a:r>
            <a:r>
              <a:rPr lang="en-US" sz="1200" b="0" i="0" dirty="0">
                <a:solidFill>
                  <a:schemeClr val="tx1">
                    <a:lumMod val="95000"/>
                  </a:schemeClr>
                </a:solidFill>
                <a:effectLst/>
              </a:rPr>
              <a:t>, our </a:t>
            </a:r>
            <a:r>
              <a:rPr lang="en-US" sz="1200" dirty="0"/>
              <a:t>R-Squared 0.001. This is not a significant increase and our Adj. R-Squared actually decreased. After looking at the p-value from</a:t>
            </a:r>
            <a:r>
              <a:rPr lang="en-US" sz="1200" b="0" i="0" dirty="0">
                <a:solidFill>
                  <a:schemeClr val="tx1">
                    <a:lumMod val="95000"/>
                  </a:schemeClr>
                </a:solidFill>
                <a:effectLst/>
              </a:rPr>
              <a:t> </a:t>
            </a:r>
            <a:r>
              <a:rPr lang="en-US" sz="1200" b="0" i="0" dirty="0" err="1">
                <a:solidFill>
                  <a:schemeClr val="tx1">
                    <a:lumMod val="95000"/>
                  </a:schemeClr>
                </a:solidFill>
                <a:effectLst/>
              </a:rPr>
              <a:t>CellSubscriptions</a:t>
            </a:r>
            <a:r>
              <a:rPr lang="en-US" sz="1200" dirty="0"/>
              <a:t> we will use the Simple linear regression model over the Multiple. </a:t>
            </a:r>
            <a:r>
              <a:rPr lang="en-US" sz="1200" b="0" i="0" dirty="0">
                <a:solidFill>
                  <a:schemeClr val="tx1">
                    <a:lumMod val="95000"/>
                  </a:schemeClr>
                </a:solidFill>
                <a:effectLst/>
              </a:rPr>
              <a:t>  </a:t>
            </a:r>
            <a:endParaRPr lang="en-US" sz="1200" dirty="0">
              <a:solidFill>
                <a:schemeClr val="tx1">
                  <a:lumMod val="95000"/>
                </a:schemeClr>
              </a:solidFill>
            </a:endParaRPr>
          </a:p>
        </p:txBody>
      </p:sp>
      <p:cxnSp>
        <p:nvCxnSpPr>
          <p:cNvPr id="18" name="Straight Arrow Connector 17">
            <a:extLst>
              <a:ext uri="{FF2B5EF4-FFF2-40B4-BE49-F238E27FC236}">
                <a16:creationId xmlns:a16="http://schemas.microsoft.com/office/drawing/2014/main" id="{17F9127D-1C93-4126-9FFD-EBA14FBAA742}"/>
              </a:ext>
            </a:extLst>
          </p:cNvPr>
          <p:cNvCxnSpPr>
            <a:cxnSpLocks/>
            <a:stCxn id="17" idx="1"/>
          </p:cNvCxnSpPr>
          <p:nvPr/>
        </p:nvCxnSpPr>
        <p:spPr>
          <a:xfrm flipH="1" flipV="1">
            <a:off x="4749725" y="4652523"/>
            <a:ext cx="453081" cy="29707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51B585-D79E-44CA-A76D-175422D12E74}"/>
              </a:ext>
            </a:extLst>
          </p:cNvPr>
          <p:cNvCxnSpPr>
            <a:cxnSpLocks/>
            <a:stCxn id="17" idx="3"/>
          </p:cNvCxnSpPr>
          <p:nvPr/>
        </p:nvCxnSpPr>
        <p:spPr>
          <a:xfrm flipV="1">
            <a:off x="7190632" y="4705670"/>
            <a:ext cx="3662898" cy="24393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28DE915-DBB1-449A-BEC8-96E35170AAC4}"/>
              </a:ext>
            </a:extLst>
          </p:cNvPr>
          <p:cNvPicPr>
            <a:picLocks noChangeAspect="1"/>
          </p:cNvPicPr>
          <p:nvPr/>
        </p:nvPicPr>
        <p:blipFill>
          <a:blip r:embed="rId4"/>
          <a:stretch>
            <a:fillRect/>
          </a:stretch>
        </p:blipFill>
        <p:spPr>
          <a:xfrm>
            <a:off x="7381725" y="5794523"/>
            <a:ext cx="4260976" cy="868670"/>
          </a:xfrm>
          <a:prstGeom prst="rect">
            <a:avLst/>
          </a:prstGeom>
        </p:spPr>
      </p:pic>
      <p:sp>
        <p:nvSpPr>
          <p:cNvPr id="29" name="Oval 28">
            <a:extLst>
              <a:ext uri="{FF2B5EF4-FFF2-40B4-BE49-F238E27FC236}">
                <a16:creationId xmlns:a16="http://schemas.microsoft.com/office/drawing/2014/main" id="{D9770FB6-A53B-411E-B56D-2B9A44F1EADE}"/>
              </a:ext>
            </a:extLst>
          </p:cNvPr>
          <p:cNvSpPr/>
          <p:nvPr/>
        </p:nvSpPr>
        <p:spPr>
          <a:xfrm flipV="1">
            <a:off x="11132961" y="6412295"/>
            <a:ext cx="524650" cy="30312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BEC48DF-3867-44AE-9894-9667165BBAEC}"/>
              </a:ext>
            </a:extLst>
          </p:cNvPr>
          <p:cNvPicPr>
            <a:picLocks noChangeAspect="1"/>
          </p:cNvPicPr>
          <p:nvPr/>
        </p:nvPicPr>
        <p:blipFill>
          <a:blip r:embed="rId5"/>
          <a:stretch>
            <a:fillRect/>
          </a:stretch>
        </p:blipFill>
        <p:spPr>
          <a:xfrm>
            <a:off x="941831" y="5794523"/>
            <a:ext cx="4069882" cy="617551"/>
          </a:xfrm>
          <a:prstGeom prst="rect">
            <a:avLst/>
          </a:prstGeom>
        </p:spPr>
      </p:pic>
      <p:sp>
        <p:nvSpPr>
          <p:cNvPr id="32" name="Oval 31">
            <a:extLst>
              <a:ext uri="{FF2B5EF4-FFF2-40B4-BE49-F238E27FC236}">
                <a16:creationId xmlns:a16="http://schemas.microsoft.com/office/drawing/2014/main" id="{AA734BBF-E06C-4B8C-A919-F242C6901A4D}"/>
              </a:ext>
            </a:extLst>
          </p:cNvPr>
          <p:cNvSpPr/>
          <p:nvPr/>
        </p:nvSpPr>
        <p:spPr>
          <a:xfrm flipV="1">
            <a:off x="11165693" y="6148695"/>
            <a:ext cx="524650" cy="30312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06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Conclusion &amp; Future Steps</a:t>
            </a:r>
          </a:p>
        </p:txBody>
      </p:sp>
      <p:sp>
        <p:nvSpPr>
          <p:cNvPr id="4" name="Content Placeholder 2">
            <a:extLst>
              <a:ext uri="{FF2B5EF4-FFF2-40B4-BE49-F238E27FC236}">
                <a16:creationId xmlns:a16="http://schemas.microsoft.com/office/drawing/2014/main" id="{370A4718-712A-4400-865B-956562AE0172}"/>
              </a:ext>
            </a:extLst>
          </p:cNvPr>
          <p:cNvSpPr txBox="1">
            <a:spLocks/>
          </p:cNvSpPr>
          <p:nvPr/>
        </p:nvSpPr>
        <p:spPr>
          <a:xfrm>
            <a:off x="818711" y="2286995"/>
            <a:ext cx="10554575" cy="1549318"/>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b="1" dirty="0">
                <a:solidFill>
                  <a:srgbClr val="25CABF"/>
                </a:solidFill>
              </a:rPr>
              <a:t>12. </a:t>
            </a:r>
            <a:r>
              <a:rPr lang="en-US" dirty="0"/>
              <a:t>We will be using a </a:t>
            </a:r>
            <a:r>
              <a:rPr lang="en-US" sz="1800" dirty="0"/>
              <a:t>Multiple Linear Regression model in orde</a:t>
            </a:r>
            <a:r>
              <a:rPr lang="en-US" dirty="0"/>
              <a:t>r to identify the variables effecting the total Fatality Rate by year. We used the Deaths by Year data set in order to test our hypothesis that the number of Light Trucks and SUVs impact the number of pedestrian deaths. In order to run the analysis, we first needed to choose the variables with the highest R-Squared value. These were Light trucks and Cell Subscriptions. The number of Passenger cars had the lowest R-Squared and since it was also correlated with Light trucks, we excluded it from the model. With these two predictor variables, we ran one simple linear regression model and one multiple linear regression model. Our results are shown below.</a:t>
            </a:r>
          </a:p>
          <a:p>
            <a:pPr marL="0" indent="0">
              <a:buFont typeface="Wingdings 2" charset="2"/>
              <a:buNone/>
            </a:pPr>
            <a:endParaRPr lang="en-US" dirty="0"/>
          </a:p>
        </p:txBody>
      </p:sp>
      <p:sp>
        <p:nvSpPr>
          <p:cNvPr id="8" name="Content Placeholder 2">
            <a:extLst>
              <a:ext uri="{FF2B5EF4-FFF2-40B4-BE49-F238E27FC236}">
                <a16:creationId xmlns:a16="http://schemas.microsoft.com/office/drawing/2014/main" id="{8EA47B86-0BF9-4076-A926-B7CF96BDBCF8}"/>
              </a:ext>
            </a:extLst>
          </p:cNvPr>
          <p:cNvSpPr txBox="1">
            <a:spLocks/>
          </p:cNvSpPr>
          <p:nvPr/>
        </p:nvSpPr>
        <p:spPr>
          <a:xfrm>
            <a:off x="622014" y="3660112"/>
            <a:ext cx="10554575" cy="154931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p:txBody>
      </p:sp>
    </p:spTree>
    <p:extLst>
      <p:ext uri="{BB962C8B-B14F-4D97-AF65-F5344CB8AC3E}">
        <p14:creationId xmlns:p14="http://schemas.microsoft.com/office/powerpoint/2010/main" val="2299443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8E7FE7-BD1D-4CCB-BDE9-22BB70BFCCE6}"/>
              </a:ext>
            </a:extLst>
          </p:cNvPr>
          <p:cNvSpPr txBox="1"/>
          <p:nvPr/>
        </p:nvSpPr>
        <p:spPr>
          <a:xfrm>
            <a:off x="572492" y="475367"/>
            <a:ext cx="3419061" cy="584775"/>
          </a:xfrm>
          <a:prstGeom prst="rect">
            <a:avLst/>
          </a:prstGeom>
          <a:noFill/>
        </p:spPr>
        <p:txBody>
          <a:bodyPr wrap="square" rtlCol="0">
            <a:spAutoFit/>
          </a:bodyPr>
          <a:lstStyle/>
          <a:p>
            <a:r>
              <a:rPr lang="en-US" sz="3200" b="1" dirty="0"/>
              <a:t>Refences</a:t>
            </a:r>
          </a:p>
        </p:txBody>
      </p:sp>
      <p:sp>
        <p:nvSpPr>
          <p:cNvPr id="6" name="TextBox 5">
            <a:extLst>
              <a:ext uri="{FF2B5EF4-FFF2-40B4-BE49-F238E27FC236}">
                <a16:creationId xmlns:a16="http://schemas.microsoft.com/office/drawing/2014/main" id="{C77EF711-477C-4265-91AB-ACE0B7144BA2}"/>
              </a:ext>
            </a:extLst>
          </p:cNvPr>
          <p:cNvSpPr txBox="1"/>
          <p:nvPr/>
        </p:nvSpPr>
        <p:spPr>
          <a:xfrm>
            <a:off x="572492" y="1327869"/>
            <a:ext cx="11259046" cy="5324535"/>
          </a:xfrm>
          <a:prstGeom prst="rect">
            <a:avLst/>
          </a:prstGeom>
          <a:noFill/>
        </p:spPr>
        <p:txBody>
          <a:bodyPr wrap="square" rtlCol="0">
            <a:spAutoFit/>
          </a:bodyPr>
          <a:lstStyle/>
          <a:p>
            <a:r>
              <a:rPr lang="en-US" sz="1400" dirty="0" err="1"/>
              <a:t>Visionzeronetwork</a:t>
            </a:r>
            <a:r>
              <a:rPr lang="en-US" sz="1400" dirty="0"/>
              <a:t>, 2021, </a:t>
            </a:r>
            <a:r>
              <a:rPr lang="en-US" sz="1400" u="sng" dirty="0">
                <a:hlinkClick r:id="rId2"/>
              </a:rPr>
              <a:t>https://visionzeronetwork.org/about/what-is-vision-zero/</a:t>
            </a:r>
            <a:endParaRPr lang="en-US" sz="1400" u="sng" dirty="0"/>
          </a:p>
          <a:p>
            <a:r>
              <a:rPr lang="en-US" sz="1400" dirty="0">
                <a:hlinkClick r:id="rId3"/>
              </a:rPr>
              <a:t>https://www.ghsa.org/sites/default/files/2021-03/Ped%20Spotlight%202021%20FINAL%203.23.21.pdf</a:t>
            </a:r>
            <a:endParaRPr lang="en-US" sz="1400" dirty="0"/>
          </a:p>
          <a:p>
            <a:endParaRPr lang="en-US" sz="1400" dirty="0"/>
          </a:p>
          <a:p>
            <a:r>
              <a:rPr lang="en-US" sz="1400" dirty="0"/>
              <a:t>SUVs double pedestrians' risk of death, Paul Marks, 2003, </a:t>
            </a:r>
            <a:r>
              <a:rPr lang="en-US" sz="1400" dirty="0">
                <a:hlinkClick r:id="rId4"/>
              </a:rPr>
              <a:t>https://www.newscientist.com/article/dn4462-suvs-double-pedestrians-risk-of-death/#:~:text=Pedestrians%20struck%20by%20large%20SUVs,to%20kill%20than%20head%20injuries</a:t>
            </a:r>
            <a:r>
              <a:rPr lang="en-US" sz="1400" dirty="0"/>
              <a:t>.</a:t>
            </a:r>
          </a:p>
          <a:p>
            <a:endParaRPr lang="en-US" sz="1400" dirty="0"/>
          </a:p>
          <a:p>
            <a:r>
              <a:rPr lang="en-US" sz="1400" dirty="0"/>
              <a:t>Devon E. </a:t>
            </a:r>
            <a:r>
              <a:rPr lang="en-US" sz="1400" dirty="0" err="1"/>
              <a:t>Lefler</a:t>
            </a:r>
            <a:r>
              <a:rPr lang="en-US" sz="1400" dirty="0"/>
              <a:t>, Hampton C. Gabler, The fatality and injury risk of light truck impacts with pedestrians in the United States, 2004</a:t>
            </a:r>
          </a:p>
          <a:p>
            <a:r>
              <a:rPr lang="en-US" sz="1400" dirty="0">
                <a:hlinkClick r:id="rId5"/>
              </a:rPr>
              <a:t>https://www.sciencedirect.com/science/article/abs/pii/S0001457503000071</a:t>
            </a:r>
            <a:endParaRPr lang="en-US" sz="1400" dirty="0"/>
          </a:p>
          <a:p>
            <a:endParaRPr lang="en-US" sz="1400" dirty="0"/>
          </a:p>
          <a:p>
            <a:r>
              <a:rPr lang="en-US" sz="1400" dirty="0"/>
              <a:t>2019 Ranking of STATE Pedestrian Fatality Rates - State : USA</a:t>
            </a:r>
          </a:p>
          <a:p>
            <a:r>
              <a:rPr lang="en-US" sz="1400" dirty="0">
                <a:hlinkClick r:id="rId6"/>
              </a:rPr>
              <a:t>https://www-fars.nhtsa.dot.gov/states/statespedestrians.aspx</a:t>
            </a:r>
            <a:endParaRPr lang="en-US" sz="1400" dirty="0"/>
          </a:p>
          <a:p>
            <a:endParaRPr lang="en-US" sz="1400" dirty="0"/>
          </a:p>
          <a:p>
            <a:r>
              <a:rPr lang="en-US" sz="1400" dirty="0"/>
              <a:t>Road condition data </a:t>
            </a:r>
            <a:r>
              <a:rPr lang="en-US" sz="1400" dirty="0">
                <a:hlinkClick r:id="rId7"/>
              </a:rPr>
              <a:t>https://www.bts.gov/road-condition</a:t>
            </a:r>
            <a:endParaRPr lang="en-US" sz="1400" dirty="0"/>
          </a:p>
          <a:p>
            <a:endParaRPr lang="en-US" sz="1400" dirty="0"/>
          </a:p>
          <a:p>
            <a:r>
              <a:rPr lang="en-US" sz="1400" dirty="0"/>
              <a:t>Principal Means of Transportation to Work </a:t>
            </a:r>
            <a:r>
              <a:rPr lang="en-US" sz="1400" dirty="0">
                <a:hlinkClick r:id="rId8"/>
              </a:rPr>
              <a:t>https://www.bts.gov/content/principal-means-transportation-work</a:t>
            </a:r>
            <a:endParaRPr lang="en-US" sz="1400" dirty="0"/>
          </a:p>
          <a:p>
            <a:endParaRPr lang="en-US" sz="1400" dirty="0"/>
          </a:p>
          <a:p>
            <a:r>
              <a:rPr lang="en-US" sz="1400" dirty="0"/>
              <a:t>State Laws on Distracted Driving - Ban on Hand-Held Devices and Texting While Driving </a:t>
            </a:r>
            <a:r>
              <a:rPr lang="en-US" sz="1400" dirty="0">
                <a:hlinkClick r:id="rId9"/>
              </a:rPr>
              <a:t>https://www.bts.gov/content/state-laws-distracted-driving-0</a:t>
            </a:r>
            <a:endParaRPr lang="en-US" sz="1400" dirty="0"/>
          </a:p>
          <a:p>
            <a:endParaRPr lang="en-US" sz="1400" dirty="0"/>
          </a:p>
          <a:p>
            <a:r>
              <a:rPr lang="en-US" sz="1400" dirty="0"/>
              <a:t>New and Used Passenger Car and Light Truck Sales and Leases </a:t>
            </a:r>
            <a:r>
              <a:rPr lang="en-US" sz="1400" dirty="0">
                <a:hlinkClick r:id="rId10"/>
              </a:rPr>
              <a:t>https://www.bts.gov/content/new-and-used-passenger-car-sales-and-leases-thousands-vehicles</a:t>
            </a:r>
            <a:endParaRPr lang="en-US" sz="1400" dirty="0"/>
          </a:p>
          <a:p>
            <a:endParaRPr lang="en-US" sz="1400" dirty="0"/>
          </a:p>
          <a:p>
            <a:r>
              <a:rPr lang="en-US" sz="1400" dirty="0"/>
              <a:t>World Development Indicators </a:t>
            </a:r>
            <a:r>
              <a:rPr lang="en-US" sz="1400" dirty="0">
                <a:hlinkClick r:id="rId11"/>
              </a:rPr>
              <a:t>https://databank.worldbank.org/reports.aspx?source=2&amp;series=IT.CEL.SETS.P2&amp;country=</a:t>
            </a:r>
            <a:endParaRPr lang="en-US" sz="1400" dirty="0"/>
          </a:p>
          <a:p>
            <a:endParaRPr lang="en-US" dirty="0"/>
          </a:p>
        </p:txBody>
      </p:sp>
    </p:spTree>
    <p:extLst>
      <p:ext uri="{BB962C8B-B14F-4D97-AF65-F5344CB8AC3E}">
        <p14:creationId xmlns:p14="http://schemas.microsoft.com/office/powerpoint/2010/main" val="2519546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827424" y="2417197"/>
            <a:ext cx="10554574" cy="397566"/>
          </a:xfrm>
        </p:spPr>
        <p:txBody>
          <a:bodyPr>
            <a:normAutofit/>
          </a:bodyPr>
          <a:lstStyle/>
          <a:p>
            <a:pPr marL="0" indent="0">
              <a:buNone/>
            </a:pPr>
            <a:r>
              <a:rPr lang="en-US" dirty="0"/>
              <a:t>Problem</a:t>
            </a:r>
          </a:p>
        </p:txBody>
      </p:sp>
      <p:sp>
        <p:nvSpPr>
          <p:cNvPr id="4" name="Flowchart: Connector 3">
            <a:extLst>
              <a:ext uri="{FF2B5EF4-FFF2-40B4-BE49-F238E27FC236}">
                <a16:creationId xmlns:a16="http://schemas.microsoft.com/office/drawing/2014/main" id="{B44E137E-B580-4AC6-99B1-198662A60972}"/>
              </a:ext>
            </a:extLst>
          </p:cNvPr>
          <p:cNvSpPr/>
          <p:nvPr/>
        </p:nvSpPr>
        <p:spPr>
          <a:xfrm>
            <a:off x="245457" y="2401295"/>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Flowchart: Connector 4">
            <a:extLst>
              <a:ext uri="{FF2B5EF4-FFF2-40B4-BE49-F238E27FC236}">
                <a16:creationId xmlns:a16="http://schemas.microsoft.com/office/drawing/2014/main" id="{D0739B35-1F42-46F7-8933-D9B56E14A0FE}"/>
              </a:ext>
            </a:extLst>
          </p:cNvPr>
          <p:cNvSpPr/>
          <p:nvPr/>
        </p:nvSpPr>
        <p:spPr>
          <a:xfrm>
            <a:off x="245457" y="2973685"/>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Flowchart: Connector 5">
            <a:extLst>
              <a:ext uri="{FF2B5EF4-FFF2-40B4-BE49-F238E27FC236}">
                <a16:creationId xmlns:a16="http://schemas.microsoft.com/office/drawing/2014/main" id="{F7E17DE3-FF4E-4A93-A483-603C643D0F90}"/>
              </a:ext>
            </a:extLst>
          </p:cNvPr>
          <p:cNvSpPr/>
          <p:nvPr/>
        </p:nvSpPr>
        <p:spPr>
          <a:xfrm>
            <a:off x="245457" y="3546075"/>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Flowchart: Connector 6">
            <a:extLst>
              <a:ext uri="{FF2B5EF4-FFF2-40B4-BE49-F238E27FC236}">
                <a16:creationId xmlns:a16="http://schemas.microsoft.com/office/drawing/2014/main" id="{6331C6DE-F9A4-46C1-AAF0-18A048E33B1C}"/>
              </a:ext>
            </a:extLst>
          </p:cNvPr>
          <p:cNvSpPr/>
          <p:nvPr/>
        </p:nvSpPr>
        <p:spPr>
          <a:xfrm>
            <a:off x="245456" y="4118465"/>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Flowchart: Connector 7">
            <a:extLst>
              <a:ext uri="{FF2B5EF4-FFF2-40B4-BE49-F238E27FC236}">
                <a16:creationId xmlns:a16="http://schemas.microsoft.com/office/drawing/2014/main" id="{D01F9239-627D-4EEF-861E-33F99B81E180}"/>
              </a:ext>
            </a:extLst>
          </p:cNvPr>
          <p:cNvSpPr/>
          <p:nvPr/>
        </p:nvSpPr>
        <p:spPr>
          <a:xfrm>
            <a:off x="245456" y="4690855"/>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Content Placeholder 2">
            <a:extLst>
              <a:ext uri="{FF2B5EF4-FFF2-40B4-BE49-F238E27FC236}">
                <a16:creationId xmlns:a16="http://schemas.microsoft.com/office/drawing/2014/main" id="{806C2FF7-C8D0-4524-860C-2B831AAE2EB9}"/>
              </a:ext>
            </a:extLst>
          </p:cNvPr>
          <p:cNvSpPr txBox="1">
            <a:spLocks/>
          </p:cNvSpPr>
          <p:nvPr/>
        </p:nvSpPr>
        <p:spPr>
          <a:xfrm>
            <a:off x="818712" y="2958041"/>
            <a:ext cx="10554574"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Hypothesis</a:t>
            </a:r>
          </a:p>
        </p:txBody>
      </p:sp>
      <p:sp>
        <p:nvSpPr>
          <p:cNvPr id="10" name="Content Placeholder 2">
            <a:extLst>
              <a:ext uri="{FF2B5EF4-FFF2-40B4-BE49-F238E27FC236}">
                <a16:creationId xmlns:a16="http://schemas.microsoft.com/office/drawing/2014/main" id="{2A910FC5-E3B8-4620-98D3-A09DA0715430}"/>
              </a:ext>
            </a:extLst>
          </p:cNvPr>
          <p:cNvSpPr txBox="1">
            <a:spLocks/>
          </p:cNvSpPr>
          <p:nvPr/>
        </p:nvSpPr>
        <p:spPr>
          <a:xfrm>
            <a:off x="810000" y="3522117"/>
            <a:ext cx="10554574"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Data Sets &amp; Sources</a:t>
            </a:r>
          </a:p>
        </p:txBody>
      </p:sp>
      <p:sp>
        <p:nvSpPr>
          <p:cNvPr id="11" name="Content Placeholder 2">
            <a:extLst>
              <a:ext uri="{FF2B5EF4-FFF2-40B4-BE49-F238E27FC236}">
                <a16:creationId xmlns:a16="http://schemas.microsoft.com/office/drawing/2014/main" id="{5B80C55B-EDE0-4656-A0A0-570D2C61FE4E}"/>
              </a:ext>
            </a:extLst>
          </p:cNvPr>
          <p:cNvSpPr txBox="1">
            <a:spLocks/>
          </p:cNvSpPr>
          <p:nvPr/>
        </p:nvSpPr>
        <p:spPr>
          <a:xfrm>
            <a:off x="827424" y="4086193"/>
            <a:ext cx="10554574"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Variables</a:t>
            </a:r>
          </a:p>
        </p:txBody>
      </p:sp>
      <p:sp>
        <p:nvSpPr>
          <p:cNvPr id="12" name="Content Placeholder 2">
            <a:extLst>
              <a:ext uri="{FF2B5EF4-FFF2-40B4-BE49-F238E27FC236}">
                <a16:creationId xmlns:a16="http://schemas.microsoft.com/office/drawing/2014/main" id="{745AF810-188E-4D1E-BCB1-68AB55991D4C}"/>
              </a:ext>
            </a:extLst>
          </p:cNvPr>
          <p:cNvSpPr txBox="1">
            <a:spLocks/>
          </p:cNvSpPr>
          <p:nvPr/>
        </p:nvSpPr>
        <p:spPr>
          <a:xfrm>
            <a:off x="810000" y="4697227"/>
            <a:ext cx="10554574"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Descriptive Characteristics/Statistics </a:t>
            </a:r>
          </a:p>
        </p:txBody>
      </p:sp>
      <p:sp>
        <p:nvSpPr>
          <p:cNvPr id="13" name="Flowchart: Connector 12">
            <a:extLst>
              <a:ext uri="{FF2B5EF4-FFF2-40B4-BE49-F238E27FC236}">
                <a16:creationId xmlns:a16="http://schemas.microsoft.com/office/drawing/2014/main" id="{30BCD8C5-7F4D-42DB-986D-68EED8AC41D6}"/>
              </a:ext>
            </a:extLst>
          </p:cNvPr>
          <p:cNvSpPr/>
          <p:nvPr/>
        </p:nvSpPr>
        <p:spPr>
          <a:xfrm>
            <a:off x="245455" y="5268736"/>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Content Placeholder 2">
            <a:extLst>
              <a:ext uri="{FF2B5EF4-FFF2-40B4-BE49-F238E27FC236}">
                <a16:creationId xmlns:a16="http://schemas.microsoft.com/office/drawing/2014/main" id="{26D903F8-8C3F-4398-8205-AB611A16B7A8}"/>
              </a:ext>
            </a:extLst>
          </p:cNvPr>
          <p:cNvSpPr txBox="1">
            <a:spLocks/>
          </p:cNvSpPr>
          <p:nvPr/>
        </p:nvSpPr>
        <p:spPr>
          <a:xfrm>
            <a:off x="827424" y="5282177"/>
            <a:ext cx="10554574"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Probability Mass Function (</a:t>
            </a:r>
            <a:r>
              <a:rPr lang="en-US" dirty="0" err="1"/>
              <a:t>PMF</a:t>
            </a:r>
            <a:r>
              <a:rPr lang="en-US" dirty="0"/>
              <a:t>)</a:t>
            </a:r>
          </a:p>
        </p:txBody>
      </p:sp>
      <p:sp>
        <p:nvSpPr>
          <p:cNvPr id="15" name="Flowchart: Connector 14">
            <a:extLst>
              <a:ext uri="{FF2B5EF4-FFF2-40B4-BE49-F238E27FC236}">
                <a16:creationId xmlns:a16="http://schemas.microsoft.com/office/drawing/2014/main" id="{083A69F4-7022-422B-AC95-F945618245D1}"/>
              </a:ext>
            </a:extLst>
          </p:cNvPr>
          <p:cNvSpPr/>
          <p:nvPr/>
        </p:nvSpPr>
        <p:spPr>
          <a:xfrm>
            <a:off x="245455" y="5840244"/>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Content Placeholder 2">
            <a:extLst>
              <a:ext uri="{FF2B5EF4-FFF2-40B4-BE49-F238E27FC236}">
                <a16:creationId xmlns:a16="http://schemas.microsoft.com/office/drawing/2014/main" id="{F82B82FB-568C-4BD8-A2BC-C07C8329E557}"/>
              </a:ext>
            </a:extLst>
          </p:cNvPr>
          <p:cNvSpPr txBox="1">
            <a:spLocks/>
          </p:cNvSpPr>
          <p:nvPr/>
        </p:nvSpPr>
        <p:spPr>
          <a:xfrm>
            <a:off x="827424" y="5853685"/>
            <a:ext cx="10554574"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Cumulative Distribution Function (CDF)</a:t>
            </a:r>
          </a:p>
        </p:txBody>
      </p:sp>
      <p:sp>
        <p:nvSpPr>
          <p:cNvPr id="17" name="Flowchart: Connector 16">
            <a:extLst>
              <a:ext uri="{FF2B5EF4-FFF2-40B4-BE49-F238E27FC236}">
                <a16:creationId xmlns:a16="http://schemas.microsoft.com/office/drawing/2014/main" id="{35B16795-41B3-4FBA-B90A-1166F601CF96}"/>
              </a:ext>
            </a:extLst>
          </p:cNvPr>
          <p:cNvSpPr/>
          <p:nvPr/>
        </p:nvSpPr>
        <p:spPr>
          <a:xfrm>
            <a:off x="5780888" y="2403703"/>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Content Placeholder 2">
            <a:extLst>
              <a:ext uri="{FF2B5EF4-FFF2-40B4-BE49-F238E27FC236}">
                <a16:creationId xmlns:a16="http://schemas.microsoft.com/office/drawing/2014/main" id="{50F7587A-6760-474E-9349-F04A1E09EC81}"/>
              </a:ext>
            </a:extLst>
          </p:cNvPr>
          <p:cNvSpPr txBox="1">
            <a:spLocks/>
          </p:cNvSpPr>
          <p:nvPr/>
        </p:nvSpPr>
        <p:spPr>
          <a:xfrm>
            <a:off x="6362857" y="2417144"/>
            <a:ext cx="4801898"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Analytical Distribution - Pareto</a:t>
            </a:r>
          </a:p>
        </p:txBody>
      </p:sp>
      <p:sp>
        <p:nvSpPr>
          <p:cNvPr id="19" name="Flowchart: Connector 18">
            <a:extLst>
              <a:ext uri="{FF2B5EF4-FFF2-40B4-BE49-F238E27FC236}">
                <a16:creationId xmlns:a16="http://schemas.microsoft.com/office/drawing/2014/main" id="{3BF45D63-60A5-463B-BD3E-03E11A4B14C5}"/>
              </a:ext>
            </a:extLst>
          </p:cNvPr>
          <p:cNvSpPr/>
          <p:nvPr/>
        </p:nvSpPr>
        <p:spPr>
          <a:xfrm>
            <a:off x="5780888" y="2961769"/>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0" name="Content Placeholder 2">
            <a:extLst>
              <a:ext uri="{FF2B5EF4-FFF2-40B4-BE49-F238E27FC236}">
                <a16:creationId xmlns:a16="http://schemas.microsoft.com/office/drawing/2014/main" id="{2EA7D486-7192-4DC0-91F6-4371A93C0ED0}"/>
              </a:ext>
            </a:extLst>
          </p:cNvPr>
          <p:cNvSpPr txBox="1">
            <a:spLocks/>
          </p:cNvSpPr>
          <p:nvPr/>
        </p:nvSpPr>
        <p:spPr>
          <a:xfrm>
            <a:off x="6362857" y="2975210"/>
            <a:ext cx="4801898"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Scatter Plots</a:t>
            </a:r>
          </a:p>
        </p:txBody>
      </p:sp>
      <p:sp>
        <p:nvSpPr>
          <p:cNvPr id="21" name="Flowchart: Connector 20">
            <a:extLst>
              <a:ext uri="{FF2B5EF4-FFF2-40B4-BE49-F238E27FC236}">
                <a16:creationId xmlns:a16="http://schemas.microsoft.com/office/drawing/2014/main" id="{CA6D1634-6E2B-457E-B7E5-AD06A9606044}"/>
              </a:ext>
            </a:extLst>
          </p:cNvPr>
          <p:cNvSpPr/>
          <p:nvPr/>
        </p:nvSpPr>
        <p:spPr>
          <a:xfrm>
            <a:off x="5780888" y="3495234"/>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2" name="Content Placeholder 2">
            <a:extLst>
              <a:ext uri="{FF2B5EF4-FFF2-40B4-BE49-F238E27FC236}">
                <a16:creationId xmlns:a16="http://schemas.microsoft.com/office/drawing/2014/main" id="{D1AB1EC5-E64E-4CD1-98EE-D8F283366D4E}"/>
              </a:ext>
            </a:extLst>
          </p:cNvPr>
          <p:cNvSpPr txBox="1">
            <a:spLocks/>
          </p:cNvSpPr>
          <p:nvPr/>
        </p:nvSpPr>
        <p:spPr>
          <a:xfrm>
            <a:off x="6362857" y="3508675"/>
            <a:ext cx="4801898"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Hypothesis Testing - Welch’s t-test</a:t>
            </a:r>
          </a:p>
        </p:txBody>
      </p:sp>
      <p:sp>
        <p:nvSpPr>
          <p:cNvPr id="23" name="Flowchart: Connector 22">
            <a:extLst>
              <a:ext uri="{FF2B5EF4-FFF2-40B4-BE49-F238E27FC236}">
                <a16:creationId xmlns:a16="http://schemas.microsoft.com/office/drawing/2014/main" id="{3FD36622-83CE-42A1-8C12-8F0A1C0E6E89}"/>
              </a:ext>
            </a:extLst>
          </p:cNvPr>
          <p:cNvSpPr/>
          <p:nvPr/>
        </p:nvSpPr>
        <p:spPr>
          <a:xfrm>
            <a:off x="5780888" y="4092331"/>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Content Placeholder 2">
            <a:extLst>
              <a:ext uri="{FF2B5EF4-FFF2-40B4-BE49-F238E27FC236}">
                <a16:creationId xmlns:a16="http://schemas.microsoft.com/office/drawing/2014/main" id="{D356E6F4-8DC3-430F-891C-17ED14AD8238}"/>
              </a:ext>
            </a:extLst>
          </p:cNvPr>
          <p:cNvSpPr txBox="1">
            <a:spLocks/>
          </p:cNvSpPr>
          <p:nvPr/>
        </p:nvSpPr>
        <p:spPr>
          <a:xfrm>
            <a:off x="6362857" y="4105772"/>
            <a:ext cx="4801898"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Regression Analysis - </a:t>
            </a:r>
            <a:r>
              <a:rPr lang="en-US" sz="1400" dirty="0"/>
              <a:t>Linear Regression</a:t>
            </a:r>
            <a:endParaRPr lang="en-US" dirty="0"/>
          </a:p>
        </p:txBody>
      </p:sp>
      <p:sp>
        <p:nvSpPr>
          <p:cNvPr id="27" name="Flowchart: Connector 26">
            <a:extLst>
              <a:ext uri="{FF2B5EF4-FFF2-40B4-BE49-F238E27FC236}">
                <a16:creationId xmlns:a16="http://schemas.microsoft.com/office/drawing/2014/main" id="{DDF5F051-700D-4A73-96E5-75419E815CAD}"/>
              </a:ext>
            </a:extLst>
          </p:cNvPr>
          <p:cNvSpPr/>
          <p:nvPr/>
        </p:nvSpPr>
        <p:spPr>
          <a:xfrm>
            <a:off x="5780888" y="4691499"/>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8" name="Content Placeholder 2">
            <a:extLst>
              <a:ext uri="{FF2B5EF4-FFF2-40B4-BE49-F238E27FC236}">
                <a16:creationId xmlns:a16="http://schemas.microsoft.com/office/drawing/2014/main" id="{235B9FEA-40E6-41BF-92A7-7B4234CC9883}"/>
              </a:ext>
            </a:extLst>
          </p:cNvPr>
          <p:cNvSpPr txBox="1">
            <a:spLocks/>
          </p:cNvSpPr>
          <p:nvPr/>
        </p:nvSpPr>
        <p:spPr>
          <a:xfrm>
            <a:off x="6362857" y="4704940"/>
            <a:ext cx="4801898"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Conclusion &amp; Future Steps</a:t>
            </a:r>
          </a:p>
        </p:txBody>
      </p:sp>
      <p:sp>
        <p:nvSpPr>
          <p:cNvPr id="29" name="Flowchart: Connector 28">
            <a:extLst>
              <a:ext uri="{FF2B5EF4-FFF2-40B4-BE49-F238E27FC236}">
                <a16:creationId xmlns:a16="http://schemas.microsoft.com/office/drawing/2014/main" id="{B2F3D01E-CA4F-4A09-B280-F1A9D4023705}"/>
              </a:ext>
            </a:extLst>
          </p:cNvPr>
          <p:cNvSpPr/>
          <p:nvPr/>
        </p:nvSpPr>
        <p:spPr>
          <a:xfrm>
            <a:off x="5780888" y="5288596"/>
            <a:ext cx="430403" cy="397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Content Placeholder 2">
            <a:extLst>
              <a:ext uri="{FF2B5EF4-FFF2-40B4-BE49-F238E27FC236}">
                <a16:creationId xmlns:a16="http://schemas.microsoft.com/office/drawing/2014/main" id="{ED38EA79-2CD7-4BE5-BD15-A7BF7593B313}"/>
              </a:ext>
            </a:extLst>
          </p:cNvPr>
          <p:cNvSpPr txBox="1">
            <a:spLocks/>
          </p:cNvSpPr>
          <p:nvPr/>
        </p:nvSpPr>
        <p:spPr>
          <a:xfrm>
            <a:off x="6362857" y="5302037"/>
            <a:ext cx="4801898" cy="39756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Refences</a:t>
            </a:r>
          </a:p>
        </p:txBody>
      </p:sp>
    </p:spTree>
    <p:extLst>
      <p:ext uri="{BB962C8B-B14F-4D97-AF65-F5344CB8AC3E}">
        <p14:creationId xmlns:p14="http://schemas.microsoft.com/office/powerpoint/2010/main" val="20198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565791" y="2110969"/>
            <a:ext cx="10554574" cy="4480662"/>
          </a:xfrm>
        </p:spPr>
        <p:txBody>
          <a:bodyPr>
            <a:normAutofit fontScale="92500" lnSpcReduction="10000"/>
          </a:bodyPr>
          <a:lstStyle/>
          <a:p>
            <a:pPr marL="0" indent="0">
              <a:buNone/>
            </a:pPr>
            <a:r>
              <a:rPr lang="en-US" dirty="0"/>
              <a:t>The problem with pedestrian deaths has always been in existence. Even before there were cars, there were issues with horses killing by passers in the street. However, this issue became more apparent as cars became widely available to the general population in the early 20th century. More than 6,000 pedestrians in the U.S. alone, died from collisions with vehicles in 2019 (GHSA, 2020). However, it is important to note that things have gotten better since the 1970s. “Pedestrian deaths were 17 percent lower in 2019 than in 1975” (iihs.org, 2021). Although, this trend can not be seen when looking at more recent years. There was a 46% increase in pedestrian deaths from 2010 to 2019 (GHSA, 2020). Increasing an average of 15% year over year. Paul Marks noted an important finding from a study done by Devon </a:t>
            </a:r>
            <a:r>
              <a:rPr lang="en-US" dirty="0" err="1"/>
              <a:t>E.Lefler</a:t>
            </a:r>
            <a:r>
              <a:rPr lang="en-US" dirty="0"/>
              <a:t> and Hampton </a:t>
            </a:r>
            <a:r>
              <a:rPr lang="en-US" dirty="0" err="1"/>
              <a:t>C.Gabler</a:t>
            </a:r>
            <a:r>
              <a:rPr lang="en-US" dirty="0"/>
              <a:t>, “Someone struck by a large sports utility vehicle is more than twice as likely to die as someone hit by a saloon car travelling at the same speed” (Paul Marks, 2004). This study looked at pedestrians hit by motor vehicles and their survival rate. Clay Gabler, a lead researcher in this study, stated that “In the US, pedestrians are the forgotten crash victims,” due to the fact that studies like the one mentioned above have not been done before. While this study alone helps show that light trucks and SUVs are more likely to kill it’s victims over smaller passenger cars (supporting our hypothesis), this study was published in 2004. Meaning that this was a concern of Gabler’s </a:t>
            </a:r>
            <a:r>
              <a:rPr lang="en-US" i="1" dirty="0"/>
              <a:t>before</a:t>
            </a:r>
            <a:r>
              <a:rPr lang="en-US" dirty="0"/>
              <a:t> we even saw the significant increase in pedestrian deaths in 2010 to 2019. So, is this increase due to the increased number of SUVs on the road, or something else entirely?</a:t>
            </a:r>
          </a:p>
        </p:txBody>
      </p:sp>
    </p:spTree>
    <p:extLst>
      <p:ext uri="{BB962C8B-B14F-4D97-AF65-F5344CB8AC3E}">
        <p14:creationId xmlns:p14="http://schemas.microsoft.com/office/powerpoint/2010/main" val="57204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588124" y="2262044"/>
            <a:ext cx="10554574" cy="3636511"/>
          </a:xfrm>
        </p:spPr>
        <p:txBody>
          <a:bodyPr/>
          <a:lstStyle/>
          <a:p>
            <a:pPr marL="0" indent="0">
              <a:buNone/>
            </a:pPr>
            <a:r>
              <a:rPr lang="en-US" dirty="0"/>
              <a:t>What is causing the significant rise in pedestrian deaths from 2010 to 2019? Are there more people on the road? More people walking to work? More people driving recklessly or distracted driving? One hypothesis, is that the increasing number of SUVs and light tucks (i.e. consumer trucks) on the road are the major contributors to the increased number of pedestrian deaths. </a:t>
            </a:r>
          </a:p>
        </p:txBody>
      </p:sp>
    </p:spTree>
    <p:extLst>
      <p:ext uri="{BB962C8B-B14F-4D97-AF65-F5344CB8AC3E}">
        <p14:creationId xmlns:p14="http://schemas.microsoft.com/office/powerpoint/2010/main" val="191560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Data Sets &amp; Sources</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492711" y="3323645"/>
            <a:ext cx="4532516" cy="3014214"/>
          </a:xfrm>
        </p:spPr>
        <p:txBody>
          <a:bodyPr>
            <a:normAutofit fontScale="85000" lnSpcReduction="20000"/>
          </a:bodyPr>
          <a:lstStyle/>
          <a:p>
            <a:pPr marL="0" indent="0">
              <a:buNone/>
            </a:pPr>
            <a:r>
              <a:rPr lang="en-US" sz="1600" b="1" dirty="0"/>
              <a:t>1. Deaths by State </a:t>
            </a:r>
            <a:r>
              <a:rPr lang="en-US" sz="1600" dirty="0"/>
              <a:t>– Shows pedestrian deaths per capita by state and year. This will show us if there are any patterns in particular states or if the increase in deaths can be seem across all the U.S. We also added data on distracted driving laws as of 2019 in order to see how these laws interact with the number of deaths in each state. </a:t>
            </a:r>
          </a:p>
          <a:p>
            <a:pPr marL="0" indent="0">
              <a:buNone/>
            </a:pPr>
            <a:r>
              <a:rPr lang="en-US" sz="1600" dirty="0"/>
              <a:t>Data Sources</a:t>
            </a:r>
          </a:p>
          <a:p>
            <a:r>
              <a:rPr lang="en-US" sz="1600" dirty="0">
                <a:hlinkClick r:id="rId2"/>
              </a:rPr>
              <a:t>State Laws on Distracted Driving - Ban on Hand-Held Devices and Texting While Driving</a:t>
            </a:r>
            <a:r>
              <a:rPr lang="en-US" sz="1600" dirty="0"/>
              <a:t> - bts.gov</a:t>
            </a:r>
          </a:p>
          <a:p>
            <a:r>
              <a:rPr lang="en-US" sz="1600" dirty="0">
                <a:hlinkClick r:id="rId3"/>
              </a:rPr>
              <a:t>2019 Ranking of STATE Pedestrian Fatality Rates - State : USA</a:t>
            </a:r>
            <a:r>
              <a:rPr lang="en-US" sz="1600" dirty="0"/>
              <a:t> - NHTSA</a:t>
            </a:r>
          </a:p>
          <a:p>
            <a:pPr marL="0" indent="0">
              <a:buNone/>
            </a:pPr>
            <a:endParaRPr lang="en-US" sz="1600" dirty="0"/>
          </a:p>
          <a:p>
            <a:endParaRPr lang="en-US" dirty="0"/>
          </a:p>
        </p:txBody>
      </p:sp>
      <p:sp>
        <p:nvSpPr>
          <p:cNvPr id="4" name="Content Placeholder 2">
            <a:extLst>
              <a:ext uri="{FF2B5EF4-FFF2-40B4-BE49-F238E27FC236}">
                <a16:creationId xmlns:a16="http://schemas.microsoft.com/office/drawing/2014/main" id="{6A8FEFE6-8D05-47E1-AB0B-6F4E151E078B}"/>
              </a:ext>
            </a:extLst>
          </p:cNvPr>
          <p:cNvSpPr txBox="1">
            <a:spLocks/>
          </p:cNvSpPr>
          <p:nvPr/>
        </p:nvSpPr>
        <p:spPr>
          <a:xfrm>
            <a:off x="492711" y="2270091"/>
            <a:ext cx="10554574" cy="89851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Due to the limited access to data and complicated nature of this analysis, we used two data sets that are concatenations of multiple other data sets. Source details shown below;</a:t>
            </a:r>
          </a:p>
        </p:txBody>
      </p:sp>
      <p:sp>
        <p:nvSpPr>
          <p:cNvPr id="5" name="Content Placeholder 2">
            <a:extLst>
              <a:ext uri="{FF2B5EF4-FFF2-40B4-BE49-F238E27FC236}">
                <a16:creationId xmlns:a16="http://schemas.microsoft.com/office/drawing/2014/main" id="{A464CADD-E974-4DDA-9C61-E33497D50FDB}"/>
              </a:ext>
            </a:extLst>
          </p:cNvPr>
          <p:cNvSpPr txBox="1">
            <a:spLocks/>
          </p:cNvSpPr>
          <p:nvPr/>
        </p:nvSpPr>
        <p:spPr>
          <a:xfrm>
            <a:off x="5383304" y="3357438"/>
            <a:ext cx="6315985" cy="3315694"/>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spcBef>
                <a:spcPts val="0"/>
              </a:spcBef>
              <a:spcAft>
                <a:spcPts val="0"/>
              </a:spcAft>
              <a:buNone/>
            </a:pPr>
            <a:r>
              <a:rPr lang="en-US" sz="1400" b="1" dirty="0"/>
              <a:t>2. Deaths by Year </a:t>
            </a:r>
            <a:r>
              <a:rPr lang="en-US" sz="1400" dirty="0"/>
              <a:t>– Shows total pedestrian deaths by year for all of the U.S. Methods of transportation to work were added in order to see if more or less individuals are walking on the streets increasing their chance of being hit by a moving vehicle. We also include data on the number of new/used passenger car and light truck (includes SUVs) sales and leases. As well as the number of Mobile cellular subscriptions per capita in order to identify possible relationships between the number of deaths, SUV sales, and the use of cell phones.</a:t>
            </a:r>
          </a:p>
          <a:p>
            <a:pPr marL="0" indent="0">
              <a:spcBef>
                <a:spcPts val="0"/>
              </a:spcBef>
              <a:spcAft>
                <a:spcPts val="0"/>
              </a:spcAft>
              <a:buNone/>
            </a:pPr>
            <a:endParaRPr lang="en-US" sz="1400" dirty="0"/>
          </a:p>
          <a:p>
            <a:pPr marL="0" indent="0">
              <a:buNone/>
            </a:pPr>
            <a:r>
              <a:rPr lang="en-US" sz="1400" dirty="0"/>
              <a:t>Data Sources</a:t>
            </a:r>
          </a:p>
          <a:p>
            <a:r>
              <a:rPr lang="en-US" sz="1400" dirty="0">
                <a:hlinkClick r:id="rId2"/>
              </a:rPr>
              <a:t>State Laws on Distracted Driving - Ban on Hand-Held Devices and Texting While Driving</a:t>
            </a:r>
            <a:r>
              <a:rPr lang="en-US" sz="1400" dirty="0"/>
              <a:t> - bts.gov</a:t>
            </a:r>
          </a:p>
          <a:p>
            <a:r>
              <a:rPr lang="en-US" sz="1400" dirty="0">
                <a:hlinkClick r:id="rId4"/>
              </a:rPr>
              <a:t>Principal Means of Transportation to Work</a:t>
            </a:r>
            <a:r>
              <a:rPr lang="en-US" sz="1400" dirty="0"/>
              <a:t> - bts.gov</a:t>
            </a:r>
          </a:p>
          <a:p>
            <a:r>
              <a:rPr lang="en-US" sz="1400" dirty="0">
                <a:hlinkClick r:id="rId5"/>
              </a:rPr>
              <a:t>New and Used Passenger Car and Light Truck Sales and Leases</a:t>
            </a:r>
            <a:r>
              <a:rPr lang="en-US" sz="1400" dirty="0"/>
              <a:t> - bts.gov</a:t>
            </a:r>
          </a:p>
          <a:p>
            <a:r>
              <a:rPr lang="en-US" sz="1400" dirty="0">
                <a:hlinkClick r:id="rId6"/>
              </a:rPr>
              <a:t>World Development Indicators</a:t>
            </a:r>
            <a:r>
              <a:rPr lang="en-US" sz="1400" dirty="0"/>
              <a:t> - bts.gov</a:t>
            </a:r>
          </a:p>
          <a:p>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dirty="0"/>
          </a:p>
        </p:txBody>
      </p:sp>
    </p:spTree>
    <p:extLst>
      <p:ext uri="{BB962C8B-B14F-4D97-AF65-F5344CB8AC3E}">
        <p14:creationId xmlns:p14="http://schemas.microsoft.com/office/powerpoint/2010/main" val="258242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Variables </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206465" y="2972438"/>
            <a:ext cx="4532516" cy="2784306"/>
          </a:xfrm>
        </p:spPr>
        <p:txBody>
          <a:bodyPr>
            <a:normAutofit fontScale="85000" lnSpcReduction="20000"/>
          </a:bodyPr>
          <a:lstStyle/>
          <a:p>
            <a:pPr marL="0" indent="0">
              <a:buNone/>
            </a:pPr>
            <a:r>
              <a:rPr lang="en-US" b="1" dirty="0"/>
              <a:t>1. Deaths by State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Year – Year of data record</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Rank – State Rank by number of deaths</a:t>
            </a:r>
          </a:p>
          <a:p>
            <a:pPr marL="0" marR="0">
              <a:spcBef>
                <a:spcPts val="0"/>
              </a:spcBef>
              <a:spcAft>
                <a:spcPts val="0"/>
              </a:spcAft>
            </a:pPr>
            <a:r>
              <a:rPr lang="en-US" sz="1800" b="1" dirty="0">
                <a:effectLst/>
                <a:highlight>
                  <a:srgbClr val="008080"/>
                </a:highlight>
                <a:latin typeface="Calibri" panose="020F0502020204030204" pitchFamily="34" charset="0"/>
                <a:ea typeface="Calibri" panose="020F0502020204030204" pitchFamily="34" charset="0"/>
                <a:cs typeface="Times New Roman" panose="02020603050405020304" pitchFamily="18" charset="0"/>
              </a:rPr>
              <a:t>State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 State name (USA)</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Pedestrians Killed – Number of individuals killed by moving vehicle (when struck outside of the vehicle)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Population (Thousands) – Population of state as of year recorded</a:t>
            </a:r>
          </a:p>
          <a:p>
            <a:pPr marL="0" marR="0">
              <a:spcBef>
                <a:spcPts val="0"/>
              </a:spcBef>
              <a:spcAft>
                <a:spcPts val="0"/>
              </a:spcAft>
            </a:pPr>
            <a:r>
              <a:rPr lang="en-US" sz="1800" b="1" dirty="0" err="1">
                <a:solidFill>
                  <a:schemeClr val="bg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FatalityRate</a:t>
            </a:r>
            <a:r>
              <a:rPr lang="en-US" sz="1800" b="1" dirty="0">
                <a:solidFill>
                  <a:schemeClr val="bg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Deaths per 100,000</a:t>
            </a:r>
          </a:p>
          <a:p>
            <a:pPr marL="0" marR="0">
              <a:spcBef>
                <a:spcPts val="0"/>
              </a:spcBef>
              <a:spcAft>
                <a:spcPts val="0"/>
              </a:spcAft>
            </a:pPr>
            <a:r>
              <a:rPr lang="en-US" sz="1800" b="1" dirty="0" err="1">
                <a:effectLst/>
                <a:highlight>
                  <a:srgbClr val="008080"/>
                </a:highlight>
                <a:latin typeface="Calibri" panose="020F0502020204030204" pitchFamily="34" charset="0"/>
                <a:ea typeface="Calibri" panose="020F0502020204030204" pitchFamily="34" charset="0"/>
                <a:cs typeface="Times New Roman" panose="02020603050405020304" pitchFamily="18" charset="0"/>
              </a:rPr>
              <a:t>handhelddeviceBan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States ban on hand-held devices while driving as of 2019 (1 – Yes, 0 – No)</a:t>
            </a:r>
          </a:p>
          <a:p>
            <a:pPr marL="0">
              <a:spcBef>
                <a:spcPts val="0"/>
              </a:spcBef>
              <a:spcAft>
                <a:spcPts val="0"/>
              </a:spcAft>
            </a:pPr>
            <a:r>
              <a:rPr lang="en-US" sz="1800" b="1" dirty="0" err="1">
                <a:effectLst/>
                <a:highlight>
                  <a:srgbClr val="008080"/>
                </a:highlight>
                <a:latin typeface="Calibri" panose="020F0502020204030204" pitchFamily="34" charset="0"/>
                <a:ea typeface="Calibri" panose="020F0502020204030204" pitchFamily="34" charset="0"/>
                <a:cs typeface="Times New Roman" panose="02020603050405020304" pitchFamily="18" charset="0"/>
              </a:rPr>
              <a:t>textingBan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States ban on texting while driving as of 2019 (1 – Yes, 0 – No)</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A464CADD-E974-4DDA-9C61-E33497D50FDB}"/>
              </a:ext>
            </a:extLst>
          </p:cNvPr>
          <p:cNvSpPr txBox="1">
            <a:spLocks/>
          </p:cNvSpPr>
          <p:nvPr/>
        </p:nvSpPr>
        <p:spPr>
          <a:xfrm>
            <a:off x="4882101" y="2650403"/>
            <a:ext cx="7309899" cy="4098885"/>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spcBef>
                <a:spcPts val="0"/>
              </a:spcBef>
              <a:spcAft>
                <a:spcPts val="0"/>
              </a:spcAft>
              <a:buNone/>
            </a:pPr>
            <a:r>
              <a:rPr lang="en-US" b="1" dirty="0"/>
              <a:t>2. Deaths by Year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effectLst/>
                <a:highlight>
                  <a:srgbClr val="008080"/>
                </a:highlight>
                <a:latin typeface="Calibri" panose="020F0502020204030204" pitchFamily="34" charset="0"/>
                <a:ea typeface="Calibri" panose="020F0502020204030204" pitchFamily="34" charset="0"/>
                <a:cs typeface="Times New Roman" panose="02020603050405020304" pitchFamily="18" charset="0"/>
              </a:rPr>
              <a:t>Year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 Year of data record</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Pedestrians Killed </a:t>
            </a:r>
            <a:r>
              <a:rPr lang="en-US" sz="1800" dirty="0">
                <a:effectLst/>
                <a:latin typeface="Calibri" panose="020F0502020204030204" pitchFamily="34" charset="0"/>
                <a:ea typeface="Calibri" panose="020F0502020204030204" pitchFamily="34" charset="0"/>
                <a:cs typeface="Times New Roman" panose="02020603050405020304" pitchFamily="18" charset="0"/>
              </a:rPr>
              <a:t>– Number of individuals killed by moving vehicle (when struck outside of the vehicle)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Population (Thousands) – Population of state as of year recorded</a:t>
            </a:r>
          </a:p>
          <a:p>
            <a:pPr marL="0" marR="0">
              <a:spcBef>
                <a:spcPts val="0"/>
              </a:spcBef>
              <a:spcAft>
                <a:spcPts val="0"/>
              </a:spcAft>
            </a:pPr>
            <a:r>
              <a:rPr lang="en-US" sz="1800" b="1" dirty="0" err="1">
                <a:solidFill>
                  <a:schemeClr val="bg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FatalityRate</a:t>
            </a:r>
            <a:r>
              <a:rPr lang="en-US" sz="1800" b="1" dirty="0">
                <a:solidFill>
                  <a:schemeClr val="bg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Deaths per 100,000</a:t>
            </a: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Drives self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driving to work alone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Carpool, total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carpooling to work </a:t>
            </a: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Public transportation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taking public transportation to 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Taxicab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taking </a:t>
            </a:r>
            <a:r>
              <a:rPr lang="en-US" dirty="0">
                <a:latin typeface="Calibri" panose="020F0502020204030204" pitchFamily="34" charset="0"/>
                <a:ea typeface="Calibri" panose="020F0502020204030204" pitchFamily="34" charset="0"/>
                <a:cs typeface="Times New Roman" panose="02020603050405020304" pitchFamily="18" charset="0"/>
              </a:rPr>
              <a:t>Taxis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Bicycle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using </a:t>
            </a:r>
            <a:r>
              <a:rPr lang="en-US" dirty="0">
                <a:latin typeface="Calibri" panose="020F0502020204030204" pitchFamily="34" charset="0"/>
                <a:ea typeface="Calibri" panose="020F0502020204030204" pitchFamily="34" charset="0"/>
                <a:cs typeface="Times New Roman" panose="02020603050405020304" pitchFamily="18" charset="0"/>
              </a:rPr>
              <a:t>Bicycles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get to 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Motorcycle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using </a:t>
            </a:r>
            <a:r>
              <a:rPr lang="en-US" dirty="0">
                <a:latin typeface="Calibri" panose="020F0502020204030204" pitchFamily="34" charset="0"/>
                <a:ea typeface="Calibri" panose="020F0502020204030204" pitchFamily="34" charset="0"/>
                <a:cs typeface="Times New Roman" panose="02020603050405020304" pitchFamily="18" charset="0"/>
              </a:rPr>
              <a:t>Motorcycles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get to 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b="1" dirty="0" err="1">
                <a:highlight>
                  <a:srgbClr val="008080"/>
                </a:highlight>
                <a:latin typeface="Calibri" panose="020F0502020204030204" pitchFamily="34" charset="0"/>
                <a:ea typeface="Calibri" panose="020F0502020204030204" pitchFamily="34" charset="0"/>
                <a:cs typeface="Times New Roman" panose="02020603050405020304" pitchFamily="18" charset="0"/>
              </a:rPr>
              <a:t>WalksOnly</a:t>
            </a:r>
            <a:r>
              <a:rPr lang="en-US" dirty="0">
                <a:latin typeface="Calibri" panose="020F0502020204030204" pitchFamily="34" charset="0"/>
                <a:ea typeface="Calibri" panose="020F0502020204030204" pitchFamily="34" charset="0"/>
                <a:cs typeface="Times New Roman" panose="02020603050405020304" pitchFamily="18" charset="0"/>
              </a:rPr>
              <a:t>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walking to 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Works at home – Number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working from home (not traveling to work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0"/>
              </a:spcAft>
            </a:pPr>
            <a:r>
              <a:rPr lang="en-US" b="1" dirty="0" err="1">
                <a:highlight>
                  <a:srgbClr val="008080"/>
                </a:highlight>
                <a:latin typeface="Calibri" panose="020F0502020204030204" pitchFamily="34" charset="0"/>
                <a:ea typeface="Calibri" panose="020F0502020204030204" pitchFamily="34" charset="0"/>
                <a:cs typeface="Times New Roman" panose="02020603050405020304" pitchFamily="18" charset="0"/>
              </a:rPr>
              <a:t>Passengercars</a:t>
            </a:r>
            <a:r>
              <a:rPr lang="en-US" b="1" dirty="0">
                <a:highlight>
                  <a:srgbClr val="008080"/>
                </a:highligh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Number Passenger car sales and leases </a:t>
            </a:r>
          </a:p>
          <a:p>
            <a:pPr marL="0">
              <a:spcBef>
                <a:spcPts val="0"/>
              </a:spcBef>
              <a:spcAft>
                <a:spcPts val="0"/>
              </a:spcAft>
            </a:pPr>
            <a:r>
              <a:rPr lang="en-US" b="1" dirty="0">
                <a:highlight>
                  <a:srgbClr val="008080"/>
                </a:highlight>
                <a:latin typeface="Calibri" panose="020F0502020204030204" pitchFamily="34" charset="0"/>
                <a:ea typeface="Calibri" panose="020F0502020204030204" pitchFamily="34" charset="0"/>
                <a:cs typeface="Times New Roman" panose="02020603050405020304" pitchFamily="18" charset="0"/>
              </a:rPr>
              <a:t>Light trucks </a:t>
            </a:r>
            <a:r>
              <a:rPr lang="en-US" dirty="0">
                <a:latin typeface="Calibri" panose="020F0502020204030204" pitchFamily="34" charset="0"/>
                <a:ea typeface="Calibri" panose="020F0502020204030204" pitchFamily="34" charset="0"/>
                <a:cs typeface="Times New Roman" panose="02020603050405020304" pitchFamily="18" charset="0"/>
              </a:rPr>
              <a:t>– Number Light trucks/SUVs sales and leases</a:t>
            </a:r>
          </a:p>
          <a:p>
            <a:pPr marL="0">
              <a:spcBef>
                <a:spcPts val="0"/>
              </a:spcBef>
              <a:spcAft>
                <a:spcPts val="0"/>
              </a:spcAft>
            </a:pPr>
            <a:r>
              <a:rPr lang="en-US" b="1" dirty="0" err="1">
                <a:highlight>
                  <a:srgbClr val="008080"/>
                </a:highlight>
                <a:latin typeface="Calibri" panose="020F0502020204030204" pitchFamily="34" charset="0"/>
                <a:ea typeface="Calibri" panose="020F0502020204030204" pitchFamily="34" charset="0"/>
                <a:cs typeface="Times New Roman" panose="02020603050405020304" pitchFamily="18" charset="0"/>
              </a:rPr>
              <a:t>CellSubscriptions</a:t>
            </a:r>
            <a:r>
              <a:rPr lang="en-US" dirty="0">
                <a:latin typeface="Calibri" panose="020F0502020204030204" pitchFamily="34" charset="0"/>
                <a:ea typeface="Calibri" panose="020F0502020204030204" pitchFamily="34" charset="0"/>
                <a:cs typeface="Times New Roman" panose="02020603050405020304" pitchFamily="18" charset="0"/>
              </a:rPr>
              <a:t> (per 100 people) – Number cell phone subscriptions per 100 people.</a:t>
            </a:r>
          </a:p>
        </p:txBody>
      </p:sp>
      <p:sp>
        <p:nvSpPr>
          <p:cNvPr id="6" name="Content Placeholder 2">
            <a:extLst>
              <a:ext uri="{FF2B5EF4-FFF2-40B4-BE49-F238E27FC236}">
                <a16:creationId xmlns:a16="http://schemas.microsoft.com/office/drawing/2014/main" id="{2AAC9837-C8D7-4E68-932F-D6D8E1BB8439}"/>
              </a:ext>
            </a:extLst>
          </p:cNvPr>
          <p:cNvSpPr txBox="1">
            <a:spLocks/>
          </p:cNvSpPr>
          <p:nvPr/>
        </p:nvSpPr>
        <p:spPr>
          <a:xfrm>
            <a:off x="142854" y="2073928"/>
            <a:ext cx="11779070" cy="89851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600" dirty="0"/>
              <a:t>Below are the final variables in our combined data sets. We focused on the variables </a:t>
            </a:r>
            <a:r>
              <a:rPr lang="en-US" sz="1600" dirty="0">
                <a:highlight>
                  <a:srgbClr val="008080"/>
                </a:highlight>
              </a:rPr>
              <a:t>highlighted</a:t>
            </a:r>
            <a:r>
              <a:rPr lang="en-US" sz="1600" dirty="0"/>
              <a:t> for our analysis.</a:t>
            </a:r>
          </a:p>
        </p:txBody>
      </p:sp>
      <p:sp>
        <p:nvSpPr>
          <p:cNvPr id="7" name="Rectangle 6">
            <a:extLst>
              <a:ext uri="{FF2B5EF4-FFF2-40B4-BE49-F238E27FC236}">
                <a16:creationId xmlns:a16="http://schemas.microsoft.com/office/drawing/2014/main" id="{92E57E70-D62E-4094-8EC8-CACE1EB11E9F}"/>
              </a:ext>
            </a:extLst>
          </p:cNvPr>
          <p:cNvSpPr/>
          <p:nvPr/>
        </p:nvSpPr>
        <p:spPr>
          <a:xfrm>
            <a:off x="7474226" y="685733"/>
            <a:ext cx="278295" cy="228673"/>
          </a:xfrm>
          <a:prstGeom prst="rect">
            <a:avLst/>
          </a:prstGeom>
          <a:solidFill>
            <a:srgbClr val="008080"/>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8615912-94D0-4E18-B3CA-43FFE1397C14}"/>
              </a:ext>
            </a:extLst>
          </p:cNvPr>
          <p:cNvSpPr/>
          <p:nvPr/>
        </p:nvSpPr>
        <p:spPr>
          <a:xfrm>
            <a:off x="7474226" y="1038615"/>
            <a:ext cx="278295" cy="228673"/>
          </a:xfrm>
          <a:prstGeom prst="rect">
            <a:avLst/>
          </a:prstGeom>
          <a:solidFill>
            <a:srgbClr val="FFFF00"/>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9CEE701-1A48-4734-B415-FC7C88D30F0C}"/>
              </a:ext>
            </a:extLst>
          </p:cNvPr>
          <p:cNvSpPr txBox="1">
            <a:spLocks/>
          </p:cNvSpPr>
          <p:nvPr/>
        </p:nvSpPr>
        <p:spPr>
          <a:xfrm>
            <a:off x="7752521" y="480126"/>
            <a:ext cx="2742144" cy="6498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600" dirty="0"/>
              <a:t>Independent variables</a:t>
            </a:r>
          </a:p>
        </p:txBody>
      </p:sp>
      <p:sp>
        <p:nvSpPr>
          <p:cNvPr id="10" name="Content Placeholder 2">
            <a:extLst>
              <a:ext uri="{FF2B5EF4-FFF2-40B4-BE49-F238E27FC236}">
                <a16:creationId xmlns:a16="http://schemas.microsoft.com/office/drawing/2014/main" id="{F5FC68B8-AA4E-407D-8E75-575917B03DAE}"/>
              </a:ext>
            </a:extLst>
          </p:cNvPr>
          <p:cNvSpPr txBox="1">
            <a:spLocks/>
          </p:cNvSpPr>
          <p:nvPr/>
        </p:nvSpPr>
        <p:spPr>
          <a:xfrm>
            <a:off x="7752521" y="828002"/>
            <a:ext cx="2742144" cy="6498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1600" dirty="0"/>
              <a:t>Dependent variable</a:t>
            </a:r>
          </a:p>
        </p:txBody>
      </p:sp>
    </p:spTree>
    <p:extLst>
      <p:ext uri="{BB962C8B-B14F-4D97-AF65-F5344CB8AC3E}">
        <p14:creationId xmlns:p14="http://schemas.microsoft.com/office/powerpoint/2010/main" val="140192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Histograms</a:t>
            </a:r>
          </a:p>
        </p:txBody>
      </p:sp>
      <p:sp>
        <p:nvSpPr>
          <p:cNvPr id="3" name="Content Placeholder 2">
            <a:extLst>
              <a:ext uri="{FF2B5EF4-FFF2-40B4-BE49-F238E27FC236}">
                <a16:creationId xmlns:a16="http://schemas.microsoft.com/office/drawing/2014/main" id="{5A8A8D56-38B3-44FB-9C91-3BE577630887}"/>
              </a:ext>
            </a:extLst>
          </p:cNvPr>
          <p:cNvSpPr>
            <a:spLocks noGrp="1"/>
          </p:cNvSpPr>
          <p:nvPr>
            <p:ph idx="1"/>
          </p:nvPr>
        </p:nvSpPr>
        <p:spPr>
          <a:xfrm>
            <a:off x="827424" y="1233249"/>
            <a:ext cx="10554574" cy="595035"/>
          </a:xfrm>
        </p:spPr>
        <p:txBody>
          <a:bodyPr/>
          <a:lstStyle/>
          <a:p>
            <a:pPr marL="0" indent="0">
              <a:buNone/>
            </a:pPr>
            <a:r>
              <a:rPr lang="en-US" dirty="0"/>
              <a:t>Taking a closer look at some important variables by plotting their distribution using histograms.</a:t>
            </a:r>
          </a:p>
        </p:txBody>
      </p:sp>
      <p:sp>
        <p:nvSpPr>
          <p:cNvPr id="4" name="Content Placeholder 2">
            <a:extLst>
              <a:ext uri="{FF2B5EF4-FFF2-40B4-BE49-F238E27FC236}">
                <a16:creationId xmlns:a16="http://schemas.microsoft.com/office/drawing/2014/main" id="{F0FEABE7-01A5-45F4-956D-BFFB9E6DB047}"/>
              </a:ext>
            </a:extLst>
          </p:cNvPr>
          <p:cNvSpPr txBox="1">
            <a:spLocks/>
          </p:cNvSpPr>
          <p:nvPr/>
        </p:nvSpPr>
        <p:spPr>
          <a:xfrm>
            <a:off x="827424" y="2203699"/>
            <a:ext cx="10554574"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200" b="1" dirty="0">
                <a:solidFill>
                  <a:srgbClr val="25CABF"/>
                </a:solidFill>
              </a:rPr>
              <a:t>1. </a:t>
            </a:r>
            <a:r>
              <a:rPr lang="en-US" dirty="0"/>
              <a:t>State (USA)</a:t>
            </a:r>
          </a:p>
        </p:txBody>
      </p:sp>
      <p:pic>
        <p:nvPicPr>
          <p:cNvPr id="5" name="Picture 4">
            <a:extLst>
              <a:ext uri="{FF2B5EF4-FFF2-40B4-BE49-F238E27FC236}">
                <a16:creationId xmlns:a16="http://schemas.microsoft.com/office/drawing/2014/main" id="{12D59D13-BF99-4B0F-B65C-D4288B30D5A1}"/>
              </a:ext>
            </a:extLst>
          </p:cNvPr>
          <p:cNvPicPr>
            <a:picLocks noChangeAspect="1"/>
          </p:cNvPicPr>
          <p:nvPr/>
        </p:nvPicPr>
        <p:blipFill>
          <a:blip r:embed="rId2"/>
          <a:stretch>
            <a:fillRect/>
          </a:stretch>
        </p:blipFill>
        <p:spPr>
          <a:xfrm>
            <a:off x="968983" y="2798734"/>
            <a:ext cx="4963360" cy="3612078"/>
          </a:xfrm>
          <a:prstGeom prst="rect">
            <a:avLst/>
          </a:prstGeom>
          <a:solidFill>
            <a:schemeClr val="tx1"/>
          </a:solidFill>
        </p:spPr>
      </p:pic>
      <p:pic>
        <p:nvPicPr>
          <p:cNvPr id="1026" name="Picture 2">
            <a:extLst>
              <a:ext uri="{FF2B5EF4-FFF2-40B4-BE49-F238E27FC236}">
                <a16:creationId xmlns:a16="http://schemas.microsoft.com/office/drawing/2014/main" id="{9B41D30B-A937-4FE0-B4F2-72EF7D672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176" y="2798734"/>
            <a:ext cx="4885399" cy="3612077"/>
          </a:xfrm>
          <a:prstGeom prst="rect">
            <a:avLst/>
          </a:prstGeom>
          <a:solidFill>
            <a:schemeClr val="tx1"/>
          </a:solidFill>
        </p:spPr>
      </p:pic>
      <p:sp>
        <p:nvSpPr>
          <p:cNvPr id="7" name="Content Placeholder 2">
            <a:extLst>
              <a:ext uri="{FF2B5EF4-FFF2-40B4-BE49-F238E27FC236}">
                <a16:creationId xmlns:a16="http://schemas.microsoft.com/office/drawing/2014/main" id="{CF633DD4-0505-4DA6-9A97-05C11F0656AB}"/>
              </a:ext>
            </a:extLst>
          </p:cNvPr>
          <p:cNvSpPr txBox="1">
            <a:spLocks/>
          </p:cNvSpPr>
          <p:nvPr/>
        </p:nvSpPr>
        <p:spPr>
          <a:xfrm>
            <a:off x="9541565" y="3857475"/>
            <a:ext cx="1168842" cy="747297"/>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dirty="0"/>
              <a:t>Note how the distribution shifts to the right in 2019.</a:t>
            </a:r>
          </a:p>
        </p:txBody>
      </p:sp>
      <p:cxnSp>
        <p:nvCxnSpPr>
          <p:cNvPr id="8" name="Straight Arrow Connector 7">
            <a:extLst>
              <a:ext uri="{FF2B5EF4-FFF2-40B4-BE49-F238E27FC236}">
                <a16:creationId xmlns:a16="http://schemas.microsoft.com/office/drawing/2014/main" id="{B7262588-F699-4564-95A1-ECA78605271A}"/>
              </a:ext>
            </a:extLst>
          </p:cNvPr>
          <p:cNvCxnSpPr>
            <a:cxnSpLocks/>
          </p:cNvCxnSpPr>
          <p:nvPr/>
        </p:nvCxnSpPr>
        <p:spPr>
          <a:xfrm flipH="1">
            <a:off x="10145864" y="4604772"/>
            <a:ext cx="71562" cy="579478"/>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4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A27899B-3573-4D83-80D0-C72927CE4596}"/>
              </a:ext>
            </a:extLst>
          </p:cNvPr>
          <p:cNvPicPr>
            <a:picLocks noChangeAspect="1"/>
          </p:cNvPicPr>
          <p:nvPr/>
        </p:nvPicPr>
        <p:blipFill>
          <a:blip r:embed="rId2"/>
          <a:stretch>
            <a:fillRect/>
          </a:stretch>
        </p:blipFill>
        <p:spPr>
          <a:xfrm>
            <a:off x="6311432" y="2837648"/>
            <a:ext cx="4538123" cy="3302613"/>
          </a:xfrm>
          <a:prstGeom prst="rect">
            <a:avLst/>
          </a:prstGeom>
          <a:solidFill>
            <a:schemeClr val="tx1"/>
          </a:solidFill>
        </p:spPr>
      </p:pic>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Histograms </a:t>
            </a:r>
            <a:r>
              <a:rPr lang="en-US" sz="2800" b="0" dirty="0"/>
              <a:t>(cont.)</a:t>
            </a:r>
            <a:endParaRPr lang="en-US" b="0" dirty="0"/>
          </a:p>
        </p:txBody>
      </p:sp>
      <p:sp>
        <p:nvSpPr>
          <p:cNvPr id="4" name="Content Placeholder 2">
            <a:extLst>
              <a:ext uri="{FF2B5EF4-FFF2-40B4-BE49-F238E27FC236}">
                <a16:creationId xmlns:a16="http://schemas.microsoft.com/office/drawing/2014/main" id="{F0FEABE7-01A5-45F4-956D-BFFB9E6DB047}"/>
              </a:ext>
            </a:extLst>
          </p:cNvPr>
          <p:cNvSpPr txBox="1">
            <a:spLocks/>
          </p:cNvSpPr>
          <p:nvPr/>
        </p:nvSpPr>
        <p:spPr>
          <a:xfrm>
            <a:off x="827424" y="2203699"/>
            <a:ext cx="5268576"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200" b="1" dirty="0">
                <a:solidFill>
                  <a:srgbClr val="25CABF"/>
                </a:solidFill>
              </a:rPr>
              <a:t>2. </a:t>
            </a:r>
            <a:r>
              <a:rPr lang="en-US" dirty="0"/>
              <a:t>Mobile Device Ban (</a:t>
            </a:r>
            <a:r>
              <a:rPr lang="en-US" dirty="0" err="1"/>
              <a:t>handhelddeviceBan</a:t>
            </a:r>
            <a:r>
              <a:rPr lang="en-US" dirty="0"/>
              <a:t>)</a:t>
            </a:r>
          </a:p>
        </p:txBody>
      </p:sp>
      <p:sp>
        <p:nvSpPr>
          <p:cNvPr id="7" name="Content Placeholder 2">
            <a:extLst>
              <a:ext uri="{FF2B5EF4-FFF2-40B4-BE49-F238E27FC236}">
                <a16:creationId xmlns:a16="http://schemas.microsoft.com/office/drawing/2014/main" id="{CF633DD4-0505-4DA6-9A97-05C11F0656AB}"/>
              </a:ext>
            </a:extLst>
          </p:cNvPr>
          <p:cNvSpPr txBox="1">
            <a:spLocks/>
          </p:cNvSpPr>
          <p:nvPr/>
        </p:nvSpPr>
        <p:spPr>
          <a:xfrm>
            <a:off x="9481931" y="3641364"/>
            <a:ext cx="2552368" cy="1598546"/>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The low number of deaths per capita in the states without a ban on texting while driving, is due to the small number of states that do not have this ban (2 States). Due to this, we will not include the ban on texting while driving in our analysis.</a:t>
            </a:r>
            <a:endParaRPr lang="en-US" sz="1200" dirty="0">
              <a:solidFill>
                <a:schemeClr val="tx1">
                  <a:lumMod val="95000"/>
                </a:schemeClr>
              </a:solidFill>
            </a:endParaRPr>
          </a:p>
        </p:txBody>
      </p:sp>
      <p:cxnSp>
        <p:nvCxnSpPr>
          <p:cNvPr id="8" name="Straight Arrow Connector 7">
            <a:extLst>
              <a:ext uri="{FF2B5EF4-FFF2-40B4-BE49-F238E27FC236}">
                <a16:creationId xmlns:a16="http://schemas.microsoft.com/office/drawing/2014/main" id="{B7262588-F699-4564-95A1-ECA78605271A}"/>
              </a:ext>
            </a:extLst>
          </p:cNvPr>
          <p:cNvCxnSpPr>
            <a:cxnSpLocks/>
            <a:stCxn id="7" idx="1"/>
          </p:cNvCxnSpPr>
          <p:nvPr/>
        </p:nvCxnSpPr>
        <p:spPr>
          <a:xfrm flipH="1">
            <a:off x="8261405" y="4440637"/>
            <a:ext cx="1220526" cy="1093471"/>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5E5715C-3BA8-4335-8167-9F35FC290D5D}"/>
              </a:ext>
            </a:extLst>
          </p:cNvPr>
          <p:cNvPicPr>
            <a:picLocks noChangeAspect="1"/>
          </p:cNvPicPr>
          <p:nvPr/>
        </p:nvPicPr>
        <p:blipFill>
          <a:blip r:embed="rId3"/>
          <a:stretch>
            <a:fillRect/>
          </a:stretch>
        </p:blipFill>
        <p:spPr>
          <a:xfrm>
            <a:off x="966083" y="2837648"/>
            <a:ext cx="4965590" cy="3318352"/>
          </a:xfrm>
          <a:prstGeom prst="rect">
            <a:avLst/>
          </a:prstGeom>
          <a:solidFill>
            <a:schemeClr val="tx1"/>
          </a:solidFill>
        </p:spPr>
      </p:pic>
      <p:sp>
        <p:nvSpPr>
          <p:cNvPr id="12" name="Content Placeholder 2">
            <a:extLst>
              <a:ext uri="{FF2B5EF4-FFF2-40B4-BE49-F238E27FC236}">
                <a16:creationId xmlns:a16="http://schemas.microsoft.com/office/drawing/2014/main" id="{A440C730-96D2-4FF5-B638-D91B34B15F7F}"/>
              </a:ext>
            </a:extLst>
          </p:cNvPr>
          <p:cNvSpPr txBox="1">
            <a:spLocks/>
          </p:cNvSpPr>
          <p:nvPr/>
        </p:nvSpPr>
        <p:spPr>
          <a:xfrm>
            <a:off x="6219734" y="2203699"/>
            <a:ext cx="5667466"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200" b="1" dirty="0">
                <a:solidFill>
                  <a:srgbClr val="25CABF"/>
                </a:solidFill>
              </a:rPr>
              <a:t>3. </a:t>
            </a:r>
            <a:r>
              <a:rPr lang="en-US" dirty="0"/>
              <a:t>Texting While Driving Ban (</a:t>
            </a:r>
            <a:r>
              <a:rPr lang="en-US" dirty="0" err="1"/>
              <a:t>textingBan</a:t>
            </a:r>
            <a:r>
              <a:rPr lang="en-US" dirty="0"/>
              <a:t>)</a:t>
            </a:r>
          </a:p>
        </p:txBody>
      </p:sp>
    </p:spTree>
    <p:extLst>
      <p:ext uri="{BB962C8B-B14F-4D97-AF65-F5344CB8AC3E}">
        <p14:creationId xmlns:p14="http://schemas.microsoft.com/office/powerpoint/2010/main" val="348052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1AE793-FE9F-4A14-B4E7-71E5D3363FA6}"/>
              </a:ext>
            </a:extLst>
          </p:cNvPr>
          <p:cNvPicPr>
            <a:picLocks noChangeAspect="1"/>
          </p:cNvPicPr>
          <p:nvPr/>
        </p:nvPicPr>
        <p:blipFill>
          <a:blip r:embed="rId2"/>
          <a:stretch>
            <a:fillRect/>
          </a:stretch>
        </p:blipFill>
        <p:spPr>
          <a:xfrm>
            <a:off x="875615" y="2747178"/>
            <a:ext cx="4620365" cy="3327620"/>
          </a:xfrm>
          <a:prstGeom prst="rect">
            <a:avLst/>
          </a:prstGeom>
          <a:solidFill>
            <a:schemeClr val="tx1"/>
          </a:solidFill>
        </p:spPr>
      </p:pic>
      <p:sp>
        <p:nvSpPr>
          <p:cNvPr id="2" name="Title 1">
            <a:extLst>
              <a:ext uri="{FF2B5EF4-FFF2-40B4-BE49-F238E27FC236}">
                <a16:creationId xmlns:a16="http://schemas.microsoft.com/office/drawing/2014/main" id="{496A6765-1A31-47F8-A40D-D68E228A8047}"/>
              </a:ext>
            </a:extLst>
          </p:cNvPr>
          <p:cNvSpPr>
            <a:spLocks noGrp="1"/>
          </p:cNvSpPr>
          <p:nvPr>
            <p:ph type="title"/>
          </p:nvPr>
        </p:nvSpPr>
        <p:spPr/>
        <p:txBody>
          <a:bodyPr/>
          <a:lstStyle/>
          <a:p>
            <a:r>
              <a:rPr lang="en-US" dirty="0"/>
              <a:t>Histograms </a:t>
            </a:r>
            <a:r>
              <a:rPr lang="en-US" sz="2800" b="0" dirty="0"/>
              <a:t>(cont.)</a:t>
            </a:r>
            <a:endParaRPr lang="en-US" b="0" dirty="0"/>
          </a:p>
        </p:txBody>
      </p:sp>
      <p:sp>
        <p:nvSpPr>
          <p:cNvPr id="4" name="Content Placeholder 2">
            <a:extLst>
              <a:ext uri="{FF2B5EF4-FFF2-40B4-BE49-F238E27FC236}">
                <a16:creationId xmlns:a16="http://schemas.microsoft.com/office/drawing/2014/main" id="{F0FEABE7-01A5-45F4-956D-BFFB9E6DB047}"/>
              </a:ext>
            </a:extLst>
          </p:cNvPr>
          <p:cNvSpPr txBox="1">
            <a:spLocks/>
          </p:cNvSpPr>
          <p:nvPr/>
        </p:nvSpPr>
        <p:spPr>
          <a:xfrm>
            <a:off x="827424" y="2203699"/>
            <a:ext cx="5268576"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200" b="1" dirty="0">
                <a:solidFill>
                  <a:srgbClr val="25CABF"/>
                </a:solidFill>
              </a:rPr>
              <a:t>4. </a:t>
            </a:r>
            <a:r>
              <a:rPr lang="en-US" dirty="0"/>
              <a:t>Year</a:t>
            </a:r>
          </a:p>
        </p:txBody>
      </p:sp>
      <p:sp>
        <p:nvSpPr>
          <p:cNvPr id="7" name="Content Placeholder 2">
            <a:extLst>
              <a:ext uri="{FF2B5EF4-FFF2-40B4-BE49-F238E27FC236}">
                <a16:creationId xmlns:a16="http://schemas.microsoft.com/office/drawing/2014/main" id="{CF633DD4-0505-4DA6-9A97-05C11F0656AB}"/>
              </a:ext>
            </a:extLst>
          </p:cNvPr>
          <p:cNvSpPr txBox="1">
            <a:spLocks/>
          </p:cNvSpPr>
          <p:nvPr/>
        </p:nvSpPr>
        <p:spPr>
          <a:xfrm>
            <a:off x="72051" y="6252514"/>
            <a:ext cx="5819866" cy="517222"/>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We can see from this distribution that 4 of the years are on the right are outliers. This is not a normal distribution and something worth investigating further.</a:t>
            </a:r>
            <a:endParaRPr lang="en-US" sz="1200" dirty="0">
              <a:solidFill>
                <a:schemeClr val="tx1">
                  <a:lumMod val="95000"/>
                </a:schemeClr>
              </a:solidFill>
            </a:endParaRPr>
          </a:p>
        </p:txBody>
      </p:sp>
      <p:cxnSp>
        <p:nvCxnSpPr>
          <p:cNvPr id="8" name="Straight Arrow Connector 7">
            <a:extLst>
              <a:ext uri="{FF2B5EF4-FFF2-40B4-BE49-F238E27FC236}">
                <a16:creationId xmlns:a16="http://schemas.microsoft.com/office/drawing/2014/main" id="{B7262588-F699-4564-95A1-ECA78605271A}"/>
              </a:ext>
            </a:extLst>
          </p:cNvPr>
          <p:cNvCxnSpPr>
            <a:cxnSpLocks/>
          </p:cNvCxnSpPr>
          <p:nvPr/>
        </p:nvCxnSpPr>
        <p:spPr>
          <a:xfrm flipH="1" flipV="1">
            <a:off x="5112689" y="5573865"/>
            <a:ext cx="779228" cy="678649"/>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A440C730-96D2-4FF5-B638-D91B34B15F7F}"/>
              </a:ext>
            </a:extLst>
          </p:cNvPr>
          <p:cNvSpPr txBox="1">
            <a:spLocks/>
          </p:cNvSpPr>
          <p:nvPr/>
        </p:nvSpPr>
        <p:spPr>
          <a:xfrm>
            <a:off x="6219734" y="2203699"/>
            <a:ext cx="5667466" cy="59503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200" b="1" dirty="0">
                <a:solidFill>
                  <a:srgbClr val="25CABF"/>
                </a:solidFill>
              </a:rPr>
              <a:t>5. </a:t>
            </a:r>
            <a:r>
              <a:rPr lang="en-US" dirty="0"/>
              <a:t>Cell phone subscriptions (</a:t>
            </a:r>
            <a:r>
              <a:rPr lang="en-US" dirty="0" err="1"/>
              <a:t>CellSubscriptions</a:t>
            </a:r>
            <a:r>
              <a:rPr lang="en-US" dirty="0"/>
              <a:t>) </a:t>
            </a:r>
          </a:p>
        </p:txBody>
      </p:sp>
      <p:sp>
        <p:nvSpPr>
          <p:cNvPr id="17" name="Content Placeholder 2">
            <a:extLst>
              <a:ext uri="{FF2B5EF4-FFF2-40B4-BE49-F238E27FC236}">
                <a16:creationId xmlns:a16="http://schemas.microsoft.com/office/drawing/2014/main" id="{57624F4F-ED39-4A82-A2CE-37700D2F874C}"/>
              </a:ext>
            </a:extLst>
          </p:cNvPr>
          <p:cNvSpPr txBox="1">
            <a:spLocks/>
          </p:cNvSpPr>
          <p:nvPr/>
        </p:nvSpPr>
        <p:spPr>
          <a:xfrm>
            <a:off x="6300083" y="6234503"/>
            <a:ext cx="5819866" cy="517223"/>
          </a:xfrm>
          <a:prstGeom prst="rect">
            <a:avLst/>
          </a:prstGeom>
          <a:solidFill>
            <a:schemeClr val="bg1">
              <a:lumMod val="65000"/>
              <a:lumOff val="35000"/>
            </a:schemeClr>
          </a:solidFill>
          <a:ln>
            <a:solidFill>
              <a:schemeClr val="bg1">
                <a:lumMod val="50000"/>
                <a:lumOff val="50000"/>
              </a:schemeClr>
            </a:solidFill>
          </a:ln>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0" i="0" dirty="0">
                <a:solidFill>
                  <a:schemeClr val="tx1">
                    <a:lumMod val="95000"/>
                  </a:schemeClr>
                </a:solidFill>
                <a:effectLst/>
              </a:rPr>
              <a:t>We can also see 4 outliers</a:t>
            </a:r>
            <a:r>
              <a:rPr lang="en-US" sz="1200" dirty="0">
                <a:solidFill>
                  <a:schemeClr val="tx1">
                    <a:lumMod val="95000"/>
                  </a:schemeClr>
                </a:solidFill>
              </a:rPr>
              <a:t> in this </a:t>
            </a:r>
            <a:r>
              <a:rPr lang="en-US" sz="1200" b="0" i="0" dirty="0">
                <a:solidFill>
                  <a:schemeClr val="tx1">
                    <a:lumMod val="95000"/>
                  </a:schemeClr>
                </a:solidFill>
                <a:effectLst/>
              </a:rPr>
              <a:t>distribution (on the left). Are these the same 4 years we see on the right in the “Year” histogram? We will need to run a correlation/scatter plo</a:t>
            </a:r>
            <a:r>
              <a:rPr lang="en-US" sz="1200" dirty="0">
                <a:solidFill>
                  <a:schemeClr val="tx1">
                    <a:lumMod val="95000"/>
                  </a:schemeClr>
                </a:solidFill>
              </a:rPr>
              <a:t>t to see if this relationship exists.</a:t>
            </a:r>
          </a:p>
        </p:txBody>
      </p:sp>
      <p:pic>
        <p:nvPicPr>
          <p:cNvPr id="18" name="Picture 17">
            <a:extLst>
              <a:ext uri="{FF2B5EF4-FFF2-40B4-BE49-F238E27FC236}">
                <a16:creationId xmlns:a16="http://schemas.microsoft.com/office/drawing/2014/main" id="{8DFB5091-1450-4A70-BB87-6705007841AD}"/>
              </a:ext>
            </a:extLst>
          </p:cNvPr>
          <p:cNvPicPr>
            <a:picLocks noChangeAspect="1"/>
          </p:cNvPicPr>
          <p:nvPr/>
        </p:nvPicPr>
        <p:blipFill>
          <a:blip r:embed="rId3"/>
          <a:stretch>
            <a:fillRect/>
          </a:stretch>
        </p:blipFill>
        <p:spPr>
          <a:xfrm>
            <a:off x="6336375" y="2747178"/>
            <a:ext cx="4620365" cy="3327620"/>
          </a:xfrm>
          <a:prstGeom prst="rect">
            <a:avLst/>
          </a:prstGeom>
          <a:solidFill>
            <a:schemeClr val="tx1"/>
          </a:solidFill>
        </p:spPr>
      </p:pic>
      <p:cxnSp>
        <p:nvCxnSpPr>
          <p:cNvPr id="19" name="Straight Arrow Connector 18">
            <a:extLst>
              <a:ext uri="{FF2B5EF4-FFF2-40B4-BE49-F238E27FC236}">
                <a16:creationId xmlns:a16="http://schemas.microsoft.com/office/drawing/2014/main" id="{46DA9D66-7C8B-4BF1-BDA2-256E4A5EF2EC}"/>
              </a:ext>
            </a:extLst>
          </p:cNvPr>
          <p:cNvCxnSpPr>
            <a:cxnSpLocks/>
          </p:cNvCxnSpPr>
          <p:nvPr/>
        </p:nvCxnSpPr>
        <p:spPr>
          <a:xfrm flipV="1">
            <a:off x="6323399" y="5518205"/>
            <a:ext cx="1015655" cy="716299"/>
          </a:xfrm>
          <a:prstGeom prst="straightConnector1">
            <a:avLst/>
          </a:prstGeom>
          <a:ln w="25400">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2CB626-0353-46C0-B370-5DFA717E89EE}"/>
              </a:ext>
            </a:extLst>
          </p:cNvPr>
          <p:cNvCxnSpPr>
            <a:cxnSpLocks/>
          </p:cNvCxnSpPr>
          <p:nvPr/>
        </p:nvCxnSpPr>
        <p:spPr>
          <a:xfrm>
            <a:off x="4935108" y="3637848"/>
            <a:ext cx="211504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81C9353-67BB-4D3A-9C26-7678F832CE6C}"/>
              </a:ext>
            </a:extLst>
          </p:cNvPr>
          <p:cNvSpPr txBox="1">
            <a:spLocks/>
          </p:cNvSpPr>
          <p:nvPr/>
        </p:nvSpPr>
        <p:spPr>
          <a:xfrm>
            <a:off x="5382061" y="3517634"/>
            <a:ext cx="1231295" cy="240428"/>
          </a:xfrm>
          <a:prstGeom prst="rect">
            <a:avLst/>
          </a:prstGeom>
          <a:solidFill>
            <a:schemeClr val="bg1">
              <a:lumMod val="65000"/>
              <a:lumOff val="35000"/>
            </a:schemeClr>
          </a:solidFill>
          <a:ln>
            <a:solidFill>
              <a:schemeClr val="accent4">
                <a:lumMod val="40000"/>
                <a:lumOff val="60000"/>
              </a:schemeClr>
            </a:solidFill>
          </a:ln>
          <a:effectLst>
            <a:outerShdw blurRad="63500" sx="102000" sy="102000" algn="ctr" rotWithShape="0">
              <a:prstClr val="black">
                <a:alpha val="40000"/>
              </a:prst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1200" b="1" dirty="0">
                <a:solidFill>
                  <a:schemeClr val="accent4">
                    <a:lumMod val="40000"/>
                    <a:lumOff val="60000"/>
                  </a:schemeClr>
                </a:solidFill>
              </a:rPr>
              <a:t>C</a:t>
            </a:r>
            <a:r>
              <a:rPr lang="en-US" sz="1200" b="1" i="0" dirty="0">
                <a:solidFill>
                  <a:schemeClr val="accent4">
                    <a:lumMod val="40000"/>
                    <a:lumOff val="60000"/>
                  </a:schemeClr>
                </a:solidFill>
                <a:effectLst/>
              </a:rPr>
              <a:t>orrelated??</a:t>
            </a:r>
            <a:endParaRPr lang="en-US" sz="1200" b="1" dirty="0">
              <a:solidFill>
                <a:schemeClr val="accent4">
                  <a:lumMod val="40000"/>
                  <a:lumOff val="60000"/>
                </a:schemeClr>
              </a:solidFill>
            </a:endParaRPr>
          </a:p>
        </p:txBody>
      </p:sp>
    </p:spTree>
    <p:extLst>
      <p:ext uri="{BB962C8B-B14F-4D97-AF65-F5344CB8AC3E}">
        <p14:creationId xmlns:p14="http://schemas.microsoft.com/office/powerpoint/2010/main" val="2849830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11305</TotalTime>
  <Words>2606</Words>
  <Application>Microsoft Office PowerPoint</Application>
  <PresentationFormat>Widescreen</PresentationFormat>
  <Paragraphs>164</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Courier New</vt:lpstr>
      <vt:lpstr>Wingdings 2</vt:lpstr>
      <vt:lpstr>Quotable</vt:lpstr>
      <vt:lpstr>Is our Obsession with SUVs Secretly Killing us?</vt:lpstr>
      <vt:lpstr>Agenda</vt:lpstr>
      <vt:lpstr>Problem</vt:lpstr>
      <vt:lpstr>Hypothesis</vt:lpstr>
      <vt:lpstr>Data Sets &amp; Sources</vt:lpstr>
      <vt:lpstr>Variables </vt:lpstr>
      <vt:lpstr>Histograms</vt:lpstr>
      <vt:lpstr>Histograms (cont.)</vt:lpstr>
      <vt:lpstr>Histograms (cont.)</vt:lpstr>
      <vt:lpstr>Histograms (cont.)</vt:lpstr>
      <vt:lpstr>Descriptive Characteristics/Statistics </vt:lpstr>
      <vt:lpstr>Probability Mass Function (PMF)</vt:lpstr>
      <vt:lpstr>Cumulative Distribution Function (CDF)</vt:lpstr>
      <vt:lpstr>Analytical Distribution - Pareto</vt:lpstr>
      <vt:lpstr>Scatter Plots</vt:lpstr>
      <vt:lpstr>Hypothesis Testing - Welch’s t-test</vt:lpstr>
      <vt:lpstr>Regression Analysis - Linear Regression</vt:lpstr>
      <vt:lpstr>Conclusion &amp; Future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our Obsession with SUVs Secretly Killing us?</dc:title>
  <dc:creator>Farrell Amelia (IRHIR PSS HiReL M BUS OP)</dc:creator>
  <cp:lastModifiedBy>Amelia Farrell</cp:lastModifiedBy>
  <cp:revision>90</cp:revision>
  <dcterms:created xsi:type="dcterms:W3CDTF">2021-12-12T17:15:36Z</dcterms:created>
  <dcterms:modified xsi:type="dcterms:W3CDTF">2022-03-06T00:30:01Z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ies>
</file>