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83" r:id="rId3"/>
    <p:sldId id="284" r:id="rId4"/>
    <p:sldId id="293" r:id="rId5"/>
    <p:sldId id="285" r:id="rId6"/>
    <p:sldId id="294" r:id="rId7"/>
    <p:sldId id="300" r:id="rId8"/>
    <p:sldId id="295" r:id="rId9"/>
    <p:sldId id="296" r:id="rId10"/>
    <p:sldId id="297" r:id="rId11"/>
    <p:sldId id="291" r:id="rId12"/>
    <p:sldId id="298"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0"/>
    <p:restoredTop sz="94664"/>
  </p:normalViewPr>
  <p:slideViewPr>
    <p:cSldViewPr snapToGrid="0" snapToObjects="1">
      <p:cViewPr varScale="1">
        <p:scale>
          <a:sx n="55" d="100"/>
          <a:sy n="55" d="100"/>
        </p:scale>
        <p:origin x="8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1143000" y="685800"/>
            <a:ext cx="4572000" cy="3429000"/>
          </a:xfrm>
          <a:prstGeom prst="rect">
            <a:avLst/>
          </a:prstGeom>
        </p:spPr>
        <p:txBody>
          <a:bodyPr/>
          <a:lstStyle/>
          <a:p>
            <a:endParaRPr/>
          </a:p>
        </p:txBody>
      </p:sp>
      <p:sp>
        <p:nvSpPr>
          <p:cNvPr id="138" name="Shape 13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a:spLocks noGrp="1"/>
          </p:cNvSpPr>
          <p:nvPr>
            <p:ph type="body" sz="quarter" idx="1"/>
          </p:nvPr>
        </p:nvSpPr>
        <p:spPr>
          <a:xfrm>
            <a:off x="4833937" y="8947546"/>
            <a:ext cx="14716127" cy="660799"/>
          </a:xfrm>
          <a:prstGeom prst="rect">
            <a:avLst/>
          </a:prstGeom>
        </p:spPr>
        <p:txBody>
          <a:bodyPr anchor="t"/>
          <a:lstStyle>
            <a:lvl1pPr marL="0" indent="0" algn="ctr">
              <a:spcBef>
                <a:spcPts val="0"/>
              </a:spcBef>
              <a:buSzTx/>
              <a:buNone/>
              <a:defRPr sz="3200">
                <a:latin typeface="+mn-lt"/>
                <a:ea typeface="+mn-ea"/>
                <a:cs typeface="+mn-cs"/>
                <a:sym typeface="Helvetica"/>
              </a:defRPr>
            </a:lvl1pPr>
            <a:lvl2pPr marL="839610" indent="-395111" algn="ctr">
              <a:spcBef>
                <a:spcPts val="0"/>
              </a:spcBef>
              <a:defRPr sz="3200">
                <a:latin typeface="+mn-lt"/>
                <a:ea typeface="+mn-ea"/>
                <a:cs typeface="+mn-cs"/>
                <a:sym typeface="Helvetica"/>
              </a:defRPr>
            </a:lvl2pPr>
            <a:lvl3pPr marL="1284110" indent="-395110" algn="ctr">
              <a:spcBef>
                <a:spcPts val="0"/>
              </a:spcBef>
              <a:defRPr sz="3200">
                <a:latin typeface="+mn-lt"/>
                <a:ea typeface="+mn-ea"/>
                <a:cs typeface="+mn-cs"/>
                <a:sym typeface="Helvetica"/>
              </a:defRPr>
            </a:lvl3pPr>
            <a:lvl4pPr marL="1728610" indent="-395110" algn="ctr">
              <a:spcBef>
                <a:spcPts val="0"/>
              </a:spcBef>
              <a:defRPr sz="3200">
                <a:latin typeface="+mn-lt"/>
                <a:ea typeface="+mn-ea"/>
                <a:cs typeface="+mn-cs"/>
                <a:sym typeface="Helvetica"/>
              </a:defRPr>
            </a:lvl4pPr>
            <a:lvl5pPr marL="2173110" indent="-395110" algn="ctr">
              <a:spcBef>
                <a:spcPts val="0"/>
              </a:spcBef>
              <a:defRPr sz="3200">
                <a:latin typeface="+mn-lt"/>
                <a:ea typeface="+mn-ea"/>
                <a:cs typeface="+mn-cs"/>
                <a:sym typeface="Helvetic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Rectangle"/>
          <p:cNvSpPr>
            <a:spLocks noGrp="1"/>
          </p:cNvSpPr>
          <p:nvPr>
            <p:ph type="body" sz="quarter" idx="13"/>
          </p:nvPr>
        </p:nvSpPr>
        <p:spPr>
          <a:xfrm>
            <a:off x="4833937" y="6000353"/>
            <a:ext cx="14716128" cy="965202"/>
          </a:xfrm>
          <a:prstGeom prst="rect">
            <a:avLst/>
          </a:prstGeom>
        </p:spPr>
        <p:txBody>
          <a:bodyPr/>
          <a:lstStyle/>
          <a:p>
            <a:pPr marL="0" lvl="0" indent="0" algn="ctr">
              <a:spcBef>
                <a:spcPts val="0"/>
              </a:spcBef>
              <a:buSzTx/>
              <a:buNone/>
              <a:defRPr sz="5200">
                <a:latin typeface="Helvetica Light"/>
                <a:ea typeface="Helvetica Light"/>
                <a:cs typeface="Helvetica Light"/>
                <a:sym typeface="Helvetica Light"/>
              </a:defRPr>
            </a:pPr>
            <a:r>
              <a:rPr lang="en-US"/>
              <a:t>Edit Master text styles</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8000" y="0"/>
            <a:ext cx="18288000" cy="13716000"/>
          </a:xfrm>
          <a:prstGeom prst="rect">
            <a:avLst/>
          </a:prstGeom>
        </p:spPr>
        <p:txBody>
          <a:bodyPr lIns="91439" tIns="45719" rIns="91439" bIns="45719" anchor="t">
            <a:noAutofit/>
          </a:bodyPr>
          <a:lstStyle/>
          <a:p>
            <a:r>
              <a:rPr lang="en-US"/>
              <a:t>Click icon to add picture</a:t>
            </a:r>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124"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sp>
        <p:nvSpPr>
          <p:cNvPr id="125"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pic>
        <p:nvPicPr>
          <p:cNvPr id="126" name="image1.png" descr="image1.png"/>
          <p:cNvPicPr>
            <a:picLocks noChangeAspect="1"/>
          </p:cNvPicPr>
          <p:nvPr/>
        </p:nvPicPr>
        <p:blipFill>
          <a:blip r:embed="rId2">
            <a:extLst/>
          </a:blip>
          <a:stretch>
            <a:fillRect/>
          </a:stretch>
        </p:blipFill>
        <p:spPr>
          <a:xfrm>
            <a:off x="17983200" y="12667013"/>
            <a:ext cx="2550000" cy="713387"/>
          </a:xfrm>
          <a:prstGeom prst="rect">
            <a:avLst/>
          </a:prstGeom>
          <a:ln w="12700">
            <a:miter lim="400000"/>
          </a:ln>
        </p:spPr>
      </p:pic>
      <p:pic>
        <p:nvPicPr>
          <p:cNvPr id="127" name="image2.png" descr="image2.png"/>
          <p:cNvPicPr>
            <a:picLocks noChangeAspect="1"/>
          </p:cNvPicPr>
          <p:nvPr/>
        </p:nvPicPr>
        <p:blipFill>
          <a:blip r:embed="rId3">
            <a:extLst/>
          </a:blip>
          <a:stretch>
            <a:fillRect/>
          </a:stretch>
        </p:blipFill>
        <p:spPr>
          <a:xfrm>
            <a:off x="4318000" y="13059269"/>
            <a:ext cx="4216400" cy="254201"/>
          </a:xfrm>
          <a:prstGeom prst="rect">
            <a:avLst/>
          </a:prstGeom>
          <a:ln w="12700">
            <a:miter lim="400000"/>
          </a:ln>
        </p:spPr>
      </p:pic>
      <p:pic>
        <p:nvPicPr>
          <p:cNvPr id="128" name="image3.png" descr="image3.png"/>
          <p:cNvPicPr>
            <a:picLocks noChangeAspect="1"/>
          </p:cNvPicPr>
          <p:nvPr/>
        </p:nvPicPr>
        <p:blipFill>
          <a:blip r:embed="rId4">
            <a:extLst/>
          </a:blip>
          <a:stretch>
            <a:fillRect/>
          </a:stretch>
        </p:blipFill>
        <p:spPr>
          <a:xfrm>
            <a:off x="18656300" y="13364633"/>
            <a:ext cx="1727200" cy="198967"/>
          </a:xfrm>
          <a:prstGeom prst="rect">
            <a:avLst/>
          </a:prstGeom>
          <a:ln w="12700">
            <a:miter lim="400000"/>
          </a:ln>
        </p:spPr>
      </p:pic>
      <p:sp>
        <p:nvSpPr>
          <p:cNvPr id="129" name="Title Text"/>
          <p:cNvSpPr>
            <a:spLocks noGrp="1"/>
          </p:cNvSpPr>
          <p:nvPr>
            <p:ph type="title"/>
          </p:nvPr>
        </p:nvSpPr>
        <p:spPr>
          <a:xfrm>
            <a:off x="4267200" y="762000"/>
            <a:ext cx="15240000" cy="2286000"/>
          </a:xfrm>
          <a:prstGeom prst="rect">
            <a:avLst/>
          </a:prstGeom>
        </p:spPr>
        <p:txBody>
          <a:bodyPr lIns="91439" tIns="91439" rIns="91439" bIns="91439"/>
          <a:lstStyle>
            <a:lvl1pPr algn="l" defTabSz="1828800">
              <a:defRPr sz="5600">
                <a:solidFill>
                  <a:srgbClr val="343E48"/>
                </a:solidFill>
                <a:latin typeface="Futura PT Heavy"/>
                <a:ea typeface="Futura PT Heavy"/>
                <a:cs typeface="Futura PT Heavy"/>
                <a:sym typeface="Futura PT Heavy"/>
              </a:defRPr>
            </a:lvl1pPr>
          </a:lstStyle>
          <a:p>
            <a:r>
              <a:rPr lang="en-US"/>
              <a:t>Click to edit Master title style</a:t>
            </a:r>
            <a:endParaRPr/>
          </a:p>
        </p:txBody>
      </p:sp>
      <p:sp>
        <p:nvSpPr>
          <p:cNvPr id="130" name="Body Level One…"/>
          <p:cNvSpPr>
            <a:spLocks noGrp="1"/>
          </p:cNvSpPr>
          <p:nvPr>
            <p:ph type="body" sz="quarter" idx="1"/>
          </p:nvPr>
        </p:nvSpPr>
        <p:spPr>
          <a:xfrm>
            <a:off x="4267200" y="965200"/>
            <a:ext cx="10058400" cy="863600"/>
          </a:xfrm>
          <a:prstGeom prst="rect">
            <a:avLst/>
          </a:prstGeom>
        </p:spPr>
        <p:txBody>
          <a:bodyPr lIns="91439" tIns="91439" rIns="91439" bIns="91439" anchor="t"/>
          <a:lstStyle>
            <a:lvl1pPr marL="0" indent="0" defTabSz="1828800">
              <a:spcBef>
                <a:spcPts val="500"/>
              </a:spcBef>
              <a:buSzTx/>
              <a:buNone/>
              <a:defRPr sz="2200">
                <a:solidFill>
                  <a:srgbClr val="8D98A5"/>
                </a:solidFill>
                <a:latin typeface="Futura PT Book"/>
                <a:ea typeface="Futura PT Book"/>
                <a:cs typeface="Futura PT Book"/>
                <a:sym typeface="Futura PT Book"/>
              </a:defRPr>
            </a:lvl1pPr>
            <a:lvl2pPr marL="0" indent="457200" defTabSz="1828800">
              <a:spcBef>
                <a:spcPts val="500"/>
              </a:spcBef>
              <a:buSzTx/>
              <a:buNone/>
              <a:defRPr sz="2200">
                <a:solidFill>
                  <a:srgbClr val="8D98A5"/>
                </a:solidFill>
                <a:latin typeface="Futura PT Book"/>
                <a:ea typeface="Futura PT Book"/>
                <a:cs typeface="Futura PT Book"/>
                <a:sym typeface="Futura PT Book"/>
              </a:defRPr>
            </a:lvl2pPr>
            <a:lvl3pPr marL="0" indent="914400" defTabSz="1828800">
              <a:spcBef>
                <a:spcPts val="500"/>
              </a:spcBef>
              <a:buSzTx/>
              <a:buNone/>
              <a:defRPr sz="2200">
                <a:solidFill>
                  <a:srgbClr val="8D98A5"/>
                </a:solidFill>
                <a:latin typeface="Futura PT Book"/>
                <a:ea typeface="Futura PT Book"/>
                <a:cs typeface="Futura PT Book"/>
                <a:sym typeface="Futura PT Book"/>
              </a:defRPr>
            </a:lvl3pPr>
            <a:lvl4pPr marL="0" indent="1371600" defTabSz="1828800">
              <a:spcBef>
                <a:spcPts val="500"/>
              </a:spcBef>
              <a:buSzTx/>
              <a:buNone/>
              <a:defRPr sz="2200">
                <a:solidFill>
                  <a:srgbClr val="8D98A5"/>
                </a:solidFill>
                <a:latin typeface="Futura PT Book"/>
                <a:ea typeface="Futura PT Book"/>
                <a:cs typeface="Futura PT Book"/>
                <a:sym typeface="Futura PT Book"/>
              </a:defRPr>
            </a:lvl4pPr>
            <a:lvl5pPr marL="0" indent="1828800" defTabSz="1828800">
              <a:spcBef>
                <a:spcPts val="500"/>
              </a:spcBef>
              <a:buSzTx/>
              <a:buNone/>
              <a:defRPr sz="2200">
                <a:solidFill>
                  <a:srgbClr val="8D98A5"/>
                </a:solidFill>
                <a:latin typeface="Futura PT Book"/>
                <a:ea typeface="Futura PT Book"/>
                <a:cs typeface="Futura PT Book"/>
                <a:sym typeface="Futura PT Book"/>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1" name="Slide Number"/>
          <p:cNvSpPr>
            <a:spLocks noGrp="1"/>
          </p:cNvSpPr>
          <p:nvPr>
            <p:ph type="sldNum" sz="quarter" idx="2"/>
          </p:nvPr>
        </p:nvSpPr>
        <p:spPr>
          <a:xfrm>
            <a:off x="3237894" y="1055795"/>
            <a:ext cx="534612" cy="551181"/>
          </a:xfrm>
          <a:prstGeom prst="rect">
            <a:avLst/>
          </a:prstGeom>
        </p:spPr>
        <p:txBody>
          <a:bodyPr lIns="91439" tIns="91439" rIns="91439" bIns="91439" anchor="ctr"/>
          <a:lstStyle>
            <a:lvl1pPr defTabSz="1828800">
              <a:defRPr sz="2400">
                <a:latin typeface="Futura PT Book"/>
                <a:ea typeface="Futura PT Book"/>
                <a:cs typeface="Futura PT Book"/>
                <a:sym typeface="Futura PT Book"/>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07210" y="892967"/>
            <a:ext cx="13751721" cy="8322472"/>
          </a:xfrm>
          <a:prstGeom prst="rect">
            <a:avLst/>
          </a:prstGeom>
        </p:spPr>
        <p:txBody>
          <a:bodyPr lIns="91439" tIns="45719" rIns="91439" bIns="45719" anchor="t">
            <a:noAutofit/>
          </a:bodyPr>
          <a:lstStyle/>
          <a:p>
            <a:r>
              <a:rPr lang="en-US"/>
              <a:t>Click icon to add picture</a:t>
            </a:r>
            <a:endParaRPr/>
          </a:p>
        </p:txBody>
      </p:sp>
      <p:sp>
        <p:nvSpPr>
          <p:cNvPr id="21" name="Title Text"/>
          <p:cNvSpPr>
            <a:spLocks noGrp="1"/>
          </p:cNvSpPr>
          <p:nvPr>
            <p:ph type="title"/>
          </p:nvPr>
        </p:nvSpPr>
        <p:spPr>
          <a:xfrm>
            <a:off x="4833937" y="9447609"/>
            <a:ext cx="14716127" cy="2000252"/>
          </a:xfrm>
          <a:prstGeom prst="rect">
            <a:avLst/>
          </a:prstGeom>
        </p:spPr>
        <p:txBody>
          <a:bodyPr anchor="b"/>
          <a:lstStyle/>
          <a:p>
            <a:r>
              <a:rPr lang="en-US"/>
              <a:t>Click to edit Master title style</a:t>
            </a:r>
            <a:endParaRPr/>
          </a:p>
        </p:txBody>
      </p:sp>
      <p:sp>
        <p:nvSpPr>
          <p:cNvPr id="22" name="Body Level One…"/>
          <p:cNvSpPr>
            <a:spLocks noGrp="1"/>
          </p:cNvSpPr>
          <p:nvPr>
            <p:ph type="body" sz="quarter" idx="1"/>
          </p:nvPr>
        </p:nvSpPr>
        <p:spPr>
          <a:xfrm>
            <a:off x="4833937" y="11519296"/>
            <a:ext cx="14716127" cy="1589487"/>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3" name="Slide Number"/>
          <p:cNvSpPr>
            <a:spLocks noGrp="1"/>
          </p:cNvSpPr>
          <p:nvPr>
            <p:ph type="sldNum" sz="quarter" idx="2"/>
          </p:nvPr>
        </p:nvSpPr>
        <p:spPr>
          <a:xfrm>
            <a:off x="11893389" y="13001625"/>
            <a:ext cx="579363" cy="6000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4833937" y="4536280"/>
            <a:ext cx="14716127" cy="4643439"/>
          </a:xfrm>
          <a:prstGeom prst="rect">
            <a:avLst/>
          </a:prstGeom>
        </p:spPr>
        <p:txBody>
          <a:bodyPr/>
          <a:lstStyle/>
          <a:p>
            <a:r>
              <a:rPr lang="en-US"/>
              <a:t>Click to edit Master title style</a:t>
            </a:r>
            <a:endParaRP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7"/>
            <a:ext cx="7500939" cy="11572877"/>
          </a:xfrm>
          <a:prstGeom prst="rect">
            <a:avLst/>
          </a:prstGeom>
        </p:spPr>
        <p:txBody>
          <a:bodyPr lIns="91439" tIns="45719" rIns="91439" bIns="45719" anchor="t">
            <a:noAutofit/>
          </a:bodyPr>
          <a:lstStyle/>
          <a:p>
            <a:r>
              <a:rPr lang="en-US"/>
              <a:t>Click icon to add picture</a:t>
            </a:r>
            <a:endParaRPr/>
          </a:p>
        </p:txBody>
      </p:sp>
      <p:sp>
        <p:nvSpPr>
          <p:cNvPr id="39" name="Title Text"/>
          <p:cNvSpPr>
            <a:spLocks noGrp="1"/>
          </p:cNvSpPr>
          <p:nvPr>
            <p:ph type="title"/>
          </p:nvPr>
        </p:nvSpPr>
        <p:spPr>
          <a:xfrm>
            <a:off x="4387453" y="892967"/>
            <a:ext cx="7500939" cy="5607846"/>
          </a:xfrm>
          <a:prstGeom prst="rect">
            <a:avLst/>
          </a:prstGeom>
        </p:spPr>
        <p:txBody>
          <a:bodyPr anchor="b"/>
          <a:lstStyle>
            <a:lvl1pPr>
              <a:defRPr sz="8400" b="0">
                <a:latin typeface="Helvetica Light"/>
                <a:ea typeface="Helvetica Light"/>
                <a:cs typeface="Helvetica Light"/>
                <a:sym typeface="Helvetica Light"/>
              </a:defRPr>
            </a:lvl1pPr>
          </a:lstStyle>
          <a:p>
            <a:r>
              <a:rPr lang="en-US"/>
              <a:t>Click to edit Master title style</a:t>
            </a:r>
            <a:endParaRPr/>
          </a:p>
        </p:txBody>
      </p:sp>
      <p:sp>
        <p:nvSpPr>
          <p:cNvPr id="40" name="Body Level One…"/>
          <p:cNvSpPr>
            <a:spLocks noGrp="1"/>
          </p:cNvSpPr>
          <p:nvPr>
            <p:ph type="body" sz="quarter" idx="1"/>
          </p:nvPr>
        </p:nvSpPr>
        <p:spPr>
          <a:xfrm>
            <a:off x="4387453" y="6697264"/>
            <a:ext cx="7500939" cy="5768580"/>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rPr lang="en-US"/>
              <a:t>Click to edit Master title style</a:t>
            </a:r>
            <a:endParaRP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61171"/>
            <a:ext cx="7500939" cy="8840393"/>
          </a:xfrm>
          <a:prstGeom prst="rect">
            <a:avLst/>
          </a:prstGeom>
        </p:spPr>
        <p:txBody>
          <a:bodyPr lIns="91439" tIns="45719" rIns="91439" bIns="45719" anchor="t">
            <a:noAutofit/>
          </a:bodyPr>
          <a:lstStyle/>
          <a:p>
            <a:r>
              <a:rPr lang="en-US"/>
              <a:t>Click icon to add picture</a:t>
            </a:r>
            <a:endParaRPr/>
          </a:p>
        </p:txBody>
      </p:sp>
      <p:sp>
        <p:nvSpPr>
          <p:cNvPr id="66" name="Title Text"/>
          <p:cNvSpPr>
            <a:spLocks noGrp="1"/>
          </p:cNvSpPr>
          <p:nvPr>
            <p:ph type="title"/>
          </p:nvPr>
        </p:nvSpPr>
        <p:spPr>
          <a:prstGeom prst="rect">
            <a:avLst/>
          </a:prstGeom>
        </p:spPr>
        <p:txBody>
          <a:bodyPr/>
          <a:lstStyle/>
          <a:p>
            <a:r>
              <a:rPr lang="en-US"/>
              <a:t>Click to edit Master title style</a:t>
            </a:r>
            <a:endParaRPr/>
          </a:p>
        </p:txBody>
      </p:sp>
      <p:sp>
        <p:nvSpPr>
          <p:cNvPr id="67" name="Body Level One…"/>
          <p:cNvSpPr>
            <a:spLocks noGrp="1"/>
          </p:cNvSpPr>
          <p:nvPr>
            <p:ph type="body" sz="quarter" idx="1"/>
          </p:nvPr>
        </p:nvSpPr>
        <p:spPr>
          <a:xfrm>
            <a:off x="4387453" y="3661171"/>
            <a:ext cx="7500939" cy="8840393"/>
          </a:xfrm>
          <a:prstGeom prst="rect">
            <a:avLst/>
          </a:prstGeom>
        </p:spPr>
        <p:txBody>
          <a:bodyPr/>
          <a:lstStyle>
            <a:lvl1pPr marL="465363" indent="-465363">
              <a:spcBef>
                <a:spcPts val="4500"/>
              </a:spcBef>
              <a:defRPr sz="3800">
                <a:latin typeface="Helvetica Light"/>
                <a:ea typeface="Helvetica Light"/>
                <a:cs typeface="Helvetica Light"/>
                <a:sym typeface="Helvetica Light"/>
              </a:defRPr>
            </a:lvl1pPr>
            <a:lvl2pPr marL="808263" indent="-465363">
              <a:spcBef>
                <a:spcPts val="4500"/>
              </a:spcBef>
              <a:defRPr sz="3800">
                <a:latin typeface="Helvetica Light"/>
                <a:ea typeface="Helvetica Light"/>
                <a:cs typeface="Helvetica Light"/>
                <a:sym typeface="Helvetica Light"/>
              </a:defRPr>
            </a:lvl2pPr>
            <a:lvl3pPr marL="1151164" indent="-465363">
              <a:spcBef>
                <a:spcPts val="4500"/>
              </a:spcBef>
              <a:defRPr sz="3800">
                <a:latin typeface="Helvetica Light"/>
                <a:ea typeface="Helvetica Light"/>
                <a:cs typeface="Helvetica Light"/>
                <a:sym typeface="Helvetica Light"/>
              </a:defRPr>
            </a:lvl3pPr>
            <a:lvl4pPr marL="1494064" indent="-465364">
              <a:spcBef>
                <a:spcPts val="4500"/>
              </a:spcBef>
              <a:defRPr sz="3800">
                <a:latin typeface="Helvetica Light"/>
                <a:ea typeface="Helvetica Light"/>
                <a:cs typeface="Helvetica Light"/>
                <a:sym typeface="Helvetica Light"/>
              </a:defRPr>
            </a:lvl4pPr>
            <a:lvl5pPr marL="1836964" indent="-465364">
              <a:spcBef>
                <a:spcPts val="4500"/>
              </a:spcBef>
              <a:defRPr sz="3800">
                <a:latin typeface="Helvetica Light"/>
                <a:ea typeface="Helvetica Light"/>
                <a:cs typeface="Helvetica Light"/>
                <a:sym typeface="Helvetica 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4387453" y="1785936"/>
            <a:ext cx="15609094" cy="1014412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9" cy="5304236"/>
          </a:xfrm>
          <a:prstGeom prst="rect">
            <a:avLst/>
          </a:prstGeom>
        </p:spPr>
        <p:txBody>
          <a:bodyPr lIns="91439" tIns="45719" rIns="91439" bIns="45719" anchor="t">
            <a:noAutofit/>
          </a:bodyPr>
          <a:lstStyle/>
          <a:p>
            <a:r>
              <a:rPr lang="en-US"/>
              <a:t>Click icon to add picture</a:t>
            </a:r>
            <a:endParaRPr/>
          </a:p>
        </p:txBody>
      </p:sp>
      <p:sp>
        <p:nvSpPr>
          <p:cNvPr id="84" name="Image"/>
          <p:cNvSpPr>
            <a:spLocks noGrp="1"/>
          </p:cNvSpPr>
          <p:nvPr>
            <p:ph type="pic" sz="quarter" idx="14"/>
          </p:nvPr>
        </p:nvSpPr>
        <p:spPr>
          <a:xfrm>
            <a:off x="12504353" y="1250155"/>
            <a:ext cx="7500940" cy="5304237"/>
          </a:xfrm>
          <a:prstGeom prst="rect">
            <a:avLst/>
          </a:prstGeom>
        </p:spPr>
        <p:txBody>
          <a:bodyPr lIns="91439" tIns="45719" rIns="91439" bIns="45719" anchor="t">
            <a:noAutofit/>
          </a:bodyPr>
          <a:lstStyle/>
          <a:p>
            <a:r>
              <a:rPr lang="en-US"/>
              <a:t>Click icon to add picture</a:t>
            </a:r>
            <a:endParaRPr/>
          </a:p>
        </p:txBody>
      </p:sp>
      <p:sp>
        <p:nvSpPr>
          <p:cNvPr id="85" name="Image"/>
          <p:cNvSpPr>
            <a:spLocks noGrp="1"/>
          </p:cNvSpPr>
          <p:nvPr>
            <p:ph type="pic" sz="half" idx="15"/>
          </p:nvPr>
        </p:nvSpPr>
        <p:spPr>
          <a:xfrm>
            <a:off x="4387453" y="1250155"/>
            <a:ext cx="7500939" cy="11215690"/>
          </a:xfrm>
          <a:prstGeom prst="rect">
            <a:avLst/>
          </a:prstGeom>
        </p:spPr>
        <p:txBody>
          <a:bodyPr lIns="91439" tIns="45719" rIns="91439" bIns="45719" anchor="t">
            <a:noAutofit/>
          </a:bodyPr>
          <a:lstStyle/>
          <a:p>
            <a:r>
              <a:rPr lang="en-US"/>
              <a:t>Click icon to add picture</a:t>
            </a:r>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eojson/geojson-ld/pull/49"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urldefense.com/v3/__https:/github.com/thehabes__;!!K543PA!fOPsb9rVuUKSLcF9XwdQznCILnnm-Cs64WCr12lOFSaxJ1SuCQFpxGVnLaQlN1TKeZJ_d9In$"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urldefense.com/v3/__https:/github.com/CenterForDigitalHumanities__;!!K543PA!fOPsb9rVuUKSLcF9XwdQznCILnnm-Cs64WCr12lOFSaxJ1SuCQFpxGVnLaQlN1TKeSzCLSkf$"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geojson.org/geojson-ld/" TargetMode="External"/><Relationship Id="rId13" Type="http://schemas.openxmlformats.org/officeDocument/2006/relationships/hyperlink" Target="https://iiif.io/api/cookbook/" TargetMode="External"/><Relationship Id="rId3" Type="http://schemas.openxmlformats.org/officeDocument/2006/relationships/hyperlink" Target="https://www.w3.org/TR/2014/REC-json-ld-20140116/" TargetMode="External"/><Relationship Id="rId7" Type="http://schemas.openxmlformats.org/officeDocument/2006/relationships/hyperlink" Target="https://geojsonlint.com/" TargetMode="External"/><Relationship Id="rId12" Type="http://schemas.openxmlformats.org/officeDocument/2006/relationships/hyperlink" Target="https://preview.iiif.io/cookbook/0195-geolocate-manifest-to-polygon/recipe/0195-geolocate-manifest-to-polygon/"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hyperlink" Target="https://tools.ietf.org/html/rfc7946" TargetMode="External"/><Relationship Id="rId11" Type="http://schemas.openxmlformats.org/officeDocument/2006/relationships/hyperlink" Target="https://iiif.io/community/groups/maps/" TargetMode="External"/><Relationship Id="rId5" Type="http://schemas.openxmlformats.org/officeDocument/2006/relationships/hyperlink" Target="https://www.w3.org/TR/annotation-model/" TargetMode="External"/><Relationship Id="rId15" Type="http://schemas.openxmlformats.org/officeDocument/2006/relationships/image" Target="../media/image6.png"/><Relationship Id="rId10" Type="http://schemas.openxmlformats.org/officeDocument/2006/relationships/hyperlink" Target="https://json-ld.org/playground/" TargetMode="External"/><Relationship Id="rId4" Type="http://schemas.openxmlformats.org/officeDocument/2006/relationships/hyperlink" Target="https://www.w3.org/TR/json-ld11/" TargetMode="External"/><Relationship Id="rId9" Type="http://schemas.openxmlformats.org/officeDocument/2006/relationships/hyperlink" Target="https://json-ld.org/playground/1.0/" TargetMode="External"/><Relationship Id="rId14" Type="http://schemas.openxmlformats.org/officeDocument/2006/relationships/hyperlink" Target="http://geo.rerum.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json-ld11/"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geojson.org/geojson-l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2014/REC-json-ld-20140116/#h_note_8"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www.w3.org/TR/json-ld11/#example-82-specifying-that-a-collection-is-ordered-in-the-context" TargetMode="External"/><Relationship Id="rId4" Type="http://schemas.openxmlformats.org/officeDocument/2006/relationships/hyperlink" Target="https://www.w3.org/TR/2014/REC-json-ld-20140116/#basic-concep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json-ld.org/playground/1.0/"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geojsonlint.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TR/annotation-model/" TargetMode="External"/><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searchworks.stanford.edu/?f%5biiif_resources%5d%5b%5d=available" TargetMode="External"/><Relationship Id="rId4" Type="http://schemas.openxmlformats.org/officeDocument/2006/relationships/hyperlink" Target="http://geo.rerum.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geo.rerum.io/geolocate/viewAnnotations.html"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iiif.io/api/cookbook/" TargetMode="External"/><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preview.iiif.io/cookbook/0195-geolocate-manifest-to-polygon/recipe/0195-geolocate-manifest-to-polyg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2898234" y="2438138"/>
            <a:ext cx="14716128" cy="1589488"/>
          </a:xfrm>
          <a:prstGeom prst="rect">
            <a:avLst/>
          </a:prstGeom>
        </p:spPr>
        <p:txBody>
          <a:bodyPr anchor="ctr">
            <a:normAutofit fontScale="77500" lnSpcReduction="20000"/>
          </a:bodyPr>
          <a:lstStyle/>
          <a:p>
            <a:r>
              <a:rPr lang="en-US" sz="8800" dirty="0"/>
              <a:t>Expressing </a:t>
            </a:r>
            <a:r>
              <a:rPr lang="en-US" sz="8800" dirty="0" err="1"/>
              <a:t>GeoJSON</a:t>
            </a:r>
            <a:r>
              <a:rPr lang="en-US" sz="8800" dirty="0"/>
              <a:t> as LD 1.1</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1471066" y="4688068"/>
            <a:ext cx="17570512" cy="2668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1" u="none" strike="noStrike" cap="none" spc="0" normalizeH="0" baseline="0" dirty="0">
                <a:ln>
                  <a:noFill/>
                </a:ln>
                <a:solidFill>
                  <a:srgbClr val="000000"/>
                </a:solidFill>
                <a:effectLst/>
                <a:uFillTx/>
                <a:latin typeface="Avenir Next Condensed" panose="020B0506020202020204" pitchFamily="34" charset="0"/>
                <a:sym typeface="Helvetica Light"/>
              </a:rPr>
              <a:t>Bryan Haberberger</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1"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r>
              <a:rPr lang="fr-FR" sz="3200" i="1" dirty="0">
                <a:latin typeface="Avenir Next Condensed" panose="020B0506020202020204" pitchFamily="34" charset="0"/>
              </a:rPr>
              <a:t>Full </a:t>
            </a:r>
            <a:r>
              <a:rPr lang="fr-FR" sz="3200" i="1" dirty="0" err="1">
                <a:latin typeface="Avenir Next Condensed" panose="020B0506020202020204" pitchFamily="34" charset="0"/>
              </a:rPr>
              <a:t>Stack</a:t>
            </a:r>
            <a:r>
              <a:rPr lang="fr-FR" sz="3200" i="1" dirty="0">
                <a:latin typeface="Avenir Next Condensed" panose="020B0506020202020204" pitchFamily="34" charset="0"/>
              </a:rPr>
              <a:t> </a:t>
            </a:r>
            <a:r>
              <a:rPr lang="fr-FR" sz="3200" i="1" dirty="0" err="1">
                <a:latin typeface="Avenir Next Condensed" panose="020B0506020202020204" pitchFamily="34" charset="0"/>
              </a:rPr>
              <a:t>Developer</a:t>
            </a:r>
            <a:r>
              <a:rPr lang="fr-FR" sz="3200" i="1" dirty="0">
                <a:latin typeface="Avenir Next Condensed" panose="020B0506020202020204" pitchFamily="34" charset="0"/>
              </a:rPr>
              <a:t>, Walter J. </a:t>
            </a:r>
            <a:r>
              <a:rPr lang="fr-FR" sz="3200" i="1" dirty="0" err="1">
                <a:latin typeface="Avenir Next Condensed" panose="020B0506020202020204" pitchFamily="34" charset="0"/>
              </a:rPr>
              <a:t>Ong</a:t>
            </a:r>
            <a:r>
              <a:rPr lang="fr-FR" sz="3200" i="1" dirty="0">
                <a:latin typeface="Avenir Next Condensed" panose="020B0506020202020204" pitchFamily="34" charset="0"/>
              </a:rPr>
              <a:t>, S.J., Center for Digital </a:t>
            </a:r>
            <a:r>
              <a:rPr lang="fr-FR" sz="3200" i="1" dirty="0" err="1">
                <a:latin typeface="Avenir Next Condensed" panose="020B0506020202020204" pitchFamily="34" charset="0"/>
              </a:rPr>
              <a:t>Humanities</a:t>
            </a:r>
            <a:r>
              <a:rPr lang="fr-FR" sz="3200" i="1" dirty="0">
                <a:latin typeface="Avenir Next Condensed" panose="020B0506020202020204" pitchFamily="34" charset="0"/>
              </a:rPr>
              <a:t> at Saint Louis </a:t>
            </a:r>
            <a:r>
              <a:rPr lang="fr-FR" sz="3200" i="1" dirty="0" err="1">
                <a:latin typeface="Avenir Next Condensed" panose="020B0506020202020204" pitchFamily="34" charset="0"/>
              </a:rPr>
              <a:t>Univserity</a:t>
            </a:r>
            <a:endParaRPr lang="fr-FR" sz="3200" i="1" dirty="0">
              <a:latin typeface="Avenir Next Condensed" panose="020B0506020202020204" pitchFamily="34" charset="0"/>
            </a:endParaRPr>
          </a:p>
          <a:p>
            <a:pPr marL="0" marR="0" indent="0" algn="ctr" defTabSz="821530" rtl="0" fontAlgn="auto" latinLnBrk="0" hangingPunct="0">
              <a:lnSpc>
                <a:spcPct val="100000"/>
              </a:lnSpc>
              <a:spcBef>
                <a:spcPts val="0"/>
              </a:spcBef>
              <a:spcAft>
                <a:spcPts val="0"/>
              </a:spcAft>
              <a:buClrTx/>
              <a:buSzTx/>
              <a:buFontTx/>
              <a:buNone/>
              <a:tabLst/>
            </a:pPr>
            <a:r>
              <a:rPr kumimoji="0" lang="fr-FR" sz="3200" b="0" i="1" u="none" strike="noStrike" cap="none" spc="0" normalizeH="0" baseline="0" dirty="0">
                <a:ln>
                  <a:noFill/>
                </a:ln>
                <a:solidFill>
                  <a:srgbClr val="000000"/>
                </a:solidFill>
                <a:effectLst/>
                <a:uFillTx/>
                <a:latin typeface="Avenir Next Condensed" panose="020B0506020202020204" pitchFamily="34" charset="0"/>
                <a:sym typeface="Helvetica Light"/>
              </a:rPr>
              <a:t>IIIF </a:t>
            </a:r>
            <a:r>
              <a:rPr kumimoji="0" lang="fr-FR" sz="3200" b="0" i="1" u="none" strike="noStrike" cap="none" spc="0" normalizeH="0" baseline="0" dirty="0" err="1">
                <a:ln>
                  <a:noFill/>
                </a:ln>
                <a:solidFill>
                  <a:srgbClr val="000000"/>
                </a:solidFill>
                <a:effectLst/>
                <a:uFillTx/>
                <a:latin typeface="Avenir Next Condensed" panose="020B0506020202020204" pitchFamily="34" charset="0"/>
                <a:sym typeface="Helvetica Light"/>
              </a:rPr>
              <a:t>Maps</a:t>
            </a:r>
            <a:r>
              <a:rPr kumimoji="0" lang="fr-FR" sz="3200" b="0" i="1"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3200" b="0" i="1" u="none" strike="noStrike" cap="none" spc="0" normalizeH="0" baseline="0" dirty="0" err="1">
                <a:ln>
                  <a:noFill/>
                </a:ln>
                <a:solidFill>
                  <a:srgbClr val="000000"/>
                </a:solidFill>
                <a:effectLst/>
                <a:uFillTx/>
                <a:latin typeface="Avenir Next Condensed" panose="020B0506020202020204" pitchFamily="34" charset="0"/>
                <a:sym typeface="Helvetica Light"/>
              </a:rPr>
              <a:t>Technical</a:t>
            </a:r>
            <a:r>
              <a:rPr kumimoji="0" lang="fr-FR" sz="3200" b="0" i="1"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3200" b="0" i="1" u="none" strike="noStrike" cap="none" spc="0" normalizeH="0" baseline="0" dirty="0" err="1">
                <a:ln>
                  <a:noFill/>
                </a:ln>
                <a:solidFill>
                  <a:srgbClr val="000000"/>
                </a:solidFill>
                <a:effectLst/>
                <a:uFillTx/>
                <a:latin typeface="Avenir Next Condensed" panose="020B0506020202020204" pitchFamily="34" charset="0"/>
                <a:sym typeface="Helvetica Light"/>
              </a:rPr>
              <a:t>Specification</a:t>
            </a:r>
            <a:r>
              <a:rPr kumimoji="0" lang="fr-FR" sz="3200" b="0" i="1" u="none" strike="noStrike" cap="none" spc="0" normalizeH="0" baseline="0" dirty="0">
                <a:ln>
                  <a:noFill/>
                </a:ln>
                <a:solidFill>
                  <a:srgbClr val="000000"/>
                </a:solidFill>
                <a:effectLst/>
                <a:uFillTx/>
                <a:latin typeface="Avenir Next Condensed" panose="020B0506020202020204" pitchFamily="34" charset="0"/>
                <a:sym typeface="Helvetica Light"/>
              </a:rPr>
              <a:t> Group Chair</a:t>
            </a:r>
          </a:p>
        </p:txBody>
      </p:sp>
      <p:pic>
        <p:nvPicPr>
          <p:cNvPr id="13" name="Picture 12">
            <a:extLst>
              <a:ext uri="{FF2B5EF4-FFF2-40B4-BE49-F238E27FC236}">
                <a16:creationId xmlns:a16="http://schemas.microsoft.com/office/drawing/2014/main" id="{14E0E5EF-B500-5249-873E-4F3B7EDCF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4" y="4027626"/>
            <a:ext cx="19561628" cy="22433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sz="8000" dirty="0"/>
              <a:t>Future of </a:t>
            </a:r>
            <a:r>
              <a:rPr lang="en-US" sz="8000" dirty="0" err="1"/>
              <a:t>GeoJSON</a:t>
            </a:r>
            <a:endParaRPr sz="8000"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10</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12572"/>
            <a:ext cx="1993173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sz="4400" dirty="0"/>
              <a:t>At the moment, the context on its own is not JSON-LD 1.1.  The context and vocabulary could also use some small enhancements.  Most important is to </a:t>
            </a:r>
            <a:r>
              <a:rPr lang="en-US" sz="4400" dirty="0">
                <a:hlinkClick r:id="rId3"/>
              </a:rPr>
              <a:t>add the “@version”</a:t>
            </a:r>
            <a:r>
              <a:rPr lang="en-US" sz="4400" dirty="0"/>
              <a:t> tag to the context to ensure it processes as LD 1.1.  The IIIF Maps Community Group is working to migrate the specification so that it can receive the attention it needs for this maintenance now and in the future. We anticipate </a:t>
            </a:r>
            <a:r>
              <a:rPr lang="en-US" sz="4400" dirty="0" err="1"/>
              <a:t>GeoJSON</a:t>
            </a:r>
            <a:r>
              <a:rPr lang="en-US" sz="4400" dirty="0"/>
              <a:t> will continue to be widely used and absorbed into standards like this workshop series is promoting and that a Linked Data specification should be maintained in favor of interoperability for the </a:t>
            </a:r>
            <a:r>
              <a:rPr lang="en-US" sz="4400" dirty="0" err="1"/>
              <a:t>GeoJSON</a:t>
            </a:r>
            <a:r>
              <a:rPr lang="en-US" sz="4400" dirty="0"/>
              <a:t> standard.</a:t>
            </a:r>
          </a:p>
        </p:txBody>
      </p:sp>
      <p:pic>
        <p:nvPicPr>
          <p:cNvPr id="9" name="Picture 8">
            <a:extLst>
              <a:ext uri="{FF2B5EF4-FFF2-40B4-BE49-F238E27FC236}">
                <a16:creationId xmlns:a16="http://schemas.microsoft.com/office/drawing/2014/main" id="{CEDAF93A-723C-884D-A5CF-76E54906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2440056547"/>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2898234" y="2438138"/>
            <a:ext cx="14716128" cy="1589488"/>
          </a:xfrm>
          <a:prstGeom prst="rect">
            <a:avLst/>
          </a:prstGeom>
        </p:spPr>
        <p:txBody>
          <a:bodyPr anchor="ctr">
            <a:normAutofit/>
          </a:bodyPr>
          <a:lstStyle/>
          <a:p>
            <a:r>
              <a:rPr lang="en-US" sz="8800" dirty="0"/>
              <a:t>THANK YOU!</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11</a:t>
            </a:fld>
            <a:endParaRPr lang="fr-FR"/>
          </a:p>
        </p:txBody>
      </p:sp>
      <p:sp>
        <p:nvSpPr>
          <p:cNvPr id="7" name="TextBox 6">
            <a:extLst>
              <a:ext uri="{FF2B5EF4-FFF2-40B4-BE49-F238E27FC236}">
                <a16:creationId xmlns:a16="http://schemas.microsoft.com/office/drawing/2014/main" id="{EACA6D5F-6D10-8F42-82BB-157A1DCFB397}"/>
              </a:ext>
            </a:extLst>
          </p:cNvPr>
          <p:cNvSpPr txBox="1"/>
          <p:nvPr/>
        </p:nvSpPr>
        <p:spPr>
          <a:xfrm>
            <a:off x="3711636" y="4250825"/>
            <a:ext cx="13244007" cy="3991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Bryan.j.haberberger@slu.edu</a:t>
            </a:r>
          </a:p>
          <a:p>
            <a:b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br>
            <a:r>
              <a:rPr lang="en-US" dirty="0">
                <a:hlinkClick r:id="rId3"/>
              </a:rPr>
              <a:t>https://github.com/thehabes</a:t>
            </a:r>
            <a:endParaRPr lang="en-US" dirty="0"/>
          </a:p>
          <a:p>
            <a:r>
              <a:rPr lang="en-US" dirty="0">
                <a:hlinkClick r:id="rId4"/>
              </a:rPr>
              <a:t>https://github.com/CenterForDigitalHumanities</a:t>
            </a:r>
            <a:endParaRPr lang="en-US" dirty="0"/>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9" name="Picture 8">
            <a:extLst>
              <a:ext uri="{FF2B5EF4-FFF2-40B4-BE49-F238E27FC236}">
                <a16:creationId xmlns:a16="http://schemas.microsoft.com/office/drawing/2014/main" id="{CF7EFA04-498F-5949-9511-E69F79E3E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84" y="4027626"/>
            <a:ext cx="19561628" cy="224330"/>
          </a:xfrm>
          <a:prstGeom prst="rect">
            <a:avLst/>
          </a:prstGeom>
        </p:spPr>
      </p:pic>
    </p:spTree>
    <p:extLst>
      <p:ext uri="{BB962C8B-B14F-4D97-AF65-F5344CB8AC3E}">
        <p14:creationId xmlns:p14="http://schemas.microsoft.com/office/powerpoint/2010/main" val="33251248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sz="8000" dirty="0"/>
              <a:t>Links</a:t>
            </a:r>
            <a:endParaRPr sz="8000"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12</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12572"/>
            <a:ext cx="1993173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571500" indent="-571500" algn="l">
              <a:buFont typeface="Arial" panose="020B0604020202020204" pitchFamily="34" charset="0"/>
              <a:buChar char="•"/>
            </a:pPr>
            <a:r>
              <a:rPr lang="en-US" sz="4400" dirty="0"/>
              <a:t>JSON-LD 1.0 : </a:t>
            </a:r>
            <a:r>
              <a:rPr lang="en-US" sz="4400" dirty="0">
                <a:hlinkClick r:id="rId3"/>
              </a:rPr>
              <a:t>https://www.w3.org/TR/2014/REC-json-ld-20140116/</a:t>
            </a:r>
            <a:endParaRPr lang="en-US" sz="4400" dirty="0"/>
          </a:p>
          <a:p>
            <a:pPr marL="571500" indent="-571500" algn="l">
              <a:buFont typeface="Arial" panose="020B0604020202020204" pitchFamily="34" charset="0"/>
              <a:buChar char="•"/>
            </a:pPr>
            <a:r>
              <a:rPr lang="en-US" sz="4400" dirty="0"/>
              <a:t>JSON-LD 1.1 : </a:t>
            </a:r>
            <a:r>
              <a:rPr lang="en-US" sz="4400" dirty="0">
                <a:hlinkClick r:id="rId4"/>
              </a:rPr>
              <a:t>https://www.w3.org/TR/json-ld11/</a:t>
            </a:r>
            <a:endParaRPr lang="en-US" sz="4400" dirty="0"/>
          </a:p>
          <a:p>
            <a:pPr marL="571500" indent="-571500" algn="l">
              <a:buFont typeface="Arial" panose="020B0604020202020204" pitchFamily="34" charset="0"/>
              <a:buChar char="•"/>
            </a:pPr>
            <a:r>
              <a:rPr lang="en-US" sz="4400" dirty="0"/>
              <a:t>Web Annotation : </a:t>
            </a:r>
            <a:r>
              <a:rPr lang="en-US" sz="4400" dirty="0">
                <a:hlinkClick r:id="rId5"/>
              </a:rPr>
              <a:t>https://www.w3.org/TR/annotation-model/</a:t>
            </a:r>
            <a:endParaRPr lang="en-US" sz="4400" dirty="0"/>
          </a:p>
          <a:p>
            <a:pPr marL="571500" indent="-571500" algn="l">
              <a:buFont typeface="Arial" panose="020B0604020202020204" pitchFamily="34" charset="0"/>
              <a:buChar char="•"/>
            </a:pPr>
            <a:r>
              <a:rPr lang="en-US" sz="4400" dirty="0" err="1"/>
              <a:t>GeoJSON</a:t>
            </a:r>
            <a:r>
              <a:rPr lang="en-US" sz="4400" dirty="0"/>
              <a:t> : </a:t>
            </a:r>
            <a:r>
              <a:rPr lang="en-US" sz="4400" dirty="0">
                <a:hlinkClick r:id="rId6"/>
              </a:rPr>
              <a:t>https://tools.ietf.org/html/rfc7946</a:t>
            </a:r>
            <a:endParaRPr lang="en-US" sz="4400" dirty="0"/>
          </a:p>
          <a:p>
            <a:pPr marL="571500" indent="-571500" algn="l">
              <a:buFont typeface="Arial" panose="020B0604020202020204" pitchFamily="34" charset="0"/>
              <a:buChar char="•"/>
            </a:pPr>
            <a:r>
              <a:rPr lang="en-US" sz="4400" dirty="0" err="1"/>
              <a:t>GeoJSON</a:t>
            </a:r>
            <a:r>
              <a:rPr lang="en-US" sz="4400" dirty="0"/>
              <a:t> Validator – watch out for ads -- : </a:t>
            </a:r>
            <a:r>
              <a:rPr lang="en-US" sz="4400" dirty="0">
                <a:hlinkClick r:id="rId7"/>
              </a:rPr>
              <a:t>https://geojsonlint.com/</a:t>
            </a:r>
            <a:endParaRPr lang="en-US" sz="4400" dirty="0"/>
          </a:p>
          <a:p>
            <a:pPr marL="571500" indent="-571500" algn="l">
              <a:buFont typeface="Arial" panose="020B0604020202020204" pitchFamily="34" charset="0"/>
              <a:buChar char="•"/>
            </a:pPr>
            <a:r>
              <a:rPr lang="en-US" sz="4400" dirty="0" err="1"/>
              <a:t>GeoJSON</a:t>
            </a:r>
            <a:r>
              <a:rPr lang="en-US" sz="4400" dirty="0"/>
              <a:t>-LD : </a:t>
            </a:r>
            <a:r>
              <a:rPr lang="en-US" sz="4400" dirty="0">
                <a:hlinkClick r:id="rId8"/>
              </a:rPr>
              <a:t>https://geojson.org/geojson-ld/</a:t>
            </a:r>
            <a:endParaRPr lang="en-US" sz="4400" dirty="0"/>
          </a:p>
          <a:p>
            <a:pPr marL="571500" indent="-571500" algn="l">
              <a:buFont typeface="Arial" panose="020B0604020202020204" pitchFamily="34" charset="0"/>
              <a:buChar char="•"/>
            </a:pPr>
            <a:r>
              <a:rPr lang="en-US" sz="4400" dirty="0"/>
              <a:t>LD 1.0 Playground : </a:t>
            </a:r>
            <a:r>
              <a:rPr lang="en-US" sz="4400" dirty="0">
                <a:hlinkClick r:id="rId9"/>
              </a:rPr>
              <a:t>https://json-ld.org/playground/1.0/</a:t>
            </a:r>
            <a:endParaRPr lang="en-US" sz="4400" dirty="0"/>
          </a:p>
          <a:p>
            <a:pPr marL="571500" indent="-571500" algn="l">
              <a:buFont typeface="Arial" panose="020B0604020202020204" pitchFamily="34" charset="0"/>
              <a:buChar char="•"/>
            </a:pPr>
            <a:r>
              <a:rPr lang="en-US" sz="4400" dirty="0"/>
              <a:t>LD 1.1 Playground : </a:t>
            </a:r>
            <a:r>
              <a:rPr lang="en-US" sz="4400" dirty="0">
                <a:hlinkClick r:id="rId10"/>
              </a:rPr>
              <a:t>https://json-ld.org/playground/</a:t>
            </a:r>
            <a:endParaRPr lang="en-US" sz="4400" dirty="0"/>
          </a:p>
          <a:p>
            <a:pPr marL="571500" indent="-571500" algn="l">
              <a:buFont typeface="Arial" panose="020B0604020202020204" pitchFamily="34" charset="0"/>
              <a:buChar char="•"/>
            </a:pPr>
            <a:r>
              <a:rPr lang="en-US" sz="4400" dirty="0"/>
              <a:t>IIIF Maps Community Group : </a:t>
            </a:r>
            <a:r>
              <a:rPr lang="en-US" sz="4400" dirty="0">
                <a:hlinkClick r:id="rId11"/>
              </a:rPr>
              <a:t>https://iiif.io/community/groups/maps/</a:t>
            </a:r>
            <a:endParaRPr lang="en-US" sz="4400" dirty="0"/>
          </a:p>
          <a:p>
            <a:pPr marL="571500" indent="-571500" algn="l">
              <a:buFont typeface="Arial" panose="020B0604020202020204" pitchFamily="34" charset="0"/>
              <a:buChar char="•"/>
            </a:pPr>
            <a:r>
              <a:rPr lang="en-US" sz="4400" dirty="0"/>
              <a:t>IIIF Maps Recipe Preview : </a:t>
            </a:r>
            <a:r>
              <a:rPr lang="en-US" sz="4400" dirty="0">
                <a:hlinkClick r:id="rId12"/>
              </a:rPr>
              <a:t>https://preview.iiif.io/cookbook/0195-geolocate-manifest-to-polygon/recipe/0195-geolocate-manifest-to-polygon/</a:t>
            </a:r>
            <a:endParaRPr lang="en-US" sz="4400" dirty="0"/>
          </a:p>
          <a:p>
            <a:pPr marL="571500" indent="-571500" algn="l">
              <a:buFont typeface="Arial" panose="020B0604020202020204" pitchFamily="34" charset="0"/>
              <a:buChar char="•"/>
            </a:pPr>
            <a:r>
              <a:rPr lang="en-US" sz="4400" dirty="0"/>
              <a:t>IIIF Cookbook : </a:t>
            </a:r>
            <a:r>
              <a:rPr lang="en-US" sz="4400" dirty="0">
                <a:hlinkClick r:id="rId13"/>
              </a:rPr>
              <a:t>https://iiif.io/api/cookbook/</a:t>
            </a:r>
            <a:endParaRPr lang="en-US" sz="4400" dirty="0"/>
          </a:p>
          <a:p>
            <a:pPr marL="571500" indent="-571500" algn="l">
              <a:buFont typeface="Arial" panose="020B0604020202020204" pitchFamily="34" charset="0"/>
              <a:buChar char="•"/>
            </a:pPr>
            <a:r>
              <a:rPr lang="en-US" sz="4400" dirty="0"/>
              <a:t>Try the Demo : </a:t>
            </a:r>
            <a:r>
              <a:rPr lang="en-US" sz="4400" dirty="0">
                <a:hlinkClick r:id="rId14"/>
              </a:rPr>
              <a:t>http://geo.rerum.io/</a:t>
            </a:r>
            <a:endParaRPr lang="en-US" sz="4400" dirty="0"/>
          </a:p>
          <a:p>
            <a:pPr marL="571500" indent="-571500" algn="l">
              <a:buFont typeface="Arial" panose="020B0604020202020204" pitchFamily="34" charset="0"/>
              <a:buChar char="•"/>
            </a:pPr>
            <a:endParaRPr lang="en-US" sz="4400" dirty="0"/>
          </a:p>
        </p:txBody>
      </p:sp>
      <p:pic>
        <p:nvPicPr>
          <p:cNvPr id="9" name="Picture 8">
            <a:extLst>
              <a:ext uri="{FF2B5EF4-FFF2-40B4-BE49-F238E27FC236}">
                <a16:creationId xmlns:a16="http://schemas.microsoft.com/office/drawing/2014/main" id="{CEDAF93A-723C-884D-A5CF-76E549062AA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248513539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dirty="0"/>
              <a:t>Why Linked Data</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2</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54024"/>
            <a:ext cx="19931731" cy="9494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dirty="0"/>
              <a:t>These semantics allow for interrelated datasets on the Web.  Disparate but related datasets can link to each other.  By providing those extra links, LD compliant applications may exploit knowledge from each other’s datasets.  By integrating several datasets, applications may provide a much better user experience that creates well encoded data for future use in the cycle.</a:t>
            </a: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pic>
        <p:nvPicPr>
          <p:cNvPr id="6" name="Picture 5">
            <a:extLst>
              <a:ext uri="{FF2B5EF4-FFF2-40B4-BE49-F238E27FC236}">
                <a16:creationId xmlns:a16="http://schemas.microsoft.com/office/drawing/2014/main" id="{736F1D2C-2E32-4145-9521-2BB2CF31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3306111716"/>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dirty="0" err="1"/>
              <a:t>GeoJSON</a:t>
            </a:r>
            <a:r>
              <a:rPr lang="en-US" dirty="0"/>
              <a:t> and LD context</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3</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77886"/>
            <a:ext cx="1993173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dirty="0"/>
              <a:t>A W3C specification exists for JSON-LD and has a recent version release (</a:t>
            </a:r>
            <a:r>
              <a:rPr lang="en-US" u="sng" dirty="0">
                <a:hlinkClick r:id="rId3"/>
              </a:rPr>
              <a:t>JSON-LD 1.1</a:t>
            </a:r>
            <a:r>
              <a:rPr lang="en-US" dirty="0"/>
              <a:t>). </a:t>
            </a:r>
          </a:p>
          <a:p>
            <a:pPr algn="l"/>
            <a:r>
              <a:rPr lang="en-US" dirty="0"/>
              <a:t>As you can surmise on your own, </a:t>
            </a:r>
            <a:r>
              <a:rPr lang="en-US" dirty="0" err="1"/>
              <a:t>GeoJSON</a:t>
            </a:r>
            <a:r>
              <a:rPr lang="en-US" dirty="0"/>
              <a:t> is JSON.  It makes sense, then, that someone has already create a </a:t>
            </a:r>
            <a:r>
              <a:rPr lang="en-US" u="sng" dirty="0" err="1">
                <a:hlinkClick r:id="rId4"/>
              </a:rPr>
              <a:t>GeoJSON</a:t>
            </a:r>
            <a:r>
              <a:rPr lang="en-US" u="sng" dirty="0">
                <a:hlinkClick r:id="rId4"/>
              </a:rPr>
              <a:t>-LD</a:t>
            </a:r>
            <a:r>
              <a:rPr lang="en-US" dirty="0"/>
              <a:t> vocabulary and context compliant with JSON-LD 1.0.  This allows </a:t>
            </a:r>
            <a:r>
              <a:rPr lang="en-US" dirty="0" err="1"/>
              <a:t>GeoJSON</a:t>
            </a:r>
            <a:r>
              <a:rPr lang="en-US" dirty="0"/>
              <a:t> data nodes to be a part of the Linked Data system on the Web.  </a:t>
            </a:r>
          </a:p>
        </p:txBody>
      </p:sp>
      <p:pic>
        <p:nvPicPr>
          <p:cNvPr id="8" name="Picture 7">
            <a:extLst>
              <a:ext uri="{FF2B5EF4-FFF2-40B4-BE49-F238E27FC236}">
                <a16:creationId xmlns:a16="http://schemas.microsoft.com/office/drawing/2014/main" id="{60FD8489-2242-7D47-8FD6-065B2DB04A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13660508"/>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dirty="0" err="1"/>
              <a:t>GeoJSON</a:t>
            </a:r>
            <a:r>
              <a:rPr lang="en-US" dirty="0"/>
              <a:t>-LD Caution</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4</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77886"/>
            <a:ext cx="1993173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dirty="0">
                <a:hlinkClick r:id="rId3"/>
              </a:rPr>
              <a:t>Nested </a:t>
            </a:r>
            <a:r>
              <a:rPr lang="en-US" dirty="0" err="1">
                <a:hlinkClick r:id="rId3"/>
              </a:rPr>
              <a:t>GeoJSON</a:t>
            </a:r>
            <a:r>
              <a:rPr lang="en-US" dirty="0">
                <a:hlinkClick r:id="rId3"/>
              </a:rPr>
              <a:t> coordinate arrays are incompatible with the processing model of JSON-LD 1.0</a:t>
            </a:r>
            <a:r>
              <a:rPr lang="en-US" dirty="0"/>
              <a:t>. Applications that process </a:t>
            </a:r>
            <a:r>
              <a:rPr lang="en-US" dirty="0" err="1"/>
              <a:t>GeoJSON</a:t>
            </a:r>
            <a:r>
              <a:rPr lang="en-US" dirty="0"/>
              <a:t> as JSON-LD using the </a:t>
            </a:r>
            <a:r>
              <a:rPr lang="en-US" dirty="0" err="1"/>
              <a:t>GeoJSON</a:t>
            </a:r>
            <a:r>
              <a:rPr lang="en-US" dirty="0"/>
              <a:t>-LD 1.0 context must take extra steps not defined here to ensure that geometric coordinates are processed appropriately.  This means JSON-LD 1.0 cannot process Polygonal coordinates, and LD guides applications to </a:t>
            </a:r>
            <a:r>
              <a:rPr lang="en-US" dirty="0">
                <a:hlinkClick r:id="rId4"/>
              </a:rPr>
              <a:t>ignore what they can’t process</a:t>
            </a:r>
            <a:r>
              <a:rPr lang="en-US" dirty="0"/>
              <a:t>.</a:t>
            </a:r>
            <a:br>
              <a:rPr lang="en-US" dirty="0"/>
            </a:br>
            <a:endParaRPr lang="en-US" dirty="0"/>
          </a:p>
          <a:p>
            <a:pPr algn="l"/>
            <a:r>
              <a:rPr lang="en-US" dirty="0"/>
              <a:t>The LD 1.1 release </a:t>
            </a:r>
            <a:r>
              <a:rPr lang="en-US" dirty="0">
                <a:hlinkClick r:id="rId5"/>
              </a:rPr>
              <a:t>resolved this issue</a:t>
            </a:r>
            <a:r>
              <a:rPr lang="en-US" dirty="0"/>
              <a:t>.</a:t>
            </a:r>
          </a:p>
        </p:txBody>
      </p:sp>
      <p:pic>
        <p:nvPicPr>
          <p:cNvPr id="8" name="Picture 7">
            <a:extLst>
              <a:ext uri="{FF2B5EF4-FFF2-40B4-BE49-F238E27FC236}">
                <a16:creationId xmlns:a16="http://schemas.microsoft.com/office/drawing/2014/main" id="{60FD8489-2242-7D47-8FD6-065B2DB04A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696618252"/>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sz="4800" dirty="0"/>
              <a:t>Playing Around With </a:t>
            </a:r>
            <a:r>
              <a:rPr lang="en-US" sz="4800" dirty="0" err="1"/>
              <a:t>GeoJSON</a:t>
            </a:r>
            <a:endParaRPr sz="4800"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5</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10450286" y="2612572"/>
            <a:ext cx="9895113"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dirty="0"/>
              <a:t>We can see how it works (or doesn’t) through the </a:t>
            </a:r>
            <a:r>
              <a:rPr lang="en-US" u="sng" dirty="0">
                <a:hlinkClick r:id="rId3"/>
              </a:rPr>
              <a:t>JSON-LD 1.0 </a:t>
            </a:r>
            <a:r>
              <a:rPr lang="en-US" dirty="0"/>
              <a:t>and </a:t>
            </a:r>
            <a:r>
              <a:rPr lang="en-US" dirty="0">
                <a:hlinkClick r:id="rId3"/>
              </a:rPr>
              <a:t>JSON-LD 1.1</a:t>
            </a:r>
            <a:r>
              <a:rPr lang="en-US" dirty="0"/>
              <a:t> playgrounds using our example.  You will see that each key receives precise meaning and definition by being expanded, compacted or otherwise formatted by the integrated Linked Data dataset(s). </a:t>
            </a:r>
            <a:r>
              <a:rPr lang="en-US" dirty="0">
                <a:hlinkClick r:id="rId4"/>
              </a:rPr>
              <a:t>You can see the </a:t>
            </a:r>
            <a:r>
              <a:rPr lang="en-US" dirty="0" err="1">
                <a:hlinkClick r:id="rId4"/>
              </a:rPr>
              <a:t>GeoJSON</a:t>
            </a:r>
            <a:r>
              <a:rPr lang="en-US" dirty="0">
                <a:hlinkClick r:id="rId4"/>
              </a:rPr>
              <a:t> draw through their validator. </a:t>
            </a:r>
            <a:endParaRPr lang="en-US" dirty="0"/>
          </a:p>
        </p:txBody>
      </p:sp>
      <p:sp>
        <p:nvSpPr>
          <p:cNvPr id="8" name="TextBox 7">
            <a:extLst>
              <a:ext uri="{FF2B5EF4-FFF2-40B4-BE49-F238E27FC236}">
                <a16:creationId xmlns:a16="http://schemas.microsoft.com/office/drawing/2014/main" id="{E83CF0DF-91D8-EA41-9681-3B8E37B45F96}"/>
              </a:ext>
            </a:extLst>
          </p:cNvPr>
          <p:cNvSpPr txBox="1"/>
          <p:nvPr/>
        </p:nvSpPr>
        <p:spPr>
          <a:xfrm>
            <a:off x="413668" y="2612572"/>
            <a:ext cx="10036618"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fr-FR" sz="2000" dirty="0">
                <a:latin typeface="Consolas" panose="020B0609020204030204" pitchFamily="49" charset="0"/>
                <a:ea typeface="Geneva" panose="020B0503030404040204" pitchFamily="34" charset="0"/>
              </a:rPr>
              <a:t>{</a:t>
            </a:r>
          </a:p>
          <a:p>
            <a:pPr algn="l"/>
            <a:r>
              <a:rPr lang="fr-FR" sz="2000" dirty="0">
                <a:latin typeface="Consolas" panose="020B0609020204030204" pitchFamily="49" charset="0"/>
                <a:ea typeface="Geneva" panose="020B0503030404040204" pitchFamily="34" charset="0"/>
              </a:rPr>
              <a:t>   </a:t>
            </a:r>
            <a:r>
              <a:rPr lang="fr-FR" sz="2000" dirty="0">
                <a:latin typeface="Consolas" panose="020B0609020204030204" pitchFamily="49" charset="0"/>
                <a:ea typeface="Geneva" panose="020B0503030404040204" pitchFamily="34" charset="0"/>
              </a:rPr>
              <a:t>"@</a:t>
            </a:r>
            <a:r>
              <a:rPr lang="fr-FR" sz="2000" dirty="0" err="1">
                <a:latin typeface="Consolas" panose="020B0609020204030204" pitchFamily="49" charset="0"/>
                <a:ea typeface="Geneva" panose="020B0503030404040204" pitchFamily="34" charset="0"/>
              </a:rPr>
              <a:t>context</a:t>
            </a:r>
            <a:r>
              <a:rPr lang="fr-FR" sz="2000" dirty="0">
                <a:latin typeface="Consolas" panose="020B0609020204030204" pitchFamily="49" charset="0"/>
                <a:ea typeface="Geneva" panose="020B0503030404040204" pitchFamily="34" charset="0"/>
              </a:rPr>
              <a:t>":"https://geojson.org/geojson-ld/geojson-context.jsonld",</a:t>
            </a:r>
            <a:endParaRPr lang="fr-FR" sz="2000" dirty="0">
              <a:latin typeface="Consolas" panose="020B0609020204030204" pitchFamily="49" charset="0"/>
              <a:ea typeface="Geneva" panose="020B0503030404040204" pitchFamily="34" charset="0"/>
            </a:endParaRPr>
          </a:p>
          <a:p>
            <a:pPr algn="l"/>
            <a:r>
              <a:rPr lang="fr-FR" sz="2000" dirty="0">
                <a:latin typeface="Consolas" panose="020B0609020204030204" pitchFamily="49" charset="0"/>
                <a:ea typeface="Geneva" panose="020B0503030404040204" pitchFamily="34" charset="0"/>
              </a:rPr>
              <a:t>   "type":"</a:t>
            </a:r>
            <a:r>
              <a:rPr lang="fr-FR" sz="2000" dirty="0" err="1">
                <a:latin typeface="Consolas" panose="020B0609020204030204" pitchFamily="49" charset="0"/>
                <a:ea typeface="Geneva" panose="020B0503030404040204" pitchFamily="34" charset="0"/>
              </a:rPr>
              <a:t>Feature</a:t>
            </a:r>
            <a:r>
              <a:rPr lang="fr-FR" sz="2000" dirty="0">
                <a:latin typeface="Consolas" panose="020B0609020204030204" pitchFamily="49" charset="0"/>
                <a:ea typeface="Geneva" panose="020B0503030404040204" pitchFamily="34" charset="0"/>
              </a:rPr>
              <a:t>",</a:t>
            </a:r>
          </a:p>
          <a:p>
            <a:pPr algn="l"/>
            <a:r>
              <a:rPr lang="fr-FR" sz="2000" dirty="0">
                <a:latin typeface="Consolas" panose="020B0609020204030204" pitchFamily="49" charset="0"/>
                <a:ea typeface="Geneva" panose="020B0503030404040204" pitchFamily="34" charset="0"/>
              </a:rPr>
              <a:t>   "</a:t>
            </a:r>
            <a:r>
              <a:rPr lang="fr-FR" sz="2000" dirty="0" err="1">
                <a:latin typeface="Consolas" panose="020B0609020204030204" pitchFamily="49" charset="0"/>
                <a:ea typeface="Geneva" panose="020B0503030404040204" pitchFamily="34" charset="0"/>
              </a:rPr>
              <a:t>properties</a:t>
            </a:r>
            <a:r>
              <a:rPr lang="fr-FR" sz="2000" dirty="0">
                <a:latin typeface="Consolas" panose="020B0609020204030204" pitchFamily="49" charset="0"/>
                <a:ea typeface="Geneva" panose="020B0503030404040204" pitchFamily="34" charset="0"/>
              </a:rPr>
              <a:t>":{},</a:t>
            </a:r>
          </a:p>
          <a:p>
            <a:pPr algn="l"/>
            <a:r>
              <a:rPr lang="fr-FR" sz="2000" dirty="0">
                <a:latin typeface="Consolas" panose="020B0609020204030204" pitchFamily="49" charset="0"/>
                <a:ea typeface="Geneva" panose="020B0503030404040204" pitchFamily="34" charset="0"/>
              </a:rPr>
              <a:t>   "</a:t>
            </a:r>
            <a:r>
              <a:rPr lang="fr-FR" sz="2000" dirty="0" err="1">
                <a:latin typeface="Consolas" panose="020B0609020204030204" pitchFamily="49" charset="0"/>
                <a:ea typeface="Geneva" panose="020B0503030404040204" pitchFamily="34" charset="0"/>
              </a:rPr>
              <a:t>geometry</a:t>
            </a:r>
            <a:r>
              <a:rPr lang="fr-FR" sz="2000" dirty="0">
                <a:latin typeface="Consolas" panose="020B0609020204030204" pitchFamily="49" charset="0"/>
                <a:ea typeface="Geneva" panose="020B0503030404040204" pitchFamily="34" charset="0"/>
              </a:rPr>
              <a:t>":{</a:t>
            </a:r>
          </a:p>
          <a:p>
            <a:pPr algn="l"/>
            <a:r>
              <a:rPr lang="fr-FR" sz="2000" dirty="0">
                <a:latin typeface="Consolas" panose="020B0609020204030204" pitchFamily="49" charset="0"/>
                <a:ea typeface="Geneva" panose="020B0503030404040204" pitchFamily="34" charset="0"/>
              </a:rPr>
              <a:t>      "type":"</a:t>
            </a:r>
            <a:r>
              <a:rPr lang="fr-FR" sz="2000" dirty="0" err="1">
                <a:latin typeface="Consolas" panose="020B0609020204030204" pitchFamily="49" charset="0"/>
                <a:ea typeface="Geneva" panose="020B0503030404040204" pitchFamily="34" charset="0"/>
              </a:rPr>
              <a:t>Polygon</a:t>
            </a:r>
            <a:r>
              <a:rPr lang="fr-FR" sz="2000" dirty="0">
                <a:latin typeface="Consolas" panose="020B0609020204030204" pitchFamily="49" charset="0"/>
                <a:ea typeface="Geneva" panose="020B0503030404040204" pitchFamily="34" charset="0"/>
              </a:rPr>
              <a:t>",</a:t>
            </a:r>
          </a:p>
          <a:p>
            <a:pPr algn="l"/>
            <a:r>
              <a:rPr lang="fr-FR" sz="2000" dirty="0">
                <a:latin typeface="Consolas" panose="020B0609020204030204" pitchFamily="49" charset="0"/>
                <a:ea typeface="Geneva" panose="020B0503030404040204" pitchFamily="34" charset="0"/>
              </a:rPr>
              <a:t>      "</a:t>
            </a:r>
            <a:r>
              <a:rPr lang="fr-FR" sz="2000" dirty="0" err="1">
                <a:latin typeface="Consolas" panose="020B0609020204030204" pitchFamily="49" charset="0"/>
                <a:ea typeface="Geneva" panose="020B0503030404040204" pitchFamily="34" charset="0"/>
              </a:rPr>
              <a:t>coordinates</a:t>
            </a:r>
            <a:r>
              <a:rPr lang="fr-FR" sz="2000" dirty="0">
                <a:latin typeface="Consolas" panose="020B0609020204030204" pitchFamily="49" charset="0"/>
                <a:ea typeface="Geneva" panose="020B0503030404040204" pitchFamily="34" charset="0"/>
              </a:rPr>
              <a:t>":[</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2.295873,</a:t>
            </a:r>
          </a:p>
          <a:p>
            <a:pPr algn="l"/>
            <a:r>
              <a:rPr lang="fr-FR" sz="2000" dirty="0">
                <a:latin typeface="Consolas" panose="020B0609020204030204" pitchFamily="49" charset="0"/>
                <a:ea typeface="Geneva" panose="020B0503030404040204" pitchFamily="34" charset="0"/>
              </a:rPr>
              <a:t>               48.858309</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2.294506,</a:t>
            </a:r>
          </a:p>
          <a:p>
            <a:pPr algn="l"/>
            <a:r>
              <a:rPr lang="fr-FR" sz="2000" dirty="0">
                <a:latin typeface="Consolas" panose="020B0609020204030204" pitchFamily="49" charset="0"/>
                <a:ea typeface="Geneva" panose="020B0503030404040204" pitchFamily="34" charset="0"/>
              </a:rPr>
              <a:t>               48.859149</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2.293245,</a:t>
            </a:r>
          </a:p>
          <a:p>
            <a:pPr algn="l"/>
            <a:r>
              <a:rPr lang="fr-FR" sz="2000" dirty="0">
                <a:latin typeface="Consolas" panose="020B0609020204030204" pitchFamily="49" charset="0"/>
                <a:ea typeface="Geneva" panose="020B0503030404040204" pitchFamily="34" charset="0"/>
              </a:rPr>
              <a:t>               48.858231</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2.294500,</a:t>
            </a:r>
          </a:p>
          <a:p>
            <a:pPr algn="l"/>
            <a:r>
              <a:rPr lang="fr-FR" sz="2000" dirty="0">
                <a:latin typeface="Consolas" panose="020B0609020204030204" pitchFamily="49" charset="0"/>
                <a:ea typeface="Geneva" panose="020B0503030404040204" pitchFamily="34" charset="0"/>
              </a:rPr>
              <a:t>               48.857440</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2.295873,</a:t>
            </a:r>
          </a:p>
          <a:p>
            <a:pPr algn="l"/>
            <a:r>
              <a:rPr lang="fr-FR" sz="2000" dirty="0">
                <a:latin typeface="Consolas" panose="020B0609020204030204" pitchFamily="49" charset="0"/>
                <a:ea typeface="Geneva" panose="020B0503030404040204" pitchFamily="34" charset="0"/>
              </a:rPr>
              <a:t>               48.858309</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   }</a:t>
            </a:r>
          </a:p>
          <a:p>
            <a:pPr algn="l"/>
            <a:r>
              <a:rPr lang="fr-FR" sz="2000" dirty="0">
                <a:latin typeface="Consolas" panose="020B0609020204030204" pitchFamily="49" charset="0"/>
                <a:ea typeface="Geneva" panose="020B0503030404040204" pitchFamily="34" charset="0"/>
              </a:rPr>
              <a:t>}</a:t>
            </a:r>
            <a:endParaRPr kumimoji="0" lang="fr-FR" sz="2000" b="0" i="0" u="none" strike="noStrike" cap="none" spc="0" normalizeH="0" baseline="0" dirty="0">
              <a:ln>
                <a:noFill/>
              </a:ln>
              <a:solidFill>
                <a:srgbClr val="000000"/>
              </a:solidFill>
              <a:effectLst/>
              <a:uFillTx/>
              <a:latin typeface="Consolas" panose="020B0609020204030204" pitchFamily="49" charset="0"/>
              <a:ea typeface="Geneva" panose="020B0503030404040204" pitchFamily="34" charset="0"/>
              <a:sym typeface="Helvetica Light"/>
            </a:endParaRPr>
          </a:p>
        </p:txBody>
      </p:sp>
      <p:pic>
        <p:nvPicPr>
          <p:cNvPr id="9" name="Picture 8">
            <a:extLst>
              <a:ext uri="{FF2B5EF4-FFF2-40B4-BE49-F238E27FC236}">
                <a16:creationId xmlns:a16="http://schemas.microsoft.com/office/drawing/2014/main" id="{CEDAF93A-723C-884D-A5CF-76E549062A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184251526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sz="7200" dirty="0"/>
              <a:t>Web Annotation and Web Entities</a:t>
            </a:r>
            <a:endParaRPr sz="7200"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6</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10450286" y="2612572"/>
            <a:ext cx="9895113"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sz="4400" dirty="0"/>
              <a:t>Our use case as a development shop in </a:t>
            </a:r>
            <a:r>
              <a:rPr lang="en-US" sz="4400" dirty="0" err="1"/>
              <a:t>digitial</a:t>
            </a:r>
            <a:r>
              <a:rPr lang="en-US" sz="4400" dirty="0"/>
              <a:t> humanities is to use existing standards to generate standardized assertions on the Web for cultural heritage resources we don’t own.  </a:t>
            </a:r>
            <a:r>
              <a:rPr lang="en-US" sz="4400" dirty="0">
                <a:hlinkClick r:id="rId3"/>
              </a:rPr>
              <a:t>Web Annotation</a:t>
            </a:r>
            <a:r>
              <a:rPr lang="en-US" sz="4400" dirty="0"/>
              <a:t> is a W3C Standard with a supplied Linked Data context created for this semantic.  You can see this idea through a simple pipeline in </a:t>
            </a:r>
            <a:r>
              <a:rPr lang="en-US" sz="4400" u="sng" dirty="0">
                <a:hlinkClick r:id="rId4"/>
              </a:rPr>
              <a:t>this demo</a:t>
            </a:r>
            <a:r>
              <a:rPr lang="en-US" sz="4400" dirty="0"/>
              <a:t>.  I can supply the URI of any Web entity and “target” it with geospatial information.  The one I chose was a public IIIF entity from a </a:t>
            </a:r>
            <a:r>
              <a:rPr lang="en-US" sz="4400" u="sng" dirty="0">
                <a:hlinkClick r:id="rId5"/>
              </a:rPr>
              <a:t>dataset at Stanford University</a:t>
            </a:r>
            <a:endParaRPr lang="en-US" sz="4400" dirty="0"/>
          </a:p>
        </p:txBody>
      </p:sp>
      <p:sp>
        <p:nvSpPr>
          <p:cNvPr id="8" name="TextBox 7">
            <a:extLst>
              <a:ext uri="{FF2B5EF4-FFF2-40B4-BE49-F238E27FC236}">
                <a16:creationId xmlns:a16="http://schemas.microsoft.com/office/drawing/2014/main" id="{E83CF0DF-91D8-EA41-9681-3B8E37B45F96}"/>
              </a:ext>
            </a:extLst>
          </p:cNvPr>
          <p:cNvSpPr txBox="1"/>
          <p:nvPr/>
        </p:nvSpPr>
        <p:spPr>
          <a:xfrm>
            <a:off x="413668" y="2612572"/>
            <a:ext cx="9078175"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endParaRPr kumimoji="0" lang="fr-FR" sz="1400" b="0" i="0" u="none" strike="noStrike" cap="none" spc="0" normalizeH="0" baseline="0" dirty="0">
              <a:ln>
                <a:noFill/>
              </a:ln>
              <a:solidFill>
                <a:srgbClr val="000000"/>
              </a:solidFill>
              <a:effectLst/>
              <a:uFillTx/>
              <a:latin typeface="Consolas" panose="020B0609020204030204" pitchFamily="49" charset="0"/>
              <a:ea typeface="Geneva" panose="020B0503030404040204" pitchFamily="34" charset="0"/>
              <a:sym typeface="Helvetica Light"/>
            </a:endParaRPr>
          </a:p>
        </p:txBody>
      </p:sp>
      <p:pic>
        <p:nvPicPr>
          <p:cNvPr id="9" name="Picture 8">
            <a:extLst>
              <a:ext uri="{FF2B5EF4-FFF2-40B4-BE49-F238E27FC236}">
                <a16:creationId xmlns:a16="http://schemas.microsoft.com/office/drawing/2014/main" id="{CEDAF93A-723C-884D-A5CF-76E549062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pic>
        <p:nvPicPr>
          <p:cNvPr id="3" name="Picture 2"/>
          <p:cNvPicPr>
            <a:picLocks noChangeAspect="1"/>
          </p:cNvPicPr>
          <p:nvPr/>
        </p:nvPicPr>
        <p:blipFill>
          <a:blip r:embed="rId7"/>
          <a:stretch>
            <a:fillRect/>
          </a:stretch>
        </p:blipFill>
        <p:spPr>
          <a:xfrm>
            <a:off x="130984" y="2612572"/>
            <a:ext cx="10075803" cy="5315581"/>
          </a:xfrm>
          <a:prstGeom prst="rect">
            <a:avLst/>
          </a:prstGeom>
        </p:spPr>
      </p:pic>
    </p:spTree>
    <p:extLst>
      <p:ext uri="{BB962C8B-B14F-4D97-AF65-F5344CB8AC3E}">
        <p14:creationId xmlns:p14="http://schemas.microsoft.com/office/powerpoint/2010/main" val="217761174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dirty="0" err="1"/>
              <a:t>GeoJSON</a:t>
            </a:r>
            <a:r>
              <a:rPr lang="en-US" dirty="0"/>
              <a:t>-LD Web Annotation</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7</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5783690" y="2751008"/>
            <a:ext cx="759980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sz="1600" dirty="0">
                <a:latin typeface="Consolas" panose="020B0609020204030204" pitchFamily="49" charset="0"/>
              </a:rPr>
              <a:t>{</a:t>
            </a:r>
          </a:p>
          <a:p>
            <a:pPr algn="l"/>
            <a:r>
              <a:rPr lang="en-US" sz="1600" dirty="0">
                <a:latin typeface="Consolas" panose="020B0609020204030204" pitchFamily="49" charset="0"/>
              </a:rPr>
              <a:t>   "@context":[</a:t>
            </a:r>
          </a:p>
          <a:p>
            <a:pPr algn="l"/>
            <a:r>
              <a:rPr lang="en-US" sz="1600" dirty="0">
                <a:latin typeface="Consolas" panose="020B0609020204030204" pitchFamily="49" charset="0"/>
              </a:rPr>
              <a:t>      "https://geojson.org/</a:t>
            </a:r>
            <a:r>
              <a:rPr lang="en-US" sz="1600" dirty="0" err="1">
                <a:latin typeface="Consolas" panose="020B0609020204030204" pitchFamily="49" charset="0"/>
              </a:rPr>
              <a:t>geojson-ld</a:t>
            </a:r>
            <a:r>
              <a:rPr lang="en-US" sz="1600" dirty="0">
                <a:latin typeface="Consolas" panose="020B0609020204030204" pitchFamily="49" charset="0"/>
              </a:rPr>
              <a:t>/</a:t>
            </a:r>
            <a:r>
              <a:rPr lang="en-US" sz="1600" dirty="0" err="1">
                <a:latin typeface="Consolas" panose="020B0609020204030204" pitchFamily="49" charset="0"/>
              </a:rPr>
              <a:t>geojson-context.jsonld</a:t>
            </a:r>
            <a:r>
              <a:rPr lang="en-US" sz="1600" dirty="0">
                <a:latin typeface="Consolas" panose="020B0609020204030204" pitchFamily="49" charset="0"/>
              </a:rPr>
              <a:t>",</a:t>
            </a:r>
          </a:p>
          <a:p>
            <a:pPr algn="l"/>
            <a:r>
              <a:rPr lang="en-US" sz="1600" dirty="0">
                <a:latin typeface="Consolas" panose="020B0609020204030204" pitchFamily="49" charset="0"/>
              </a:rPr>
              <a:t>      "http://www.w3.org/ns/anno.jsonld"</a:t>
            </a:r>
          </a:p>
          <a:p>
            <a:pPr algn="l"/>
            <a:r>
              <a:rPr lang="en-US" sz="1600" dirty="0">
                <a:latin typeface="Consolas" panose="020B0609020204030204" pitchFamily="49" charset="0"/>
              </a:rPr>
              <a:t>   ],</a:t>
            </a:r>
          </a:p>
          <a:p>
            <a:pPr algn="l"/>
            <a:r>
              <a:rPr lang="en-US" sz="1600" dirty="0">
                <a:latin typeface="Consolas" panose="020B0609020204030204" pitchFamily="49" charset="0"/>
              </a:rPr>
              <a:t>   "</a:t>
            </a:r>
            <a:r>
              <a:rPr lang="en-US" sz="1600" dirty="0" err="1">
                <a:latin typeface="Consolas" panose="020B0609020204030204" pitchFamily="49" charset="0"/>
              </a:rPr>
              <a:t>id":"https</a:t>
            </a:r>
            <a:r>
              <a:rPr lang="en-US" sz="1600" dirty="0">
                <a:latin typeface="Consolas" panose="020B0609020204030204" pitchFamily="49" charset="0"/>
              </a:rPr>
              <a:t>://www.example.org/bryan/web-annotation/1",</a:t>
            </a:r>
          </a:p>
          <a:p>
            <a:pPr algn="l"/>
            <a:r>
              <a:rPr lang="en-US" sz="1600" dirty="0">
                <a:latin typeface="Consolas" panose="020B0609020204030204" pitchFamily="49" charset="0"/>
              </a:rPr>
              <a:t>   "</a:t>
            </a:r>
            <a:r>
              <a:rPr lang="en-US" sz="1600" dirty="0" err="1">
                <a:latin typeface="Consolas" panose="020B0609020204030204" pitchFamily="49" charset="0"/>
              </a:rPr>
              <a:t>type":"Annotation</a:t>
            </a:r>
            <a:r>
              <a:rPr lang="en-US" sz="1600" dirty="0">
                <a:latin typeface="Consolas" panose="020B0609020204030204" pitchFamily="49" charset="0"/>
              </a:rPr>
              <a:t>",</a:t>
            </a:r>
          </a:p>
          <a:p>
            <a:pPr algn="l"/>
            <a:r>
              <a:rPr lang="en-US" sz="1600" dirty="0">
                <a:latin typeface="Consolas" panose="020B0609020204030204" pitchFamily="49" charset="0"/>
              </a:rPr>
              <a:t>   "</a:t>
            </a:r>
            <a:r>
              <a:rPr lang="en-US" sz="1600" dirty="0" err="1">
                <a:latin typeface="Consolas" panose="020B0609020204030204" pitchFamily="49" charset="0"/>
              </a:rPr>
              <a:t>motivation":"tagging</a:t>
            </a:r>
            <a:r>
              <a:rPr lang="en-US" sz="1600" dirty="0">
                <a:latin typeface="Consolas" panose="020B0609020204030204" pitchFamily="49" charset="0"/>
              </a:rPr>
              <a:t>",</a:t>
            </a:r>
          </a:p>
          <a:p>
            <a:pPr algn="l"/>
            <a:r>
              <a:rPr lang="en-US" sz="1600" dirty="0">
                <a:latin typeface="Consolas" panose="020B0609020204030204" pitchFamily="49" charset="0"/>
              </a:rPr>
              <a:t>   "label":{</a:t>
            </a:r>
          </a:p>
          <a:p>
            <a:pPr algn="l"/>
            <a:r>
              <a:rPr lang="en-US" sz="1600" dirty="0">
                <a:latin typeface="Consolas" panose="020B0609020204030204" pitchFamily="49" charset="0"/>
              </a:rPr>
              <a:t>      "</a:t>
            </a:r>
            <a:r>
              <a:rPr lang="en-US" sz="1600" dirty="0" err="1">
                <a:latin typeface="Consolas" panose="020B0609020204030204" pitchFamily="49" charset="0"/>
              </a:rPr>
              <a:t>en</a:t>
            </a:r>
            <a:r>
              <a:rPr lang="en-US" sz="1600" dirty="0">
                <a:latin typeface="Consolas" panose="020B0609020204030204" pitchFamily="49" charset="0"/>
              </a:rPr>
              <a:t>":[</a:t>
            </a:r>
          </a:p>
          <a:p>
            <a:pPr algn="l"/>
            <a:r>
              <a:rPr lang="en-US" sz="1600" dirty="0">
                <a:latin typeface="Consolas" panose="020B0609020204030204" pitchFamily="49" charset="0"/>
              </a:rPr>
              <a:t>         "Crude encapsulation of the Eiffel Tower."</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"body":{</a:t>
            </a:r>
          </a:p>
          <a:p>
            <a:pPr algn="l"/>
            <a:r>
              <a:rPr lang="en-US" sz="1600" dirty="0">
                <a:latin typeface="Consolas" panose="020B0609020204030204" pitchFamily="49" charset="0"/>
              </a:rPr>
              <a:t>      "</a:t>
            </a:r>
            <a:r>
              <a:rPr lang="en-US" sz="1600" dirty="0" err="1">
                <a:latin typeface="Consolas" panose="020B0609020204030204" pitchFamily="49" charset="0"/>
              </a:rPr>
              <a:t>type":"Feature</a:t>
            </a:r>
            <a:r>
              <a:rPr lang="en-US" sz="1600" dirty="0">
                <a:latin typeface="Consolas" panose="020B0609020204030204" pitchFamily="49" charset="0"/>
              </a:rPr>
              <a:t>",</a:t>
            </a:r>
          </a:p>
          <a:p>
            <a:pPr algn="l"/>
            <a:r>
              <a:rPr lang="en-US" sz="1600" dirty="0">
                <a:latin typeface="Consolas" panose="020B0609020204030204" pitchFamily="49" charset="0"/>
              </a:rPr>
              <a:t>      "properties":{},</a:t>
            </a:r>
          </a:p>
          <a:p>
            <a:pPr algn="l"/>
            <a:r>
              <a:rPr lang="en-US" sz="1600" dirty="0">
                <a:latin typeface="Consolas" panose="020B0609020204030204" pitchFamily="49" charset="0"/>
              </a:rPr>
              <a:t>      "geometry":{</a:t>
            </a:r>
          </a:p>
          <a:p>
            <a:pPr algn="l"/>
            <a:r>
              <a:rPr lang="en-US" sz="1600" dirty="0">
                <a:latin typeface="Consolas" panose="020B0609020204030204" pitchFamily="49" charset="0"/>
              </a:rPr>
              <a:t>         "</a:t>
            </a:r>
            <a:r>
              <a:rPr lang="en-US" sz="1600" dirty="0" err="1">
                <a:latin typeface="Consolas" panose="020B0609020204030204" pitchFamily="49" charset="0"/>
              </a:rPr>
              <a:t>type":"Polygon</a:t>
            </a:r>
            <a:r>
              <a:rPr lang="en-US" sz="1600" dirty="0">
                <a:latin typeface="Consolas" panose="020B0609020204030204" pitchFamily="49" charset="0"/>
              </a:rPr>
              <a:t>",</a:t>
            </a:r>
          </a:p>
          <a:p>
            <a:pPr algn="l"/>
            <a:r>
              <a:rPr lang="en-US" sz="1600" dirty="0">
                <a:latin typeface="Consolas" panose="020B0609020204030204" pitchFamily="49" charset="0"/>
              </a:rPr>
              <a:t>         "coordinates":[</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2.295873,</a:t>
            </a:r>
          </a:p>
          <a:p>
            <a:pPr algn="l"/>
            <a:r>
              <a:rPr lang="en-US" sz="1600" dirty="0">
                <a:latin typeface="Consolas" panose="020B0609020204030204" pitchFamily="49" charset="0"/>
              </a:rPr>
              <a:t>                  48.858309</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2.294506,</a:t>
            </a:r>
          </a:p>
          <a:p>
            <a:pPr algn="l"/>
            <a:r>
              <a:rPr lang="en-US" sz="1600" dirty="0">
                <a:latin typeface="Consolas" panose="020B0609020204030204" pitchFamily="49" charset="0"/>
              </a:rPr>
              <a:t>                  48.859149</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2.293245,</a:t>
            </a:r>
          </a:p>
          <a:p>
            <a:pPr algn="l"/>
            <a:r>
              <a:rPr lang="en-US" sz="1600" dirty="0">
                <a:latin typeface="Consolas" panose="020B0609020204030204" pitchFamily="49" charset="0"/>
              </a:rPr>
              <a:t>                  48.858231</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2.294500,</a:t>
            </a:r>
          </a:p>
          <a:p>
            <a:pPr algn="l"/>
            <a:r>
              <a:rPr lang="en-US" sz="1600" dirty="0">
                <a:latin typeface="Consolas" panose="020B0609020204030204" pitchFamily="49" charset="0"/>
              </a:rPr>
              <a:t>                  48.857440</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2.295873,</a:t>
            </a:r>
          </a:p>
          <a:p>
            <a:pPr algn="l"/>
            <a:r>
              <a:rPr lang="en-US" sz="1600" dirty="0">
                <a:latin typeface="Consolas" panose="020B0609020204030204" pitchFamily="49" charset="0"/>
              </a:rPr>
              <a:t>                  48.858309</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a:t>
            </a:r>
          </a:p>
          <a:p>
            <a:pPr algn="l"/>
            <a:r>
              <a:rPr lang="en-US" sz="1600" dirty="0">
                <a:latin typeface="Consolas" panose="020B0609020204030204" pitchFamily="49" charset="0"/>
              </a:rPr>
              <a:t>   "</a:t>
            </a:r>
            <a:r>
              <a:rPr lang="en-US" sz="1600" dirty="0" err="1">
                <a:latin typeface="Consolas" panose="020B0609020204030204" pitchFamily="49" charset="0"/>
              </a:rPr>
              <a:t>target":"https</a:t>
            </a:r>
            <a:r>
              <a:rPr lang="en-US" sz="1600" dirty="0">
                <a:latin typeface="Consolas" panose="020B0609020204030204" pitchFamily="49" charset="0"/>
              </a:rPr>
              <a:t>://www.example.org/bryan/web-resource/1"</a:t>
            </a:r>
          </a:p>
          <a:p>
            <a:pPr algn="l"/>
            <a:r>
              <a:rPr lang="en-US" sz="1600" dirty="0">
                <a:latin typeface="Consolas" panose="020B0609020204030204" pitchFamily="49" charset="0"/>
              </a:rPr>
              <a:t>}</a:t>
            </a:r>
          </a:p>
        </p:txBody>
      </p:sp>
      <p:pic>
        <p:nvPicPr>
          <p:cNvPr id="8" name="Picture 7">
            <a:extLst>
              <a:ext uri="{FF2B5EF4-FFF2-40B4-BE49-F238E27FC236}">
                <a16:creationId xmlns:a16="http://schemas.microsoft.com/office/drawing/2014/main" id="{60FD8489-2242-7D47-8FD6-065B2DB0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3285770018"/>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sz="7200" dirty="0"/>
              <a:t>From Web Annotation to Web UI</a:t>
            </a:r>
            <a:endParaRPr sz="7200"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8</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12572"/>
            <a:ext cx="1993173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sz="4400" dirty="0">
                <a:hlinkClick r:id="rId3"/>
              </a:rPr>
              <a:t>I can ask datasets for all the coordinate assertions they have</a:t>
            </a:r>
            <a:r>
              <a:rPr lang="en-US" sz="4400" dirty="0"/>
              <a:t>.  The Web Application that generates these Web Annotations is following these standards.  The viewer cannot draw the Web Annotation, but it can draw the Web Annotation bodies.  This functionality was not free and required a small amount of scripting to feed the mapping system just the Web Annotation bodies instead of the entire Web Annotations.  </a:t>
            </a:r>
          </a:p>
        </p:txBody>
      </p:sp>
      <p:pic>
        <p:nvPicPr>
          <p:cNvPr id="9" name="Picture 8">
            <a:extLst>
              <a:ext uri="{FF2B5EF4-FFF2-40B4-BE49-F238E27FC236}">
                <a16:creationId xmlns:a16="http://schemas.microsoft.com/office/drawing/2014/main" id="{CEDAF93A-723C-884D-A5CF-76E54906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352407996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13668" y="0"/>
            <a:ext cx="15609094" cy="2435124"/>
          </a:xfrm>
          <a:prstGeom prst="rect">
            <a:avLst/>
          </a:prstGeom>
        </p:spPr>
        <p:txBody>
          <a:bodyPr>
            <a:noAutofit/>
          </a:bodyPr>
          <a:lstStyle/>
          <a:p>
            <a:pPr algn="l" defTabSz="607932">
              <a:defRPr sz="8288"/>
            </a:pPr>
            <a:r>
              <a:rPr lang="en-US" sz="8000" dirty="0"/>
              <a:t>IIIF Maps Community Group</a:t>
            </a:r>
            <a:endParaRPr sz="8000"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a:xfrm>
            <a:off x="19841357" y="12738264"/>
            <a:ext cx="371895" cy="636710"/>
          </a:xfrm>
        </p:spPr>
        <p:txBody>
          <a:bodyPr/>
          <a:lstStyle/>
          <a:p>
            <a:fld id="{86CB4B4D-7CA3-9044-876B-883B54F8677D}" type="slidenum">
              <a:rPr lang="fr-FR" sz="3200" smtClean="0">
                <a:solidFill>
                  <a:srgbClr val="0D6DB6"/>
                </a:solidFill>
              </a:rPr>
              <a:t>9</a:t>
            </a:fld>
            <a:endParaRPr lang="fr-FR" sz="3200" dirty="0">
              <a:solidFill>
                <a:srgbClr val="0D6DB6"/>
              </a:solidFill>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19435247" y="12650520"/>
            <a:ext cx="1090160" cy="775564"/>
          </a:xfrm>
          <a:prstGeom prst="bracketPair">
            <a:avLst/>
          </a:prstGeom>
          <a:noFill/>
          <a:ln w="25400"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sp>
        <p:nvSpPr>
          <p:cNvPr id="18" name="TextBox 17">
            <a:extLst>
              <a:ext uri="{FF2B5EF4-FFF2-40B4-BE49-F238E27FC236}">
                <a16:creationId xmlns:a16="http://schemas.microsoft.com/office/drawing/2014/main" id="{0AC010A6-8696-2148-A5C1-40B54A8142B9}"/>
              </a:ext>
            </a:extLst>
          </p:cNvPr>
          <p:cNvSpPr txBox="1"/>
          <p:nvPr/>
        </p:nvSpPr>
        <p:spPr>
          <a:xfrm>
            <a:off x="413668" y="2612572"/>
            <a:ext cx="19931731" cy="9470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r>
              <a:rPr lang="en-US" sz="4400" dirty="0"/>
              <a:t>I am a chair of the IIIF Maps Technical Specification Group.  We are looking to describe resources under the scope of the IIIF Presentation API 3.0 and have recently focused on Images of Maps.  We are producing data recipes to accomplish our goals, which can be found in the </a:t>
            </a:r>
            <a:r>
              <a:rPr lang="en-US" sz="4400" dirty="0">
                <a:hlinkClick r:id="rId3"/>
              </a:rPr>
              <a:t>IIIF Cookbook</a:t>
            </a:r>
            <a:r>
              <a:rPr lang="en-US" sz="4400" dirty="0"/>
              <a:t>.  You can see </a:t>
            </a:r>
            <a:r>
              <a:rPr lang="en-US" sz="4400" dirty="0">
                <a:hlinkClick r:id="rId4"/>
              </a:rPr>
              <a:t>these recipes</a:t>
            </a:r>
            <a:r>
              <a:rPr lang="en-US" sz="4400" dirty="0"/>
              <a:t> use embedded Web Annotations to supplement resources, just like our example.  The only difference is the context, which is for IIIF resources.  The IIIF Presentation API 3.0 uses the W3C Web Annotation context to describe the Annotations used within the framework, so the LD functionality around resources and their annotations is the same as the functionality shown earlier.</a:t>
            </a:r>
          </a:p>
        </p:txBody>
      </p:sp>
      <p:pic>
        <p:nvPicPr>
          <p:cNvPr id="9" name="Picture 8">
            <a:extLst>
              <a:ext uri="{FF2B5EF4-FFF2-40B4-BE49-F238E27FC236}">
                <a16:creationId xmlns:a16="http://schemas.microsoft.com/office/drawing/2014/main" id="{CEDAF93A-723C-884D-A5CF-76E549062A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413668" y="1694761"/>
            <a:ext cx="20111739" cy="96228"/>
          </a:xfrm>
          <a:prstGeom prst="rect">
            <a:avLst/>
          </a:prstGeom>
        </p:spPr>
      </p:pic>
    </p:spTree>
    <p:extLst>
      <p:ext uri="{BB962C8B-B14F-4D97-AF65-F5344CB8AC3E}">
        <p14:creationId xmlns:p14="http://schemas.microsoft.com/office/powerpoint/2010/main" val="3154461319"/>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aps-for-the-web" id="{49FE88A6-025B-5046-A429-D63F097E10D7}" vid="{FE8FD3C7-B50A-B944-AAA2-18713FA46005}"/>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maps-for-the-web</Template>
  <TotalTime>255</TotalTime>
  <Words>1064</Words>
  <Application>Microsoft Office PowerPoint</Application>
  <PresentationFormat>Custom</PresentationFormat>
  <Paragraphs>131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Alegreya Sans</vt:lpstr>
      <vt:lpstr>Arial</vt:lpstr>
      <vt:lpstr>Avenir Next Condensed</vt:lpstr>
      <vt:lpstr>Consolas</vt:lpstr>
      <vt:lpstr>Futura PT Book</vt:lpstr>
      <vt:lpstr>Futura PT Heavy</vt:lpstr>
      <vt:lpstr>Geneva</vt:lpstr>
      <vt:lpstr>Helvetica</vt:lpstr>
      <vt:lpstr>Helvetica Light</vt:lpstr>
      <vt:lpstr>Helvetica Neue</vt:lpstr>
      <vt:lpstr>White</vt:lpstr>
      <vt:lpstr>PowerPoint Presentation</vt:lpstr>
      <vt:lpstr>Why Linked Data</vt:lpstr>
      <vt:lpstr>GeoJSON and LD context</vt:lpstr>
      <vt:lpstr>GeoJSON-LD Caution</vt:lpstr>
      <vt:lpstr>Playing Around With GeoJSON</vt:lpstr>
      <vt:lpstr>Web Annotation and Web Entities</vt:lpstr>
      <vt:lpstr>GeoJSON-LD Web Annotation</vt:lpstr>
      <vt:lpstr>From Web Annotation to Web UI</vt:lpstr>
      <vt:lpstr>IIIF Maps Community Group</vt:lpstr>
      <vt:lpstr>Future of GeoJSON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Haberberger</dc:creator>
  <cp:lastModifiedBy>Bryan Haberberger</cp:lastModifiedBy>
  <cp:revision>15</cp:revision>
  <dcterms:created xsi:type="dcterms:W3CDTF">2020-09-22T16:27:17Z</dcterms:created>
  <dcterms:modified xsi:type="dcterms:W3CDTF">2020-09-22T21:23:18Z</dcterms:modified>
</cp:coreProperties>
</file>