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83" r:id="rId3"/>
    <p:sldId id="284" r:id="rId4"/>
    <p:sldId id="285" r:id="rId5"/>
    <p:sldId id="286" r:id="rId6"/>
    <p:sldId id="288" r:id="rId7"/>
    <p:sldId id="287" r:id="rId8"/>
    <p:sldId id="289" r:id="rId9"/>
    <p:sldId id="290" r:id="rId10"/>
    <p:sldId id="292" r:id="rId11"/>
    <p:sldId id="291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s Rafael Palomino" initials="NRP" lastIdx="1" clrIdx="0">
    <p:extLst>
      <p:ext uri="{19B8F6BF-5375-455C-9EA6-DF929625EA0E}">
        <p15:presenceInfo xmlns:p15="http://schemas.microsoft.com/office/powerpoint/2012/main" userId="9dc7dcbcbad3ab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0"/>
    <p:restoredTop sz="94664"/>
  </p:normalViewPr>
  <p:slideViewPr>
    <p:cSldViewPr snapToGrid="0" snapToObjects="1">
      <p:cViewPr>
        <p:scale>
          <a:sx n="59" d="100"/>
          <a:sy n="59" d="100"/>
        </p:scale>
        <p:origin x="52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6C79DF-DC3F-4768-BCE3-568F2E47B17F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711CC5B3-9989-44C3-BD96-FB455A6232B5}">
      <dgm:prSet phldrT="[Text]" custT="1"/>
      <dgm:spPr/>
      <dgm:t>
        <a:bodyPr/>
        <a:lstStyle/>
        <a:p>
          <a:r>
            <a:rPr lang="en-CA" sz="3200" dirty="0"/>
            <a:t>Connect in-Context</a:t>
          </a:r>
        </a:p>
      </dgm:t>
    </dgm:pt>
    <dgm:pt modelId="{5BBB2EB4-30E6-41E4-96B4-253A90A17D3C}" type="parTrans" cxnId="{00DAFE5A-74A2-4504-B393-CEB81F7A8FB2}">
      <dgm:prSet/>
      <dgm:spPr/>
      <dgm:t>
        <a:bodyPr/>
        <a:lstStyle/>
        <a:p>
          <a:endParaRPr lang="en-CA"/>
        </a:p>
      </dgm:t>
    </dgm:pt>
    <dgm:pt modelId="{66F1F891-3A9E-47FF-84C9-A0FD4530BDBD}" type="sibTrans" cxnId="{00DAFE5A-74A2-4504-B393-CEB81F7A8FB2}">
      <dgm:prSet/>
      <dgm:spPr/>
      <dgm:t>
        <a:bodyPr/>
        <a:lstStyle/>
        <a:p>
          <a:endParaRPr lang="en-CA"/>
        </a:p>
      </dgm:t>
    </dgm:pt>
    <dgm:pt modelId="{84438DFB-16C6-4767-9CD3-084CF280B43E}">
      <dgm:prSet phldrT="[Text]" custT="1"/>
      <dgm:spPr/>
      <dgm:t>
        <a:bodyPr/>
        <a:lstStyle/>
        <a:p>
          <a:r>
            <a:rPr lang="en-CA" sz="2400" dirty="0"/>
            <a:t>Boundaryless</a:t>
          </a:r>
        </a:p>
      </dgm:t>
    </dgm:pt>
    <dgm:pt modelId="{539022A8-B478-47AF-A974-43F62DB9E2BA}" type="parTrans" cxnId="{5049490B-A337-4DFB-B135-66085DA4060A}">
      <dgm:prSet/>
      <dgm:spPr/>
      <dgm:t>
        <a:bodyPr/>
        <a:lstStyle/>
        <a:p>
          <a:endParaRPr lang="en-CA"/>
        </a:p>
      </dgm:t>
    </dgm:pt>
    <dgm:pt modelId="{51D27433-54A4-4874-964B-F06A0E284A25}" type="sibTrans" cxnId="{5049490B-A337-4DFB-B135-66085DA4060A}">
      <dgm:prSet/>
      <dgm:spPr/>
      <dgm:t>
        <a:bodyPr/>
        <a:lstStyle/>
        <a:p>
          <a:endParaRPr lang="en-CA"/>
        </a:p>
      </dgm:t>
    </dgm:pt>
    <dgm:pt modelId="{16C212DB-AE79-47E5-BD8B-EC0FB3035642}">
      <dgm:prSet phldrT="[Text]"/>
      <dgm:spPr/>
      <dgm:t>
        <a:bodyPr/>
        <a:lstStyle/>
        <a:p>
          <a:r>
            <a:rPr lang="en-CA" dirty="0"/>
            <a:t>Advanced analytics</a:t>
          </a:r>
        </a:p>
        <a:p>
          <a:endParaRPr lang="en-CA" dirty="0"/>
        </a:p>
      </dgm:t>
    </dgm:pt>
    <dgm:pt modelId="{8C0CC7DF-E5DF-4C59-AB14-D67297D958A1}" type="parTrans" cxnId="{6FC4C7F8-E182-4E20-A1E8-E88E9990DE5A}">
      <dgm:prSet/>
      <dgm:spPr/>
      <dgm:t>
        <a:bodyPr/>
        <a:lstStyle/>
        <a:p>
          <a:endParaRPr lang="en-CA"/>
        </a:p>
      </dgm:t>
    </dgm:pt>
    <dgm:pt modelId="{9C93E1E9-BD98-4F2C-92EE-391BE3539717}" type="sibTrans" cxnId="{6FC4C7F8-E182-4E20-A1E8-E88E9990DE5A}">
      <dgm:prSet/>
      <dgm:spPr/>
      <dgm:t>
        <a:bodyPr/>
        <a:lstStyle/>
        <a:p>
          <a:endParaRPr lang="en-CA"/>
        </a:p>
      </dgm:t>
    </dgm:pt>
    <dgm:pt modelId="{1C49DACC-7A7F-41A6-9214-F47983A76343}">
      <dgm:prSet phldrT="[Text]" custT="1"/>
      <dgm:spPr/>
      <dgm:t>
        <a:bodyPr/>
        <a:lstStyle/>
        <a:p>
          <a:r>
            <a:rPr lang="en-CA" sz="3200" dirty="0"/>
            <a:t>Predictive</a:t>
          </a:r>
        </a:p>
      </dgm:t>
    </dgm:pt>
    <dgm:pt modelId="{95EA529F-63ED-441E-938E-374A2B7272BF}" type="parTrans" cxnId="{50ED1478-2EA9-4EC0-9139-A74DC7DDDD28}">
      <dgm:prSet/>
      <dgm:spPr/>
      <dgm:t>
        <a:bodyPr/>
        <a:lstStyle/>
        <a:p>
          <a:endParaRPr lang="en-CA"/>
        </a:p>
      </dgm:t>
    </dgm:pt>
    <dgm:pt modelId="{EDEB14C7-8DE0-4923-8EE2-0BF61B44EC0B}" type="sibTrans" cxnId="{50ED1478-2EA9-4EC0-9139-A74DC7DDDD28}">
      <dgm:prSet/>
      <dgm:spPr/>
      <dgm:t>
        <a:bodyPr/>
        <a:lstStyle/>
        <a:p>
          <a:endParaRPr lang="en-CA"/>
        </a:p>
      </dgm:t>
    </dgm:pt>
    <dgm:pt modelId="{DFA9BB00-1573-4536-AF9B-F32B5FCB4677}">
      <dgm:prSet phldrT="[Text]" custT="1"/>
      <dgm:spPr/>
      <dgm:t>
        <a:bodyPr/>
        <a:lstStyle/>
        <a:p>
          <a:r>
            <a:rPr lang="en-CA" sz="2800" dirty="0"/>
            <a:t>Pervasive</a:t>
          </a:r>
        </a:p>
      </dgm:t>
    </dgm:pt>
    <dgm:pt modelId="{E4821C2B-EE31-4B7A-B197-C4A06E42A6E0}" type="parTrans" cxnId="{C4617949-D6A0-45D5-BE20-26029FB47419}">
      <dgm:prSet/>
      <dgm:spPr/>
      <dgm:t>
        <a:bodyPr/>
        <a:lstStyle/>
        <a:p>
          <a:endParaRPr lang="en-CA"/>
        </a:p>
      </dgm:t>
    </dgm:pt>
    <dgm:pt modelId="{39389B06-54EA-4BE7-9C34-E0F379F0A497}" type="sibTrans" cxnId="{C4617949-D6A0-45D5-BE20-26029FB47419}">
      <dgm:prSet/>
      <dgm:spPr/>
      <dgm:t>
        <a:bodyPr/>
        <a:lstStyle/>
        <a:p>
          <a:endParaRPr lang="en-CA"/>
        </a:p>
      </dgm:t>
    </dgm:pt>
    <dgm:pt modelId="{54D1B228-A611-4AEA-B059-41292469BABB}">
      <dgm:prSet phldrT="[Text]"/>
      <dgm:spPr/>
      <dgm:t>
        <a:bodyPr/>
        <a:lstStyle/>
        <a:p>
          <a:r>
            <a:rPr lang="en-CA" dirty="0"/>
            <a:t>Experience</a:t>
          </a:r>
        </a:p>
      </dgm:t>
    </dgm:pt>
    <dgm:pt modelId="{34EA602F-0AF6-4BFC-9009-2E55C27F924F}" type="parTrans" cxnId="{B64F8FBD-FBF2-4F69-9142-94F0A5DAFD5E}">
      <dgm:prSet/>
      <dgm:spPr/>
      <dgm:t>
        <a:bodyPr/>
        <a:lstStyle/>
        <a:p>
          <a:endParaRPr lang="en-CA"/>
        </a:p>
      </dgm:t>
    </dgm:pt>
    <dgm:pt modelId="{15650818-15F9-45CC-93AE-C75F29BD50F7}" type="sibTrans" cxnId="{B64F8FBD-FBF2-4F69-9142-94F0A5DAFD5E}">
      <dgm:prSet/>
      <dgm:spPr/>
      <dgm:t>
        <a:bodyPr/>
        <a:lstStyle/>
        <a:p>
          <a:endParaRPr lang="en-CA"/>
        </a:p>
      </dgm:t>
    </dgm:pt>
    <dgm:pt modelId="{0EAA19D2-5BC4-4BDF-8B5B-130EA1B613C1}">
      <dgm:prSet phldrT="[Text]" custT="1"/>
      <dgm:spPr/>
      <dgm:t>
        <a:bodyPr/>
        <a:lstStyle/>
        <a:p>
          <a:r>
            <a:rPr lang="en-CA" sz="3200" dirty="0"/>
            <a:t>Most Efficient	</a:t>
          </a:r>
        </a:p>
      </dgm:t>
    </dgm:pt>
    <dgm:pt modelId="{F7976CFE-AEAF-4148-9A63-2EFC308924EA}" type="parTrans" cxnId="{B270120D-2087-41AD-8FFD-4D1D27AFA445}">
      <dgm:prSet/>
      <dgm:spPr/>
      <dgm:t>
        <a:bodyPr/>
        <a:lstStyle/>
        <a:p>
          <a:endParaRPr lang="en-CA"/>
        </a:p>
      </dgm:t>
    </dgm:pt>
    <dgm:pt modelId="{3031C722-DA10-4280-BF9F-469888B609EE}" type="sibTrans" cxnId="{B270120D-2087-41AD-8FFD-4D1D27AFA445}">
      <dgm:prSet/>
      <dgm:spPr/>
      <dgm:t>
        <a:bodyPr/>
        <a:lstStyle/>
        <a:p>
          <a:endParaRPr lang="en-CA"/>
        </a:p>
      </dgm:t>
    </dgm:pt>
    <dgm:pt modelId="{05B76DBC-FAC4-49A3-A637-12E4A0AFC90F}">
      <dgm:prSet phldrT="[Text]" custT="1"/>
      <dgm:spPr/>
      <dgm:t>
        <a:bodyPr/>
        <a:lstStyle/>
        <a:p>
          <a:r>
            <a:rPr lang="en-CA" sz="3600" dirty="0"/>
            <a:t>Autonomous</a:t>
          </a:r>
        </a:p>
      </dgm:t>
    </dgm:pt>
    <dgm:pt modelId="{0F74568D-AF2B-4BCE-9374-C716E46A6CA2}" type="parTrans" cxnId="{3588C3B6-1A05-44D4-95A8-CF4FB9C56829}">
      <dgm:prSet/>
      <dgm:spPr/>
      <dgm:t>
        <a:bodyPr/>
        <a:lstStyle/>
        <a:p>
          <a:endParaRPr lang="en-CA"/>
        </a:p>
      </dgm:t>
    </dgm:pt>
    <dgm:pt modelId="{191F672D-DD46-473E-BD1A-21A4C1D635B9}" type="sibTrans" cxnId="{3588C3B6-1A05-44D4-95A8-CF4FB9C56829}">
      <dgm:prSet/>
      <dgm:spPr/>
      <dgm:t>
        <a:bodyPr/>
        <a:lstStyle/>
        <a:p>
          <a:endParaRPr lang="en-CA"/>
        </a:p>
      </dgm:t>
    </dgm:pt>
    <dgm:pt modelId="{D1FE3EFF-D0F0-482F-A976-ABFB8115869A}">
      <dgm:prSet phldrT="[Text]"/>
      <dgm:spPr/>
      <dgm:t>
        <a:bodyPr/>
        <a:lstStyle/>
        <a:p>
          <a:r>
            <a:rPr lang="en-CA" dirty="0"/>
            <a:t>Cloud Connected IoT Devices</a:t>
          </a:r>
        </a:p>
      </dgm:t>
    </dgm:pt>
    <dgm:pt modelId="{50DA14C6-E7FC-42B4-A348-FB5DB1DE4495}" type="sibTrans" cxnId="{E489897E-5018-42DC-B5CB-0FB9A48AFD31}">
      <dgm:prSet/>
      <dgm:spPr/>
      <dgm:t>
        <a:bodyPr/>
        <a:lstStyle/>
        <a:p>
          <a:endParaRPr lang="en-CA"/>
        </a:p>
      </dgm:t>
    </dgm:pt>
    <dgm:pt modelId="{5CF0A8E7-D3F6-4006-A29E-4C9A81A17319}" type="parTrans" cxnId="{E489897E-5018-42DC-B5CB-0FB9A48AFD31}">
      <dgm:prSet/>
      <dgm:spPr/>
      <dgm:t>
        <a:bodyPr/>
        <a:lstStyle/>
        <a:p>
          <a:endParaRPr lang="en-CA"/>
        </a:p>
      </dgm:t>
    </dgm:pt>
    <dgm:pt modelId="{02EF4935-852C-4B26-99B4-A049D69E563E}" type="pres">
      <dgm:prSet presAssocID="{8D6C79DF-DC3F-4768-BCE3-568F2E47B17F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1863CDC-AEF2-426B-A6B4-204AFE4828A0}" type="pres">
      <dgm:prSet presAssocID="{8D6C79DF-DC3F-4768-BCE3-568F2E47B17F}" presName="outerBox" presStyleCnt="0"/>
      <dgm:spPr/>
    </dgm:pt>
    <dgm:pt modelId="{49AF5549-27CE-49EA-9CFF-D256F4B7C1ED}" type="pres">
      <dgm:prSet presAssocID="{8D6C79DF-DC3F-4768-BCE3-568F2E47B17F}" presName="outerBoxParent" presStyleLbl="node1" presStyleIdx="0" presStyleCnt="3" custLinFactNeighborX="-2761" custLinFactNeighborY="-823"/>
      <dgm:spPr/>
    </dgm:pt>
    <dgm:pt modelId="{36EB7556-563A-4A32-9871-1E454C2819D9}" type="pres">
      <dgm:prSet presAssocID="{8D6C79DF-DC3F-4768-BCE3-568F2E47B17F}" presName="outerBoxChildren" presStyleCnt="0"/>
      <dgm:spPr/>
    </dgm:pt>
    <dgm:pt modelId="{E36C8A05-5A65-45F1-B991-95B514BC60C6}" type="pres">
      <dgm:prSet presAssocID="{711CC5B3-9989-44C3-BD96-FB455A6232B5}" presName="oChild" presStyleLbl="fgAcc1" presStyleIdx="0" presStyleCnt="6" custScaleX="114435">
        <dgm:presLayoutVars>
          <dgm:bulletEnabled val="1"/>
        </dgm:presLayoutVars>
      </dgm:prSet>
      <dgm:spPr/>
    </dgm:pt>
    <dgm:pt modelId="{E23C562E-1632-40B0-A62F-C15207CE9A3F}" type="pres">
      <dgm:prSet presAssocID="{66F1F891-3A9E-47FF-84C9-A0FD4530BDBD}" presName="outerSibTrans" presStyleCnt="0"/>
      <dgm:spPr/>
    </dgm:pt>
    <dgm:pt modelId="{2A530F10-5686-4169-89EA-3BFD599C6DED}" type="pres">
      <dgm:prSet presAssocID="{84438DFB-16C6-4767-9CD3-084CF280B43E}" presName="oChild" presStyleLbl="fgAcc1" presStyleIdx="1" presStyleCnt="6">
        <dgm:presLayoutVars>
          <dgm:bulletEnabled val="1"/>
        </dgm:presLayoutVars>
      </dgm:prSet>
      <dgm:spPr/>
    </dgm:pt>
    <dgm:pt modelId="{D830340A-7602-4EE3-97DE-8D7D032C6A9C}" type="pres">
      <dgm:prSet presAssocID="{8D6C79DF-DC3F-4768-BCE3-568F2E47B17F}" presName="middleBox" presStyleCnt="0"/>
      <dgm:spPr/>
    </dgm:pt>
    <dgm:pt modelId="{8A1677CB-9A3F-48D8-BFE5-D631F51AD836}" type="pres">
      <dgm:prSet presAssocID="{8D6C79DF-DC3F-4768-BCE3-568F2E47B17F}" presName="middleBoxParent" presStyleLbl="node1" presStyleIdx="1" presStyleCnt="3"/>
      <dgm:spPr/>
    </dgm:pt>
    <dgm:pt modelId="{4A47E457-E1A5-4CAC-94BD-DF62BA275204}" type="pres">
      <dgm:prSet presAssocID="{8D6C79DF-DC3F-4768-BCE3-568F2E47B17F}" presName="middleBoxChildren" presStyleCnt="0"/>
      <dgm:spPr/>
    </dgm:pt>
    <dgm:pt modelId="{324156DF-DA7D-413B-9C11-860DAEA2E423}" type="pres">
      <dgm:prSet presAssocID="{1C49DACC-7A7F-41A6-9214-F47983A76343}" presName="mChild" presStyleLbl="fgAcc1" presStyleIdx="2" presStyleCnt="6">
        <dgm:presLayoutVars>
          <dgm:bulletEnabled val="1"/>
        </dgm:presLayoutVars>
      </dgm:prSet>
      <dgm:spPr/>
    </dgm:pt>
    <dgm:pt modelId="{E681099E-9F86-400F-9D94-1D07BC3591CC}" type="pres">
      <dgm:prSet presAssocID="{EDEB14C7-8DE0-4923-8EE2-0BF61B44EC0B}" presName="middleSibTrans" presStyleCnt="0"/>
      <dgm:spPr/>
    </dgm:pt>
    <dgm:pt modelId="{5F1E0B1D-3724-497E-93F1-EB29197124EA}" type="pres">
      <dgm:prSet presAssocID="{DFA9BB00-1573-4536-AF9B-F32B5FCB4677}" presName="mChild" presStyleLbl="fgAcc1" presStyleIdx="3" presStyleCnt="6">
        <dgm:presLayoutVars>
          <dgm:bulletEnabled val="1"/>
        </dgm:presLayoutVars>
      </dgm:prSet>
      <dgm:spPr/>
    </dgm:pt>
    <dgm:pt modelId="{18B1016E-B7B2-4796-B06C-884C759CBA0F}" type="pres">
      <dgm:prSet presAssocID="{8D6C79DF-DC3F-4768-BCE3-568F2E47B17F}" presName="centerBox" presStyleCnt="0"/>
      <dgm:spPr/>
    </dgm:pt>
    <dgm:pt modelId="{9554F1ED-3F43-4904-9908-5514DC8CCCDD}" type="pres">
      <dgm:prSet presAssocID="{8D6C79DF-DC3F-4768-BCE3-568F2E47B17F}" presName="centerBoxParent" presStyleLbl="node1" presStyleIdx="2" presStyleCnt="3"/>
      <dgm:spPr/>
    </dgm:pt>
    <dgm:pt modelId="{A7F24B0B-065D-42E5-B31D-9DBC2453F52F}" type="pres">
      <dgm:prSet presAssocID="{8D6C79DF-DC3F-4768-BCE3-568F2E47B17F}" presName="centerBoxChildren" presStyleCnt="0"/>
      <dgm:spPr/>
    </dgm:pt>
    <dgm:pt modelId="{9878C6A0-33AE-42CC-BA5B-DB27D2AD855A}" type="pres">
      <dgm:prSet presAssocID="{0EAA19D2-5BC4-4BDF-8B5B-130EA1B613C1}" presName="cChild" presStyleLbl="fgAcc1" presStyleIdx="4" presStyleCnt="6" custLinFactNeighborY="-667">
        <dgm:presLayoutVars>
          <dgm:bulletEnabled val="1"/>
        </dgm:presLayoutVars>
      </dgm:prSet>
      <dgm:spPr/>
    </dgm:pt>
    <dgm:pt modelId="{31599707-AF8F-44DF-A3C1-BA55E93AAAE8}" type="pres">
      <dgm:prSet presAssocID="{3031C722-DA10-4280-BF9F-469888B609EE}" presName="centerSibTrans" presStyleCnt="0"/>
      <dgm:spPr/>
    </dgm:pt>
    <dgm:pt modelId="{EF8AC1FD-FCF5-432D-84C0-9E888D267338}" type="pres">
      <dgm:prSet presAssocID="{05B76DBC-FAC4-49A3-A637-12E4A0AFC90F}" presName="cChild" presStyleLbl="fgAcc1" presStyleIdx="5" presStyleCnt="6" custLinFactNeighborX="-6" custLinFactNeighborY="-2211">
        <dgm:presLayoutVars>
          <dgm:bulletEnabled val="1"/>
        </dgm:presLayoutVars>
      </dgm:prSet>
      <dgm:spPr/>
    </dgm:pt>
  </dgm:ptLst>
  <dgm:cxnLst>
    <dgm:cxn modelId="{D65F5504-4169-4E24-8A3C-2A6FC2C1BD30}" type="presOf" srcId="{D1FE3EFF-D0F0-482F-A976-ABFB8115869A}" destId="{49AF5549-27CE-49EA-9CFF-D256F4B7C1ED}" srcOrd="0" destOrd="0" presId="urn:microsoft.com/office/officeart/2005/8/layout/target2"/>
    <dgm:cxn modelId="{5049490B-A337-4DFB-B135-66085DA4060A}" srcId="{D1FE3EFF-D0F0-482F-A976-ABFB8115869A}" destId="{84438DFB-16C6-4767-9CD3-084CF280B43E}" srcOrd="1" destOrd="0" parTransId="{539022A8-B478-47AF-A974-43F62DB9E2BA}" sibTransId="{51D27433-54A4-4874-964B-F06A0E284A25}"/>
    <dgm:cxn modelId="{B270120D-2087-41AD-8FFD-4D1D27AFA445}" srcId="{54D1B228-A611-4AEA-B059-41292469BABB}" destId="{0EAA19D2-5BC4-4BDF-8B5B-130EA1B613C1}" srcOrd="0" destOrd="0" parTransId="{F7976CFE-AEAF-4148-9A63-2EFC308924EA}" sibTransId="{3031C722-DA10-4280-BF9F-469888B609EE}"/>
    <dgm:cxn modelId="{928D742C-C8F8-4FCE-871E-822A324E97B5}" type="presOf" srcId="{0EAA19D2-5BC4-4BDF-8B5B-130EA1B613C1}" destId="{9878C6A0-33AE-42CC-BA5B-DB27D2AD855A}" srcOrd="0" destOrd="0" presId="urn:microsoft.com/office/officeart/2005/8/layout/target2"/>
    <dgm:cxn modelId="{F0458232-6B77-4CCB-97CC-55601EB5C841}" type="presOf" srcId="{711CC5B3-9989-44C3-BD96-FB455A6232B5}" destId="{E36C8A05-5A65-45F1-B991-95B514BC60C6}" srcOrd="0" destOrd="0" presId="urn:microsoft.com/office/officeart/2005/8/layout/target2"/>
    <dgm:cxn modelId="{E315F864-EB0D-4C5E-AB18-382FE545A13A}" type="presOf" srcId="{05B76DBC-FAC4-49A3-A637-12E4A0AFC90F}" destId="{EF8AC1FD-FCF5-432D-84C0-9E888D267338}" srcOrd="0" destOrd="0" presId="urn:microsoft.com/office/officeart/2005/8/layout/target2"/>
    <dgm:cxn modelId="{C4617949-D6A0-45D5-BE20-26029FB47419}" srcId="{16C212DB-AE79-47E5-BD8B-EC0FB3035642}" destId="{DFA9BB00-1573-4536-AF9B-F32B5FCB4677}" srcOrd="1" destOrd="0" parTransId="{E4821C2B-EE31-4B7A-B197-C4A06E42A6E0}" sibTransId="{39389B06-54EA-4BE7-9C34-E0F379F0A497}"/>
    <dgm:cxn modelId="{45D6514E-B63E-4D98-82E2-824630D88A2B}" type="presOf" srcId="{16C212DB-AE79-47E5-BD8B-EC0FB3035642}" destId="{8A1677CB-9A3F-48D8-BFE5-D631F51AD836}" srcOrd="0" destOrd="0" presId="urn:microsoft.com/office/officeart/2005/8/layout/target2"/>
    <dgm:cxn modelId="{50ED1478-2EA9-4EC0-9139-A74DC7DDDD28}" srcId="{16C212DB-AE79-47E5-BD8B-EC0FB3035642}" destId="{1C49DACC-7A7F-41A6-9214-F47983A76343}" srcOrd="0" destOrd="0" parTransId="{95EA529F-63ED-441E-938E-374A2B7272BF}" sibTransId="{EDEB14C7-8DE0-4923-8EE2-0BF61B44EC0B}"/>
    <dgm:cxn modelId="{00DAFE5A-74A2-4504-B393-CEB81F7A8FB2}" srcId="{D1FE3EFF-D0F0-482F-A976-ABFB8115869A}" destId="{711CC5B3-9989-44C3-BD96-FB455A6232B5}" srcOrd="0" destOrd="0" parTransId="{5BBB2EB4-30E6-41E4-96B4-253A90A17D3C}" sibTransId="{66F1F891-3A9E-47FF-84C9-A0FD4530BDBD}"/>
    <dgm:cxn modelId="{E489897E-5018-42DC-B5CB-0FB9A48AFD31}" srcId="{8D6C79DF-DC3F-4768-BCE3-568F2E47B17F}" destId="{D1FE3EFF-D0F0-482F-A976-ABFB8115869A}" srcOrd="0" destOrd="0" parTransId="{5CF0A8E7-D3F6-4006-A29E-4C9A81A17319}" sibTransId="{50DA14C6-E7FC-42B4-A348-FB5DB1DE4495}"/>
    <dgm:cxn modelId="{ADF00986-DEE8-4431-BA48-8740BD094383}" type="presOf" srcId="{8D6C79DF-DC3F-4768-BCE3-568F2E47B17F}" destId="{02EF4935-852C-4B26-99B4-A049D69E563E}" srcOrd="0" destOrd="0" presId="urn:microsoft.com/office/officeart/2005/8/layout/target2"/>
    <dgm:cxn modelId="{F4F5A79C-6D9F-4C3E-B3C7-69F29DEA244B}" type="presOf" srcId="{54D1B228-A611-4AEA-B059-41292469BABB}" destId="{9554F1ED-3F43-4904-9908-5514DC8CCCDD}" srcOrd="0" destOrd="0" presId="urn:microsoft.com/office/officeart/2005/8/layout/target2"/>
    <dgm:cxn modelId="{3588C3B6-1A05-44D4-95A8-CF4FB9C56829}" srcId="{54D1B228-A611-4AEA-B059-41292469BABB}" destId="{05B76DBC-FAC4-49A3-A637-12E4A0AFC90F}" srcOrd="1" destOrd="0" parTransId="{0F74568D-AF2B-4BCE-9374-C716E46A6CA2}" sibTransId="{191F672D-DD46-473E-BD1A-21A4C1D635B9}"/>
    <dgm:cxn modelId="{B64F8FBD-FBF2-4F69-9142-94F0A5DAFD5E}" srcId="{8D6C79DF-DC3F-4768-BCE3-568F2E47B17F}" destId="{54D1B228-A611-4AEA-B059-41292469BABB}" srcOrd="2" destOrd="0" parTransId="{34EA602F-0AF6-4BFC-9009-2E55C27F924F}" sibTransId="{15650818-15F9-45CC-93AE-C75F29BD50F7}"/>
    <dgm:cxn modelId="{11BA30D5-70DF-442F-BD93-165DF9D85040}" type="presOf" srcId="{84438DFB-16C6-4767-9CD3-084CF280B43E}" destId="{2A530F10-5686-4169-89EA-3BFD599C6DED}" srcOrd="0" destOrd="0" presId="urn:microsoft.com/office/officeart/2005/8/layout/target2"/>
    <dgm:cxn modelId="{C3D85BDA-3F63-4B66-89DC-8FFF5B31D544}" type="presOf" srcId="{DFA9BB00-1573-4536-AF9B-F32B5FCB4677}" destId="{5F1E0B1D-3724-497E-93F1-EB29197124EA}" srcOrd="0" destOrd="0" presId="urn:microsoft.com/office/officeart/2005/8/layout/target2"/>
    <dgm:cxn modelId="{94817ADE-AFF6-4E91-8EAC-E673D2FF4CE3}" type="presOf" srcId="{1C49DACC-7A7F-41A6-9214-F47983A76343}" destId="{324156DF-DA7D-413B-9C11-860DAEA2E423}" srcOrd="0" destOrd="0" presId="urn:microsoft.com/office/officeart/2005/8/layout/target2"/>
    <dgm:cxn modelId="{6FC4C7F8-E182-4E20-A1E8-E88E9990DE5A}" srcId="{8D6C79DF-DC3F-4768-BCE3-568F2E47B17F}" destId="{16C212DB-AE79-47E5-BD8B-EC0FB3035642}" srcOrd="1" destOrd="0" parTransId="{8C0CC7DF-E5DF-4C59-AB14-D67297D958A1}" sibTransId="{9C93E1E9-BD98-4F2C-92EE-391BE3539717}"/>
    <dgm:cxn modelId="{78E9624B-CE2F-480A-9083-90C4D64F7002}" type="presParOf" srcId="{02EF4935-852C-4B26-99B4-A049D69E563E}" destId="{01863CDC-AEF2-426B-A6B4-204AFE4828A0}" srcOrd="0" destOrd="0" presId="urn:microsoft.com/office/officeart/2005/8/layout/target2"/>
    <dgm:cxn modelId="{80BBEC24-DEE0-40D8-A761-48088118C502}" type="presParOf" srcId="{01863CDC-AEF2-426B-A6B4-204AFE4828A0}" destId="{49AF5549-27CE-49EA-9CFF-D256F4B7C1ED}" srcOrd="0" destOrd="0" presId="urn:microsoft.com/office/officeart/2005/8/layout/target2"/>
    <dgm:cxn modelId="{18F7D85E-486B-4DF2-B816-39AFD01E8142}" type="presParOf" srcId="{01863CDC-AEF2-426B-A6B4-204AFE4828A0}" destId="{36EB7556-563A-4A32-9871-1E454C2819D9}" srcOrd="1" destOrd="0" presId="urn:microsoft.com/office/officeart/2005/8/layout/target2"/>
    <dgm:cxn modelId="{61DD353B-DBFB-44D5-921E-0DE9CEE2823C}" type="presParOf" srcId="{36EB7556-563A-4A32-9871-1E454C2819D9}" destId="{E36C8A05-5A65-45F1-B991-95B514BC60C6}" srcOrd="0" destOrd="0" presId="urn:microsoft.com/office/officeart/2005/8/layout/target2"/>
    <dgm:cxn modelId="{7251F28D-56D6-4239-AA13-A31807F4F3A7}" type="presParOf" srcId="{36EB7556-563A-4A32-9871-1E454C2819D9}" destId="{E23C562E-1632-40B0-A62F-C15207CE9A3F}" srcOrd="1" destOrd="0" presId="urn:microsoft.com/office/officeart/2005/8/layout/target2"/>
    <dgm:cxn modelId="{53FA7F36-36B7-4BAA-9704-4BF4ADF4D41F}" type="presParOf" srcId="{36EB7556-563A-4A32-9871-1E454C2819D9}" destId="{2A530F10-5686-4169-89EA-3BFD599C6DED}" srcOrd="2" destOrd="0" presId="urn:microsoft.com/office/officeart/2005/8/layout/target2"/>
    <dgm:cxn modelId="{36EA8896-2A39-4968-B3C3-F7F84AD42D85}" type="presParOf" srcId="{02EF4935-852C-4B26-99B4-A049D69E563E}" destId="{D830340A-7602-4EE3-97DE-8D7D032C6A9C}" srcOrd="1" destOrd="0" presId="urn:microsoft.com/office/officeart/2005/8/layout/target2"/>
    <dgm:cxn modelId="{EADD9977-1086-4EC0-9A13-8731ECAD99C1}" type="presParOf" srcId="{D830340A-7602-4EE3-97DE-8D7D032C6A9C}" destId="{8A1677CB-9A3F-48D8-BFE5-D631F51AD836}" srcOrd="0" destOrd="0" presId="urn:microsoft.com/office/officeart/2005/8/layout/target2"/>
    <dgm:cxn modelId="{B6A94AEE-0DAB-481F-8040-D95FBEBF7A10}" type="presParOf" srcId="{D830340A-7602-4EE3-97DE-8D7D032C6A9C}" destId="{4A47E457-E1A5-4CAC-94BD-DF62BA275204}" srcOrd="1" destOrd="0" presId="urn:microsoft.com/office/officeart/2005/8/layout/target2"/>
    <dgm:cxn modelId="{E8FAD6D2-4261-4867-92A4-7B77732089C0}" type="presParOf" srcId="{4A47E457-E1A5-4CAC-94BD-DF62BA275204}" destId="{324156DF-DA7D-413B-9C11-860DAEA2E423}" srcOrd="0" destOrd="0" presId="urn:microsoft.com/office/officeart/2005/8/layout/target2"/>
    <dgm:cxn modelId="{109F424D-2305-455F-AE43-02178B9EC4DD}" type="presParOf" srcId="{4A47E457-E1A5-4CAC-94BD-DF62BA275204}" destId="{E681099E-9F86-400F-9D94-1D07BC3591CC}" srcOrd="1" destOrd="0" presId="urn:microsoft.com/office/officeart/2005/8/layout/target2"/>
    <dgm:cxn modelId="{E76B549D-8464-4110-A156-CC7D66598FD2}" type="presParOf" srcId="{4A47E457-E1A5-4CAC-94BD-DF62BA275204}" destId="{5F1E0B1D-3724-497E-93F1-EB29197124EA}" srcOrd="2" destOrd="0" presId="urn:microsoft.com/office/officeart/2005/8/layout/target2"/>
    <dgm:cxn modelId="{B0C24C9B-2C94-4E71-85C6-2FA26087F692}" type="presParOf" srcId="{02EF4935-852C-4B26-99B4-A049D69E563E}" destId="{18B1016E-B7B2-4796-B06C-884C759CBA0F}" srcOrd="2" destOrd="0" presId="urn:microsoft.com/office/officeart/2005/8/layout/target2"/>
    <dgm:cxn modelId="{AEB0F0BC-F2C5-4327-B712-5992CFA45D81}" type="presParOf" srcId="{18B1016E-B7B2-4796-B06C-884C759CBA0F}" destId="{9554F1ED-3F43-4904-9908-5514DC8CCCDD}" srcOrd="0" destOrd="0" presId="urn:microsoft.com/office/officeart/2005/8/layout/target2"/>
    <dgm:cxn modelId="{2DD3BED9-3821-452A-9575-0CD113AA131A}" type="presParOf" srcId="{18B1016E-B7B2-4796-B06C-884C759CBA0F}" destId="{A7F24B0B-065D-42E5-B31D-9DBC2453F52F}" srcOrd="1" destOrd="0" presId="urn:microsoft.com/office/officeart/2005/8/layout/target2"/>
    <dgm:cxn modelId="{E025E200-929E-4756-9270-99BAF7959B62}" type="presParOf" srcId="{A7F24B0B-065D-42E5-B31D-9DBC2453F52F}" destId="{9878C6A0-33AE-42CC-BA5B-DB27D2AD855A}" srcOrd="0" destOrd="0" presId="urn:microsoft.com/office/officeart/2005/8/layout/target2"/>
    <dgm:cxn modelId="{C4C0EDC7-E816-4FE2-A1C5-BC9F8E4E290B}" type="presParOf" srcId="{A7F24B0B-065D-42E5-B31D-9DBC2453F52F}" destId="{31599707-AF8F-44DF-A3C1-BA55E93AAAE8}" srcOrd="1" destOrd="0" presId="urn:microsoft.com/office/officeart/2005/8/layout/target2"/>
    <dgm:cxn modelId="{7B8B374B-DD42-4B17-96F2-D4C190DFA01F}" type="presParOf" srcId="{A7F24B0B-065D-42E5-B31D-9DBC2453F52F}" destId="{EF8AC1FD-FCF5-432D-84C0-9E888D267338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F5549-27CE-49EA-9CFF-D256F4B7C1ED}">
      <dsp:nvSpPr>
        <dsp:cNvPr id="0" name=""/>
        <dsp:cNvSpPr/>
      </dsp:nvSpPr>
      <dsp:spPr>
        <a:xfrm>
          <a:off x="0" y="0"/>
          <a:ext cx="16256000" cy="8202642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6366162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900" kern="1200" dirty="0"/>
            <a:t>Cloud Connected IoT Devices</a:t>
          </a:r>
        </a:p>
      </dsp:txBody>
      <dsp:txXfrm>
        <a:off x="204210" y="204210"/>
        <a:ext cx="15847580" cy="7794222"/>
      </dsp:txXfrm>
    </dsp:sp>
    <dsp:sp modelId="{E36C8A05-5A65-45F1-B991-95B514BC60C6}">
      <dsp:nvSpPr>
        <dsp:cNvPr id="0" name=""/>
        <dsp:cNvSpPr/>
      </dsp:nvSpPr>
      <dsp:spPr>
        <a:xfrm>
          <a:off x="230408" y="2050660"/>
          <a:ext cx="2790383" cy="280924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Connect in-Context</a:t>
          </a:r>
        </a:p>
      </dsp:txBody>
      <dsp:txXfrm>
        <a:off x="316222" y="2136474"/>
        <a:ext cx="2618755" cy="2637616"/>
      </dsp:txXfrm>
    </dsp:sp>
    <dsp:sp modelId="{2A530F10-5686-4169-89EA-3BFD599C6DED}">
      <dsp:nvSpPr>
        <dsp:cNvPr id="0" name=""/>
        <dsp:cNvSpPr/>
      </dsp:nvSpPr>
      <dsp:spPr>
        <a:xfrm>
          <a:off x="406400" y="4979205"/>
          <a:ext cx="2438400" cy="280924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Boundaryless</a:t>
          </a:r>
        </a:p>
      </dsp:txBody>
      <dsp:txXfrm>
        <a:off x="481389" y="5054194"/>
        <a:ext cx="2288422" cy="2659266"/>
      </dsp:txXfrm>
    </dsp:sp>
    <dsp:sp modelId="{8A1677CB-9A3F-48D8-BFE5-D631F51AD836}">
      <dsp:nvSpPr>
        <dsp:cNvPr id="0" name=""/>
        <dsp:cNvSpPr/>
      </dsp:nvSpPr>
      <dsp:spPr>
        <a:xfrm>
          <a:off x="3251200" y="2050660"/>
          <a:ext cx="12598400" cy="5741849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3646074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900" kern="1200" dirty="0"/>
            <a:t>Advanced analytics</a:t>
          </a:r>
        </a:p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900" kern="1200" dirty="0"/>
        </a:p>
      </dsp:txBody>
      <dsp:txXfrm>
        <a:off x="3427782" y="2227242"/>
        <a:ext cx="12245236" cy="5388685"/>
      </dsp:txXfrm>
    </dsp:sp>
    <dsp:sp modelId="{324156DF-DA7D-413B-9C11-860DAEA2E423}">
      <dsp:nvSpPr>
        <dsp:cNvPr id="0" name=""/>
        <dsp:cNvSpPr/>
      </dsp:nvSpPr>
      <dsp:spPr>
        <a:xfrm>
          <a:off x="3566160" y="4060307"/>
          <a:ext cx="2519680" cy="159113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Predictive</a:t>
          </a:r>
        </a:p>
      </dsp:txBody>
      <dsp:txXfrm>
        <a:off x="3615093" y="4109240"/>
        <a:ext cx="2421814" cy="1493268"/>
      </dsp:txXfrm>
    </dsp:sp>
    <dsp:sp modelId="{5F1E0B1D-3724-497E-93F1-EB29197124EA}">
      <dsp:nvSpPr>
        <dsp:cNvPr id="0" name=""/>
        <dsp:cNvSpPr/>
      </dsp:nvSpPr>
      <dsp:spPr>
        <a:xfrm>
          <a:off x="3566160" y="5768956"/>
          <a:ext cx="2519680" cy="159113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Pervasive</a:t>
          </a:r>
        </a:p>
      </dsp:txBody>
      <dsp:txXfrm>
        <a:off x="3615093" y="5817889"/>
        <a:ext cx="2421814" cy="1493268"/>
      </dsp:txXfrm>
    </dsp:sp>
    <dsp:sp modelId="{9554F1ED-3F43-4904-9908-5514DC8CCCDD}">
      <dsp:nvSpPr>
        <dsp:cNvPr id="0" name=""/>
        <dsp:cNvSpPr/>
      </dsp:nvSpPr>
      <dsp:spPr>
        <a:xfrm>
          <a:off x="6421120" y="4101321"/>
          <a:ext cx="9022080" cy="3281056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51974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900" kern="1200" dirty="0"/>
            <a:t>Experience</a:t>
          </a:r>
        </a:p>
      </dsp:txBody>
      <dsp:txXfrm>
        <a:off x="6522024" y="4202225"/>
        <a:ext cx="8820272" cy="3079248"/>
      </dsp:txXfrm>
    </dsp:sp>
    <dsp:sp modelId="{9878C6A0-33AE-42CC-BA5B-DB27D2AD855A}">
      <dsp:nvSpPr>
        <dsp:cNvPr id="0" name=""/>
        <dsp:cNvSpPr/>
      </dsp:nvSpPr>
      <dsp:spPr>
        <a:xfrm>
          <a:off x="6646672" y="5567948"/>
          <a:ext cx="4222712" cy="147647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Most Efficient	</a:t>
          </a:r>
        </a:p>
      </dsp:txBody>
      <dsp:txXfrm>
        <a:off x="6692079" y="5613355"/>
        <a:ext cx="4131898" cy="1385661"/>
      </dsp:txXfrm>
    </dsp:sp>
    <dsp:sp modelId="{EF8AC1FD-FCF5-432D-84C0-9E888D267338}">
      <dsp:nvSpPr>
        <dsp:cNvPr id="0" name=""/>
        <dsp:cNvSpPr/>
      </dsp:nvSpPr>
      <dsp:spPr>
        <a:xfrm>
          <a:off x="10989511" y="5545151"/>
          <a:ext cx="4222712" cy="147647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 dirty="0"/>
            <a:t>Autonomous</a:t>
          </a:r>
        </a:p>
      </dsp:txBody>
      <dsp:txXfrm>
        <a:off x="11034918" y="5590558"/>
        <a:ext cx="4131898" cy="13856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4833937" y="2303858"/>
            <a:ext cx="14716127" cy="464343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833937" y="7072311"/>
            <a:ext cx="14716127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  <a:lvl2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2pPr>
            <a:lvl3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3pPr>
            <a:lvl4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4pPr>
            <a:lvl5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833937" y="8947546"/>
            <a:ext cx="14716127" cy="6607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"/>
              </a:defRPr>
            </a:lvl1pPr>
            <a:lvl2pPr marL="839610" indent="-395111" algn="ctr">
              <a:spcBef>
                <a:spcPts val="0"/>
              </a:spcBef>
              <a:defRPr sz="3200">
                <a:latin typeface="+mn-lt"/>
                <a:ea typeface="+mn-ea"/>
                <a:cs typeface="+mn-cs"/>
                <a:sym typeface="Helvetica"/>
              </a:defRPr>
            </a:lvl2pPr>
            <a:lvl3pPr marL="1284110" indent="-395110" algn="ctr">
              <a:spcBef>
                <a:spcPts val="0"/>
              </a:spcBef>
              <a:defRPr sz="3200">
                <a:latin typeface="+mn-lt"/>
                <a:ea typeface="+mn-ea"/>
                <a:cs typeface="+mn-cs"/>
                <a:sym typeface="Helvetica"/>
              </a:defRPr>
            </a:lvl3pPr>
            <a:lvl4pPr marL="1728610" indent="-395110" algn="ctr">
              <a:spcBef>
                <a:spcPts val="0"/>
              </a:spcBef>
              <a:defRPr sz="3200">
                <a:latin typeface="+mn-lt"/>
                <a:ea typeface="+mn-ea"/>
                <a:cs typeface="+mn-cs"/>
                <a:sym typeface="Helvetica"/>
              </a:defRPr>
            </a:lvl4pPr>
            <a:lvl5pPr marL="2173110" indent="-395110" algn="ctr">
              <a:spcBef>
                <a:spcPts val="0"/>
              </a:spcBef>
              <a:defRPr sz="32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4" name="Rectangle"/>
          <p:cNvSpPr>
            <a:spLocks noGrp="1"/>
          </p:cNvSpPr>
          <p:nvPr>
            <p:ph type="body" sz="quarter" idx="13"/>
          </p:nvPr>
        </p:nvSpPr>
        <p:spPr>
          <a:xfrm>
            <a:off x="4833937" y="6000353"/>
            <a:ext cx="14716128" cy="965202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spcBef>
                <a:spcPts val="0"/>
              </a:spcBef>
              <a:buSzTx/>
              <a:buNone/>
              <a:defRPr sz="5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/>
              <a:t>Click to edit Master text styles</a:t>
            </a:r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"/>
          <p:cNvSpPr/>
          <p:nvPr/>
        </p:nvSpPr>
        <p:spPr>
          <a:xfrm>
            <a:off x="3048001" y="0"/>
            <a:ext cx="914401" cy="2590800"/>
          </a:xfrm>
          <a:prstGeom prst="rect">
            <a:avLst/>
          </a:prstGeom>
          <a:solidFill>
            <a:srgbClr val="252525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spcBef>
                <a:spcPts val="700"/>
              </a:spcBef>
              <a:defRPr sz="1600">
                <a:solidFill>
                  <a:srgbClr val="FFFFFF"/>
                </a:solidFill>
                <a:latin typeface="Alegreya Sans"/>
                <a:ea typeface="Alegreya Sans"/>
                <a:cs typeface="Alegreya Sans"/>
                <a:sym typeface="Alegreya Sans"/>
              </a:defRPr>
            </a:pPr>
            <a:endParaRPr/>
          </a:p>
        </p:txBody>
      </p:sp>
      <p:sp>
        <p:nvSpPr>
          <p:cNvPr id="125" name="Rectangle"/>
          <p:cNvSpPr/>
          <p:nvPr/>
        </p:nvSpPr>
        <p:spPr>
          <a:xfrm>
            <a:off x="3048001" y="0"/>
            <a:ext cx="914401" cy="2590800"/>
          </a:xfrm>
          <a:prstGeom prst="rect">
            <a:avLst/>
          </a:prstGeom>
          <a:solidFill>
            <a:srgbClr val="252525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spcBef>
                <a:spcPts val="700"/>
              </a:spcBef>
              <a:defRPr sz="1600">
                <a:solidFill>
                  <a:srgbClr val="FFFFFF"/>
                </a:solidFill>
                <a:latin typeface="Alegreya Sans"/>
                <a:ea typeface="Alegreya Sans"/>
                <a:cs typeface="Alegreya Sans"/>
                <a:sym typeface="Alegreya Sans"/>
              </a:defRPr>
            </a:pPr>
            <a:endParaRPr/>
          </a:p>
        </p:txBody>
      </p:sp>
      <p:pic>
        <p:nvPicPr>
          <p:cNvPr id="126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200" y="12667013"/>
            <a:ext cx="2550000" cy="7133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2.png" descr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0" y="13059269"/>
            <a:ext cx="4216400" cy="25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3.png" descr="imag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6300" y="13364633"/>
            <a:ext cx="1727200" cy="198967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itle Text"/>
          <p:cNvSpPr>
            <a:spLocks noGrp="1"/>
          </p:cNvSpPr>
          <p:nvPr>
            <p:ph type="title"/>
          </p:nvPr>
        </p:nvSpPr>
        <p:spPr>
          <a:xfrm>
            <a:off x="4267200" y="762000"/>
            <a:ext cx="15240000" cy="2286000"/>
          </a:xfrm>
          <a:prstGeom prst="rect">
            <a:avLst/>
          </a:prstGeom>
        </p:spPr>
        <p:txBody>
          <a:bodyPr lIns="91439" tIns="91439" rIns="91439" bIns="91439"/>
          <a:lstStyle>
            <a:lvl1pPr algn="l" defTabSz="1828800">
              <a:defRPr sz="5600">
                <a:solidFill>
                  <a:srgbClr val="343E48"/>
                </a:solidFill>
                <a:latin typeface="Futura PT Heavy"/>
                <a:ea typeface="Futura PT Heavy"/>
                <a:cs typeface="Futura PT Heavy"/>
                <a:sym typeface="Futura PT Heavy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267200" y="965200"/>
            <a:ext cx="10058400" cy="863600"/>
          </a:xfrm>
          <a:prstGeom prst="rect">
            <a:avLst/>
          </a:prstGeom>
        </p:spPr>
        <p:txBody>
          <a:bodyPr lIns="91439" tIns="91439" rIns="91439" bIns="91439" anchor="t"/>
          <a:lstStyle>
            <a:lvl1pPr marL="0" indent="0" defTabSz="1828800">
              <a:spcBef>
                <a:spcPts val="500"/>
              </a:spcBef>
              <a:buSzTx/>
              <a:buNone/>
              <a:defRPr sz="2200">
                <a:solidFill>
                  <a:srgbClr val="8D98A5"/>
                </a:solidFill>
                <a:latin typeface="Futura PT Book"/>
                <a:ea typeface="Futura PT Book"/>
                <a:cs typeface="Futura PT Book"/>
                <a:sym typeface="Futura PT Book"/>
              </a:defRPr>
            </a:lvl1pPr>
            <a:lvl2pPr marL="0" indent="457200" defTabSz="1828800">
              <a:spcBef>
                <a:spcPts val="500"/>
              </a:spcBef>
              <a:buSzTx/>
              <a:buNone/>
              <a:defRPr sz="2200">
                <a:solidFill>
                  <a:srgbClr val="8D98A5"/>
                </a:solidFill>
                <a:latin typeface="Futura PT Book"/>
                <a:ea typeface="Futura PT Book"/>
                <a:cs typeface="Futura PT Book"/>
                <a:sym typeface="Futura PT Book"/>
              </a:defRPr>
            </a:lvl2pPr>
            <a:lvl3pPr marL="0" indent="914400" defTabSz="1828800">
              <a:spcBef>
                <a:spcPts val="500"/>
              </a:spcBef>
              <a:buSzTx/>
              <a:buNone/>
              <a:defRPr sz="2200">
                <a:solidFill>
                  <a:srgbClr val="8D98A5"/>
                </a:solidFill>
                <a:latin typeface="Futura PT Book"/>
                <a:ea typeface="Futura PT Book"/>
                <a:cs typeface="Futura PT Book"/>
                <a:sym typeface="Futura PT Book"/>
              </a:defRPr>
            </a:lvl3pPr>
            <a:lvl4pPr marL="0" indent="1371600" defTabSz="1828800">
              <a:spcBef>
                <a:spcPts val="500"/>
              </a:spcBef>
              <a:buSzTx/>
              <a:buNone/>
              <a:defRPr sz="2200">
                <a:solidFill>
                  <a:srgbClr val="8D98A5"/>
                </a:solidFill>
                <a:latin typeface="Futura PT Book"/>
                <a:ea typeface="Futura PT Book"/>
                <a:cs typeface="Futura PT Book"/>
                <a:sym typeface="Futura PT Book"/>
              </a:defRPr>
            </a:lvl4pPr>
            <a:lvl5pPr marL="0" indent="1828800" defTabSz="1828800">
              <a:spcBef>
                <a:spcPts val="500"/>
              </a:spcBef>
              <a:buSzTx/>
              <a:buNone/>
              <a:defRPr sz="2200">
                <a:solidFill>
                  <a:srgbClr val="8D98A5"/>
                </a:solidFill>
                <a:latin typeface="Futura PT Book"/>
                <a:ea typeface="Futura PT Book"/>
                <a:cs typeface="Futura PT Book"/>
                <a:sym typeface="Futura PT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1" name="Slide Number"/>
          <p:cNvSpPr>
            <a:spLocks noGrp="1"/>
          </p:cNvSpPr>
          <p:nvPr>
            <p:ph type="sldNum" sz="quarter" idx="2"/>
          </p:nvPr>
        </p:nvSpPr>
        <p:spPr>
          <a:xfrm>
            <a:off x="3237894" y="1055795"/>
            <a:ext cx="534612" cy="551181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1828800">
              <a:defRPr sz="2400">
                <a:latin typeface="Futura PT Book"/>
                <a:ea typeface="Futura PT Book"/>
                <a:cs typeface="Futura PT Book"/>
                <a:sym typeface="Futura PT Boo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5307210" y="892967"/>
            <a:ext cx="13751721" cy="832247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7" cy="2000252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833937" y="11519296"/>
            <a:ext cx="14716127" cy="158948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  <a:lvl2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2pPr>
            <a:lvl3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3pPr>
            <a:lvl4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4pPr>
            <a:lvl5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xfrm>
            <a:off x="11893389" y="13001625"/>
            <a:ext cx="579363" cy="60007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4833937" y="4536280"/>
            <a:ext cx="14716127" cy="464343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2495609" y="892967"/>
            <a:ext cx="7500939" cy="115728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4387453" y="892967"/>
            <a:ext cx="7500939" cy="5607846"/>
          </a:xfrm>
          <a:prstGeom prst="rect">
            <a:avLst/>
          </a:prstGeom>
        </p:spPr>
        <p:txBody>
          <a:bodyPr anchor="b"/>
          <a:lstStyle>
            <a:lvl1pPr>
              <a:defRPr sz="84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387453" y="6697264"/>
            <a:ext cx="7500939" cy="576858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  <a:lvl2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2pPr>
            <a:lvl3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3pPr>
            <a:lvl4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4pPr>
            <a:lvl5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xfrm>
            <a:off x="23714709" y="12133857"/>
            <a:ext cx="579363" cy="6000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quarter" idx="13"/>
          </p:nvPr>
        </p:nvSpPr>
        <p:spPr>
          <a:xfrm>
            <a:off x="12495609" y="3661171"/>
            <a:ext cx="7500939" cy="884039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387453" y="3661171"/>
            <a:ext cx="7500939" cy="8840393"/>
          </a:xfrm>
          <a:prstGeom prst="rect">
            <a:avLst/>
          </a:prstGeom>
        </p:spPr>
        <p:txBody>
          <a:bodyPr/>
          <a:lstStyle>
            <a:lvl1pPr marL="465363" indent="-465363">
              <a:spcBef>
                <a:spcPts val="4500"/>
              </a:spcBef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808263" indent="-465363">
              <a:spcBef>
                <a:spcPts val="4500"/>
              </a:spcBef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51164" indent="-465363">
              <a:spcBef>
                <a:spcPts val="4500"/>
              </a:spcBef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494064" indent="-465364">
              <a:spcBef>
                <a:spcPts val="4500"/>
              </a:spcBef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1836964" indent="-465364">
              <a:spcBef>
                <a:spcPts val="4500"/>
              </a:spcBef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idx="1"/>
          </p:nvPr>
        </p:nvSpPr>
        <p:spPr>
          <a:xfrm>
            <a:off x="4387453" y="1785936"/>
            <a:ext cx="15609094" cy="101441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9" cy="5304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2504353" y="1250155"/>
            <a:ext cx="7500940" cy="530423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4387453" y="1250155"/>
            <a:ext cx="7500939" cy="1121569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4387453" y="62507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13610166" y="3962400"/>
            <a:ext cx="9550401" cy="975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11893389" y="13010554"/>
            <a:ext cx="579363" cy="6000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ransition spd="med"/>
  <p:hf hdr="0" ftr="0" dt="0"/>
  <p:txStyles>
    <p:titleStyle>
      <a:lvl1pPr marL="0" marR="0" indent="0" algn="ctr" defTabSz="8215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Avenir Next Condensed"/>
          <a:ea typeface="Avenir Next Condensed"/>
          <a:cs typeface="Avenir Next Condensed"/>
          <a:sym typeface="Avenir Next Condensed"/>
        </a:defRPr>
      </a:lvl1pPr>
      <a:lvl2pPr marL="0" marR="0" indent="0" algn="ctr" defTabSz="8215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Avenir Next Condensed"/>
          <a:ea typeface="Avenir Next Condensed"/>
          <a:cs typeface="Avenir Next Condensed"/>
          <a:sym typeface="Avenir Next Condensed"/>
        </a:defRPr>
      </a:lvl2pPr>
      <a:lvl3pPr marL="0" marR="0" indent="0" algn="ctr" defTabSz="8215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Avenir Next Condensed"/>
          <a:ea typeface="Avenir Next Condensed"/>
          <a:cs typeface="Avenir Next Condensed"/>
          <a:sym typeface="Avenir Next Condensed"/>
        </a:defRPr>
      </a:lvl3pPr>
      <a:lvl4pPr marL="0" marR="0" indent="0" algn="ctr" defTabSz="8215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Avenir Next Condensed"/>
          <a:ea typeface="Avenir Next Condensed"/>
          <a:cs typeface="Avenir Next Condensed"/>
          <a:sym typeface="Avenir Next Condensed"/>
        </a:defRPr>
      </a:lvl4pPr>
      <a:lvl5pPr marL="0" marR="0" indent="0" algn="ctr" defTabSz="8215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Avenir Next Condensed"/>
          <a:ea typeface="Avenir Next Condensed"/>
          <a:cs typeface="Avenir Next Condensed"/>
          <a:sym typeface="Avenir Next Condensed"/>
        </a:defRPr>
      </a:lvl5pPr>
      <a:lvl6pPr marL="0" marR="0" indent="0" algn="ctr" defTabSz="8215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Avenir Next Condensed"/>
          <a:ea typeface="Avenir Next Condensed"/>
          <a:cs typeface="Avenir Next Condensed"/>
          <a:sym typeface="Avenir Next Condensed"/>
        </a:defRPr>
      </a:lvl6pPr>
      <a:lvl7pPr marL="0" marR="0" indent="0" algn="ctr" defTabSz="8215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Avenir Next Condensed"/>
          <a:ea typeface="Avenir Next Condensed"/>
          <a:cs typeface="Avenir Next Condensed"/>
          <a:sym typeface="Avenir Next Condensed"/>
        </a:defRPr>
      </a:lvl7pPr>
      <a:lvl8pPr marL="0" marR="0" indent="0" algn="ctr" defTabSz="8215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Avenir Next Condensed"/>
          <a:ea typeface="Avenir Next Condensed"/>
          <a:cs typeface="Avenir Next Condensed"/>
          <a:sym typeface="Avenir Next Condensed"/>
        </a:defRPr>
      </a:lvl8pPr>
      <a:lvl9pPr marL="0" marR="0" indent="0" algn="ctr" defTabSz="8215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Avenir Next Condensed"/>
          <a:ea typeface="Avenir Next Condensed"/>
          <a:cs typeface="Avenir Next Condensed"/>
          <a:sym typeface="Avenir Next Condensed"/>
        </a:defRPr>
      </a:lvl9pPr>
    </p:titleStyle>
    <p:bodyStyle>
      <a:lvl1pPr marL="617361" marR="0" indent="-617361" algn="l" defTabSz="821530" rtl="0" eaLnBrk="1" latinLnBrk="0" hangingPunct="1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"/>
          <a:ea typeface="Geneva"/>
          <a:cs typeface="Geneva"/>
          <a:sym typeface="Geneva"/>
        </a:defRPr>
      </a:lvl1pPr>
      <a:lvl2pPr marL="1061860" marR="0" indent="-617361" algn="l" defTabSz="821530" rtl="0" eaLnBrk="1" latinLnBrk="0" hangingPunct="1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"/>
          <a:ea typeface="Geneva"/>
          <a:cs typeface="Geneva"/>
          <a:sym typeface="Geneva"/>
        </a:defRPr>
      </a:lvl2pPr>
      <a:lvl3pPr marL="1506360" marR="0" indent="-617360" algn="l" defTabSz="821530" rtl="0" eaLnBrk="1" latinLnBrk="0" hangingPunct="1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"/>
          <a:ea typeface="Geneva"/>
          <a:cs typeface="Geneva"/>
          <a:sym typeface="Geneva"/>
        </a:defRPr>
      </a:lvl3pPr>
      <a:lvl4pPr marL="1950860" marR="0" indent="-617360" algn="l" defTabSz="821530" rtl="0" eaLnBrk="1" latinLnBrk="0" hangingPunct="1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"/>
          <a:ea typeface="Geneva"/>
          <a:cs typeface="Geneva"/>
          <a:sym typeface="Geneva"/>
        </a:defRPr>
      </a:lvl4pPr>
      <a:lvl5pPr marL="2395360" marR="0" indent="-617360" algn="l" defTabSz="821530" rtl="0" eaLnBrk="1" latinLnBrk="0" hangingPunct="1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"/>
          <a:ea typeface="Geneva"/>
          <a:cs typeface="Geneva"/>
          <a:sym typeface="Geneva"/>
        </a:defRPr>
      </a:lvl5pPr>
      <a:lvl6pPr marL="2839860" marR="0" indent="-617360" algn="l" defTabSz="821530" rtl="0" eaLnBrk="1" latinLnBrk="0" hangingPunct="1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"/>
          <a:ea typeface="Geneva"/>
          <a:cs typeface="Geneva"/>
          <a:sym typeface="Geneva"/>
        </a:defRPr>
      </a:lvl6pPr>
      <a:lvl7pPr marL="3284361" marR="0" indent="-617360" algn="l" defTabSz="821530" rtl="0" eaLnBrk="1" latinLnBrk="0" hangingPunct="1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"/>
          <a:ea typeface="Geneva"/>
          <a:cs typeface="Geneva"/>
          <a:sym typeface="Geneva"/>
        </a:defRPr>
      </a:lvl7pPr>
      <a:lvl8pPr marL="3728861" marR="0" indent="-617360" algn="l" defTabSz="821530" rtl="0" eaLnBrk="1" latinLnBrk="0" hangingPunct="1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"/>
          <a:ea typeface="Geneva"/>
          <a:cs typeface="Geneva"/>
          <a:sym typeface="Geneva"/>
        </a:defRPr>
      </a:lvl8pPr>
      <a:lvl9pPr marL="4173361" marR="0" indent="-617361" algn="l" defTabSz="821530" rtl="0" eaLnBrk="1" latinLnBrk="0" hangingPunct="1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"/>
          <a:ea typeface="Geneva"/>
          <a:cs typeface="Geneva"/>
          <a:sym typeface="Geneva"/>
        </a:defRPr>
      </a:lvl9pPr>
    </p:bodyStyle>
    <p:otherStyle>
      <a:lvl1pPr marL="0" marR="0" indent="0" algn="ctr" defTabSz="8215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8215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8215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8215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8215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8215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8215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8215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8215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UBLISHING @ W3C"/>
          <p:cNvSpPr>
            <a:spLocks noGrp="1"/>
          </p:cNvSpPr>
          <p:nvPr>
            <p:ph type="subTitle" sz="quarter" idx="1"/>
          </p:nvPr>
        </p:nvSpPr>
        <p:spPr>
          <a:xfrm>
            <a:off x="2898234" y="2438138"/>
            <a:ext cx="14716128" cy="1589488"/>
          </a:xfrm>
          <a:prstGeom prst="rect">
            <a:avLst/>
          </a:prstGeom>
        </p:spPr>
        <p:txBody>
          <a:bodyPr anchor="ctr">
            <a:normAutofit fontScale="62500" lnSpcReduction="20000"/>
          </a:bodyPr>
          <a:lstStyle/>
          <a:p>
            <a:r>
              <a:rPr lang="en-US" sz="8800" dirty="0"/>
              <a:t>Advanced analytics for geospatial data</a:t>
            </a:r>
            <a:endParaRPr sz="8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E01E67-5E8E-874D-AF05-ECA636BF151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</a:t>
            </a:fld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BD3A1-F2A0-0748-A4B1-3E32D8842A0C}"/>
              </a:ext>
            </a:extLst>
          </p:cNvPr>
          <p:cNvSpPr txBox="1"/>
          <p:nvPr/>
        </p:nvSpPr>
        <p:spPr>
          <a:xfrm>
            <a:off x="5531374" y="5180510"/>
            <a:ext cx="10756147" cy="16831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6" tIns="71436" rIns="71436" bIns="71436" numCol="1" spcCol="38100" rtlCol="0" anchor="ctr">
            <a:spAutoFit/>
          </a:bodyPr>
          <a:lstStyle/>
          <a:p>
            <a: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i="1" dirty="0">
                <a:latin typeface="Avenir Next Condensed" panose="020B0506020202020204" pitchFamily="34" charset="0"/>
              </a:rPr>
              <a:t>Nicolas Rafael Palomino</a:t>
            </a:r>
          </a:p>
          <a:p>
            <a: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Condensed" panose="020B0506020202020204" pitchFamily="34" charset="0"/>
                <a:sym typeface="Helvetica Light"/>
              </a:rPr>
              <a:t>Advanced Analytics for </a:t>
            </a:r>
            <a:r>
              <a:rPr kumimoji="0" lang="fr-FR" sz="50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Condensed" panose="020B0506020202020204" pitchFamily="34" charset="0"/>
                <a:sym typeface="Helvetica Light"/>
              </a:rPr>
              <a:t>Geospatial</a:t>
            </a:r>
            <a:r>
              <a:rPr kumimoji="0" lang="fr-FR" sz="5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Condensed" panose="020B0506020202020204" pitchFamily="34" charset="0"/>
                <a:sym typeface="Helvetica Light"/>
              </a:rPr>
              <a:t>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CB6CF-104F-944C-912A-EFE7163ECFA3}"/>
              </a:ext>
            </a:extLst>
          </p:cNvPr>
          <p:cNvSpPr txBox="1"/>
          <p:nvPr/>
        </p:nvSpPr>
        <p:spPr>
          <a:xfrm>
            <a:off x="2898234" y="8787833"/>
            <a:ext cx="15567433" cy="32220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spAutoFit/>
          </a:bodyPr>
          <a:lstStyle/>
          <a:p>
            <a:r>
              <a:rPr lang="en-US" b="1" dirty="0"/>
              <a:t>Monday, Sep 28, 2020 @ 12:00 AM EDT</a:t>
            </a:r>
          </a:p>
          <a:p>
            <a:r>
              <a:rPr lang="en-CA" b="1" dirty="0"/>
              <a:t>(2020-09-28 04:00UTC)</a:t>
            </a:r>
          </a:p>
          <a:p>
            <a:r>
              <a:rPr lang="fr-FR" b="1" dirty="0"/>
              <a:t>W3C/OGC Joint Workshop </a:t>
            </a:r>
            <a:r>
              <a:rPr lang="fr-FR" b="1" dirty="0" err="1"/>
              <a:t>Series</a:t>
            </a:r>
            <a:r>
              <a:rPr lang="fr-FR" b="1" dirty="0"/>
              <a:t> on </a:t>
            </a:r>
            <a:r>
              <a:rPr lang="fr-FR" b="1" dirty="0" err="1"/>
              <a:t>Maps</a:t>
            </a:r>
            <a:r>
              <a:rPr lang="fr-FR" b="1" dirty="0"/>
              <a:t> for the Web</a:t>
            </a:r>
          </a:p>
          <a:p>
            <a:r>
              <a:rPr lang="fr-FR" b="1" dirty="0">
                <a:solidFill>
                  <a:srgbClr val="0D6DB6"/>
                </a:solidFill>
              </a:rPr>
              <a:t>w3.org/2020/</a:t>
            </a:r>
            <a:r>
              <a:rPr lang="fr-FR" b="1" dirty="0" err="1">
                <a:solidFill>
                  <a:srgbClr val="0D6DB6"/>
                </a:solidFill>
              </a:rPr>
              <a:t>maps</a:t>
            </a:r>
            <a:r>
              <a:rPr lang="fr-FR" b="1" dirty="0">
                <a:solidFill>
                  <a:srgbClr val="0D6DB6"/>
                </a:solidFill>
              </a:rPr>
              <a:t>/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E0E5EF-B500-5249-873E-4F3B7EDCF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4" y="4027626"/>
            <a:ext cx="19561628" cy="2243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ublishing@W3C &amp;…"/>
          <p:cNvSpPr>
            <a:spLocks noGrp="1"/>
          </p:cNvSpPr>
          <p:nvPr>
            <p:ph type="title"/>
          </p:nvPr>
        </p:nvSpPr>
        <p:spPr>
          <a:xfrm>
            <a:off x="413668" y="0"/>
            <a:ext cx="15609094" cy="2435124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607932">
              <a:defRPr sz="8288"/>
            </a:pPr>
            <a:r>
              <a:rPr lang="en-CA" dirty="0"/>
              <a:t>Conclusion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5D2CC7-A4AD-5B40-A232-178FDC36F37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9841357" y="12738264"/>
            <a:ext cx="371895" cy="636710"/>
          </a:xfrm>
        </p:spPr>
        <p:txBody>
          <a:bodyPr/>
          <a:lstStyle/>
          <a:p>
            <a:fld id="{86CB4B4D-7CA3-9044-876B-883B54F8677D}" type="slidenum">
              <a:rPr lang="fr-FR" sz="3200" smtClean="0">
                <a:solidFill>
                  <a:srgbClr val="0D6DB6"/>
                </a:solidFill>
              </a:rPr>
              <a:t>10</a:t>
            </a:fld>
            <a:endParaRPr lang="fr-FR" sz="3200" dirty="0">
              <a:solidFill>
                <a:srgbClr val="0D6DB6"/>
              </a:solidFill>
            </a:endParaRP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2357AC9E-4258-844A-AC92-E66C38A3EFE5}"/>
              </a:ext>
            </a:extLst>
          </p:cNvPr>
          <p:cNvSpPr/>
          <p:nvPr/>
        </p:nvSpPr>
        <p:spPr>
          <a:xfrm>
            <a:off x="19435247" y="12650520"/>
            <a:ext cx="1090160" cy="775564"/>
          </a:xfrm>
          <a:prstGeom prst="bracketPair">
            <a:avLst/>
          </a:prstGeom>
          <a:noFill/>
          <a:ln w="25400" cap="flat">
            <a:solidFill>
              <a:srgbClr val="0D6DB6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010A6-8696-2148-A5C1-40B54A8142B9}"/>
              </a:ext>
            </a:extLst>
          </p:cNvPr>
          <p:cNvSpPr txBox="1"/>
          <p:nvPr/>
        </p:nvSpPr>
        <p:spPr>
          <a:xfrm>
            <a:off x="413668" y="2677886"/>
            <a:ext cx="19931731" cy="9470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685800" marR="0" indent="-6858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fr-FR" sz="4000" dirty="0" err="1">
                <a:latin typeface="Geneva" panose="020B0503030404040204" pitchFamily="34" charset="0"/>
                <a:ea typeface="Geneva" panose="020B0503030404040204" pitchFamily="34" charset="0"/>
              </a:rPr>
              <a:t>Understanding</a:t>
            </a:r>
            <a:r>
              <a:rPr lang="fr-FR" sz="4000" dirty="0">
                <a:latin typeface="Geneva" panose="020B0503030404040204" pitchFamily="34" charset="0"/>
                <a:ea typeface="Geneva" panose="020B0503030404040204" pitchFamily="34" charset="0"/>
              </a:rPr>
              <a:t> and </a:t>
            </a:r>
            <a:r>
              <a:rPr lang="fr-FR" sz="4000" dirty="0" err="1">
                <a:latin typeface="Geneva" panose="020B0503030404040204" pitchFamily="34" charset="0"/>
                <a:ea typeface="Geneva" panose="020B0503030404040204" pitchFamily="34" charset="0"/>
              </a:rPr>
              <a:t>address</a:t>
            </a:r>
            <a:r>
              <a:rPr lang="fr-FR" sz="4000" dirty="0">
                <a:latin typeface="Geneva" panose="020B0503030404040204" pitchFamily="34" charset="0"/>
                <a:ea typeface="Geneva" panose="020B0503030404040204" pitchFamily="34" charset="0"/>
              </a:rPr>
              <a:t> the </a:t>
            </a:r>
            <a:r>
              <a:rPr lang="fr-FR" sz="4000" dirty="0" err="1">
                <a:latin typeface="Geneva" panose="020B0503030404040204" pitchFamily="34" charset="0"/>
                <a:ea typeface="Geneva" panose="020B0503030404040204" pitchFamily="34" charset="0"/>
              </a:rPr>
              <a:t>ethical</a:t>
            </a:r>
            <a:r>
              <a:rPr lang="fr-FR" sz="4000" dirty="0">
                <a:latin typeface="Geneva" panose="020B0503030404040204" pitchFamily="34" charset="0"/>
                <a:ea typeface="Geneva" panose="020B0503030404040204" pitchFamily="34" charset="0"/>
              </a:rPr>
              <a:t>, </a:t>
            </a:r>
            <a:r>
              <a:rPr lang="fr-FR" sz="4000" dirty="0" err="1">
                <a:latin typeface="Geneva" panose="020B0503030404040204" pitchFamily="34" charset="0"/>
                <a:ea typeface="Geneva" panose="020B0503030404040204" pitchFamily="34" charset="0"/>
              </a:rPr>
              <a:t>legal</a:t>
            </a:r>
            <a:r>
              <a:rPr lang="fr-FR" sz="4000" dirty="0">
                <a:latin typeface="Geneva" panose="020B0503030404040204" pitchFamily="34" charset="0"/>
                <a:ea typeface="Geneva" panose="020B0503030404040204" pitchFamily="34" charset="0"/>
              </a:rPr>
              <a:t> and </a:t>
            </a:r>
            <a:r>
              <a:rPr lang="fr-FR" sz="4000" dirty="0" err="1">
                <a:latin typeface="Geneva" panose="020B0503030404040204" pitchFamily="34" charset="0"/>
                <a:ea typeface="Geneva" panose="020B0503030404040204" pitchFamily="34" charset="0"/>
              </a:rPr>
              <a:t>societal</a:t>
            </a:r>
            <a:r>
              <a:rPr lang="fr-FR" sz="4000" dirty="0">
                <a:latin typeface="Geneva" panose="020B0503030404040204" pitchFamily="34" charset="0"/>
                <a:ea typeface="Geneva" panose="020B0503030404040204" pitchFamily="34" charset="0"/>
              </a:rPr>
              <a:t> implications</a:t>
            </a:r>
            <a:endParaRPr kumimoji="0" lang="fr-FR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neva" panose="020B0503030404040204" pitchFamily="34" charset="0"/>
              <a:ea typeface="Geneva" panose="020B0503030404040204" pitchFamily="34" charset="0"/>
              <a:sym typeface="Helvetica Light"/>
            </a:endParaRPr>
          </a:p>
          <a:p>
            <a:pPr marL="685800" marR="0" indent="-6858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fr-FR" sz="4000" dirty="0" err="1">
                <a:latin typeface="Geneva" panose="020B0503030404040204" pitchFamily="34" charset="0"/>
                <a:ea typeface="Geneva" panose="020B0503030404040204" pitchFamily="34" charset="0"/>
              </a:rPr>
              <a:t>Ensure</a:t>
            </a:r>
            <a:r>
              <a:rPr lang="fr-FR" sz="4000" dirty="0">
                <a:latin typeface="Geneva" panose="020B0503030404040204" pitchFamily="34" charset="0"/>
                <a:ea typeface="Geneva" panose="020B0503030404040204" pitchFamily="34" charset="0"/>
              </a:rPr>
              <a:t> the </a:t>
            </a:r>
            <a:r>
              <a:rPr lang="fr-FR" sz="4000" dirty="0" err="1">
                <a:latin typeface="Geneva" panose="020B0503030404040204" pitchFamily="34" charset="0"/>
                <a:ea typeface="Geneva" panose="020B0503030404040204" pitchFamily="34" charset="0"/>
              </a:rPr>
              <a:t>Safety</a:t>
            </a:r>
            <a:r>
              <a:rPr lang="fr-FR" sz="4000" dirty="0">
                <a:latin typeface="Geneva" panose="020B0503030404040204" pitchFamily="34" charset="0"/>
                <a:ea typeface="Geneva" panose="020B0503030404040204" pitchFamily="34" charset="0"/>
              </a:rPr>
              <a:t> and Security of AI </a:t>
            </a:r>
            <a:r>
              <a:rPr lang="fr-FR" sz="4000" dirty="0" err="1">
                <a:latin typeface="Geneva" panose="020B0503030404040204" pitchFamily="34" charset="0"/>
                <a:ea typeface="Geneva" panose="020B0503030404040204" pitchFamily="34" charset="0"/>
              </a:rPr>
              <a:t>Systems</a:t>
            </a:r>
            <a:endParaRPr lang="fr-FR" sz="4000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marL="685800" marR="0" indent="-6858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fr-FR" sz="4000" dirty="0" err="1">
                <a:latin typeface="Geneva" panose="020B0503030404040204" pitchFamily="34" charset="0"/>
                <a:ea typeface="Geneva" panose="020B0503030404040204" pitchFamily="34" charset="0"/>
              </a:rPr>
              <a:t>Develop</a:t>
            </a:r>
            <a:r>
              <a:rPr lang="fr-FR" sz="4000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fr-FR" sz="4000" dirty="0" err="1">
                <a:latin typeface="Geneva" panose="020B0503030404040204" pitchFamily="34" charset="0"/>
                <a:ea typeface="Geneva" panose="020B0503030404040204" pitchFamily="34" charset="0"/>
              </a:rPr>
              <a:t>shared</a:t>
            </a:r>
            <a:r>
              <a:rPr lang="fr-FR" sz="4000" dirty="0">
                <a:latin typeface="Geneva" panose="020B0503030404040204" pitchFamily="34" charset="0"/>
                <a:ea typeface="Geneva" panose="020B0503030404040204" pitchFamily="34" charset="0"/>
              </a:rPr>
              <a:t> public </a:t>
            </a:r>
            <a:r>
              <a:rPr lang="fr-FR" sz="4000" dirty="0" err="1">
                <a:latin typeface="Geneva" panose="020B0503030404040204" pitchFamily="34" charset="0"/>
                <a:ea typeface="Geneva" panose="020B0503030404040204" pitchFamily="34" charset="0"/>
              </a:rPr>
              <a:t>datasets</a:t>
            </a:r>
            <a:r>
              <a:rPr lang="fr-FR" sz="4000" dirty="0">
                <a:latin typeface="Geneva" panose="020B0503030404040204" pitchFamily="34" charset="0"/>
                <a:ea typeface="Geneva" panose="020B0503030404040204" pitchFamily="34" charset="0"/>
              </a:rPr>
              <a:t> and </a:t>
            </a:r>
            <a:r>
              <a:rPr lang="fr-FR" sz="4000" dirty="0" err="1">
                <a:latin typeface="Geneva" panose="020B0503030404040204" pitchFamily="34" charset="0"/>
                <a:ea typeface="Geneva" panose="020B0503030404040204" pitchFamily="34" charset="0"/>
              </a:rPr>
              <a:t>Environments</a:t>
            </a:r>
            <a:r>
              <a:rPr lang="fr-FR" sz="4000" dirty="0">
                <a:latin typeface="Geneva" panose="020B0503030404040204" pitchFamily="34" charset="0"/>
                <a:ea typeface="Geneva" panose="020B0503030404040204" pitchFamily="34" charset="0"/>
              </a:rPr>
              <a:t> for AI training and </a:t>
            </a:r>
            <a:r>
              <a:rPr lang="fr-FR" sz="4000" dirty="0" err="1">
                <a:latin typeface="Geneva" panose="020B0503030404040204" pitchFamily="34" charset="0"/>
                <a:ea typeface="Geneva" panose="020B0503030404040204" pitchFamily="34" charset="0"/>
              </a:rPr>
              <a:t>Testing</a:t>
            </a:r>
            <a:r>
              <a:rPr lang="fr-FR" sz="4000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endParaRPr kumimoji="0" lang="fr-FR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neva" panose="020B0503030404040204" pitchFamily="34" charset="0"/>
              <a:ea typeface="Geneva" panose="020B0503030404040204" pitchFamily="34" charset="0"/>
              <a:sym typeface="Helvetica Light"/>
            </a:endParaRPr>
          </a:p>
          <a:p>
            <a:pPr marL="685800" marR="0" indent="-6858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fr-FR" sz="4000" dirty="0">
                <a:latin typeface="Geneva" panose="020B0503030404040204" pitchFamily="34" charset="0"/>
                <a:ea typeface="Geneva" panose="020B0503030404040204" pitchFamily="34" charset="0"/>
              </a:rPr>
              <a:t>Expand Public-Private Partnerships to </a:t>
            </a:r>
            <a:r>
              <a:rPr lang="fr-FR" sz="4000" dirty="0" err="1">
                <a:latin typeface="Geneva" panose="020B0503030404040204" pitchFamily="34" charset="0"/>
                <a:ea typeface="Geneva" panose="020B0503030404040204" pitchFamily="34" charset="0"/>
              </a:rPr>
              <a:t>accelerate</a:t>
            </a:r>
            <a:r>
              <a:rPr lang="fr-FR" sz="4000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fr-FR" sz="4000" dirty="0" err="1">
                <a:latin typeface="Geneva" panose="020B0503030404040204" pitchFamily="34" charset="0"/>
                <a:ea typeface="Geneva" panose="020B0503030404040204" pitchFamily="34" charset="0"/>
              </a:rPr>
              <a:t>Advances</a:t>
            </a:r>
            <a:r>
              <a:rPr lang="fr-FR" sz="4000" dirty="0">
                <a:latin typeface="Geneva" panose="020B0503030404040204" pitchFamily="34" charset="0"/>
                <a:ea typeface="Geneva" panose="020B0503030404040204" pitchFamily="34" charset="0"/>
              </a:rPr>
              <a:t> in AI</a:t>
            </a:r>
          </a:p>
          <a:p>
            <a:pPr marL="685800" marR="0" indent="-6858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neva" panose="020B0503030404040204" pitchFamily="34" charset="0"/>
              <a:ea typeface="Geneva" panose="020B0503030404040204" pitchFamily="34" charset="0"/>
              <a:sym typeface="Helvetica Light"/>
            </a:endParaRPr>
          </a:p>
          <a:p>
            <a:pPr marL="685800" marR="0" indent="-6858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fr-FR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marL="0" marR="0" indent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600" i="1" u="sng" dirty="0" err="1">
                <a:latin typeface="Geneva" panose="020B0503030404040204" pitchFamily="34" charset="0"/>
                <a:ea typeface="Geneva" panose="020B0503030404040204" pitchFamily="34" charset="0"/>
              </a:rPr>
              <a:t>Shifting</a:t>
            </a:r>
            <a:r>
              <a:rPr lang="fr-FR" sz="3600" i="1" u="sng" dirty="0">
                <a:latin typeface="Geneva" panose="020B0503030404040204" pitchFamily="34" charset="0"/>
                <a:ea typeface="Geneva" panose="020B0503030404040204" pitchFamily="34" charset="0"/>
              </a:rPr>
              <a:t> in </a:t>
            </a:r>
            <a:r>
              <a:rPr lang="fr-FR" sz="3600" i="1" u="sng" dirty="0" err="1">
                <a:latin typeface="Geneva" panose="020B0503030404040204" pitchFamily="34" charset="0"/>
                <a:ea typeface="Geneva" panose="020B0503030404040204" pitchFamily="34" charset="0"/>
              </a:rPr>
              <a:t>modernization</a:t>
            </a:r>
            <a:r>
              <a:rPr lang="fr-FR" sz="3600" i="1" u="sng" dirty="0">
                <a:latin typeface="Geneva" panose="020B0503030404040204" pitchFamily="34" charset="0"/>
                <a:ea typeface="Geneva" panose="020B0503030404040204" pitchFamily="34" charset="0"/>
              </a:rPr>
              <a:t>, </a:t>
            </a:r>
          </a:p>
          <a:p>
            <a:pPr marL="0" marR="0" indent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600" i="1" u="sng" dirty="0" err="1">
                <a:latin typeface="Geneva" panose="020B0503030404040204" pitchFamily="34" charset="0"/>
                <a:ea typeface="Geneva" panose="020B0503030404040204" pitchFamily="34" charset="0"/>
              </a:rPr>
              <a:t>Governmental</a:t>
            </a:r>
            <a:r>
              <a:rPr lang="fr-FR" sz="3600" i="1" u="sng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fr-FR" sz="3600" i="1" u="sng" dirty="0" err="1">
                <a:latin typeface="Geneva" panose="020B0503030404040204" pitchFamily="34" charset="0"/>
                <a:ea typeface="Geneva" panose="020B0503030404040204" pitchFamily="34" charset="0"/>
              </a:rPr>
              <a:t>technology</a:t>
            </a:r>
            <a:r>
              <a:rPr lang="fr-FR" sz="3600" i="1" u="sng" dirty="0">
                <a:latin typeface="Geneva" panose="020B0503030404040204" pitchFamily="34" charset="0"/>
                <a:ea typeface="Geneva" panose="020B0503030404040204" pitchFamily="34" charset="0"/>
              </a:rPr>
              <a:t>(DoD)</a:t>
            </a:r>
          </a:p>
          <a:p>
            <a:pPr marL="0" marR="0" indent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600" i="1" u="sng" dirty="0">
                <a:latin typeface="Geneva" panose="020B0503030404040204" pitchFamily="34" charset="0"/>
                <a:ea typeface="Geneva" panose="020B0503030404040204" pitchFamily="34" charset="0"/>
              </a:rPr>
              <a:t>Futur of </a:t>
            </a:r>
            <a:r>
              <a:rPr lang="fr-FR" sz="3600" i="1" u="sng" dirty="0" err="1">
                <a:latin typeface="Geneva" panose="020B0503030404040204" pitchFamily="34" charset="0"/>
                <a:ea typeface="Geneva" panose="020B0503030404040204" pitchFamily="34" charset="0"/>
              </a:rPr>
              <a:t>Industry</a:t>
            </a:r>
            <a:r>
              <a:rPr lang="fr-FR" sz="3600" i="1" u="sng" dirty="0">
                <a:latin typeface="Geneva" panose="020B0503030404040204" pitchFamily="34" charset="0"/>
                <a:ea typeface="Geneva" panose="020B0503030404040204" pitchFamily="34" charset="0"/>
              </a:rPr>
              <a:t>, </a:t>
            </a:r>
            <a:r>
              <a:rPr lang="fr-FR" sz="3600" i="1" u="sng" dirty="0" err="1">
                <a:latin typeface="Geneva" panose="020B0503030404040204" pitchFamily="34" charset="0"/>
                <a:ea typeface="Geneva" panose="020B0503030404040204" pitchFamily="34" charset="0"/>
              </a:rPr>
              <a:t>Government</a:t>
            </a:r>
            <a:r>
              <a:rPr lang="fr-FR" sz="3600" i="1" u="sng" dirty="0">
                <a:latin typeface="Geneva" panose="020B0503030404040204" pitchFamily="34" charset="0"/>
                <a:ea typeface="Geneva" panose="020B0503030404040204" pitchFamily="34" charset="0"/>
              </a:rPr>
              <a:t> and Academia </a:t>
            </a:r>
            <a:r>
              <a:rPr lang="fr-FR" sz="3600" i="1" u="sng" dirty="0" err="1">
                <a:latin typeface="Geneva" panose="020B0503030404040204" pitchFamily="34" charset="0"/>
                <a:ea typeface="Geneva" panose="020B0503030404040204" pitchFamily="34" charset="0"/>
              </a:rPr>
              <a:t>datasets</a:t>
            </a:r>
            <a:r>
              <a:rPr lang="fr-FR" sz="3600" i="1" u="sng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</a:p>
          <a:p>
            <a:pPr marL="0" marR="0" indent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600" i="1" u="sng" dirty="0" err="1">
                <a:latin typeface="Geneva" panose="020B0503030404040204" pitchFamily="34" charset="0"/>
                <a:ea typeface="Geneva" panose="020B0503030404040204" pitchFamily="34" charset="0"/>
              </a:rPr>
              <a:t>Expending</a:t>
            </a:r>
            <a:r>
              <a:rPr lang="fr-FR" sz="3600" i="1" u="sng" dirty="0">
                <a:latin typeface="Geneva" panose="020B0503030404040204" pitchFamily="34" charset="0"/>
                <a:ea typeface="Geneva" panose="020B0503030404040204" pitchFamily="34" charset="0"/>
              </a:rPr>
              <a:t> Network </a:t>
            </a:r>
            <a:r>
              <a:rPr lang="fr-FR" sz="3600" i="1" u="sng" dirty="0" err="1">
                <a:latin typeface="Geneva" panose="020B0503030404040204" pitchFamily="34" charset="0"/>
                <a:ea typeface="Geneva" panose="020B0503030404040204" pitchFamily="34" charset="0"/>
              </a:rPr>
              <a:t>Grid</a:t>
            </a:r>
            <a:endParaRPr kumimoji="0" lang="fr-FR" sz="3600" b="0" i="1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neva" panose="020B0503030404040204" pitchFamily="34" charset="0"/>
              <a:ea typeface="Geneva" panose="020B0503030404040204" pitchFamily="34" charset="0"/>
              <a:sym typeface="Helvetica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A370D2-76AC-4A46-B9F3-863A85941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3668" y="1694761"/>
            <a:ext cx="20111739" cy="9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3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wipe dir="r"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UBLISHING @ W3C"/>
          <p:cNvSpPr>
            <a:spLocks noGrp="1"/>
          </p:cNvSpPr>
          <p:nvPr>
            <p:ph type="subTitle" sz="quarter" idx="1"/>
          </p:nvPr>
        </p:nvSpPr>
        <p:spPr>
          <a:xfrm>
            <a:off x="2898234" y="2438138"/>
            <a:ext cx="14716128" cy="158948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8800" dirty="0"/>
              <a:t>THANK YOU!</a:t>
            </a:r>
            <a:endParaRPr sz="8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E01E67-5E8E-874D-AF05-ECA636BF151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11</a:t>
            </a:fld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CB6CF-104F-944C-912A-EFE7163ECFA3}"/>
              </a:ext>
            </a:extLst>
          </p:cNvPr>
          <p:cNvSpPr txBox="1"/>
          <p:nvPr/>
        </p:nvSpPr>
        <p:spPr>
          <a:xfrm>
            <a:off x="2589938" y="8788392"/>
            <a:ext cx="15332720" cy="32220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6" tIns="71436" rIns="71436" bIns="71436" numCol="1" spcCol="38100" rtlCol="0" anchor="ctr">
            <a:spAutoFit/>
          </a:bodyPr>
          <a:lstStyle/>
          <a:p>
            <a:r>
              <a:rPr lang="en-US" b="1" dirty="0"/>
              <a:t>Monday, Sep 28, 2020 @ 12:00 AM EDT</a:t>
            </a:r>
          </a:p>
          <a:p>
            <a:r>
              <a:rPr lang="en-CA" b="1" dirty="0"/>
              <a:t>(2020-09-28 04:00UTC)</a:t>
            </a:r>
          </a:p>
          <a:p>
            <a:r>
              <a:rPr lang="fr-FR" b="1" dirty="0"/>
              <a:t>W3C/OGC Joint Workshop </a:t>
            </a:r>
            <a:r>
              <a:rPr lang="fr-FR" b="1" dirty="0" err="1"/>
              <a:t>Series</a:t>
            </a:r>
            <a:r>
              <a:rPr lang="fr-FR" b="1" dirty="0"/>
              <a:t> on </a:t>
            </a:r>
            <a:r>
              <a:rPr lang="fr-FR" b="1" dirty="0" err="1"/>
              <a:t>Maps</a:t>
            </a:r>
            <a:r>
              <a:rPr lang="fr-FR" b="1" dirty="0"/>
              <a:t> for the Web</a:t>
            </a:r>
          </a:p>
          <a:p>
            <a:r>
              <a:rPr lang="fr-FR" b="1" dirty="0">
                <a:solidFill>
                  <a:srgbClr val="0D6DB6"/>
                </a:solidFill>
              </a:rPr>
              <a:t>w3.org/2020/</a:t>
            </a:r>
            <a:r>
              <a:rPr lang="fr-FR" b="1" dirty="0" err="1">
                <a:solidFill>
                  <a:srgbClr val="0D6DB6"/>
                </a:solidFill>
              </a:rPr>
              <a:t>maps</a:t>
            </a:r>
            <a:r>
              <a:rPr lang="fr-FR" b="1" dirty="0">
                <a:solidFill>
                  <a:srgbClr val="0D6DB6"/>
                </a:solidFill>
              </a:rPr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CA6D5F-6D10-8F42-82BB-157A1DCFB397}"/>
              </a:ext>
            </a:extLst>
          </p:cNvPr>
          <p:cNvSpPr txBox="1"/>
          <p:nvPr/>
        </p:nvSpPr>
        <p:spPr>
          <a:xfrm>
            <a:off x="5769373" y="5974573"/>
            <a:ext cx="9422448" cy="32220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6" tIns="71436" rIns="71436" bIns="71436" numCol="1" spcCol="38100" rtlCol="0" anchor="ctr">
            <a:spAutoFit/>
          </a:bodyPr>
          <a:lstStyle/>
          <a:p>
            <a: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>
                <a:latin typeface="Avenir Next Condensed" panose="020B0506020202020204" pitchFamily="34" charset="0"/>
              </a:rPr>
              <a:t>Nicolasrafael.palomino@gmail.com</a:t>
            </a:r>
            <a:br>
              <a:rPr kumimoji="0" lang="fr-FR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Condensed" panose="020B0506020202020204" pitchFamily="34" charset="0"/>
                <a:sym typeface="Helvetica Light"/>
              </a:rPr>
            </a:b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venir Next Condensed" panose="020B0506020202020204" pitchFamily="34" charset="0"/>
              <a:sym typeface="Helvetica Light"/>
            </a:endParaRPr>
          </a:p>
          <a:p>
            <a: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kumimoji="0" lang="fr-FR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Condensed" panose="020B0506020202020204" pitchFamily="34" charset="0"/>
                <a:sym typeface="Helvetica Light"/>
              </a:rPr>
            </a:b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venir Next Condensed" panose="020B0506020202020204" pitchFamily="34" charset="0"/>
              <a:sym typeface="Helvetica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7EFA04-498F-5949-9511-E69F79E3E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4" y="4027626"/>
            <a:ext cx="19561628" cy="22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2488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ublishing@W3C &amp;…"/>
          <p:cNvSpPr>
            <a:spLocks noGrp="1"/>
          </p:cNvSpPr>
          <p:nvPr>
            <p:ph type="title"/>
          </p:nvPr>
        </p:nvSpPr>
        <p:spPr>
          <a:xfrm>
            <a:off x="413667" y="0"/>
            <a:ext cx="19427689" cy="2435124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607932">
              <a:defRPr sz="8288"/>
            </a:pPr>
            <a:r>
              <a:rPr lang="en-CA" dirty="0"/>
              <a:t>Interactive Maps Widgets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5D2CC7-A4AD-5B40-A232-178FDC36F37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9841357" y="12738264"/>
            <a:ext cx="371895" cy="636710"/>
          </a:xfrm>
        </p:spPr>
        <p:txBody>
          <a:bodyPr/>
          <a:lstStyle/>
          <a:p>
            <a:fld id="{86CB4B4D-7CA3-9044-876B-883B54F8677D}" type="slidenum">
              <a:rPr lang="fr-FR" sz="3200" smtClean="0">
                <a:solidFill>
                  <a:srgbClr val="0D6DB6"/>
                </a:solidFill>
              </a:rPr>
              <a:t>2</a:t>
            </a:fld>
            <a:endParaRPr lang="fr-FR" sz="3200" dirty="0">
              <a:solidFill>
                <a:srgbClr val="0D6DB6"/>
              </a:solidFill>
            </a:endParaRP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2357AC9E-4258-844A-AC92-E66C38A3EFE5}"/>
              </a:ext>
            </a:extLst>
          </p:cNvPr>
          <p:cNvSpPr/>
          <p:nvPr/>
        </p:nvSpPr>
        <p:spPr>
          <a:xfrm>
            <a:off x="19435247" y="12650520"/>
            <a:ext cx="1090160" cy="775564"/>
          </a:xfrm>
          <a:prstGeom prst="bracketPair">
            <a:avLst/>
          </a:prstGeom>
          <a:noFill/>
          <a:ln w="25400" cap="flat">
            <a:solidFill>
              <a:srgbClr val="0D6DB6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010A6-8696-2148-A5C1-40B54A8142B9}"/>
              </a:ext>
            </a:extLst>
          </p:cNvPr>
          <p:cNvSpPr txBox="1"/>
          <p:nvPr/>
        </p:nvSpPr>
        <p:spPr>
          <a:xfrm>
            <a:off x="179614" y="10987877"/>
            <a:ext cx="17936937" cy="2890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marL="0" marR="0" indent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marL="0" marR="0" indent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marL="0" marR="0" indent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marL="0" marR="0" indent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>
                <a:latin typeface="Geneva" panose="020B0503030404040204" pitchFamily="34" charset="0"/>
                <a:ea typeface="Geneva" panose="020B0503030404040204" pitchFamily="34" charset="0"/>
              </a:rPr>
              <a:t>*</a:t>
            </a:r>
            <a:r>
              <a:rPr lang="fr-FR" sz="4000" dirty="0">
                <a:latin typeface="Geneva" panose="020B0503030404040204" pitchFamily="34" charset="0"/>
                <a:ea typeface="Geneva" panose="020B0503030404040204" pitchFamily="34" charset="0"/>
              </a:rPr>
              <a:t>Cloud-</a:t>
            </a:r>
            <a:r>
              <a:rPr lang="fr-FR" sz="4000" dirty="0" err="1">
                <a:latin typeface="Geneva" panose="020B0503030404040204" pitchFamily="34" charset="0"/>
                <a:ea typeface="Geneva" panose="020B0503030404040204" pitchFamily="34" charset="0"/>
              </a:rPr>
              <a:t>connect</a:t>
            </a:r>
            <a:r>
              <a:rPr lang="fr-FR" sz="4000" dirty="0">
                <a:latin typeface="Geneva" panose="020B0503030404040204" pitchFamily="34" charset="0"/>
                <a:ea typeface="Geneva" panose="020B0503030404040204" pitchFamily="34" charset="0"/>
              </a:rPr>
              <a:t> IoT </a:t>
            </a:r>
            <a:r>
              <a:rPr lang="fr-FR" sz="4000" dirty="0" err="1">
                <a:latin typeface="Geneva" panose="020B0503030404040204" pitchFamily="34" charset="0"/>
                <a:ea typeface="Geneva" panose="020B0503030404040204" pitchFamily="34" charset="0"/>
              </a:rPr>
              <a:t>devices</a:t>
            </a:r>
            <a:r>
              <a:rPr lang="fr-FR" sz="4000" dirty="0">
                <a:latin typeface="Geneva" panose="020B0503030404040204" pitchFamily="34" charset="0"/>
                <a:ea typeface="Geneva" panose="020B0503030404040204" pitchFamily="34" charset="0"/>
              </a:rPr>
              <a:t>, data </a:t>
            </a:r>
            <a:r>
              <a:rPr lang="fr-FR" sz="4000" dirty="0" err="1">
                <a:latin typeface="Geneva" panose="020B0503030404040204" pitchFamily="34" charset="0"/>
                <a:ea typeface="Geneva" panose="020B0503030404040204" pitchFamily="34" charset="0"/>
              </a:rPr>
              <a:t>analytics</a:t>
            </a:r>
            <a:r>
              <a:rPr lang="fr-FR" sz="4000" dirty="0">
                <a:latin typeface="Geneva" panose="020B0503030404040204" pitchFamily="34" charset="0"/>
                <a:ea typeface="Geneva" panose="020B0503030404040204" pitchFamily="34" charset="0"/>
              </a:rPr>
              <a:t> and AI </a:t>
            </a:r>
            <a:r>
              <a:rPr lang="fr-FR" sz="4000" dirty="0" err="1">
                <a:latin typeface="Geneva" panose="020B0503030404040204" pitchFamily="34" charset="0"/>
                <a:ea typeface="Geneva" panose="020B0503030404040204" pitchFamily="34" charset="0"/>
              </a:rPr>
              <a:t>integration</a:t>
            </a:r>
            <a:endParaRPr lang="fr-FR" sz="4000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marL="0" marR="0" indent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4000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marL="0" marR="0" indent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neva" panose="020B0503030404040204" pitchFamily="34" charset="0"/>
              <a:ea typeface="Geneva" panose="020B0503030404040204" pitchFamily="34" charset="0"/>
              <a:sym typeface="Helvetica Light"/>
            </a:endParaRPr>
          </a:p>
          <a:p>
            <a:pPr marL="0" marR="0" indent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neva" panose="020B0503030404040204" pitchFamily="34" charset="0"/>
              <a:ea typeface="Geneva" panose="020B0503030404040204" pitchFamily="34" charset="0"/>
              <a:sym typeface="Helvetica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6F1D2C-2E32-4145-9521-2BB2CF31C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3668" y="1860448"/>
            <a:ext cx="20111739" cy="96228"/>
          </a:xfrm>
          <a:prstGeom prst="rect">
            <a:avLst/>
          </a:prstGeom>
        </p:spPr>
      </p:pic>
      <p:pic>
        <p:nvPicPr>
          <p:cNvPr id="7" name="Picture 6" descr="A large city&#10;&#10;Description automatically generated">
            <a:extLst>
              <a:ext uri="{FF2B5EF4-FFF2-40B4-BE49-F238E27FC236}">
                <a16:creationId xmlns:a16="http://schemas.microsoft.com/office/drawing/2014/main" id="{725D744B-F8D8-46FF-B29E-68B260B05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4" y="2938351"/>
            <a:ext cx="12326161" cy="91960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D20787-20B7-4D56-98A7-9B5A0D7B5122}"/>
              </a:ext>
            </a:extLst>
          </p:cNvPr>
          <p:cNvSpPr txBox="1"/>
          <p:nvPr/>
        </p:nvSpPr>
        <p:spPr>
          <a:xfrm flipH="1">
            <a:off x="-535542" y="2413530"/>
            <a:ext cx="5078186" cy="4520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spAutoFit/>
          </a:bodyPr>
          <a:lstStyle/>
          <a:p>
            <a:pPr marR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CA" sz="2000" dirty="0"/>
              <a:t>Based on location or non-location</a:t>
            </a:r>
            <a:endParaRPr kumimoji="0" lang="en-CA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41832-1C34-42BB-AEBC-C5078B5FE8FA}"/>
              </a:ext>
            </a:extLst>
          </p:cNvPr>
          <p:cNvSpPr txBox="1"/>
          <p:nvPr/>
        </p:nvSpPr>
        <p:spPr>
          <a:xfrm>
            <a:off x="12787376" y="3433988"/>
            <a:ext cx="7425875" cy="14369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spAutoFit/>
          </a:bodyPr>
          <a:lstStyle/>
          <a:p>
            <a: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technologies include advanced computing, “Big Data" analytics, artificial intelligence and machine learning bringing automation</a:t>
            </a:r>
          </a:p>
        </p:txBody>
      </p:sp>
    </p:spTree>
    <p:extLst>
      <p:ext uri="{BB962C8B-B14F-4D97-AF65-F5344CB8AC3E}">
        <p14:creationId xmlns:p14="http://schemas.microsoft.com/office/powerpoint/2010/main" val="330611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wipe dir="r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ublishing@W3C &amp;…"/>
          <p:cNvSpPr>
            <a:spLocks noGrp="1"/>
          </p:cNvSpPr>
          <p:nvPr>
            <p:ph type="title"/>
          </p:nvPr>
        </p:nvSpPr>
        <p:spPr>
          <a:xfrm>
            <a:off x="413668" y="0"/>
            <a:ext cx="15609094" cy="2435124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607932">
              <a:defRPr sz="8288"/>
            </a:pPr>
            <a:r>
              <a:rPr lang="en-US" dirty="0"/>
              <a:t>Bringing Life to Things(I.T system)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5D2CC7-A4AD-5B40-A232-178FDC36F37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9841357" y="12738264"/>
            <a:ext cx="371895" cy="636710"/>
          </a:xfrm>
        </p:spPr>
        <p:txBody>
          <a:bodyPr/>
          <a:lstStyle/>
          <a:p>
            <a:fld id="{86CB4B4D-7CA3-9044-876B-883B54F8677D}" type="slidenum">
              <a:rPr lang="fr-FR" sz="3200" smtClean="0">
                <a:solidFill>
                  <a:srgbClr val="0D6DB6"/>
                </a:solidFill>
              </a:rPr>
              <a:t>3</a:t>
            </a:fld>
            <a:endParaRPr lang="fr-FR" sz="3200" dirty="0">
              <a:solidFill>
                <a:srgbClr val="0D6DB6"/>
              </a:solidFill>
            </a:endParaRP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2357AC9E-4258-844A-AC92-E66C38A3EFE5}"/>
              </a:ext>
            </a:extLst>
          </p:cNvPr>
          <p:cNvSpPr/>
          <p:nvPr/>
        </p:nvSpPr>
        <p:spPr>
          <a:xfrm>
            <a:off x="19435247" y="12650520"/>
            <a:ext cx="1090160" cy="775564"/>
          </a:xfrm>
          <a:prstGeom prst="bracketPair">
            <a:avLst/>
          </a:prstGeom>
          <a:noFill/>
          <a:ln w="25400" cap="flat">
            <a:solidFill>
              <a:srgbClr val="0D6DB6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010A6-8696-2148-A5C1-40B54A8142B9}"/>
              </a:ext>
            </a:extLst>
          </p:cNvPr>
          <p:cNvSpPr txBox="1"/>
          <p:nvPr/>
        </p:nvSpPr>
        <p:spPr>
          <a:xfrm>
            <a:off x="95573" y="1951310"/>
            <a:ext cx="19931731" cy="21227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600" i="1" dirty="0" err="1">
                <a:latin typeface="Geneva" panose="020B0503030404040204" pitchFamily="34" charset="0"/>
                <a:ea typeface="Geneva" panose="020B0503030404040204" pitchFamily="34" charset="0"/>
              </a:rPr>
              <a:t>Connected</a:t>
            </a:r>
            <a:r>
              <a:rPr lang="fr-FR" sz="3600" i="1" dirty="0">
                <a:latin typeface="Geneva" panose="020B0503030404040204" pitchFamily="34" charset="0"/>
                <a:ea typeface="Geneva" panose="020B0503030404040204" pitchFamily="34" charset="0"/>
              </a:rPr>
              <a:t> in-</a:t>
            </a:r>
            <a:r>
              <a:rPr lang="fr-FR" sz="3600" i="1" dirty="0" err="1">
                <a:latin typeface="Geneva" panose="020B0503030404040204" pitchFamily="34" charset="0"/>
                <a:ea typeface="Geneva" panose="020B0503030404040204" pitchFamily="34" charset="0"/>
              </a:rPr>
              <a:t>Context</a:t>
            </a:r>
            <a:r>
              <a:rPr lang="fr-FR" sz="3600" i="1" dirty="0">
                <a:latin typeface="Geneva" panose="020B0503030404040204" pitchFamily="34" charset="0"/>
                <a:ea typeface="Geneva" panose="020B0503030404040204" pitchFamily="34" charset="0"/>
              </a:rPr>
              <a:t>, </a:t>
            </a:r>
            <a:r>
              <a:rPr lang="fr-FR" sz="3600" i="1" dirty="0" err="1">
                <a:latin typeface="Geneva" panose="020B0503030404040204" pitchFamily="34" charset="0"/>
                <a:ea typeface="Geneva" panose="020B0503030404040204" pitchFamily="34" charset="0"/>
              </a:rPr>
              <a:t>predictive</a:t>
            </a:r>
            <a:r>
              <a:rPr lang="fr-FR" sz="3600" i="1" dirty="0">
                <a:latin typeface="Geneva" panose="020B0503030404040204" pitchFamily="34" charset="0"/>
                <a:ea typeface="Geneva" panose="020B0503030404040204" pitchFamily="34" charset="0"/>
              </a:rPr>
              <a:t> and self-</a:t>
            </a:r>
            <a:r>
              <a:rPr lang="fr-FR" sz="3600" i="1" dirty="0" err="1">
                <a:latin typeface="Geneva" panose="020B0503030404040204" pitchFamily="34" charset="0"/>
                <a:ea typeface="Geneva" panose="020B0503030404040204" pitchFamily="34" charset="0"/>
              </a:rPr>
              <a:t>aware</a:t>
            </a:r>
            <a:r>
              <a:rPr lang="fr-FR" sz="3600" i="1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fr-FR" sz="3600" i="1" dirty="0" err="1">
                <a:latin typeface="Geneva" panose="020B0503030404040204" pitchFamily="34" charset="0"/>
                <a:ea typeface="Geneva" panose="020B0503030404040204" pitchFamily="34" charset="0"/>
              </a:rPr>
              <a:t>devices</a:t>
            </a:r>
            <a:r>
              <a:rPr lang="fr-FR" sz="3600" i="1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fr-FR" sz="3600" i="1" dirty="0" err="1">
                <a:latin typeface="Geneva" panose="020B0503030404040204" pitchFamily="34" charset="0"/>
                <a:ea typeface="Geneva" panose="020B0503030404040204" pitchFamily="34" charset="0"/>
              </a:rPr>
              <a:t>will</a:t>
            </a:r>
            <a:r>
              <a:rPr lang="fr-FR" sz="3600" i="1" dirty="0">
                <a:latin typeface="Geneva" panose="020B0503030404040204" pitchFamily="34" charset="0"/>
                <a:ea typeface="Geneva" panose="020B0503030404040204" pitchFamily="34" charset="0"/>
              </a:rPr>
              <a:t> help drive </a:t>
            </a:r>
            <a:r>
              <a:rPr lang="fr-FR" sz="3600" i="1" dirty="0" err="1">
                <a:latin typeface="Geneva" panose="020B0503030404040204" pitchFamily="34" charset="0"/>
                <a:ea typeface="Geneva" panose="020B0503030404040204" pitchFamily="34" charset="0"/>
              </a:rPr>
              <a:t>boundaryless</a:t>
            </a:r>
            <a:r>
              <a:rPr lang="fr-FR" sz="3600" i="1" dirty="0">
                <a:latin typeface="Geneva" panose="020B0503030404040204" pitchFamily="34" charset="0"/>
                <a:ea typeface="Geneva" panose="020B0503030404040204" pitchFamily="34" charset="0"/>
              </a:rPr>
              <a:t>, pervasive and Expericience Rich entreprise </a:t>
            </a:r>
            <a:r>
              <a:rPr lang="fr-FR" sz="3600" i="1" dirty="0" err="1">
                <a:latin typeface="Geneva" panose="020B0503030404040204" pitchFamily="34" charset="0"/>
                <a:ea typeface="Geneva" panose="020B0503030404040204" pitchFamily="34" charset="0"/>
              </a:rPr>
              <a:t>ecosystems</a:t>
            </a:r>
            <a:r>
              <a:rPr lang="fr-FR" sz="3600" i="1" dirty="0">
                <a:latin typeface="Geneva" panose="020B0503030404040204" pitchFamily="34" charset="0"/>
                <a:ea typeface="Geneva" panose="020B0503030404040204" pitchFamily="34" charset="0"/>
              </a:rPr>
              <a:t>. (Global </a:t>
            </a:r>
            <a:r>
              <a:rPr lang="fr-FR" sz="3600" i="1" dirty="0" err="1">
                <a:latin typeface="Geneva" panose="020B0503030404040204" pitchFamily="34" charset="0"/>
                <a:ea typeface="Geneva" panose="020B0503030404040204" pitchFamily="34" charset="0"/>
              </a:rPr>
              <a:t>Plateform</a:t>
            </a:r>
            <a:r>
              <a:rPr lang="fr-FR" sz="3600" i="1" dirty="0">
                <a:latin typeface="Geneva" panose="020B0503030404040204" pitchFamily="34" charset="0"/>
                <a:ea typeface="Geneva" panose="020B0503030404040204" pitchFamily="34" charset="0"/>
              </a:rPr>
              <a:t>)</a:t>
            </a:r>
            <a:endParaRPr kumimoji="0" lang="fr-FR" sz="3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neva" panose="020B0503030404040204" pitchFamily="34" charset="0"/>
              <a:ea typeface="Geneva" panose="020B0503030404040204" pitchFamily="34" charset="0"/>
              <a:sym typeface="Helvetica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FD8489-2242-7D47-8FD6-065B2DB04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3668" y="1694761"/>
            <a:ext cx="20111739" cy="96228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2AF5ACF-3A85-4354-9208-CEA4523D48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5005767"/>
              </p:ext>
            </p:extLst>
          </p:nvPr>
        </p:nvGraphicFramePr>
        <p:xfrm>
          <a:off x="2341537" y="3818597"/>
          <a:ext cx="16256000" cy="8202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03B6F43-A5B4-4312-944A-E85D75CA1B4E}"/>
              </a:ext>
            </a:extLst>
          </p:cNvPr>
          <p:cNvSpPr txBox="1"/>
          <p:nvPr/>
        </p:nvSpPr>
        <p:spPr>
          <a:xfrm flipH="1">
            <a:off x="-90437" y="12707486"/>
            <a:ext cx="7898059" cy="698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spAutoFit/>
          </a:bodyPr>
          <a:lstStyle/>
          <a:p>
            <a: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A" sz="3600" dirty="0"/>
              <a:t>GDPR Ready</a:t>
            </a:r>
            <a:endParaRPr kumimoji="0" lang="en-CA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6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wipe dir="r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ublishing@W3C &amp;…"/>
          <p:cNvSpPr>
            <a:spLocks noGrp="1"/>
          </p:cNvSpPr>
          <p:nvPr>
            <p:ph type="title"/>
          </p:nvPr>
        </p:nvSpPr>
        <p:spPr>
          <a:xfrm>
            <a:off x="413668" y="0"/>
            <a:ext cx="15609094" cy="2435124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607932">
              <a:defRPr sz="8288"/>
            </a:pPr>
            <a:r>
              <a:rPr lang="en-CA" dirty="0"/>
              <a:t>Unlocking Exponential Value 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5D2CC7-A4AD-5B40-A232-178FDC36F37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9841357" y="12738264"/>
            <a:ext cx="371895" cy="636710"/>
          </a:xfrm>
        </p:spPr>
        <p:txBody>
          <a:bodyPr/>
          <a:lstStyle/>
          <a:p>
            <a:fld id="{86CB4B4D-7CA3-9044-876B-883B54F8677D}" type="slidenum">
              <a:rPr lang="fr-FR" sz="3200" smtClean="0">
                <a:solidFill>
                  <a:srgbClr val="0D6DB6"/>
                </a:solidFill>
              </a:rPr>
              <a:t>4</a:t>
            </a:fld>
            <a:endParaRPr lang="fr-FR" sz="3200" dirty="0">
              <a:solidFill>
                <a:srgbClr val="0D6DB6"/>
              </a:solidFill>
            </a:endParaRP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2357AC9E-4258-844A-AC92-E66C38A3EFE5}"/>
              </a:ext>
            </a:extLst>
          </p:cNvPr>
          <p:cNvSpPr/>
          <p:nvPr/>
        </p:nvSpPr>
        <p:spPr>
          <a:xfrm>
            <a:off x="19435247" y="12650520"/>
            <a:ext cx="1090160" cy="775564"/>
          </a:xfrm>
          <a:prstGeom prst="bracketPair">
            <a:avLst/>
          </a:prstGeom>
          <a:noFill/>
          <a:ln w="25400" cap="flat">
            <a:solidFill>
              <a:srgbClr val="0D6DB6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010A6-8696-2148-A5C1-40B54A8142B9}"/>
              </a:ext>
            </a:extLst>
          </p:cNvPr>
          <p:cNvSpPr txBox="1"/>
          <p:nvPr/>
        </p:nvSpPr>
        <p:spPr>
          <a:xfrm>
            <a:off x="10436880" y="670011"/>
            <a:ext cx="9895113" cy="13231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685800" marR="0" indent="-6858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neva" panose="020B0503030404040204" pitchFamily="34" charset="0"/>
                <a:ea typeface="Geneva" panose="020B0503030404040204" pitchFamily="34" charset="0"/>
                <a:sym typeface="Helvetica Light"/>
              </a:rPr>
              <a:t>Enhanced</a:t>
            </a: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neva" panose="020B0503030404040204" pitchFamily="34" charset="0"/>
                <a:ea typeface="Geneva" panose="020B0503030404040204" pitchFamily="34" charset="0"/>
                <a:sym typeface="Helvetica Light"/>
              </a:rPr>
              <a:t> </a:t>
            </a:r>
            <a:r>
              <a:rPr kumimoji="0" lang="fr-FR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neva" panose="020B0503030404040204" pitchFamily="34" charset="0"/>
                <a:ea typeface="Geneva" panose="020B0503030404040204" pitchFamily="34" charset="0"/>
                <a:sym typeface="Helvetica Light"/>
              </a:rPr>
              <a:t>Quality</a:t>
            </a: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neva" panose="020B0503030404040204" pitchFamily="34" charset="0"/>
                <a:ea typeface="Geneva" panose="020B0503030404040204" pitchFamily="34" charset="0"/>
                <a:sym typeface="Helvetica Light"/>
              </a:rPr>
              <a:t> of Life</a:t>
            </a:r>
          </a:p>
          <a:p>
            <a:pPr marR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sz="2800" i="1" dirty="0">
                <a:latin typeface="Geneva" panose="020B0503030404040204" pitchFamily="34" charset="0"/>
                <a:ea typeface="Geneva" panose="020B0503030404040204" pitchFamily="34" charset="0"/>
              </a:rPr>
              <a:t>             </a:t>
            </a:r>
            <a:r>
              <a:rPr lang="fr-FR" sz="2800" i="1" dirty="0" err="1">
                <a:latin typeface="Geneva" panose="020B0503030404040204" pitchFamily="34" charset="0"/>
                <a:ea typeface="Geneva" panose="020B0503030404040204" pitchFamily="34" charset="0"/>
              </a:rPr>
              <a:t>Improves</a:t>
            </a:r>
            <a:r>
              <a:rPr lang="fr-FR" sz="2800" i="1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fr-FR" sz="2800" i="1" dirty="0" err="1">
                <a:latin typeface="Geneva" panose="020B0503030404040204" pitchFamily="34" charset="0"/>
                <a:ea typeface="Geneva" panose="020B0503030404040204" pitchFamily="34" charset="0"/>
              </a:rPr>
              <a:t>Safety</a:t>
            </a:r>
            <a:endParaRPr lang="fr-FR" sz="2800" i="1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marR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fr-FR" sz="2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neva" panose="020B0503030404040204" pitchFamily="34" charset="0"/>
                <a:ea typeface="Geneva" panose="020B0503030404040204" pitchFamily="34" charset="0"/>
                <a:sym typeface="Helvetica Light"/>
              </a:rPr>
              <a:t>                             Security</a:t>
            </a:r>
          </a:p>
          <a:p>
            <a:pPr marR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sz="2800" i="1" dirty="0">
                <a:latin typeface="Geneva" panose="020B0503030404040204" pitchFamily="34" charset="0"/>
                <a:ea typeface="Geneva" panose="020B0503030404040204" pitchFamily="34" charset="0"/>
              </a:rPr>
              <a:t>                             </a:t>
            </a:r>
            <a:r>
              <a:rPr lang="fr-FR" sz="2800" i="1" dirty="0" err="1">
                <a:latin typeface="Geneva" panose="020B0503030404040204" pitchFamily="34" charset="0"/>
                <a:ea typeface="Geneva" panose="020B0503030404040204" pitchFamily="34" charset="0"/>
              </a:rPr>
              <a:t>Quality</a:t>
            </a:r>
            <a:endParaRPr lang="fr-FR" sz="2800" i="1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marR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fr-FR" sz="2800" i="1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marR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fr-FR" sz="28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neva" panose="020B0503030404040204" pitchFamily="34" charset="0"/>
              <a:ea typeface="Geneva" panose="020B0503030404040204" pitchFamily="34" charset="0"/>
              <a:sym typeface="Helvetica Light"/>
            </a:endParaRPr>
          </a:p>
          <a:p>
            <a:pPr marR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fr-FR" sz="28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neva" panose="020B0503030404040204" pitchFamily="34" charset="0"/>
              <a:ea typeface="Geneva" panose="020B0503030404040204" pitchFamily="34" charset="0"/>
              <a:sym typeface="Helvetica Light"/>
            </a:endParaRPr>
          </a:p>
          <a:p>
            <a:pPr marL="685800" marR="0" indent="-6858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fr-FR" sz="3600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marL="685800" marR="0" indent="-6858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fr-FR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neva" panose="020B0503030404040204" pitchFamily="34" charset="0"/>
              <a:ea typeface="Geneva" panose="020B0503030404040204" pitchFamily="34" charset="0"/>
              <a:sym typeface="Helvetica Light"/>
            </a:endParaRPr>
          </a:p>
          <a:p>
            <a:pPr marR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fr-FR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neva" panose="020B0503030404040204" pitchFamily="34" charset="0"/>
              <a:ea typeface="Geneva" panose="020B0503030404040204" pitchFamily="34" charset="0"/>
              <a:sym typeface="Helvetica Light"/>
            </a:endParaRPr>
          </a:p>
          <a:p>
            <a:pPr marL="685800" marR="0" indent="-6858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sz="3600" dirty="0" err="1">
                <a:latin typeface="Geneva" panose="020B0503030404040204" pitchFamily="34" charset="0"/>
                <a:ea typeface="Geneva" panose="020B0503030404040204" pitchFamily="34" charset="0"/>
              </a:rPr>
              <a:t>Optimized</a:t>
            </a:r>
            <a:r>
              <a:rPr lang="fr-FR" sz="3600" dirty="0">
                <a:latin typeface="Geneva" panose="020B0503030404040204" pitchFamily="34" charset="0"/>
                <a:ea typeface="Geneva" panose="020B0503030404040204" pitchFamily="34" charset="0"/>
              </a:rPr>
              <a:t> and Responsive Value </a:t>
            </a:r>
            <a:r>
              <a:rPr lang="fr-FR" sz="3600" dirty="0" err="1">
                <a:latin typeface="Geneva" panose="020B0503030404040204" pitchFamily="34" charset="0"/>
                <a:ea typeface="Geneva" panose="020B0503030404040204" pitchFamily="34" charset="0"/>
              </a:rPr>
              <a:t>Chains</a:t>
            </a:r>
            <a:endParaRPr lang="fr-FR" sz="3600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marR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fr-FR" sz="2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neva" panose="020B0503030404040204" pitchFamily="34" charset="0"/>
                <a:ea typeface="Geneva" panose="020B0503030404040204" pitchFamily="34" charset="0"/>
                <a:sym typeface="Helvetica Light"/>
              </a:rPr>
              <a:t>          </a:t>
            </a:r>
            <a:r>
              <a:rPr kumimoji="0" lang="fr-FR" sz="2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neva" panose="020B0503030404040204" pitchFamily="34" charset="0"/>
                <a:ea typeface="Geneva" panose="020B0503030404040204" pitchFamily="34" charset="0"/>
                <a:sym typeface="Helvetica Light"/>
              </a:rPr>
              <a:t>Increase</a:t>
            </a:r>
            <a:r>
              <a:rPr kumimoji="0" lang="fr-FR" sz="2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neva" panose="020B0503030404040204" pitchFamily="34" charset="0"/>
                <a:ea typeface="Geneva" panose="020B0503030404040204" pitchFamily="34" charset="0"/>
                <a:sym typeface="Helvetica Light"/>
              </a:rPr>
              <a:t> speed to </a:t>
            </a:r>
            <a:r>
              <a:rPr kumimoji="0" lang="fr-FR" sz="2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neva" panose="020B0503030404040204" pitchFamily="34" charset="0"/>
                <a:ea typeface="Geneva" panose="020B0503030404040204" pitchFamily="34" charset="0"/>
                <a:sym typeface="Helvetica Light"/>
              </a:rPr>
              <a:t>market</a:t>
            </a:r>
            <a:r>
              <a:rPr kumimoji="0" lang="fr-FR" sz="2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neva" panose="020B0503030404040204" pitchFamily="34" charset="0"/>
                <a:ea typeface="Geneva" panose="020B0503030404040204" pitchFamily="34" charset="0"/>
                <a:sym typeface="Helvetica Light"/>
              </a:rPr>
              <a:t> </a:t>
            </a:r>
            <a:r>
              <a:rPr kumimoji="0" lang="fr-FR" sz="2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neva" panose="020B0503030404040204" pitchFamily="34" charset="0"/>
                <a:ea typeface="Geneva" panose="020B0503030404040204" pitchFamily="34" charset="0"/>
                <a:sym typeface="Helvetica Light"/>
              </a:rPr>
              <a:t>with</a:t>
            </a:r>
            <a:r>
              <a:rPr kumimoji="0" lang="fr-FR" sz="2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neva" panose="020B0503030404040204" pitchFamily="34" charset="0"/>
                <a:ea typeface="Geneva" panose="020B0503030404040204" pitchFamily="34" charset="0"/>
                <a:sym typeface="Helvetica Light"/>
              </a:rPr>
              <a:t> mass </a:t>
            </a:r>
            <a:r>
              <a:rPr kumimoji="0" lang="fr-FR" sz="2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neva" panose="020B0503030404040204" pitchFamily="34" charset="0"/>
                <a:ea typeface="Geneva" panose="020B0503030404040204" pitchFamily="34" charset="0"/>
                <a:sym typeface="Helvetica Light"/>
              </a:rPr>
              <a:t>customization</a:t>
            </a:r>
            <a:endParaRPr kumimoji="0" lang="fr-FR" sz="28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neva" panose="020B0503030404040204" pitchFamily="34" charset="0"/>
              <a:ea typeface="Geneva" panose="020B0503030404040204" pitchFamily="34" charset="0"/>
              <a:sym typeface="Helvetica Light"/>
            </a:endParaRPr>
          </a:p>
          <a:p>
            <a:pPr marR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sz="2800" i="1" dirty="0">
                <a:latin typeface="Geneva" panose="020B0503030404040204" pitchFamily="34" charset="0"/>
                <a:ea typeface="Geneva" panose="020B0503030404040204" pitchFamily="34" charset="0"/>
              </a:rPr>
              <a:t>           In-</a:t>
            </a:r>
            <a:r>
              <a:rPr lang="fr-FR" sz="2800" i="1" dirty="0" err="1">
                <a:latin typeface="Geneva" panose="020B0503030404040204" pitchFamily="34" charset="0"/>
                <a:ea typeface="Geneva" panose="020B0503030404040204" pitchFamily="34" charset="0"/>
              </a:rPr>
              <a:t>context</a:t>
            </a:r>
            <a:r>
              <a:rPr lang="fr-FR" sz="2800" i="1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fr-FR" sz="2800" i="1" dirty="0" err="1">
                <a:latin typeface="Geneva" panose="020B0503030404040204" pitchFamily="34" charset="0"/>
                <a:ea typeface="Geneva" panose="020B0503030404040204" pitchFamily="34" charset="0"/>
              </a:rPr>
              <a:t>predictive</a:t>
            </a:r>
            <a:r>
              <a:rPr lang="fr-FR" sz="2800" i="1" dirty="0">
                <a:latin typeface="Geneva" panose="020B0503030404040204" pitchFamily="34" charset="0"/>
                <a:ea typeface="Geneva" panose="020B0503030404040204" pitchFamily="34" charset="0"/>
              </a:rPr>
              <a:t> and persuasive  </a:t>
            </a:r>
            <a:endParaRPr kumimoji="0" lang="fr-FR" sz="28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neva" panose="020B0503030404040204" pitchFamily="34" charset="0"/>
              <a:ea typeface="Geneva" panose="020B0503030404040204" pitchFamily="34" charset="0"/>
              <a:sym typeface="Helvetica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CF0DF-91D8-EA41-9681-3B8E37B45F96}"/>
              </a:ext>
            </a:extLst>
          </p:cNvPr>
          <p:cNvSpPr txBox="1"/>
          <p:nvPr/>
        </p:nvSpPr>
        <p:spPr>
          <a:xfrm>
            <a:off x="1202893" y="2550668"/>
            <a:ext cx="8501732" cy="9470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685800" marR="0" indent="-6858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neva" panose="020B0503030404040204" pitchFamily="34" charset="0"/>
                <a:ea typeface="Geneva" panose="020B0503030404040204" pitchFamily="34" charset="0"/>
                <a:sym typeface="Helvetica Light"/>
              </a:rPr>
              <a:t>New Business </a:t>
            </a:r>
            <a:r>
              <a:rPr kumimoji="0" lang="fr-FR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neva" panose="020B0503030404040204" pitchFamily="34" charset="0"/>
                <a:ea typeface="Geneva" panose="020B0503030404040204" pitchFamily="34" charset="0"/>
                <a:sym typeface="Helvetica Light"/>
              </a:rPr>
              <a:t>Models</a:t>
            </a:r>
            <a:endParaRPr kumimoji="0" lang="fr-FR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neva" panose="020B0503030404040204" pitchFamily="34" charset="0"/>
              <a:ea typeface="Geneva" panose="020B0503030404040204" pitchFamily="34" charset="0"/>
              <a:sym typeface="Helvetica Light"/>
            </a:endParaRPr>
          </a:p>
          <a:p>
            <a:pPr marR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sz="3600" dirty="0">
                <a:latin typeface="Geneva" panose="020B0503030404040204" pitchFamily="34" charset="0"/>
                <a:ea typeface="Geneva" panose="020B0503030404040204" pitchFamily="34" charset="0"/>
              </a:rPr>
              <a:t>       </a:t>
            </a:r>
            <a:r>
              <a:rPr lang="fr-FR" sz="2800" i="1" dirty="0" err="1">
                <a:latin typeface="Geneva" panose="020B0503030404040204" pitchFamily="34" charset="0"/>
                <a:ea typeface="Geneva" panose="020B0503030404040204" pitchFamily="34" charset="0"/>
              </a:rPr>
              <a:t>Connected</a:t>
            </a:r>
            <a:r>
              <a:rPr lang="fr-FR" sz="2800" i="1" dirty="0">
                <a:latin typeface="Geneva" panose="020B0503030404040204" pitchFamily="34" charset="0"/>
                <a:ea typeface="Geneva" panose="020B0503030404040204" pitchFamily="34" charset="0"/>
              </a:rPr>
              <a:t> networks</a:t>
            </a:r>
          </a:p>
          <a:p>
            <a:pPr marR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sz="2800" i="1" dirty="0">
                <a:latin typeface="Geneva" panose="020B0503030404040204" pitchFamily="34" charset="0"/>
                <a:ea typeface="Geneva" panose="020B0503030404040204" pitchFamily="34" charset="0"/>
              </a:rPr>
              <a:t>         </a:t>
            </a:r>
            <a:r>
              <a:rPr lang="fr-FR" sz="2800" i="1" dirty="0" err="1">
                <a:latin typeface="Geneva" panose="020B0503030404040204" pitchFamily="34" charset="0"/>
                <a:ea typeface="Geneva" panose="020B0503030404040204" pitchFamily="34" charset="0"/>
              </a:rPr>
              <a:t>Hybrid</a:t>
            </a:r>
            <a:r>
              <a:rPr lang="fr-FR" sz="2800" i="1" dirty="0">
                <a:latin typeface="Geneva" panose="020B0503030404040204" pitchFamily="34" charset="0"/>
                <a:ea typeface="Geneva" panose="020B0503030404040204" pitchFamily="34" charset="0"/>
              </a:rPr>
              <a:t> Cloud </a:t>
            </a:r>
            <a:r>
              <a:rPr lang="fr-FR" sz="2800" i="1" dirty="0" err="1">
                <a:latin typeface="Geneva" panose="020B0503030404040204" pitchFamily="34" charset="0"/>
                <a:ea typeface="Geneva" panose="020B0503030404040204" pitchFamily="34" charset="0"/>
              </a:rPr>
              <a:t>Computing</a:t>
            </a:r>
            <a:endParaRPr lang="fr-FR" sz="2800" i="1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marR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fr-FR" sz="2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neva" panose="020B0503030404040204" pitchFamily="34" charset="0"/>
                <a:ea typeface="Geneva" panose="020B0503030404040204" pitchFamily="34" charset="0"/>
                <a:sym typeface="Helvetica Light"/>
              </a:rPr>
              <a:t>          </a:t>
            </a:r>
            <a:endParaRPr kumimoji="0" lang="fr-FR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neva" panose="020B0503030404040204" pitchFamily="34" charset="0"/>
              <a:ea typeface="Geneva" panose="020B0503030404040204" pitchFamily="34" charset="0"/>
              <a:sym typeface="Helvetica Light"/>
            </a:endParaRPr>
          </a:p>
          <a:p>
            <a:pPr marL="685800" marR="0" indent="-6858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fr-FR" sz="3600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marL="685800" marR="0" indent="-6858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fr-FR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neva" panose="020B0503030404040204" pitchFamily="34" charset="0"/>
              <a:ea typeface="Geneva" panose="020B0503030404040204" pitchFamily="34" charset="0"/>
              <a:sym typeface="Helvetica Light"/>
            </a:endParaRPr>
          </a:p>
          <a:p>
            <a:pPr marR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sz="3600" dirty="0">
                <a:latin typeface="Geneva" panose="020B0503030404040204" pitchFamily="34" charset="0"/>
                <a:ea typeface="Geneva" panose="020B0503030404040204" pitchFamily="34" charset="0"/>
              </a:rPr>
              <a:t>       </a:t>
            </a:r>
          </a:p>
          <a:p>
            <a:pPr marL="685800" marR="0" indent="-6858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fr-FR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neva" panose="020B0503030404040204" pitchFamily="34" charset="0"/>
              <a:ea typeface="Geneva" panose="020B0503030404040204" pitchFamily="34" charset="0"/>
              <a:sym typeface="Helvetica Light"/>
            </a:endParaRPr>
          </a:p>
          <a:p>
            <a:pPr marL="685800" marR="0" indent="-6858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fr-FR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neva" panose="020B0503030404040204" pitchFamily="34" charset="0"/>
              <a:ea typeface="Geneva" panose="020B0503030404040204" pitchFamily="34" charset="0"/>
              <a:sym typeface="Helvetica Light"/>
            </a:endParaRPr>
          </a:p>
          <a:p>
            <a:pPr marL="685800" marR="0" indent="-6858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sz="3600" dirty="0" err="1">
                <a:latin typeface="Geneva" panose="020B0503030404040204" pitchFamily="34" charset="0"/>
                <a:ea typeface="Geneva" panose="020B0503030404040204" pitchFamily="34" charset="0"/>
              </a:rPr>
              <a:t>Seamless</a:t>
            </a:r>
            <a:r>
              <a:rPr lang="fr-FR" sz="3600" dirty="0">
                <a:latin typeface="Geneva" panose="020B0503030404040204" pitchFamily="34" charset="0"/>
                <a:ea typeface="Geneva" panose="020B0503030404040204" pitchFamily="34" charset="0"/>
              </a:rPr>
              <a:t> Customer </a:t>
            </a:r>
            <a:r>
              <a:rPr lang="fr-FR" sz="3600" dirty="0" err="1">
                <a:latin typeface="Geneva" panose="020B0503030404040204" pitchFamily="34" charset="0"/>
                <a:ea typeface="Geneva" panose="020B0503030404040204" pitchFamily="34" charset="0"/>
              </a:rPr>
              <a:t>Experience</a:t>
            </a:r>
            <a:endParaRPr lang="fr-FR" sz="3600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marR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sz="2800" i="1" dirty="0">
                <a:latin typeface="Geneva" panose="020B0503030404040204" pitchFamily="34" charset="0"/>
                <a:ea typeface="Geneva" panose="020B0503030404040204" pitchFamily="34" charset="0"/>
              </a:rPr>
              <a:t>             Client-</a:t>
            </a:r>
            <a:r>
              <a:rPr lang="fr-FR" sz="2800" i="1" dirty="0" err="1">
                <a:latin typeface="Geneva" panose="020B0503030404040204" pitchFamily="34" charset="0"/>
                <a:ea typeface="Geneva" panose="020B0503030404040204" pitchFamily="34" charset="0"/>
              </a:rPr>
              <a:t>centerized</a:t>
            </a:r>
            <a:r>
              <a:rPr lang="fr-FR" sz="2800" i="1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fr-FR" sz="2800" i="1" dirty="0" err="1">
                <a:latin typeface="Geneva" panose="020B0503030404040204" pitchFamily="34" charset="0"/>
                <a:ea typeface="Geneva" panose="020B0503030404040204" pitchFamily="34" charset="0"/>
              </a:rPr>
              <a:t>systems</a:t>
            </a:r>
            <a:endParaRPr lang="fr-FR" sz="2800" i="1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marR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sz="2800" i="1" dirty="0">
                <a:latin typeface="Geneva" panose="020B0503030404040204" pitchFamily="34" charset="0"/>
                <a:ea typeface="Geneva" panose="020B0503030404040204" pitchFamily="34" charset="0"/>
              </a:rPr>
              <a:t>             Predictive and Pervasive</a:t>
            </a:r>
          </a:p>
          <a:p>
            <a:pPr marR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sz="2800" i="1" dirty="0">
                <a:latin typeface="Geneva" panose="020B0503030404040204" pitchFamily="34" charset="0"/>
                <a:ea typeface="Geneva" panose="020B0503030404040204" pitchFamily="34" charset="0"/>
              </a:rPr>
              <a:t>             AI, Machine Learning, Advanced Analytics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DAF93A-723C-884D-A5CF-76E549062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3668" y="1694761"/>
            <a:ext cx="20111739" cy="9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1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wipe dir="r"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ublishing@W3C &amp;…"/>
          <p:cNvSpPr>
            <a:spLocks noGrp="1"/>
          </p:cNvSpPr>
          <p:nvPr>
            <p:ph type="title"/>
          </p:nvPr>
        </p:nvSpPr>
        <p:spPr>
          <a:xfrm>
            <a:off x="413668" y="0"/>
            <a:ext cx="15609094" cy="2435124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607932">
              <a:defRPr sz="8288"/>
            </a:pPr>
            <a:r>
              <a:rPr lang="en-US" dirty="0"/>
              <a:t>Basic Uses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5D2CC7-A4AD-5B40-A232-178FDC36F37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9841357" y="12738264"/>
            <a:ext cx="371895" cy="636710"/>
          </a:xfrm>
        </p:spPr>
        <p:txBody>
          <a:bodyPr/>
          <a:lstStyle/>
          <a:p>
            <a:fld id="{86CB4B4D-7CA3-9044-876B-883B54F8677D}" type="slidenum">
              <a:rPr lang="fr-FR" sz="3200" smtClean="0">
                <a:solidFill>
                  <a:srgbClr val="0D6DB6"/>
                </a:solidFill>
              </a:rPr>
              <a:t>5</a:t>
            </a:fld>
            <a:endParaRPr lang="fr-FR" sz="3200" dirty="0">
              <a:solidFill>
                <a:srgbClr val="0D6DB6"/>
              </a:solidFill>
            </a:endParaRP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2357AC9E-4258-844A-AC92-E66C38A3EFE5}"/>
              </a:ext>
            </a:extLst>
          </p:cNvPr>
          <p:cNvSpPr/>
          <p:nvPr/>
        </p:nvSpPr>
        <p:spPr>
          <a:xfrm>
            <a:off x="19435247" y="12650520"/>
            <a:ext cx="1090160" cy="775564"/>
          </a:xfrm>
          <a:prstGeom prst="bracketPair">
            <a:avLst/>
          </a:prstGeom>
          <a:noFill/>
          <a:ln w="25400" cap="flat">
            <a:solidFill>
              <a:srgbClr val="0D6DB6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010A6-8696-2148-A5C1-40B54A8142B9}"/>
              </a:ext>
            </a:extLst>
          </p:cNvPr>
          <p:cNvSpPr txBox="1"/>
          <p:nvPr/>
        </p:nvSpPr>
        <p:spPr>
          <a:xfrm>
            <a:off x="653547" y="3275961"/>
            <a:ext cx="19931731" cy="9470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685800" marR="0" indent="-6858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fr-FR" dirty="0">
                <a:latin typeface="Geneva" panose="020B0503030404040204" pitchFamily="34" charset="0"/>
                <a:ea typeface="Geneva" panose="020B0503030404040204" pitchFamily="34" charset="0"/>
              </a:rPr>
              <a:t>Restauration 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neva" panose="020B0503030404040204" pitchFamily="34" charset="0"/>
              <a:ea typeface="Geneva" panose="020B0503030404040204" pitchFamily="34" charset="0"/>
              <a:sym typeface="Helvetica Light"/>
            </a:endParaRPr>
          </a:p>
          <a:p>
            <a:pPr marL="685800" marR="0" indent="-6858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fr-FR" dirty="0" err="1">
                <a:latin typeface="Geneva" panose="020B0503030404040204" pitchFamily="34" charset="0"/>
                <a:ea typeface="Geneva" panose="020B0503030404040204" pitchFamily="34" charset="0"/>
              </a:rPr>
              <a:t>Retail</a:t>
            </a:r>
            <a:r>
              <a:rPr lang="fr-FR" dirty="0">
                <a:latin typeface="Geneva" panose="020B0503030404040204" pitchFamily="34" charset="0"/>
                <a:ea typeface="Geneva" panose="020B0503030404040204" pitchFamily="34" charset="0"/>
              </a:rPr>
              <a:t> Stores(Commercial Uses)</a:t>
            </a:r>
          </a:p>
          <a:p>
            <a:pPr marL="685800" marR="0" indent="-6858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fr-FR" dirty="0">
                <a:latin typeface="Geneva" panose="020B0503030404040204" pitchFamily="34" charset="0"/>
                <a:ea typeface="Geneva" panose="020B0503030404040204" pitchFamily="34" charset="0"/>
              </a:rPr>
              <a:t>Social 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neva" panose="020B0503030404040204" pitchFamily="34" charset="0"/>
              <a:ea typeface="Geneva" panose="020B0503030404040204" pitchFamily="34" charset="0"/>
              <a:sym typeface="Helvetica Light"/>
            </a:endParaRPr>
          </a:p>
          <a:p>
            <a:pPr marL="685800" marR="0" indent="-6858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fr-FR" dirty="0">
                <a:latin typeface="Geneva" panose="020B0503030404040204" pitchFamily="34" charset="0"/>
                <a:ea typeface="Geneva" panose="020B0503030404040204" pitchFamily="34" charset="0"/>
              </a:rPr>
              <a:t>5G</a:t>
            </a:r>
          </a:p>
          <a:p>
            <a:pPr marR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fr-FR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marL="685800" marR="0" indent="-6858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sz="3200" b="0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Geneva" panose="020B0503030404040204" pitchFamily="34" charset="0"/>
                <a:ea typeface="Geneva" panose="020B0503030404040204" pitchFamily="34" charset="0"/>
                <a:sym typeface="Helvetica Light"/>
              </a:rPr>
              <a:t>Enables direct </a:t>
            </a:r>
            <a:r>
              <a:rPr kumimoji="0" lang="fr-FR" sz="3200" b="0" i="1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Geneva" panose="020B0503030404040204" pitchFamily="34" charset="0"/>
                <a:ea typeface="Geneva" panose="020B0503030404040204" pitchFamily="34" charset="0"/>
                <a:sym typeface="Helvetica Light"/>
              </a:rPr>
              <a:t>connectivity</a:t>
            </a:r>
            <a:r>
              <a:rPr kumimoji="0" lang="fr-FR" sz="3200" b="0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Geneva" panose="020B0503030404040204" pitchFamily="34" charset="0"/>
                <a:ea typeface="Geneva" panose="020B0503030404040204" pitchFamily="34" charset="0"/>
                <a:sym typeface="Helvetica Light"/>
              </a:rPr>
              <a:t> </a:t>
            </a:r>
            <a:r>
              <a:rPr kumimoji="0" lang="fr-FR" sz="3200" b="0" i="1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Geneva" panose="020B0503030404040204" pitchFamily="34" charset="0"/>
                <a:ea typeface="Geneva" panose="020B0503030404040204" pitchFamily="34" charset="0"/>
                <a:sym typeface="Helvetica Light"/>
              </a:rPr>
              <a:t>with</a:t>
            </a:r>
            <a:r>
              <a:rPr kumimoji="0" lang="fr-FR" sz="3200" b="0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Geneva" panose="020B0503030404040204" pitchFamily="34" charset="0"/>
                <a:ea typeface="Geneva" panose="020B0503030404040204" pitchFamily="34" charset="0"/>
                <a:sym typeface="Helvetica Light"/>
              </a:rPr>
              <a:t> Restauration </a:t>
            </a:r>
            <a:r>
              <a:rPr kumimoji="0" lang="fr-FR" sz="3200" b="0" i="1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Geneva" panose="020B0503030404040204" pitchFamily="34" charset="0"/>
                <a:ea typeface="Geneva" panose="020B0503030404040204" pitchFamily="34" charset="0"/>
                <a:sym typeface="Helvetica Light"/>
              </a:rPr>
              <a:t>chains</a:t>
            </a:r>
            <a:r>
              <a:rPr kumimoji="0" lang="fr-FR" sz="3200" b="0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Geneva" panose="020B0503030404040204" pitchFamily="34" charset="0"/>
                <a:ea typeface="Geneva" panose="020B0503030404040204" pitchFamily="34" charset="0"/>
                <a:sym typeface="Helvetica Light"/>
              </a:rPr>
              <a:t> for Private or Social </a:t>
            </a:r>
            <a:r>
              <a:rPr kumimoji="0" lang="fr-FR" sz="3200" b="0" i="1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Geneva" panose="020B0503030404040204" pitchFamily="34" charset="0"/>
                <a:ea typeface="Geneva" panose="020B0503030404040204" pitchFamily="34" charset="0"/>
                <a:sym typeface="Helvetica Light"/>
              </a:rPr>
              <a:t>events</a:t>
            </a:r>
            <a:r>
              <a:rPr kumimoji="0" lang="fr-FR" sz="3200" b="0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Geneva" panose="020B0503030404040204" pitchFamily="34" charset="0"/>
                <a:ea typeface="Geneva" panose="020B0503030404040204" pitchFamily="34" charset="0"/>
                <a:sym typeface="Helvetica Light"/>
              </a:rPr>
              <a:t>. Local or non-local</a:t>
            </a:r>
          </a:p>
          <a:p>
            <a:pPr marR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             Interaction </a:t>
            </a:r>
            <a:r>
              <a:rPr lang="fr-FR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with</a:t>
            </a:r>
            <a:r>
              <a:rPr lang="fr-F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 services and </a:t>
            </a:r>
            <a:r>
              <a:rPr lang="fr-FR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disponibilities</a:t>
            </a:r>
            <a:r>
              <a:rPr lang="fr-F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 (Individualized Data </a:t>
            </a:r>
            <a:r>
              <a:rPr lang="fr-FR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Symbiosis</a:t>
            </a:r>
            <a:r>
              <a:rPr lang="fr-F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)</a:t>
            </a:r>
          </a:p>
          <a:p>
            <a:pPr marL="457200" marR="0" indent="-4572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fr-FR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marL="457200" marR="0" indent="-4572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 Enables direct </a:t>
            </a:r>
            <a:r>
              <a:rPr lang="fr-FR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connectivity</a:t>
            </a:r>
            <a:r>
              <a:rPr lang="fr-F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fr-FR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with</a:t>
            </a:r>
            <a:r>
              <a:rPr lang="fr-F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fr-FR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Retail</a:t>
            </a:r>
            <a:r>
              <a:rPr lang="fr-F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fr-FR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Supply</a:t>
            </a:r>
            <a:r>
              <a:rPr lang="fr-F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 Chain for Private or Social </a:t>
            </a:r>
            <a:r>
              <a:rPr lang="fr-FR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events</a:t>
            </a:r>
            <a:r>
              <a:rPr lang="fr-F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. Local or non-local</a:t>
            </a:r>
          </a:p>
          <a:p>
            <a:pPr marR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             Interaction </a:t>
            </a:r>
            <a:r>
              <a:rPr lang="fr-FR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with</a:t>
            </a:r>
            <a:r>
              <a:rPr lang="fr-F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 merchandise and stock </a:t>
            </a:r>
            <a:r>
              <a:rPr lang="fr-FR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disponibilities</a:t>
            </a:r>
            <a:r>
              <a:rPr lang="fr-F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 (IDS) (E-Commerces)</a:t>
            </a:r>
          </a:p>
          <a:p>
            <a:pPr marL="457200" marR="0" indent="-4572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fr-FR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marL="457200" marR="0" indent="-4572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 Social Mobile Application, Social </a:t>
            </a:r>
            <a:r>
              <a:rPr lang="fr-FR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Benefits</a:t>
            </a:r>
            <a:r>
              <a:rPr lang="fr-F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, Social </a:t>
            </a:r>
            <a:r>
              <a:rPr lang="fr-FR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Behaviours</a:t>
            </a:r>
            <a:r>
              <a:rPr lang="fr-F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 Designs</a:t>
            </a:r>
          </a:p>
          <a:p>
            <a:pPr marL="457200" marR="0" indent="-4572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fr-FR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marL="457200" marR="0" indent="-4572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fr-FR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marL="457200" marR="0" indent="-4572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5G More speed and </a:t>
            </a:r>
            <a:r>
              <a:rPr lang="fr-FR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reliability</a:t>
            </a:r>
            <a:r>
              <a:rPr lang="fr-F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, Big Data, Long-lasting </a:t>
            </a:r>
            <a:r>
              <a:rPr lang="fr-FR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relationship</a:t>
            </a:r>
            <a:r>
              <a:rPr lang="fr-F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fr-FR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with</a:t>
            </a:r>
            <a:r>
              <a:rPr lang="fr-F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fr-FR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customers</a:t>
            </a:r>
            <a:endParaRPr lang="fr-FR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marR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               </a:t>
            </a:r>
            <a:r>
              <a:rPr lang="fr-F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The </a:t>
            </a:r>
            <a:r>
              <a:rPr lang="fr-FR" sz="2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industrial</a:t>
            </a:r>
            <a:r>
              <a:rPr lang="fr-F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fr-FR" sz="2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revolution</a:t>
            </a:r>
            <a:r>
              <a:rPr lang="fr-F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fr-FR" sz="2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will</a:t>
            </a:r>
            <a:r>
              <a:rPr lang="fr-F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fr-FR" sz="2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be</a:t>
            </a:r>
            <a:r>
              <a:rPr lang="fr-F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fr-FR" sz="2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powered</a:t>
            </a:r>
            <a:r>
              <a:rPr lang="fr-F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 by </a:t>
            </a:r>
            <a:r>
              <a:rPr lang="fr-FR" sz="2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both</a:t>
            </a:r>
            <a:r>
              <a:rPr lang="fr-F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fr-FR" sz="2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established</a:t>
            </a:r>
            <a:r>
              <a:rPr lang="fr-F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 and </a:t>
            </a:r>
            <a:r>
              <a:rPr lang="fr-FR" sz="2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emerging</a:t>
            </a:r>
            <a:r>
              <a:rPr lang="fr-F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 technologies, </a:t>
            </a:r>
            <a:r>
              <a:rPr lang="fr-FR" sz="2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including</a:t>
            </a:r>
            <a:r>
              <a:rPr lang="fr-F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 the IoT, </a:t>
            </a:r>
          </a:p>
          <a:p>
            <a:pPr marR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               Advanced data </a:t>
            </a:r>
            <a:r>
              <a:rPr lang="fr-FR" sz="2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analytics</a:t>
            </a:r>
            <a:r>
              <a:rPr lang="fr-F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fr-FR" sz="2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integrated</a:t>
            </a:r>
            <a:r>
              <a:rPr lang="fr-F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fr-FR" sz="2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with</a:t>
            </a:r>
            <a:r>
              <a:rPr lang="fr-F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fr-FR" sz="2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artificial</a:t>
            </a:r>
            <a:r>
              <a:rPr lang="fr-F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 intelligence, </a:t>
            </a:r>
            <a:r>
              <a:rPr lang="fr-FR" sz="2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robotic</a:t>
            </a:r>
            <a:r>
              <a:rPr lang="fr-F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 process automation, </a:t>
            </a:r>
            <a:r>
              <a:rPr lang="fr-FR" sz="2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robotics</a:t>
            </a:r>
            <a:r>
              <a:rPr lang="fr-F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, </a:t>
            </a:r>
            <a:r>
              <a:rPr lang="fr-FR" sz="2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edge</a:t>
            </a:r>
            <a:r>
              <a:rPr lang="fr-F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   </a:t>
            </a:r>
          </a:p>
          <a:p>
            <a:pPr marR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               </a:t>
            </a:r>
            <a:r>
              <a:rPr lang="fr-FR" sz="2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computing</a:t>
            </a:r>
            <a:r>
              <a:rPr lang="fr-F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(Digital </a:t>
            </a:r>
            <a:r>
              <a:rPr lang="fr-FR" sz="2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twin</a:t>
            </a:r>
            <a:r>
              <a:rPr lang="fr-F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fr-FR" sz="2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virtual</a:t>
            </a:r>
            <a:r>
              <a:rPr lang="fr-F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 and </a:t>
            </a:r>
            <a:r>
              <a:rPr lang="fr-FR" sz="2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augmented</a:t>
            </a:r>
            <a:r>
              <a:rPr lang="fr-F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 panose="020B0503030404040204" pitchFamily="34" charset="0"/>
                <a:ea typeface="Geneva" panose="020B0503030404040204" pitchFamily="34" charset="0"/>
              </a:rPr>
              <a:t> reality)</a:t>
            </a:r>
          </a:p>
          <a:p>
            <a:pPr marR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fr-FR" sz="3200" b="0" i="1" strike="noStrike" cap="none" spc="0" normalizeH="0" baseline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Geneva" panose="020B0503030404040204" pitchFamily="34" charset="0"/>
              <a:ea typeface="Geneva" panose="020B0503030404040204" pitchFamily="34" charset="0"/>
              <a:sym typeface="Helvetica Light"/>
            </a:endParaRPr>
          </a:p>
          <a:p>
            <a:pPr marR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fr-FR" sz="3200" b="0" i="1" strike="noStrike" cap="none" spc="0" normalizeH="0" baseline="0" dirty="0">
              <a:ln>
                <a:noFill/>
              </a:ln>
              <a:solidFill>
                <a:srgbClr val="000000"/>
              </a:solidFill>
              <a:uFillTx/>
              <a:latin typeface="Geneva" panose="020B0503030404040204" pitchFamily="34" charset="0"/>
              <a:ea typeface="Geneva" panose="020B0503030404040204" pitchFamily="34" charset="0"/>
              <a:sym typeface="Helvetica Light"/>
            </a:endParaRPr>
          </a:p>
          <a:p>
            <a:pPr marL="0" marR="0" indent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neva" panose="020B0503030404040204" pitchFamily="34" charset="0"/>
              <a:ea typeface="Geneva" panose="020B0503030404040204" pitchFamily="34" charset="0"/>
              <a:sym typeface="Helvetica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8C028A-6704-D144-9583-B2BF9663C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3668" y="1694761"/>
            <a:ext cx="20111739" cy="9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0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wipe dir="r"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ublishing@W3C &amp;…"/>
          <p:cNvSpPr>
            <a:spLocks noGrp="1"/>
          </p:cNvSpPr>
          <p:nvPr>
            <p:ph type="title"/>
          </p:nvPr>
        </p:nvSpPr>
        <p:spPr>
          <a:xfrm>
            <a:off x="413667" y="0"/>
            <a:ext cx="20111739" cy="2435124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607932">
              <a:defRPr sz="8288"/>
            </a:pPr>
            <a:r>
              <a:rPr lang="en-CA" dirty="0"/>
              <a:t>Commercial components and Industry 4.0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5D2CC7-A4AD-5B40-A232-178FDC36F37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9841357" y="12738264"/>
            <a:ext cx="371895" cy="636710"/>
          </a:xfrm>
        </p:spPr>
        <p:txBody>
          <a:bodyPr/>
          <a:lstStyle/>
          <a:p>
            <a:fld id="{86CB4B4D-7CA3-9044-876B-883B54F8677D}" type="slidenum">
              <a:rPr lang="fr-FR" sz="3200" smtClean="0">
                <a:solidFill>
                  <a:srgbClr val="0D6DB6"/>
                </a:solidFill>
              </a:rPr>
              <a:t>6</a:t>
            </a:fld>
            <a:endParaRPr lang="fr-FR" sz="3200" dirty="0">
              <a:solidFill>
                <a:srgbClr val="0D6DB6"/>
              </a:solidFill>
            </a:endParaRP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2357AC9E-4258-844A-AC92-E66C38A3EFE5}"/>
              </a:ext>
            </a:extLst>
          </p:cNvPr>
          <p:cNvSpPr/>
          <p:nvPr/>
        </p:nvSpPr>
        <p:spPr>
          <a:xfrm>
            <a:off x="19435247" y="12650520"/>
            <a:ext cx="1090160" cy="775564"/>
          </a:xfrm>
          <a:prstGeom prst="bracketPair">
            <a:avLst/>
          </a:prstGeom>
          <a:noFill/>
          <a:ln w="25400" cap="flat">
            <a:solidFill>
              <a:srgbClr val="0D6DB6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010A6-8696-2148-A5C1-40B54A8142B9}"/>
              </a:ext>
            </a:extLst>
          </p:cNvPr>
          <p:cNvSpPr txBox="1"/>
          <p:nvPr/>
        </p:nvSpPr>
        <p:spPr>
          <a:xfrm>
            <a:off x="772892" y="2778827"/>
            <a:ext cx="10738752" cy="108065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noAutofit/>
          </a:bodyPr>
          <a:lstStyle/>
          <a:p>
            <a:pPr marL="571500" marR="0" indent="-5715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CA" sz="4000" b="1" dirty="0"/>
              <a:t>Vertical and Horizontal Integration Systems                        </a:t>
            </a:r>
          </a:p>
          <a:p>
            <a:pPr marR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CA" sz="4000" b="1" dirty="0"/>
              <a:t>     </a:t>
            </a:r>
            <a:r>
              <a:rPr lang="en-CA" sz="2400" b="1" dirty="0"/>
              <a:t>Key to automate data transmission in smart factories and communicating   </a:t>
            </a:r>
          </a:p>
          <a:p>
            <a:pPr marR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CA" sz="2400" b="1" dirty="0"/>
              <a:t>        with providers and clients(MES,ERP, IoT)</a:t>
            </a:r>
            <a:endParaRPr lang="en-CA" sz="4000" b="1" dirty="0"/>
          </a:p>
          <a:p>
            <a:pPr marR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CA" sz="4000" b="1" dirty="0"/>
              <a:t> </a:t>
            </a:r>
            <a:r>
              <a:rPr lang="en-US" sz="1200" b="1" dirty="0"/>
              <a:t>     </a:t>
            </a:r>
            <a:r>
              <a:rPr lang="en-US" sz="2800" b="1" dirty="0"/>
              <a:t> </a:t>
            </a:r>
            <a:endParaRPr lang="en-CA" sz="4000" b="1" dirty="0"/>
          </a:p>
          <a:p>
            <a:pPr marL="571500" marR="0" indent="-5715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CA" sz="4000" b="1" dirty="0"/>
          </a:p>
          <a:p>
            <a:pPr marL="571500" marR="0" indent="-5715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CA" sz="4000" b="1" dirty="0"/>
              <a:t>CPS Systems </a:t>
            </a:r>
          </a:p>
          <a:p>
            <a:pPr marR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CA" sz="4000" b="1" dirty="0"/>
              <a:t>    </a:t>
            </a:r>
            <a:r>
              <a:rPr lang="en-CA" sz="2400" b="1" dirty="0"/>
              <a:t>Processing, storing and communication Capabilities controlling more than        </a:t>
            </a:r>
          </a:p>
          <a:p>
            <a:pPr marR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CA" sz="2400" b="1" dirty="0"/>
              <a:t>       one physical process. Interconnected through the Internet. Decentralized </a:t>
            </a:r>
          </a:p>
          <a:p>
            <a:pPr marR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CA" sz="2400" b="1" dirty="0"/>
              <a:t>       data analysis and decision-making. Enables real-time responses. </a:t>
            </a:r>
          </a:p>
          <a:p>
            <a:pPr marL="342900" marR="0" indent="-3429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CA" sz="2400" b="1" dirty="0"/>
          </a:p>
          <a:p>
            <a:pPr marL="342900" marR="0" indent="-3429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CA" sz="2400" b="1" dirty="0"/>
          </a:p>
          <a:p>
            <a:pPr marL="342900" marR="0" indent="-3429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CA" sz="4000" b="1" dirty="0"/>
              <a:t>Big Data and Data Analytics </a:t>
            </a:r>
          </a:p>
          <a:p>
            <a:pPr marR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CA" sz="2400" b="1" dirty="0"/>
              <a:t>     Helps processing and analysing huge amount of data predicting future     </a:t>
            </a:r>
          </a:p>
          <a:p>
            <a:pPr marR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CA" sz="2400" b="1" dirty="0"/>
              <a:t>     problems or necessities </a:t>
            </a:r>
          </a:p>
          <a:p>
            <a:pPr marR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CA" sz="2400" b="1" dirty="0"/>
          </a:p>
          <a:p>
            <a:pPr marR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CA" sz="2400" b="1" dirty="0"/>
          </a:p>
          <a:p>
            <a:pPr marL="342900" marR="0" indent="-3429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CA" sz="4000" b="1" dirty="0"/>
              <a:t>Simulation Software </a:t>
            </a:r>
          </a:p>
          <a:p>
            <a:pPr marR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CA" sz="2400" b="1" dirty="0"/>
              <a:t>     Collected information processed  to model the behaviour of machines.</a:t>
            </a:r>
          </a:p>
          <a:p>
            <a:pPr marR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CA" sz="2400" b="1" dirty="0"/>
              <a:t>     Simulates future scenarios to determine necessities, </a:t>
            </a:r>
            <a:r>
              <a:rPr lang="en-CA" sz="2400" b="1" dirty="0" err="1"/>
              <a:t>predic</a:t>
            </a:r>
            <a:r>
              <a:rPr lang="en-CA" sz="2400" b="1" dirty="0"/>
              <a:t> problems, reduce   </a:t>
            </a:r>
          </a:p>
          <a:p>
            <a:pPr marR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CA" sz="2400" b="1" dirty="0"/>
              <a:t>     configuration costs and improves quality. Digital Twin Concept </a:t>
            </a:r>
          </a:p>
          <a:p>
            <a:pPr marR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CA" sz="2400" b="1" dirty="0"/>
              <a:t>     Real-World factory through visual interfaces enabling monitoring and  </a:t>
            </a:r>
          </a:p>
          <a:p>
            <a:pPr marR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CA" sz="2400" b="1" dirty="0"/>
              <a:t>     supervising operations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1E50D7-8BE8-3E4C-9F08-6B3E88E62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3668" y="1694761"/>
            <a:ext cx="20111739" cy="962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63D237-0A4D-4F6E-B634-E1F24826AAB3}"/>
              </a:ext>
            </a:extLst>
          </p:cNvPr>
          <p:cNvSpPr txBox="1"/>
          <p:nvPr/>
        </p:nvSpPr>
        <p:spPr>
          <a:xfrm>
            <a:off x="11628858" y="4906688"/>
            <a:ext cx="8896549" cy="5191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spAutoFit/>
          </a:bodyPr>
          <a:lstStyle/>
          <a:p>
            <a:pPr marL="685800" marR="0" indent="-685800" algn="just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CA" sz="4000" b="1" dirty="0"/>
              <a:t>Cloud and Edge Computing</a:t>
            </a:r>
          </a:p>
          <a:p>
            <a:pPr marR="0" algn="just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CA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    </a:t>
            </a:r>
            <a:r>
              <a:rPr kumimoji="0" lang="en-CA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Fog Computing or Cloudlets enable offloading part of </a:t>
            </a:r>
          </a:p>
          <a:p>
            <a:pPr marR="0" algn="just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CA" sz="2400" b="1" dirty="0"/>
              <a:t>        </a:t>
            </a:r>
            <a:r>
              <a:rPr kumimoji="0" lang="en-CA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processing from the cloud to the edge of the network,  </a:t>
            </a:r>
          </a:p>
          <a:p>
            <a:pPr marR="0" algn="just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CA" sz="2400" b="1" dirty="0"/>
              <a:t>        </a:t>
            </a:r>
            <a:r>
              <a:rPr kumimoji="0" lang="en-CA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decreasing latency response. Limitation when maintenances</a:t>
            </a:r>
          </a:p>
          <a:p>
            <a:pPr marR="0" algn="just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CA" sz="2400" b="1" dirty="0"/>
              <a:t>         Software problems or attacks.</a:t>
            </a:r>
          </a:p>
          <a:p>
            <a:pPr marL="342900" marR="0" indent="-342900" algn="just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CA" sz="4000" b="1" dirty="0"/>
          </a:p>
          <a:p>
            <a:pPr marL="342900" marR="0" indent="-342900" algn="just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CA" sz="4000" b="1" dirty="0" err="1"/>
              <a:t>CyberSecurity</a:t>
            </a:r>
            <a:endParaRPr lang="en-CA" sz="4000" b="1" dirty="0"/>
          </a:p>
          <a:p>
            <a:pPr marR="0" algn="just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CA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    Key to provide secure and reliable communication</a:t>
            </a:r>
            <a:r>
              <a:rPr lang="en-CA" sz="2400" b="1" dirty="0"/>
              <a:t>s,   </a:t>
            </a:r>
          </a:p>
          <a:p>
            <a:pPr marR="0" algn="just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CA" sz="2400" b="1" dirty="0"/>
              <a:t>     authentication systems and preserve data privacy in order to </a:t>
            </a:r>
          </a:p>
          <a:p>
            <a:pPr marR="0" algn="just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CA" sz="2400" b="1" dirty="0"/>
              <a:t>     avoid cyber attacks. Required to protect industrial critical </a:t>
            </a:r>
          </a:p>
          <a:p>
            <a:pPr marR="0" algn="just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CA" sz="2400" b="1" dirty="0"/>
              <a:t>     systems.</a:t>
            </a:r>
            <a:endParaRPr kumimoji="0" lang="en-CA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9975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wipe dir="r"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ublishing@W3C &amp;…"/>
          <p:cNvSpPr>
            <a:spLocks noGrp="1"/>
          </p:cNvSpPr>
          <p:nvPr>
            <p:ph type="title"/>
          </p:nvPr>
        </p:nvSpPr>
        <p:spPr>
          <a:xfrm>
            <a:off x="413668" y="0"/>
            <a:ext cx="19799584" cy="2435124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607932">
              <a:defRPr sz="8288"/>
            </a:pPr>
            <a:r>
              <a:rPr lang="en-CA" sz="6000" dirty="0"/>
              <a:t>Social features exploitation for Geospatial Data   </a:t>
            </a:r>
            <a:endParaRPr sz="6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5D2CC7-A4AD-5B40-A232-178FDC36F37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9841357" y="12738264"/>
            <a:ext cx="371895" cy="636710"/>
          </a:xfrm>
        </p:spPr>
        <p:txBody>
          <a:bodyPr/>
          <a:lstStyle/>
          <a:p>
            <a:fld id="{86CB4B4D-7CA3-9044-876B-883B54F8677D}" type="slidenum">
              <a:rPr lang="fr-FR" sz="3200" smtClean="0">
                <a:solidFill>
                  <a:srgbClr val="0D6DB6"/>
                </a:solidFill>
              </a:rPr>
              <a:t>7</a:t>
            </a:fld>
            <a:endParaRPr lang="fr-FR" sz="3200" dirty="0">
              <a:solidFill>
                <a:srgbClr val="0D6DB6"/>
              </a:solidFill>
            </a:endParaRP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2357AC9E-4258-844A-AC92-E66C38A3EFE5}"/>
              </a:ext>
            </a:extLst>
          </p:cNvPr>
          <p:cNvSpPr/>
          <p:nvPr/>
        </p:nvSpPr>
        <p:spPr>
          <a:xfrm>
            <a:off x="19435247" y="12650520"/>
            <a:ext cx="1090160" cy="775564"/>
          </a:xfrm>
          <a:prstGeom prst="bracketPair">
            <a:avLst/>
          </a:prstGeom>
          <a:noFill/>
          <a:ln w="25400" cap="flat">
            <a:solidFill>
              <a:srgbClr val="0D6DB6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010A6-8696-2148-A5C1-40B54A8142B9}"/>
              </a:ext>
            </a:extLst>
          </p:cNvPr>
          <p:cNvSpPr txBox="1"/>
          <p:nvPr/>
        </p:nvSpPr>
        <p:spPr>
          <a:xfrm>
            <a:off x="10499920" y="1496891"/>
            <a:ext cx="10025487" cy="110271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685800" marR="0" indent="-6858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sz="4000" dirty="0">
                <a:latin typeface="Geneva" panose="020B0503030404040204" pitchFamily="34" charset="0"/>
                <a:ea typeface="Geneva" panose="020B0503030404040204" pitchFamily="34" charset="0"/>
              </a:rPr>
              <a:t>Private Usergroups</a:t>
            </a:r>
          </a:p>
          <a:p>
            <a:pPr marL="685800" marR="0" indent="-6858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neva" panose="020B0503030404040204" pitchFamily="34" charset="0"/>
                <a:ea typeface="Geneva" panose="020B0503030404040204" pitchFamily="34" charset="0"/>
                <a:sym typeface="Helvetica Light"/>
              </a:rPr>
              <a:t>Public Usergroup</a:t>
            </a:r>
            <a:r>
              <a:rPr lang="fr-FR" sz="4000" dirty="0">
                <a:latin typeface="Geneva" panose="020B0503030404040204" pitchFamily="34" charset="0"/>
                <a:ea typeface="Geneva" panose="020B0503030404040204" pitchFamily="34" charset="0"/>
              </a:rPr>
              <a:t>s</a:t>
            </a:r>
          </a:p>
          <a:p>
            <a:pPr marL="685800" marR="0" indent="-6858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sz="4000" dirty="0">
                <a:latin typeface="Geneva" panose="020B0503030404040204" pitchFamily="34" charset="0"/>
                <a:ea typeface="Geneva" panose="020B0503030404040204" pitchFamily="34" charset="0"/>
              </a:rPr>
              <a:t>Individualized Usergroups</a:t>
            </a:r>
          </a:p>
          <a:p>
            <a:pPr marL="685800" marR="0" indent="-6858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sz="4000" dirty="0">
                <a:latin typeface="Geneva" panose="020B0503030404040204" pitchFamily="34" charset="0"/>
                <a:ea typeface="Geneva" panose="020B0503030404040204" pitchFamily="34" charset="0"/>
              </a:rPr>
              <a:t>Location Meetings </a:t>
            </a:r>
            <a:r>
              <a:rPr lang="fr-FR" sz="4000" dirty="0" err="1">
                <a:latin typeface="Geneva" panose="020B0503030404040204" pitchFamily="34" charset="0"/>
                <a:ea typeface="Geneva" panose="020B0503030404040204" pitchFamily="34" charset="0"/>
              </a:rPr>
              <a:t>Functionality</a:t>
            </a:r>
            <a:endParaRPr lang="fr-FR" sz="4000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marL="685800" marR="0" indent="-6858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sz="4000" dirty="0" err="1">
                <a:latin typeface="Geneva" panose="020B0503030404040204" pitchFamily="34" charset="0"/>
                <a:ea typeface="Geneva" panose="020B0503030404040204" pitchFamily="34" charset="0"/>
              </a:rPr>
              <a:t>Geospatial</a:t>
            </a:r>
            <a:r>
              <a:rPr lang="fr-FR" sz="4000" dirty="0">
                <a:latin typeface="Geneva" panose="020B0503030404040204" pitchFamily="34" charset="0"/>
                <a:ea typeface="Geneva" panose="020B0503030404040204" pitchFamily="34" charset="0"/>
              </a:rPr>
              <a:t> Data </a:t>
            </a:r>
            <a:r>
              <a:rPr lang="fr-FR" sz="4000" dirty="0" err="1">
                <a:latin typeface="Geneva" panose="020B0503030404040204" pitchFamily="34" charset="0"/>
                <a:ea typeface="Geneva" panose="020B0503030404040204" pitchFamily="34" charset="0"/>
              </a:rPr>
              <a:t>avalaiblity</a:t>
            </a:r>
            <a:r>
              <a:rPr lang="fr-FR" sz="4000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fr-FR" sz="4000" dirty="0" err="1">
                <a:latin typeface="Geneva" panose="020B0503030404040204" pitchFamily="34" charset="0"/>
                <a:ea typeface="Geneva" panose="020B0503030404040204" pitchFamily="34" charset="0"/>
              </a:rPr>
              <a:t>from</a:t>
            </a:r>
            <a:r>
              <a:rPr lang="fr-FR" sz="4000" dirty="0">
                <a:latin typeface="Geneva" panose="020B0503030404040204" pitchFamily="34" charset="0"/>
                <a:ea typeface="Geneva" panose="020B0503030404040204" pitchFamily="34" charset="0"/>
              </a:rPr>
              <a:t> non-local or local point.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fr-FR" sz="4000" dirty="0">
                <a:latin typeface="Geneva" panose="020B0503030404040204" pitchFamily="34" charset="0"/>
                <a:ea typeface="Geneva" panose="020B0503030404040204" pitchFamily="34" charset="0"/>
              </a:rPr>
              <a:t>Social Transports and Private transports services </a:t>
            </a:r>
          </a:p>
          <a:p>
            <a:pPr marL="685800" marR="0" indent="-6858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sz="4000" dirty="0" err="1">
                <a:latin typeface="Geneva" panose="020B0503030404040204" pitchFamily="34" charset="0"/>
                <a:ea typeface="Geneva" panose="020B0503030404040204" pitchFamily="34" charset="0"/>
              </a:rPr>
              <a:t>Different</a:t>
            </a:r>
            <a:r>
              <a:rPr lang="fr-FR" sz="4000" dirty="0">
                <a:latin typeface="Geneva" panose="020B0503030404040204" pitchFamily="34" charset="0"/>
                <a:ea typeface="Geneva" panose="020B0503030404040204" pitchFamily="34" charset="0"/>
              </a:rPr>
              <a:t> Social Media Interconnections(IG, FB, Spotify, SN, Uber)</a:t>
            </a:r>
            <a:endParaRPr kumimoji="0" lang="fr-FR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neva" panose="020B0503030404040204" pitchFamily="34" charset="0"/>
              <a:ea typeface="Geneva" panose="020B0503030404040204" pitchFamily="34" charset="0"/>
              <a:sym typeface="Helvetica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496C79-5565-CC4E-B65D-C590BC6F1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3668" y="1694761"/>
            <a:ext cx="20111739" cy="96228"/>
          </a:xfrm>
          <a:prstGeom prst="rect">
            <a:avLst/>
          </a:prstGeom>
        </p:spPr>
      </p:pic>
      <p:pic>
        <p:nvPicPr>
          <p:cNvPr id="9" name="Picture 8" descr="A circuit board&#10;&#10;Description automatically generated">
            <a:extLst>
              <a:ext uri="{FF2B5EF4-FFF2-40B4-BE49-F238E27FC236}">
                <a16:creationId xmlns:a16="http://schemas.microsoft.com/office/drawing/2014/main" id="{C990224D-23E2-4A93-94F0-F35589E275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3398342"/>
            <a:ext cx="10369291" cy="756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8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wipe dir="r"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ublishing@W3C &amp;…"/>
          <p:cNvSpPr>
            <a:spLocks noGrp="1"/>
          </p:cNvSpPr>
          <p:nvPr>
            <p:ph type="title"/>
          </p:nvPr>
        </p:nvSpPr>
        <p:spPr>
          <a:xfrm>
            <a:off x="413668" y="0"/>
            <a:ext cx="15609094" cy="2435124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607932">
              <a:defRPr sz="8288"/>
            </a:pPr>
            <a:r>
              <a:rPr lang="en-CA" dirty="0"/>
              <a:t>The fifth generation technology 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5D2CC7-A4AD-5B40-A232-178FDC36F37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9841357" y="12738264"/>
            <a:ext cx="371895" cy="636710"/>
          </a:xfrm>
        </p:spPr>
        <p:txBody>
          <a:bodyPr/>
          <a:lstStyle/>
          <a:p>
            <a:fld id="{86CB4B4D-7CA3-9044-876B-883B54F8677D}" type="slidenum">
              <a:rPr lang="fr-FR" sz="3200" smtClean="0">
                <a:solidFill>
                  <a:srgbClr val="0D6DB6"/>
                </a:solidFill>
              </a:rPr>
              <a:t>8</a:t>
            </a:fld>
            <a:endParaRPr lang="fr-FR" sz="3200" dirty="0">
              <a:solidFill>
                <a:srgbClr val="0D6DB6"/>
              </a:solidFill>
            </a:endParaRP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2357AC9E-4258-844A-AC92-E66C38A3EFE5}"/>
              </a:ext>
            </a:extLst>
          </p:cNvPr>
          <p:cNvSpPr/>
          <p:nvPr/>
        </p:nvSpPr>
        <p:spPr>
          <a:xfrm>
            <a:off x="19435247" y="12650520"/>
            <a:ext cx="1090160" cy="775564"/>
          </a:xfrm>
          <a:prstGeom prst="bracketPair">
            <a:avLst/>
          </a:prstGeom>
          <a:noFill/>
          <a:ln w="25400" cap="flat">
            <a:solidFill>
              <a:srgbClr val="0D6DB6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CF0DF-91D8-EA41-9681-3B8E37B45F96}"/>
              </a:ext>
            </a:extLst>
          </p:cNvPr>
          <p:cNvSpPr txBox="1"/>
          <p:nvPr/>
        </p:nvSpPr>
        <p:spPr>
          <a:xfrm>
            <a:off x="413668" y="9020976"/>
            <a:ext cx="20323618" cy="42635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just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4000" dirty="0">
                <a:latin typeface="Geneva" panose="020B0503030404040204" pitchFamily="34" charset="0"/>
                <a:ea typeface="Geneva" panose="020B0503030404040204" pitchFamily="34" charset="0"/>
              </a:rPr>
              <a:t>Data-Transfer Speeds </a:t>
            </a:r>
          </a:p>
          <a:p>
            <a:pPr marL="0" marR="0" indent="0" algn="just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neva" panose="020B0503030404040204" pitchFamily="34" charset="0"/>
                <a:ea typeface="Geneva" panose="020B0503030404040204" pitchFamily="34" charset="0"/>
                <a:sym typeface="Helvetica Light"/>
              </a:rPr>
              <a:t>Greater</a:t>
            </a: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neva" panose="020B0503030404040204" pitchFamily="34" charset="0"/>
                <a:ea typeface="Geneva" panose="020B0503030404040204" pitchFamily="34" charset="0"/>
                <a:sym typeface="Helvetica Light"/>
              </a:rPr>
              <a:t> Network </a:t>
            </a:r>
            <a:r>
              <a:rPr lang="fr-FR" sz="4000" dirty="0" err="1">
                <a:latin typeface="Geneva" panose="020B0503030404040204" pitchFamily="34" charset="0"/>
                <a:ea typeface="Geneva" panose="020B0503030404040204" pitchFamily="34" charset="0"/>
              </a:rPr>
              <a:t>Reliability</a:t>
            </a:r>
            <a:endParaRPr lang="fr-FR" sz="4000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marL="0" marR="0" indent="0" algn="just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/>
              <a:t>Integrated Advanced analytics with AI, IoT and 5G for real-time insights &amp; recommendations</a:t>
            </a:r>
          </a:p>
          <a:p>
            <a:pPr marL="0" marR="0" indent="0" algn="just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/>
              <a:t>Next Generation Digital Commerce With 5g</a:t>
            </a:r>
          </a:p>
          <a:p>
            <a:pPr marL="0" marR="0" indent="0" algn="just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neva" panose="020B0503030404040204" pitchFamily="34" charset="0"/>
              <a:ea typeface="Geneva" panose="020B0503030404040204" pitchFamily="34" charset="0"/>
              <a:sym typeface="Helvetica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F2B305-1604-4148-B04D-210D49D69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3668" y="1694761"/>
            <a:ext cx="20111739" cy="96228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A06CB1F-D65D-49CD-9121-92743443BD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1790989"/>
            <a:ext cx="15305995" cy="61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4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wipe dir="r"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ublishing@W3C &amp;…"/>
          <p:cNvSpPr>
            <a:spLocks noGrp="1"/>
          </p:cNvSpPr>
          <p:nvPr>
            <p:ph type="title"/>
          </p:nvPr>
        </p:nvSpPr>
        <p:spPr>
          <a:xfrm>
            <a:off x="413668" y="0"/>
            <a:ext cx="15609094" cy="2435124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607932">
              <a:defRPr sz="8288"/>
            </a:pPr>
            <a:r>
              <a:rPr lang="en-CA" dirty="0"/>
              <a:t>Industry 4.0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5D2CC7-A4AD-5B40-A232-178FDC36F37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9841357" y="12738264"/>
            <a:ext cx="371895" cy="636710"/>
          </a:xfrm>
        </p:spPr>
        <p:txBody>
          <a:bodyPr/>
          <a:lstStyle/>
          <a:p>
            <a:fld id="{86CB4B4D-7CA3-9044-876B-883B54F8677D}" type="slidenum">
              <a:rPr lang="fr-FR" sz="3200" smtClean="0">
                <a:solidFill>
                  <a:srgbClr val="0D6DB6"/>
                </a:solidFill>
              </a:rPr>
              <a:t>9</a:t>
            </a:fld>
            <a:endParaRPr lang="fr-FR" sz="3200" dirty="0">
              <a:solidFill>
                <a:srgbClr val="0D6DB6"/>
              </a:solidFill>
            </a:endParaRP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2357AC9E-4258-844A-AC92-E66C38A3EFE5}"/>
              </a:ext>
            </a:extLst>
          </p:cNvPr>
          <p:cNvSpPr/>
          <p:nvPr/>
        </p:nvSpPr>
        <p:spPr>
          <a:xfrm>
            <a:off x="19435247" y="12650520"/>
            <a:ext cx="1090160" cy="775564"/>
          </a:xfrm>
          <a:prstGeom prst="bracketPair">
            <a:avLst/>
          </a:prstGeom>
          <a:noFill/>
          <a:ln w="25400" cap="flat">
            <a:solidFill>
              <a:srgbClr val="0D6DB6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010A6-8696-2148-A5C1-40B54A8142B9}"/>
              </a:ext>
            </a:extLst>
          </p:cNvPr>
          <p:cNvSpPr txBox="1"/>
          <p:nvPr/>
        </p:nvSpPr>
        <p:spPr>
          <a:xfrm>
            <a:off x="413668" y="2677886"/>
            <a:ext cx="19931731" cy="9470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685800" marR="0" indent="-6858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fr-FR" dirty="0">
                <a:latin typeface="Geneva" panose="020B0503030404040204" pitchFamily="34" charset="0"/>
                <a:ea typeface="Geneva" panose="020B0503030404040204" pitchFamily="34" charset="0"/>
              </a:rPr>
              <a:t>Interconnections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neva" panose="020B0503030404040204" pitchFamily="34" charset="0"/>
              <a:ea typeface="Geneva" panose="020B0503030404040204" pitchFamily="34" charset="0"/>
              <a:sym typeface="Helvetica Light"/>
            </a:endParaRPr>
          </a:p>
          <a:p>
            <a:pPr marL="685800" marR="0" indent="-6858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fr-FR" dirty="0">
                <a:latin typeface="Geneva" panose="020B0503030404040204" pitchFamily="34" charset="0"/>
                <a:ea typeface="Geneva" panose="020B0503030404040204" pitchFamily="34" charset="0"/>
              </a:rPr>
              <a:t>Information </a:t>
            </a:r>
            <a:r>
              <a:rPr lang="fr-FR" dirty="0" err="1">
                <a:latin typeface="Geneva" panose="020B0503030404040204" pitchFamily="34" charset="0"/>
                <a:ea typeface="Geneva" panose="020B0503030404040204" pitchFamily="34" charset="0"/>
              </a:rPr>
              <a:t>Transparency</a:t>
            </a:r>
            <a:endParaRPr lang="fr-FR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marL="685800" marR="0" indent="-6858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fr-FR" dirty="0" err="1">
                <a:latin typeface="Geneva" panose="020B0503030404040204" pitchFamily="34" charset="0"/>
                <a:ea typeface="Geneva" panose="020B0503030404040204" pitchFamily="34" charset="0"/>
              </a:rPr>
              <a:t>Technical</a:t>
            </a:r>
            <a:r>
              <a:rPr lang="fr-FR" dirty="0">
                <a:latin typeface="Geneva" panose="020B0503030404040204" pitchFamily="34" charset="0"/>
                <a:ea typeface="Geneva" panose="020B0503030404040204" pitchFamily="34" charset="0"/>
              </a:rPr>
              <a:t> Assistance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neva" panose="020B0503030404040204" pitchFamily="34" charset="0"/>
              <a:ea typeface="Geneva" panose="020B0503030404040204" pitchFamily="34" charset="0"/>
              <a:sym typeface="Helvetica Light"/>
            </a:endParaRPr>
          </a:p>
          <a:p>
            <a:pPr marL="685800" marR="0" indent="-6858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fr-FR" dirty="0" err="1">
                <a:latin typeface="Geneva" panose="020B0503030404040204" pitchFamily="34" charset="0"/>
                <a:ea typeface="Geneva" panose="020B0503030404040204" pitchFamily="34" charset="0"/>
              </a:rPr>
              <a:t>Decentralized</a:t>
            </a:r>
            <a:r>
              <a:rPr lang="fr-FR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fr-FR" dirty="0" err="1">
                <a:latin typeface="Geneva" panose="020B0503030404040204" pitchFamily="34" charset="0"/>
                <a:ea typeface="Geneva" panose="020B0503030404040204" pitchFamily="34" charset="0"/>
              </a:rPr>
              <a:t>Decisions</a:t>
            </a:r>
            <a:endParaRPr lang="fr-FR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marL="685800" marR="0" indent="-6858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neva" panose="020B0503030404040204" pitchFamily="34" charset="0"/>
              <a:ea typeface="Geneva" panose="020B0503030404040204" pitchFamily="34" charset="0"/>
              <a:sym typeface="Helvetica Light"/>
            </a:endParaRPr>
          </a:p>
          <a:p>
            <a:pPr marL="685800" marR="0" indent="-6858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fr-FR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marL="0" marR="0" indent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neva" panose="020B0503030404040204" pitchFamily="34" charset="0"/>
                <a:ea typeface="Geneva" panose="020B0503030404040204" pitchFamily="34" charset="0"/>
                <a:sym typeface="Helvetica Light"/>
              </a:rPr>
              <a:t>The </a:t>
            </a:r>
            <a:r>
              <a:rPr lang="fr-FR" sz="4400" dirty="0">
                <a:latin typeface="Geneva" panose="020B0503030404040204" pitchFamily="34" charset="0"/>
                <a:ea typeface="Geneva" panose="020B0503030404040204" pitchFamily="34" charset="0"/>
              </a:rPr>
              <a:t>re-infrastructure and </a:t>
            </a:r>
            <a:r>
              <a:rPr lang="fr-FR" sz="4400" dirty="0" err="1">
                <a:latin typeface="Geneva" panose="020B0503030404040204" pitchFamily="34" charset="0"/>
                <a:ea typeface="Geneva" panose="020B0503030404040204" pitchFamily="34" charset="0"/>
              </a:rPr>
              <a:t>implementation</a:t>
            </a:r>
            <a:r>
              <a:rPr lang="fr-FR" sz="4400" dirty="0">
                <a:latin typeface="Geneva" panose="020B0503030404040204" pitchFamily="34" charset="0"/>
                <a:ea typeface="Geneva" panose="020B0503030404040204" pitchFamily="34" charset="0"/>
              </a:rPr>
              <a:t> of </a:t>
            </a:r>
            <a:r>
              <a:rPr lang="fr-FR" sz="4400" dirty="0" err="1">
                <a:latin typeface="Geneva" panose="020B0503030404040204" pitchFamily="34" charset="0"/>
                <a:ea typeface="Geneva" panose="020B0503030404040204" pitchFamily="34" charset="0"/>
              </a:rPr>
              <a:t>such</a:t>
            </a:r>
            <a:r>
              <a:rPr lang="fr-FR" sz="4400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fr-FR" sz="4400" dirty="0" err="1">
                <a:latin typeface="Geneva" panose="020B0503030404040204" pitchFamily="34" charset="0"/>
                <a:ea typeface="Geneva" panose="020B0503030404040204" pitchFamily="34" charset="0"/>
              </a:rPr>
              <a:t>systems</a:t>
            </a:r>
            <a:r>
              <a:rPr lang="fr-FR" sz="4400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fr-FR" sz="4400" dirty="0" err="1">
                <a:latin typeface="Geneva" panose="020B0503030404040204" pitchFamily="34" charset="0"/>
                <a:ea typeface="Geneva" panose="020B0503030404040204" pitchFamily="34" charset="0"/>
              </a:rPr>
              <a:t>will</a:t>
            </a:r>
            <a:r>
              <a:rPr lang="fr-FR" sz="4400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fr-FR" sz="4400" dirty="0" err="1">
                <a:latin typeface="Geneva" panose="020B0503030404040204" pitchFamily="34" charset="0"/>
                <a:ea typeface="Geneva" panose="020B0503030404040204" pitchFamily="34" charset="0"/>
              </a:rPr>
              <a:t>take</a:t>
            </a:r>
            <a:r>
              <a:rPr lang="fr-FR" sz="4400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fr-FR" sz="4400" dirty="0" err="1">
                <a:latin typeface="Geneva" panose="020B0503030404040204" pitchFamily="34" charset="0"/>
                <a:ea typeface="Geneva" panose="020B0503030404040204" pitchFamily="34" charset="0"/>
              </a:rPr>
              <a:t>years</a:t>
            </a:r>
            <a:r>
              <a:rPr lang="fr-FR" sz="4400" dirty="0">
                <a:latin typeface="Geneva" panose="020B0503030404040204" pitchFamily="34" charset="0"/>
                <a:ea typeface="Geneva" panose="020B0503030404040204" pitchFamily="34" charset="0"/>
              </a:rPr>
              <a:t> but </a:t>
            </a:r>
            <a:r>
              <a:rPr lang="fr-FR" sz="4400" dirty="0" err="1">
                <a:latin typeface="Geneva" panose="020B0503030404040204" pitchFamily="34" charset="0"/>
                <a:ea typeface="Geneva" panose="020B0503030404040204" pitchFamily="34" charset="0"/>
              </a:rPr>
              <a:t>is</a:t>
            </a:r>
            <a:r>
              <a:rPr lang="fr-FR" sz="4400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fr-FR" sz="4400" dirty="0" err="1">
                <a:latin typeface="Geneva" panose="020B0503030404040204" pitchFamily="34" charset="0"/>
                <a:ea typeface="Geneva" panose="020B0503030404040204" pitchFamily="34" charset="0"/>
              </a:rPr>
              <a:t>critical</a:t>
            </a:r>
            <a:r>
              <a:rPr lang="fr-FR" sz="4400" dirty="0">
                <a:latin typeface="Geneva" panose="020B0503030404040204" pitchFamily="34" charset="0"/>
                <a:ea typeface="Geneva" panose="020B0503030404040204" pitchFamily="34" charset="0"/>
              </a:rPr>
              <a:t> to </a:t>
            </a:r>
            <a:r>
              <a:rPr lang="fr-FR" sz="4400" dirty="0" err="1">
                <a:latin typeface="Geneva" panose="020B0503030404040204" pitchFamily="34" charset="0"/>
                <a:ea typeface="Geneva" panose="020B0503030404040204" pitchFamily="34" charset="0"/>
              </a:rPr>
              <a:t>technological</a:t>
            </a:r>
            <a:r>
              <a:rPr lang="fr-FR" sz="4400" dirty="0">
                <a:latin typeface="Geneva" panose="020B0503030404040204" pitchFamily="34" charset="0"/>
                <a:ea typeface="Geneva" panose="020B0503030404040204" pitchFamily="34" charset="0"/>
              </a:rPr>
              <a:t> and </a:t>
            </a:r>
            <a:r>
              <a:rPr lang="fr-FR" sz="4400" dirty="0" err="1">
                <a:latin typeface="Geneva" panose="020B0503030404040204" pitchFamily="34" charset="0"/>
                <a:ea typeface="Geneva" panose="020B0503030404040204" pitchFamily="34" charset="0"/>
              </a:rPr>
              <a:t>industrial</a:t>
            </a:r>
            <a:r>
              <a:rPr lang="fr-FR" sz="4400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fr-FR" sz="4400" dirty="0" err="1">
                <a:latin typeface="Geneva" panose="020B0503030404040204" pitchFamily="34" charset="0"/>
                <a:ea typeface="Geneva" panose="020B0503030404040204" pitchFamily="34" charset="0"/>
              </a:rPr>
              <a:t>revolution</a:t>
            </a:r>
            <a:r>
              <a:rPr lang="fr-FR" sz="4400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fr-FR" sz="4400" dirty="0" err="1">
                <a:latin typeface="Geneva" panose="020B0503030404040204" pitchFamily="34" charset="0"/>
                <a:ea typeface="Geneva" panose="020B0503030404040204" pitchFamily="34" charset="0"/>
              </a:rPr>
              <a:t>that</a:t>
            </a:r>
            <a:r>
              <a:rPr lang="fr-FR" sz="4400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fr-FR" sz="4400" dirty="0" err="1">
                <a:latin typeface="Geneva" panose="020B0503030404040204" pitchFamily="34" charset="0"/>
                <a:ea typeface="Geneva" panose="020B0503030404040204" pitchFamily="34" charset="0"/>
              </a:rPr>
              <a:t>is</a:t>
            </a:r>
            <a:r>
              <a:rPr lang="fr-FR" sz="4400" dirty="0">
                <a:latin typeface="Geneva" panose="020B0503030404040204" pitchFamily="34" charset="0"/>
                <a:ea typeface="Geneva" panose="020B0503030404040204" pitchFamily="34" charset="0"/>
              </a:rPr>
              <a:t> happening.</a:t>
            </a:r>
          </a:p>
          <a:p>
            <a:pPr marL="0" marR="0" indent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i="1" u="sng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marL="0" marR="0" indent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400" b="0" i="1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neva" panose="020B0503030404040204" pitchFamily="34" charset="0"/>
                <a:ea typeface="Geneva" panose="020B0503030404040204" pitchFamily="34" charset="0"/>
                <a:sym typeface="Helvetica Light"/>
              </a:rPr>
              <a:t>Main </a:t>
            </a:r>
            <a:r>
              <a:rPr lang="fr-FR" sz="4400" i="1" u="sng" dirty="0">
                <a:latin typeface="Geneva" panose="020B0503030404040204" pitchFamily="34" charset="0"/>
                <a:ea typeface="Geneva" panose="020B0503030404040204" pitchFamily="34" charset="0"/>
              </a:rPr>
              <a:t>technologies.</a:t>
            </a:r>
          </a:p>
          <a:p>
            <a:pPr marL="571500" marR="0" indent="-5715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sz="3200" b="1" dirty="0">
                <a:latin typeface="Geneva" panose="020B0503030404040204" pitchFamily="34" charset="0"/>
                <a:ea typeface="Geneva" panose="020B0503030404040204" pitchFamily="34" charset="0"/>
              </a:rPr>
              <a:t>CPS</a:t>
            </a:r>
          </a:p>
          <a:p>
            <a:pPr marL="571500" marR="0" indent="-5715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sz="3200" b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neva" panose="020B0503030404040204" pitchFamily="34" charset="0"/>
                <a:ea typeface="Geneva" panose="020B0503030404040204" pitchFamily="34" charset="0"/>
                <a:sym typeface="Helvetica Light"/>
              </a:rPr>
              <a:t>IoT</a:t>
            </a:r>
          </a:p>
          <a:p>
            <a:pPr marL="571500" marR="0" indent="-5715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sz="3200" b="1" dirty="0">
                <a:latin typeface="Geneva" panose="020B0503030404040204" pitchFamily="34" charset="0"/>
                <a:ea typeface="Geneva" panose="020B0503030404040204" pitchFamily="34" charset="0"/>
              </a:rPr>
              <a:t>On-</a:t>
            </a:r>
            <a:r>
              <a:rPr lang="fr-FR" sz="3200" b="1" dirty="0" err="1">
                <a:latin typeface="Geneva" panose="020B0503030404040204" pitchFamily="34" charset="0"/>
                <a:ea typeface="Geneva" panose="020B0503030404040204" pitchFamily="34" charset="0"/>
              </a:rPr>
              <a:t>Demand</a:t>
            </a:r>
            <a:r>
              <a:rPr lang="fr-FR" sz="3200" b="1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fr-FR" sz="3200" b="1" dirty="0" err="1">
                <a:latin typeface="Geneva" panose="020B0503030404040204" pitchFamily="34" charset="0"/>
                <a:ea typeface="Geneva" panose="020B0503030404040204" pitchFamily="34" charset="0"/>
              </a:rPr>
              <a:t>availability</a:t>
            </a:r>
            <a:r>
              <a:rPr lang="fr-FR" sz="3200" b="1" dirty="0">
                <a:latin typeface="Geneva" panose="020B0503030404040204" pitchFamily="34" charset="0"/>
                <a:ea typeface="Geneva" panose="020B0503030404040204" pitchFamily="34" charset="0"/>
              </a:rPr>
              <a:t> of computer system </a:t>
            </a:r>
            <a:r>
              <a:rPr lang="fr-FR" sz="3200" b="1" dirty="0" err="1">
                <a:latin typeface="Geneva" panose="020B0503030404040204" pitchFamily="34" charset="0"/>
                <a:ea typeface="Geneva" panose="020B0503030404040204" pitchFamily="34" charset="0"/>
              </a:rPr>
              <a:t>resources</a:t>
            </a:r>
            <a:endParaRPr lang="fr-FR" sz="3200" b="1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marL="571500" marR="0" indent="-57150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sz="3200" b="1" dirty="0">
                <a:latin typeface="Geneva" panose="020B0503030404040204" pitchFamily="34" charset="0"/>
                <a:ea typeface="Geneva" panose="020B0503030404040204" pitchFamily="34" charset="0"/>
              </a:rPr>
              <a:t>Cognitive </a:t>
            </a:r>
            <a:r>
              <a:rPr lang="fr-FR" sz="3200" b="1" dirty="0" err="1">
                <a:latin typeface="Geneva" panose="020B0503030404040204" pitchFamily="34" charset="0"/>
                <a:ea typeface="Geneva" panose="020B0503030404040204" pitchFamily="34" charset="0"/>
              </a:rPr>
              <a:t>Computing</a:t>
            </a:r>
            <a:endParaRPr kumimoji="0" lang="fr-FR" sz="3200" b="1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neva" panose="020B0503030404040204" pitchFamily="34" charset="0"/>
              <a:ea typeface="Geneva" panose="020B0503030404040204" pitchFamily="34" charset="0"/>
              <a:sym typeface="Helvetica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315565-C759-914A-98D4-1C8C0E69A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3668" y="1694761"/>
            <a:ext cx="20111739" cy="9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9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wipe dir="r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maps-for-the-web" id="{49FE88A6-025B-5046-A429-D63F097E10D7}" vid="{FE8FD3C7-B50A-B944-AAA2-18713FA46005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maps-for-the-web</Template>
  <TotalTime>21959</TotalTime>
  <Words>769</Words>
  <Application>Microsoft Office PowerPoint</Application>
  <PresentationFormat>Custom</PresentationFormat>
  <Paragraphs>165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Alegreya Sans</vt:lpstr>
      <vt:lpstr>Arial</vt:lpstr>
      <vt:lpstr>Avenir Next Condensed</vt:lpstr>
      <vt:lpstr>Calibri</vt:lpstr>
      <vt:lpstr>Courier New</vt:lpstr>
      <vt:lpstr>Futura PT Book</vt:lpstr>
      <vt:lpstr>Futura PT Heavy</vt:lpstr>
      <vt:lpstr>Geneva</vt:lpstr>
      <vt:lpstr>Helvetica</vt:lpstr>
      <vt:lpstr>Helvetica Light</vt:lpstr>
      <vt:lpstr>Helvetica Neue</vt:lpstr>
      <vt:lpstr>White</vt:lpstr>
      <vt:lpstr>PowerPoint Presentation</vt:lpstr>
      <vt:lpstr>Interactive Maps Widgets</vt:lpstr>
      <vt:lpstr>Bringing Life to Things(I.T system)</vt:lpstr>
      <vt:lpstr>Unlocking Exponential Value </vt:lpstr>
      <vt:lpstr>Basic Uses</vt:lpstr>
      <vt:lpstr>Commercial components and Industry 4.0</vt:lpstr>
      <vt:lpstr>Social features exploitation for Geospatial Data   </vt:lpstr>
      <vt:lpstr>The fifth generation technology </vt:lpstr>
      <vt:lpstr>Industry 4.0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Rafael Palomino</dc:creator>
  <cp:lastModifiedBy>Nicolas Rafael Palomino</cp:lastModifiedBy>
  <cp:revision>79</cp:revision>
  <dcterms:created xsi:type="dcterms:W3CDTF">2020-08-17T00:31:48Z</dcterms:created>
  <dcterms:modified xsi:type="dcterms:W3CDTF">2020-09-01T06:30:57Z</dcterms:modified>
</cp:coreProperties>
</file>