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716" r:id="rId2"/>
    <p:sldMasterId id="2147483660" r:id="rId3"/>
    <p:sldMasterId id="2147483663" r:id="rId4"/>
    <p:sldMasterId id="2147483666" r:id="rId5"/>
  </p:sldMasterIdLst>
  <p:notesMasterIdLst>
    <p:notesMasterId r:id="rId24"/>
  </p:notesMasterIdLst>
  <p:handoutMasterIdLst>
    <p:handoutMasterId r:id="rId25"/>
  </p:handoutMasterIdLst>
  <p:sldIdLst>
    <p:sldId id="290" r:id="rId6"/>
    <p:sldId id="273" r:id="rId7"/>
    <p:sldId id="274" r:id="rId8"/>
    <p:sldId id="275" r:id="rId9"/>
    <p:sldId id="276" r:id="rId10"/>
    <p:sldId id="277" r:id="rId11"/>
    <p:sldId id="278" r:id="rId12"/>
    <p:sldId id="291" r:id="rId13"/>
    <p:sldId id="279" r:id="rId14"/>
    <p:sldId id="287" r:id="rId15"/>
    <p:sldId id="280" r:id="rId16"/>
    <p:sldId id="281" r:id="rId17"/>
    <p:sldId id="283" r:id="rId18"/>
    <p:sldId id="284" r:id="rId19"/>
    <p:sldId id="285" r:id="rId20"/>
    <p:sldId id="286" r:id="rId21"/>
    <p:sldId id="292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=""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=""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ECF6FF"/>
    <a:srgbClr val="BEF7FA"/>
    <a:srgbClr val="FFFFFF"/>
    <a:srgbClr val="002060"/>
    <a:srgbClr val="092745"/>
    <a:srgbClr val="F2F2F2"/>
    <a:srgbClr val="D6DCE5"/>
    <a:srgbClr val="0A1F60"/>
    <a:srgbClr val="2E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6181" autoAdjust="0"/>
  </p:normalViewPr>
  <p:slideViewPr>
    <p:cSldViewPr snapToGrid="0" snapToObjects="1">
      <p:cViewPr>
        <p:scale>
          <a:sx n="80" d="100"/>
          <a:sy n="80" d="100"/>
        </p:scale>
        <p:origin x="-787" y="-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760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760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hyperlink" Target="https://twitter.com/opengeospatial?ref_src=twsrc%5egoogle|twcamp%5eserp|twgr%5eauthor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hyperlink" Target="https://twitter.com/opengeospatial?ref_src=twsrc%5egoogle|twcamp%5eserp|twgr%5eautho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s://twitter.com/opengeospatial?ref_src=twsrc%5egoogle|twcamp%5eserp|twgr%5eautho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9261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848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461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0841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6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1281424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0"/>
          </p:nvPr>
        </p:nvSpPr>
        <p:spPr>
          <a:xfrm>
            <a:off x="333374" y="2663825"/>
            <a:ext cx="5557471" cy="3667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1"/>
          </p:nvPr>
        </p:nvSpPr>
        <p:spPr>
          <a:xfrm>
            <a:off x="6260594" y="2663825"/>
            <a:ext cx="5686186" cy="3667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9822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88085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6339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71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964517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750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4517" y="6553200"/>
            <a:ext cx="426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7FA89-CADA-B54F-92CB-DE11EC0A0766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84818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0"/>
          </p:nvPr>
        </p:nvSpPr>
        <p:spPr>
          <a:xfrm>
            <a:off x="381000" y="190500"/>
            <a:ext cx="5676900" cy="1819275"/>
          </a:xfrm>
          <a:prstGeom prst="rect">
            <a:avLst/>
          </a:prstGeom>
        </p:spPr>
        <p:txBody>
          <a:bodyPr/>
          <a:lstStyle>
            <a:lvl1pPr marL="19050" indent="-19050">
              <a:buNone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11"/>
          </p:nvPr>
        </p:nvSpPr>
        <p:spPr>
          <a:xfrm>
            <a:off x="381000" y="1876425"/>
            <a:ext cx="5676900" cy="1152525"/>
          </a:xfrm>
          <a:prstGeom prst="rect">
            <a:avLst/>
          </a:prstGeom>
        </p:spPr>
        <p:txBody>
          <a:bodyPr/>
          <a:lstStyle>
            <a:lvl1pPr marL="19050" indent="-19050">
              <a:buNone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2"/>
          </p:nvPr>
        </p:nvSpPr>
        <p:spPr>
          <a:xfrm>
            <a:off x="381000" y="3162300"/>
            <a:ext cx="5676900" cy="628650"/>
          </a:xfrm>
          <a:prstGeom prst="rect">
            <a:avLst/>
          </a:prstGeom>
        </p:spPr>
        <p:txBody>
          <a:bodyPr/>
          <a:lstStyle>
            <a:lvl1pPr marL="19050" indent="-19050">
              <a:buNone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4114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=""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=""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=""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grpSp>
        <p:nvGrpSpPr>
          <p:cNvPr id="15" name="14 Grupo"/>
          <p:cNvGrpSpPr/>
          <p:nvPr userDrawn="1"/>
        </p:nvGrpSpPr>
        <p:grpSpPr>
          <a:xfrm>
            <a:off x="9294479" y="55285"/>
            <a:ext cx="1324706" cy="765616"/>
            <a:chOff x="9294479" y="55285"/>
            <a:chExt cx="1324706" cy="765616"/>
          </a:xfrm>
        </p:grpSpPr>
        <p:sp>
          <p:nvSpPr>
            <p:cNvPr id="16" name="15 Rectángulo"/>
            <p:cNvSpPr/>
            <p:nvPr userDrawn="1"/>
          </p:nvSpPr>
          <p:spPr>
            <a:xfrm>
              <a:off x="9294479" y="55285"/>
              <a:ext cx="1324706" cy="76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" name="Picture 10" descr="LOGO CREAF.png"/>
            <p:cNvPicPr>
              <a:picLocks noChangeAspect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338439" y="159218"/>
              <a:ext cx="1104899" cy="30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6" descr="LogoGRUMETS_Franja_Blanc_Nom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9388227" y="465954"/>
              <a:ext cx="1204582" cy="354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21" r:id="rId3"/>
    <p:sldLayoutId id="2147483710" r:id="rId4"/>
    <p:sldLayoutId id="2147483715" r:id="rId5"/>
    <p:sldLayoutId id="2147483718" r:id="rId6"/>
    <p:sldLayoutId id="2147483719" r:id="rId7"/>
    <p:sldLayoutId id="214748372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=""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813417" y="390301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=""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148347" y="385390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=""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2612387" y="386643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=""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790891" y="43567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=""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281325" y="43590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=""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636747" y="385690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83016" y="389524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57612" y="43147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238251" y="43392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274117" y="393201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461331" y="44365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927345" y="44359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=""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=""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="" xmlns:p14="http://schemas.microsoft.com/office/powerpoint/2010/main" val="13632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=""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=""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=""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=""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=""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=""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=""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=""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=""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=""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448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=""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=""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jpeg"/><Relationship Id="rId10" Type="http://schemas.openxmlformats.org/officeDocument/2006/relationships/image" Target="../media/image26.jpeg"/><Relationship Id="rId4" Type="http://schemas.openxmlformats.org/officeDocument/2006/relationships/image" Target="../media/image22.png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9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jpeg"/><Relationship Id="rId10" Type="http://schemas.openxmlformats.org/officeDocument/2006/relationships/image" Target="../media/image26.jpeg"/><Relationship Id="rId4" Type="http://schemas.openxmlformats.org/officeDocument/2006/relationships/image" Target="../media/image22.png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9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jpeg"/><Relationship Id="rId10" Type="http://schemas.openxmlformats.org/officeDocument/2006/relationships/image" Target="../media/image26.jpeg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geospatial.org/per/18-023r1.html" TargetMode="External"/><Relationship Id="rId2" Type="http://schemas.openxmlformats.org/officeDocument/2006/relationships/hyperlink" Target="http://docs.opengeospatial.org/per/19-046r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s.opengeospatial.org/per/17-019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59D754F-60FE-ED49-B2CE-9D2A2B66C754}"/>
              </a:ext>
            </a:extLst>
          </p:cNvPr>
          <p:cNvSpPr txBox="1"/>
          <p:nvPr/>
        </p:nvSpPr>
        <p:spPr>
          <a:xfrm>
            <a:off x="153003" y="3105150"/>
            <a:ext cx="621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Maps for the Web 2020</a:t>
            </a:r>
            <a:endParaRPr lang="en-US" sz="20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10" descr="LOGO CREA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6919" y="5869052"/>
            <a:ext cx="1882775" cy="52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LogoGRUMETS_Franja_Blanc_No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682" y="5809520"/>
            <a:ext cx="2052637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Título"/>
          <p:cNvSpPr>
            <a:spLocks noGrp="1"/>
          </p:cNvSpPr>
          <p:nvPr>
            <p:ph type="title" idx="4294967295"/>
          </p:nvPr>
        </p:nvSpPr>
        <p:spPr>
          <a:xfrm>
            <a:off x="153003" y="69148"/>
            <a:ext cx="6066822" cy="1645352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sz="2800" b="1" kern="1200" dirty="0" smtClean="0">
                <a:solidFill>
                  <a:srgbClr val="002060"/>
                </a:solidFill>
                <a:latin typeface="Lato"/>
                <a:ea typeface="Lato"/>
                <a:cs typeface="Lato"/>
              </a:rPr>
              <a:t>Connection of the </a:t>
            </a:r>
            <a:r>
              <a:rPr lang="en-US" sz="2800" b="1" kern="1200" dirty="0" err="1" smtClean="0">
                <a:solidFill>
                  <a:srgbClr val="002060"/>
                </a:solidFill>
                <a:latin typeface="Lato"/>
                <a:ea typeface="Lato"/>
                <a:cs typeface="Lato"/>
              </a:rPr>
              <a:t>MapML</a:t>
            </a:r>
            <a:r>
              <a:rPr lang="en-US" sz="2800" b="1" kern="1200" dirty="0" smtClean="0">
                <a:solidFill>
                  <a:srgbClr val="002060"/>
                </a:solidFill>
                <a:latin typeface="Lato"/>
                <a:ea typeface="Lato"/>
                <a:cs typeface="Lato"/>
              </a:rPr>
              <a:t> initiative with OGC standards such as the new OGC API Tiles candidate or the old WMS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0"/>
          </p:nvPr>
        </p:nvSpPr>
        <p:spPr>
          <a:xfrm>
            <a:off x="153003" y="1747541"/>
            <a:ext cx="5676900" cy="1205210"/>
          </a:xfrm>
        </p:spPr>
        <p:txBody>
          <a:bodyPr/>
          <a:lstStyle/>
          <a:p>
            <a:r>
              <a:rPr lang="ca-ES" dirty="0" smtClean="0"/>
              <a:t>Joan Masó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738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334107" y="1032204"/>
            <a:ext cx="10515600" cy="1291113"/>
          </a:xfrm>
        </p:spPr>
        <p:txBody>
          <a:bodyPr/>
          <a:lstStyle/>
          <a:p>
            <a:r>
              <a:rPr lang="en-US" smtClean="0"/>
              <a:t>Tilesets</a:t>
            </a:r>
            <a:r>
              <a:rPr lang="en-US" smtClean="0"/>
              <a:t> are represented by URI templates both in OGC API Tiles </a:t>
            </a:r>
            <a:r>
              <a:rPr lang="en-US" sz="2000" smtClean="0"/>
              <a:t>(</a:t>
            </a:r>
            <a:r>
              <a:rPr lang="en-US" sz="2000" smtClean="0"/>
              <a:t>and in the old </a:t>
            </a:r>
            <a:r>
              <a:rPr lang="en-US" sz="2000" smtClean="0"/>
              <a:t>WMTS)</a:t>
            </a:r>
            <a:r>
              <a:rPr lang="en-US" smtClean="0"/>
              <a:t> and in the </a:t>
            </a:r>
            <a:r>
              <a:rPr lang="en-US" smtClean="0"/>
              <a:t>MapML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Tilesets</a:t>
            </a:r>
            <a:endParaRPr lang="es-E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892023" y="4979679"/>
            <a:ext cx="8176726" cy="1723549"/>
          </a:xfrm>
          <a:prstGeom prst="rect">
            <a:avLst/>
          </a:prstGeom>
          <a:solidFill>
            <a:srgbClr val="F6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&lt;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title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&gt;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tiles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form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USGS&lt;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title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&lt;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extent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units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OSMTILE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&lt;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input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name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tilematrix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type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zoom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value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15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min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0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max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15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&lt;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input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name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tileRow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type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location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units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tilematrix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axis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row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&lt;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input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name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tileCol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type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location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units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tilematrix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axis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column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&lt;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link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rel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tref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https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://.../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tiles/</a:t>
            </a:r>
            <a:r>
              <a:rPr lang="en-US" sz="1600" dirty="0" err="1" smtClean="0">
                <a:solidFill>
                  <a:srgbClr val="032F62"/>
                </a:solidFill>
                <a:latin typeface="SFMono-Regular"/>
                <a:cs typeface="Arial" pitchFamily="34" charset="0"/>
              </a:rPr>
              <a:t>WebMercatorQuad</a:t>
            </a:r>
            <a:r>
              <a:rPr lang="en-US" sz="1600" dirty="0" smtClean="0"/>
              <a:t>/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{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tileMatrix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}/{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tileRow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}/{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tileCol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}/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&lt;/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extent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&gt;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55706"/>
            <a:ext cx="116982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6354141" y="4040150"/>
            <a:ext cx="1813251" cy="323165"/>
          </a:xfrm>
          <a:prstGeom prst="rect">
            <a:avLst/>
          </a:prstGeom>
          <a:solidFill>
            <a:srgbClr val="ECF6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032F62"/>
                </a:solidFill>
                <a:latin typeface="SFMono-Regular"/>
                <a:cs typeface="Arial" pitchFamily="34" charset="0"/>
              </a:rPr>
              <a:t>WebMercatorQuad</a:t>
            </a:r>
            <a:endParaRPr lang="es-ES" sz="1500" dirty="0"/>
          </a:p>
        </p:txBody>
      </p:sp>
      <p:sp>
        <p:nvSpPr>
          <p:cNvPr id="16" name="15 CuadroTexto"/>
          <p:cNvSpPr txBox="1"/>
          <p:nvPr/>
        </p:nvSpPr>
        <p:spPr>
          <a:xfrm rot="2753242">
            <a:off x="8107064" y="5138395"/>
            <a:ext cx="1530481" cy="6469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a-ES" sz="3200" dirty="0" err="1" smtClean="0"/>
              <a:t>MapML</a:t>
            </a:r>
            <a:endParaRPr lang="es-ES" sz="32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709" y="2020291"/>
            <a:ext cx="107727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CuadroTexto"/>
          <p:cNvSpPr txBox="1"/>
          <p:nvPr/>
        </p:nvSpPr>
        <p:spPr>
          <a:xfrm rot="2185745">
            <a:off x="10174634" y="2925522"/>
            <a:ext cx="1643702" cy="6469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a-ES" sz="3200" dirty="0" smtClean="0"/>
              <a:t>OGC API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522514" y="1169129"/>
            <a:ext cx="5497286" cy="4351338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MapML</a:t>
            </a:r>
            <a:r>
              <a:rPr lang="en-US" dirty="0" smtClean="0"/>
              <a:t> </a:t>
            </a:r>
            <a:r>
              <a:rPr lang="en-US" dirty="0" smtClean="0"/>
              <a:t>need tiles but it does not specify who will produce </a:t>
            </a:r>
            <a:r>
              <a:rPr lang="en-US" dirty="0" smtClean="0"/>
              <a:t>them</a:t>
            </a:r>
            <a:endParaRPr lang="en-US" dirty="0" smtClean="0"/>
          </a:p>
          <a:p>
            <a:r>
              <a:rPr lang="en-US" dirty="0" smtClean="0"/>
              <a:t>An API conformant to OGC API </a:t>
            </a:r>
            <a:r>
              <a:rPr lang="en-US" dirty="0" smtClean="0"/>
              <a:t>Tiles </a:t>
            </a:r>
            <a:r>
              <a:rPr lang="en-US" dirty="0" smtClean="0"/>
              <a:t>can generate tiles for </a:t>
            </a:r>
            <a:r>
              <a:rPr lang="en-US" dirty="0" smtClean="0"/>
              <a:t>a </a:t>
            </a:r>
            <a:r>
              <a:rPr lang="en-US" dirty="0" err="1" smtClean="0"/>
              <a:t>MapML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OpenAPI</a:t>
            </a:r>
            <a:r>
              <a:rPr lang="en-US" dirty="0" smtClean="0"/>
              <a:t> and </a:t>
            </a:r>
            <a:r>
              <a:rPr lang="en-US" dirty="0" err="1" smtClean="0"/>
              <a:t>MapML</a:t>
            </a:r>
            <a:r>
              <a:rPr lang="en-US" dirty="0" smtClean="0"/>
              <a:t> will share the same URL template</a:t>
            </a:r>
            <a:endParaRPr lang="en-US" dirty="0" smtClean="0"/>
          </a:p>
          <a:p>
            <a:r>
              <a:rPr lang="en-US" dirty="0" err="1" smtClean="0"/>
              <a:t>MapML</a:t>
            </a:r>
            <a:r>
              <a:rPr lang="en-US" dirty="0" smtClean="0"/>
              <a:t> does not specify how to produce a </a:t>
            </a:r>
            <a:r>
              <a:rPr lang="en-US" dirty="0" err="1" smtClean="0"/>
              <a:t>MApML</a:t>
            </a:r>
            <a:r>
              <a:rPr lang="en-US" dirty="0" smtClean="0"/>
              <a:t> document</a:t>
            </a:r>
            <a:endParaRPr lang="en-US" dirty="0" smtClean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974496"/>
          </a:xfrm>
        </p:spPr>
        <p:txBody>
          <a:bodyPr>
            <a:normAutofit/>
          </a:bodyPr>
          <a:lstStyle/>
          <a:p>
            <a:r>
              <a:rPr lang="en-US" dirty="0" smtClean="0"/>
              <a:t>In OGC API - Tiles</a:t>
            </a:r>
          </a:p>
          <a:p>
            <a:pPr lvl="1"/>
            <a:r>
              <a:rPr lang="en-US" dirty="0" smtClean="0"/>
              <a:t>Collections </a:t>
            </a:r>
            <a:r>
              <a:rPr lang="en-US" dirty="0" smtClean="0"/>
              <a:t>can be distributed as tiles.</a:t>
            </a:r>
          </a:p>
          <a:p>
            <a:pPr lvl="2"/>
            <a:r>
              <a:rPr lang="en-US" dirty="0" smtClean="0"/>
              <a:t>Tiles are available as URI template</a:t>
            </a:r>
          </a:p>
          <a:p>
            <a:pPr lvl="1"/>
            <a:r>
              <a:rPr lang="en-US" dirty="0" smtClean="0"/>
              <a:t>There </a:t>
            </a:r>
            <a:r>
              <a:rPr lang="en-US" dirty="0" smtClean="0"/>
              <a:t>is a </a:t>
            </a:r>
            <a:r>
              <a:rPr lang="en-US" dirty="0" err="1" smtClean="0"/>
              <a:t>tileset</a:t>
            </a:r>
            <a:r>
              <a:rPr lang="en-US" dirty="0" smtClean="0"/>
              <a:t> metadata document</a:t>
            </a:r>
          </a:p>
          <a:p>
            <a:pPr lvl="2"/>
            <a:r>
              <a:rPr lang="en-US" dirty="0" err="1" smtClean="0"/>
              <a:t>MapML</a:t>
            </a:r>
            <a:r>
              <a:rPr lang="en-US" dirty="0" smtClean="0"/>
              <a:t> is a </a:t>
            </a:r>
            <a:r>
              <a:rPr lang="en-US" dirty="0" smtClean="0"/>
              <a:t>kind of </a:t>
            </a:r>
            <a:r>
              <a:rPr lang="en-US" dirty="0" err="1" smtClean="0"/>
              <a:t>tileset</a:t>
            </a:r>
            <a:r>
              <a:rPr lang="en-US" dirty="0" smtClean="0"/>
              <a:t> metadata document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OGC API Tiles and Maps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5478624" y="2266950"/>
            <a:ext cx="1255551" cy="54506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5478624" y="4505325"/>
            <a:ext cx="1484151" cy="26869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 rot="19800890">
            <a:off x="9868359" y="4668834"/>
            <a:ext cx="1874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New </a:t>
            </a:r>
            <a:r>
              <a:rPr lang="ca-ES" dirty="0" err="1" smtClean="0"/>
              <a:t>feature</a:t>
            </a:r>
            <a:r>
              <a:rPr lang="ca-ES" dirty="0" smtClean="0"/>
              <a:t> in OGC API </a:t>
            </a:r>
            <a:r>
              <a:rPr lang="ca-ES" dirty="0" err="1" smtClean="0"/>
              <a:t>Tiles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0637" y="1162837"/>
            <a:ext cx="10515600" cy="47108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/  (landing page)</a:t>
            </a:r>
          </a:p>
          <a:p>
            <a:pPr lvl="1"/>
            <a:r>
              <a:rPr lang="en-US" dirty="0" smtClean="0"/>
              <a:t>Provides the conformance and API description pages</a:t>
            </a:r>
          </a:p>
          <a:p>
            <a:r>
              <a:rPr lang="en-US" dirty="0" smtClean="0"/>
              <a:t>/conformance</a:t>
            </a:r>
          </a:p>
          <a:p>
            <a:pPr lvl="1"/>
            <a:r>
              <a:rPr lang="en-US" dirty="0" smtClean="0"/>
              <a:t>List of conformance classes supported by the implementation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The API definition. Currently only in </a:t>
            </a:r>
            <a:r>
              <a:rPr lang="en-US" dirty="0" err="1" smtClean="0"/>
              <a:t>OpenAPI</a:t>
            </a:r>
            <a:r>
              <a:rPr lang="en-US" dirty="0" smtClean="0"/>
              <a:t> 3.0</a:t>
            </a:r>
          </a:p>
          <a:p>
            <a:r>
              <a:rPr lang="en-US" dirty="0" smtClean="0"/>
              <a:t>/collections</a:t>
            </a:r>
          </a:p>
          <a:p>
            <a:pPr lvl="1"/>
            <a:r>
              <a:rPr lang="en-US" dirty="0" smtClean="0"/>
              <a:t>The list of geospatial data in the API</a:t>
            </a:r>
          </a:p>
          <a:p>
            <a:r>
              <a:rPr lang="en-US" dirty="0" smtClean="0"/>
              <a:t>/collections/{</a:t>
            </a:r>
            <a:r>
              <a:rPr lang="en-US" dirty="0" err="1" smtClean="0"/>
              <a:t>collectionId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 geospatial data [description]</a:t>
            </a:r>
          </a:p>
          <a:p>
            <a:pPr rtl="0" eaLnBrk="1" latinLnBrk="0" hangingPunct="1"/>
            <a:r>
              <a:rPr lang="en-US" sz="2800" kern="1200" dirty="0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/collections/{</a:t>
            </a:r>
            <a:r>
              <a:rPr lang="en-US" sz="2800" kern="1200" dirty="0" err="1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collectionId</a:t>
            </a:r>
            <a:r>
              <a:rPr lang="en-US" sz="2800" kern="1200" dirty="0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}/tiles</a:t>
            </a:r>
          </a:p>
          <a:p>
            <a:pPr lvl="1" rtl="0" eaLnBrk="1" latinLnBrk="0" hangingPunct="1"/>
            <a:r>
              <a:rPr lang="en-US" sz="2400" kern="1200" dirty="0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</a:t>
            </a:r>
            <a:r>
              <a:rPr lang="en-US" sz="2400" kern="1200" baseline="0" dirty="0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</a:t>
            </a:r>
            <a:r>
              <a:rPr lang="en-US" sz="2400" kern="1200" baseline="0" dirty="0" err="1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tilesset</a:t>
            </a:r>
            <a:r>
              <a:rPr lang="en-US" sz="2400" kern="1200" baseline="0" dirty="0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(one for each </a:t>
            </a:r>
            <a:r>
              <a:rPr lang="en-US" sz="2400" kern="1200" baseline="0" dirty="0" err="1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TileMatrixSet</a:t>
            </a:r>
            <a:r>
              <a:rPr lang="en-US" sz="2400" kern="1200" baseline="0" dirty="0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in the collection</a:t>
            </a:r>
            <a:endParaRPr lang="en-US" sz="2400" kern="1200" baseline="0" dirty="0" smtClean="0">
              <a:solidFill>
                <a:srgbClr val="09274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OGC API </a:t>
            </a:r>
            <a:r>
              <a:rPr lang="ca-ES" dirty="0" err="1" smtClean="0"/>
              <a:t>Tiles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223709" y="1162837"/>
            <a:ext cx="793328" cy="3487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223709" y="1918617"/>
            <a:ext cx="793328" cy="3487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223709" y="2599751"/>
            <a:ext cx="793328" cy="3487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10" name="9 Rectángulo redondeado"/>
          <p:cNvSpPr/>
          <p:nvPr/>
        </p:nvSpPr>
        <p:spPr>
          <a:xfrm>
            <a:off x="223709" y="3346200"/>
            <a:ext cx="793328" cy="3487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23709" y="4083319"/>
            <a:ext cx="793328" cy="3487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23709" y="4811107"/>
            <a:ext cx="793328" cy="3487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8189" y="1162838"/>
            <a:ext cx="10515600" cy="1281424"/>
          </a:xfrm>
        </p:spPr>
        <p:txBody>
          <a:bodyPr/>
          <a:lstStyle/>
          <a:p>
            <a:pPr lvl="0"/>
            <a:r>
              <a:rPr lang="en-US" smtClean="0"/>
              <a:t>/collections/{collectionId}/tiles/{TileMatrixSetId}</a:t>
            </a:r>
            <a:endParaRPr lang="en-US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OGC API </a:t>
            </a:r>
            <a:r>
              <a:rPr lang="ca-ES" dirty="0" err="1" smtClean="0"/>
              <a:t>Tiles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0"/>
          </p:nvPr>
        </p:nvSpPr>
        <p:spPr>
          <a:xfrm>
            <a:off x="85940" y="1861073"/>
            <a:ext cx="5557471" cy="4480635"/>
          </a:xfrm>
        </p:spPr>
        <p:txBody>
          <a:bodyPr>
            <a:normAutofit/>
          </a:bodyPr>
          <a:lstStyle/>
          <a:p>
            <a:r>
              <a:rPr lang="en-US" dirty="0" smtClean="0"/>
              <a:t>Returns a JSON file describing the </a:t>
            </a:r>
            <a:r>
              <a:rPr lang="en-US" dirty="0" err="1" smtClean="0"/>
              <a:t>tileset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provides a bit of metadata</a:t>
            </a:r>
          </a:p>
          <a:p>
            <a:pPr lvl="1"/>
            <a:r>
              <a:rPr lang="en-US" dirty="0" smtClean="0"/>
              <a:t>It points to the </a:t>
            </a:r>
            <a:r>
              <a:rPr lang="en-US" dirty="0" err="1" smtClean="0"/>
              <a:t>T</a:t>
            </a:r>
            <a:r>
              <a:rPr lang="en-US" dirty="0" err="1" smtClean="0"/>
              <a:t>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smtClean="0"/>
              <a:t>It states </a:t>
            </a:r>
            <a:r>
              <a:rPr lang="en-US" dirty="0" err="1" smtClean="0"/>
              <a:t>TileMatrixSetLimits</a:t>
            </a:r>
            <a:endParaRPr lang="en-US" dirty="0" smtClean="0"/>
          </a:p>
          <a:p>
            <a:pPr lvl="1"/>
            <a:r>
              <a:rPr lang="en-US" dirty="0" smtClean="0"/>
              <a:t>It points to the tile URI </a:t>
            </a:r>
            <a:r>
              <a:rPr lang="en-US" dirty="0" smtClean="0"/>
              <a:t>template</a:t>
            </a:r>
            <a:endParaRPr lang="en-US" dirty="0" smtClean="0"/>
          </a:p>
          <a:p>
            <a:pPr lvl="1"/>
            <a:r>
              <a:rPr lang="en-US" dirty="0" smtClean="0"/>
              <a:t>It provides a description of the content of the tiles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4264" y="1945080"/>
            <a:ext cx="8957363" cy="48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8189" y="1162838"/>
            <a:ext cx="10515600" cy="1281424"/>
          </a:xfrm>
        </p:spPr>
        <p:txBody>
          <a:bodyPr/>
          <a:lstStyle/>
          <a:p>
            <a:pPr lvl="0"/>
            <a:r>
              <a:rPr lang="ca-ES" dirty="0" smtClean="0"/>
              <a:t>\</a:t>
            </a:r>
            <a:r>
              <a:rPr lang="ca-ES" dirty="0" err="1" smtClean="0"/>
              <a:t>collections</a:t>
            </a:r>
            <a:r>
              <a:rPr lang="ca-ES" dirty="0" smtClean="0"/>
              <a:t>\{</a:t>
            </a:r>
            <a:r>
              <a:rPr lang="ca-ES" dirty="0" err="1" smtClean="0"/>
              <a:t>collectionId</a:t>
            </a:r>
            <a:r>
              <a:rPr lang="ca-ES" dirty="0" smtClean="0"/>
              <a:t>}\</a:t>
            </a:r>
            <a:r>
              <a:rPr lang="ca-ES" dirty="0" err="1" smtClean="0"/>
              <a:t>tiles</a:t>
            </a:r>
            <a:r>
              <a:rPr lang="ca-ES" dirty="0" smtClean="0"/>
              <a:t>\{</a:t>
            </a:r>
            <a:r>
              <a:rPr lang="ca-ES" dirty="0" err="1" smtClean="0"/>
              <a:t>TileMatrixSetId</a:t>
            </a:r>
            <a:r>
              <a:rPr lang="ca-ES" dirty="0" smtClean="0"/>
              <a:t>}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OGC API </a:t>
            </a:r>
            <a:r>
              <a:rPr lang="ca-ES" dirty="0" err="1" smtClean="0"/>
              <a:t>Tiles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0"/>
          </p:nvPr>
        </p:nvSpPr>
        <p:spPr>
          <a:xfrm>
            <a:off x="85940" y="1861070"/>
            <a:ext cx="5557471" cy="4373058"/>
          </a:xfrm>
        </p:spPr>
        <p:txBody>
          <a:bodyPr>
            <a:normAutofit/>
          </a:bodyPr>
          <a:lstStyle/>
          <a:p>
            <a:r>
              <a:rPr lang="en-US" dirty="0" smtClean="0"/>
              <a:t>Returns a JSON file describing the </a:t>
            </a:r>
            <a:r>
              <a:rPr lang="en-US" dirty="0" err="1" smtClean="0"/>
              <a:t>tileset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provides a bit of metadata</a:t>
            </a:r>
          </a:p>
          <a:p>
            <a:pPr lvl="1"/>
            <a:r>
              <a:rPr lang="en-US" dirty="0" smtClean="0"/>
              <a:t>It points to the </a:t>
            </a:r>
            <a:r>
              <a:rPr lang="en-US" dirty="0" err="1" smtClean="0"/>
              <a:t>TileMatrixSet</a:t>
            </a:r>
            <a:r>
              <a:rPr lang="en-US" dirty="0" smtClean="0"/>
              <a:t>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It states </a:t>
            </a:r>
            <a:r>
              <a:rPr lang="en-US" dirty="0" err="1" smtClean="0"/>
              <a:t>TileMatrixSetLimits</a:t>
            </a:r>
            <a:endParaRPr lang="en-US" dirty="0" smtClean="0"/>
          </a:p>
          <a:p>
            <a:pPr lvl="1"/>
            <a:r>
              <a:rPr lang="en-US" dirty="0" smtClean="0"/>
              <a:t>It points to the tile URI template</a:t>
            </a:r>
          </a:p>
          <a:p>
            <a:pPr lvl="1"/>
            <a:r>
              <a:rPr lang="en-US" dirty="0" smtClean="0"/>
              <a:t>It provides a description of the content of the tiles</a:t>
            </a:r>
          </a:p>
          <a:p>
            <a:pPr lvl="1"/>
            <a:endParaRPr lang="en-US" dirty="0" smtClean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1"/>
          </p:nvPr>
        </p:nvSpPr>
        <p:spPr>
          <a:xfrm>
            <a:off x="5798015" y="1925611"/>
            <a:ext cx="5686186" cy="147380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MapML</a:t>
            </a:r>
            <a:r>
              <a:rPr lang="en-US" dirty="0" smtClean="0"/>
              <a:t> document is actually another way </a:t>
            </a:r>
            <a:r>
              <a:rPr lang="en-US" dirty="0" smtClean="0"/>
              <a:t>of describing </a:t>
            </a:r>
            <a:r>
              <a:rPr lang="en-US" dirty="0" smtClean="0"/>
              <a:t>a </a:t>
            </a:r>
            <a:r>
              <a:rPr lang="en-US" dirty="0" err="1" smtClean="0"/>
              <a:t>tileset</a:t>
            </a:r>
            <a:r>
              <a:rPr lang="en-US" dirty="0" smtClean="0"/>
              <a:t>.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643411" y="4279864"/>
            <a:ext cx="6433171" cy="1723549"/>
          </a:xfrm>
          <a:prstGeom prst="rect">
            <a:avLst/>
          </a:prstGeom>
          <a:solidFill>
            <a:srgbClr val="F6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&lt;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title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&gt;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tiles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form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USGS&lt;</a:t>
            </a:r>
            <a:r>
              <a:rPr kumimoji="0" lang="ca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title</a:t>
            </a:r>
            <a:r>
              <a:rPr kumimoji="0" lang="ca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&lt;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extent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units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OSMTILE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&lt;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input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name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z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type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zoom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value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15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min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0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max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15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&lt;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input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name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type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location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units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tilematrix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axis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row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&lt;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input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name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type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location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units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tilematrix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axis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column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&lt;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link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rel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tile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tref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="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https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://.../tile/{z}/{y}/{x}/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&lt;/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2863A"/>
                </a:solidFill>
                <a:effectLst/>
                <a:latin typeface="SFMono-Regular"/>
                <a:cs typeface="Arial" pitchFamily="34" charset="0"/>
              </a:rPr>
              <a:t>extent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&gt;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Forma libre"/>
          <p:cNvSpPr/>
          <p:nvPr/>
        </p:nvSpPr>
        <p:spPr>
          <a:xfrm>
            <a:off x="4971826" y="4417262"/>
            <a:ext cx="6237642" cy="445194"/>
          </a:xfrm>
          <a:custGeom>
            <a:avLst/>
            <a:gdLst>
              <a:gd name="connsiteX0" fmla="*/ 0 w 2667896"/>
              <a:gd name="connsiteY0" fmla="*/ 0 h 1151069"/>
              <a:gd name="connsiteX1" fmla="*/ 2657138 w 2667896"/>
              <a:gd name="connsiteY1" fmla="*/ 10758 h 1151069"/>
              <a:gd name="connsiteX2" fmla="*/ 2667896 w 2667896"/>
              <a:gd name="connsiteY2" fmla="*/ 1151069 h 1151069"/>
              <a:gd name="connsiteX3" fmla="*/ 2667896 w 2667896"/>
              <a:gd name="connsiteY3" fmla="*/ 1151069 h 115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896" h="1151069">
                <a:moveTo>
                  <a:pt x="0" y="0"/>
                </a:moveTo>
                <a:lnTo>
                  <a:pt x="2657138" y="10758"/>
                </a:lnTo>
                <a:lnTo>
                  <a:pt x="2667896" y="1151069"/>
                </a:lnTo>
                <a:lnTo>
                  <a:pt x="2667896" y="1151069"/>
                </a:ln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4971826" y="3248809"/>
            <a:ext cx="2182009" cy="103105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4754880" y="3668358"/>
            <a:ext cx="2398955" cy="95743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5303520" y="5045336"/>
            <a:ext cx="3367144" cy="580913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23709" y="55285"/>
            <a:ext cx="9088242" cy="765616"/>
          </a:xfrm>
        </p:spPr>
        <p:txBody>
          <a:bodyPr>
            <a:normAutofit fontScale="90000"/>
          </a:bodyPr>
          <a:lstStyle/>
          <a:p>
            <a:r>
              <a:rPr lang="ca-ES" dirty="0" err="1" smtClean="0"/>
              <a:t>OpenAPI</a:t>
            </a:r>
            <a:r>
              <a:rPr lang="ca-ES" dirty="0" smtClean="0"/>
              <a:t> for OGC API </a:t>
            </a:r>
            <a:r>
              <a:rPr lang="ca-ES" dirty="0" err="1" smtClean="0"/>
              <a:t>Tiles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a </a:t>
            </a:r>
            <a:r>
              <a:rPr lang="ca-ES" dirty="0" err="1" smtClean="0"/>
              <a:t>MapML</a:t>
            </a:r>
            <a:endParaRPr lang="es-E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775" y="1162838"/>
            <a:ext cx="8516284" cy="488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23709" y="55285"/>
            <a:ext cx="8948283" cy="765616"/>
          </a:xfrm>
        </p:spPr>
        <p:txBody>
          <a:bodyPr>
            <a:normAutofit fontScale="90000"/>
          </a:bodyPr>
          <a:lstStyle/>
          <a:p>
            <a:r>
              <a:rPr lang="ca-ES" dirty="0" err="1" smtClean="0"/>
              <a:t>OpenAPI</a:t>
            </a:r>
            <a:r>
              <a:rPr lang="ca-ES" dirty="0" smtClean="0"/>
              <a:t> for OGC API </a:t>
            </a:r>
            <a:r>
              <a:rPr lang="ca-ES" dirty="0" err="1" smtClean="0"/>
              <a:t>Tiles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a </a:t>
            </a:r>
            <a:r>
              <a:rPr lang="ca-ES" dirty="0" err="1" smtClean="0"/>
              <a:t>MapML</a:t>
            </a:r>
            <a:endParaRPr lang="es-E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775" y="1162838"/>
            <a:ext cx="8516284" cy="488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4117" y="2049922"/>
            <a:ext cx="8602663" cy="44958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34106" y="1219988"/>
            <a:ext cx="1096254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MapML</a:t>
            </a:r>
            <a:r>
              <a:rPr lang="en-US" dirty="0" smtClean="0"/>
              <a:t> is the simplest way of adding geospatial information in web browsers</a:t>
            </a:r>
          </a:p>
          <a:p>
            <a:pPr lvl="1"/>
            <a:r>
              <a:rPr lang="en-US" dirty="0" err="1" smtClean="0"/>
              <a:t>MapML</a:t>
            </a:r>
            <a:r>
              <a:rPr lang="en-US" dirty="0" smtClean="0"/>
              <a:t> makes the use of </a:t>
            </a:r>
            <a:r>
              <a:rPr lang="en-US" i="1" dirty="0" smtClean="0"/>
              <a:t>OGC API - Tiles</a:t>
            </a:r>
            <a:r>
              <a:rPr lang="en-US" dirty="0" smtClean="0"/>
              <a:t> simpler in browsers</a:t>
            </a:r>
          </a:p>
          <a:p>
            <a:pPr lvl="2"/>
            <a:r>
              <a:rPr lang="en-US" dirty="0" smtClean="0"/>
              <a:t>It provides a way to communicate two resources (</a:t>
            </a:r>
            <a:r>
              <a:rPr lang="en-US" dirty="0" err="1" smtClean="0"/>
              <a:t>tileset</a:t>
            </a:r>
            <a:r>
              <a:rPr lang="en-US" dirty="0" smtClean="0"/>
              <a:t> and tile URI template) of the </a:t>
            </a:r>
            <a:r>
              <a:rPr lang="en-US" i="1" dirty="0" smtClean="0"/>
              <a:t>OGC API - Tiles</a:t>
            </a:r>
            <a:r>
              <a:rPr lang="en-US" dirty="0" smtClean="0"/>
              <a:t> to browsers</a:t>
            </a:r>
          </a:p>
          <a:p>
            <a:pPr lvl="1"/>
            <a:r>
              <a:rPr lang="en-US" i="1" dirty="0" smtClean="0"/>
              <a:t>OGC API - Tiles</a:t>
            </a:r>
            <a:r>
              <a:rPr lang="en-US" dirty="0" smtClean="0"/>
              <a:t> provides a way to automatically generate </a:t>
            </a:r>
            <a:r>
              <a:rPr lang="en-US" dirty="0" err="1" smtClean="0"/>
              <a:t>MapML</a:t>
            </a:r>
            <a:r>
              <a:rPr lang="en-US" dirty="0" smtClean="0"/>
              <a:t> documents that are connected to the OGC API </a:t>
            </a:r>
            <a:r>
              <a:rPr lang="en-US" dirty="0" err="1" smtClean="0"/>
              <a:t>tilesets</a:t>
            </a:r>
            <a:endParaRPr lang="en-US" dirty="0" smtClean="0"/>
          </a:p>
          <a:p>
            <a:pPr lvl="1"/>
            <a:r>
              <a:rPr lang="en-US" i="1" dirty="0" smtClean="0"/>
              <a:t>OGC API </a:t>
            </a:r>
            <a:r>
              <a:rPr lang="en-US" i="1" dirty="0" smtClean="0"/>
              <a:t>– Tiles </a:t>
            </a:r>
            <a:r>
              <a:rPr lang="en-US" dirty="0" smtClean="0"/>
              <a:t>is the </a:t>
            </a:r>
            <a:r>
              <a:rPr lang="en-US" i="1" dirty="0" smtClean="0"/>
              <a:t>CGI</a:t>
            </a:r>
            <a:r>
              <a:rPr lang="en-US" dirty="0" smtClean="0"/>
              <a:t> of the </a:t>
            </a:r>
            <a:r>
              <a:rPr lang="en-US" dirty="0" err="1" smtClean="0"/>
              <a:t>MapML</a:t>
            </a:r>
            <a:r>
              <a:rPr lang="en-US" dirty="0" smtClean="0"/>
              <a:t> documents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OGC should consider to describe how to generate </a:t>
            </a:r>
            <a:r>
              <a:rPr lang="en-US" dirty="0" err="1" smtClean="0"/>
              <a:t>MapML</a:t>
            </a:r>
            <a:r>
              <a:rPr lang="en-US" dirty="0" smtClean="0"/>
              <a:t> documents in the </a:t>
            </a:r>
            <a:r>
              <a:rPr lang="en-US" i="1" dirty="0" smtClean="0"/>
              <a:t>OGC API – Tiles, part 1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as an alternative format for a </a:t>
            </a:r>
            <a:r>
              <a:rPr lang="en-US" dirty="0" err="1" smtClean="0"/>
              <a:t>tileset</a:t>
            </a:r>
            <a:r>
              <a:rPr lang="en-US" dirty="0" smtClean="0"/>
              <a:t> metadata (as in OGC 2D TMS standard).</a:t>
            </a:r>
          </a:p>
          <a:p>
            <a:pPr lvl="2"/>
            <a:r>
              <a:rPr lang="en-US" dirty="0" smtClean="0"/>
              <a:t>another alternative format considered is </a:t>
            </a:r>
            <a:r>
              <a:rPr lang="en-US" dirty="0" err="1" smtClean="0"/>
              <a:t>TileJSON</a:t>
            </a:r>
            <a:r>
              <a:rPr lang="en-US" dirty="0" smtClean="0"/>
              <a:t> (for "</a:t>
            </a:r>
            <a:r>
              <a:rPr lang="en-US" dirty="0" err="1" smtClean="0"/>
              <a:t>mapbox</a:t>
            </a:r>
            <a:r>
              <a:rPr lang="en-US" dirty="0" smtClean="0"/>
              <a:t> vector tiles")</a:t>
            </a:r>
            <a:endParaRPr lang="en-U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Conclusions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16739B-6975-43ED-8A4D-46C87323EF67}"/>
              </a:ext>
            </a:extLst>
          </p:cNvPr>
          <p:cNvSpPr txBox="1"/>
          <p:nvPr/>
        </p:nvSpPr>
        <p:spPr>
          <a:xfrm>
            <a:off x="6357492" y="1390650"/>
            <a:ext cx="6217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JoanMaso@uab.cat</a:t>
            </a:r>
            <a:endParaRPr lang="en-US" sz="28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10" descr="LOGO CREA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6694" y="5809520"/>
            <a:ext cx="1882775" cy="52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LogoGRUMETS_Franja_Blanc_No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5457" y="5749988"/>
            <a:ext cx="2052637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738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to send a map to a client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graphicFrame>
        <p:nvGraphicFramePr>
          <p:cNvPr id="6" name="Object 33"/>
          <p:cNvGraphicFramePr>
            <a:graphicFrameLocks noChangeAspect="1"/>
          </p:cNvGraphicFramePr>
          <p:nvPr/>
        </p:nvGraphicFramePr>
        <p:xfrm>
          <a:off x="8026400" y="1676401"/>
          <a:ext cx="788296" cy="778159"/>
        </p:xfrm>
        <a:graphic>
          <a:graphicData uri="http://schemas.openxmlformats.org/presentationml/2006/ole">
            <p:oleObj spid="_x0000_s1026" name="Imagen de mapa de bits" r:id="rId3" imgW="1276190" imgH="1961905" progId="PBrush">
              <p:embed/>
            </p:oleObj>
          </a:graphicData>
        </a:graphic>
      </p:graphicFrame>
      <p:grpSp>
        <p:nvGrpSpPr>
          <p:cNvPr id="3" name="6 Grupo"/>
          <p:cNvGrpSpPr/>
          <p:nvPr/>
        </p:nvGrpSpPr>
        <p:grpSpPr>
          <a:xfrm>
            <a:off x="8839201" y="1905001"/>
            <a:ext cx="2242735" cy="998233"/>
            <a:chOff x="2527300" y="2182813"/>
            <a:chExt cx="4424363" cy="3528953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80060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23570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51815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651125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084638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367088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951663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651125" y="2182813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51125" y="287655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651125" y="3571875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651125" y="426720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651125" y="4962525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651125" y="565785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628899" y="230028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324227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041775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79965" y="230028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 dirty="0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475288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127.1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192837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129.0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27300" y="2197100"/>
              <a:ext cx="0" cy="3475038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 sz="400" b="1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2627313" y="2952751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32263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404018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4778375" y="2952751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5473700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127.1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619124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129.0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2627313" y="367188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332263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404018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4778375" y="367188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5473700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619124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2627313" y="4392613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332263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 dirty="0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404018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4778375" y="4386264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5473700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619124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2627313" y="511333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3322637" y="509429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4040187" y="509429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4814885" y="508952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5510211" y="507682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6227763" y="507682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</p:grpSp>
      <p:sp>
        <p:nvSpPr>
          <p:cNvPr id="52" name="51 Flecha derecha"/>
          <p:cNvSpPr/>
          <p:nvPr/>
        </p:nvSpPr>
        <p:spPr>
          <a:xfrm flipH="1">
            <a:off x="3556001" y="2133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3601" y="762000"/>
            <a:ext cx="1970420" cy="123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64 Grupo"/>
          <p:cNvGrpSpPr/>
          <p:nvPr/>
        </p:nvGrpSpPr>
        <p:grpSpPr>
          <a:xfrm>
            <a:off x="1422401" y="2133601"/>
            <a:ext cx="1907263" cy="1230089"/>
            <a:chOff x="875030" y="1645125"/>
            <a:chExt cx="1430447" cy="1230089"/>
          </a:xfrm>
        </p:grpSpPr>
        <p:pic>
          <p:nvPicPr>
            <p:cNvPr id="55" name="Picture 39" descr="966144_isolated_lcd_computer_monitor_with_clipping_paths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75030" y="1645125"/>
              <a:ext cx="1032003" cy="112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90600" y="1752600"/>
              <a:ext cx="786514" cy="63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38" descr="http://icons.iconarchive.com/icons/artua/dragon-soft/512/Us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1477134" y="2046872"/>
              <a:ext cx="828343" cy="82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" name="58 Flecha derecha"/>
          <p:cNvSpPr/>
          <p:nvPr/>
        </p:nvSpPr>
        <p:spPr>
          <a:xfrm flipH="1">
            <a:off x="6807201" y="2133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0" name="59 CuadroTexto"/>
          <p:cNvSpPr txBox="1"/>
          <p:nvPr/>
        </p:nvSpPr>
        <p:spPr>
          <a:xfrm>
            <a:off x="8940800" y="1143000"/>
            <a:ext cx="17272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2400" dirty="0" smtClean="0"/>
              <a:t>Server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1320800" y="1219200"/>
            <a:ext cx="17272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2400" dirty="0" smtClean="0"/>
              <a:t>Client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905375" y="1857375"/>
            <a:ext cx="16256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Data </a:t>
            </a:r>
          </a:p>
          <a:p>
            <a:pPr algn="ctr"/>
            <a:r>
              <a:rPr lang="ca-ES" sz="2400" dirty="0" smtClean="0"/>
              <a:t>Protocol</a:t>
            </a:r>
          </a:p>
        </p:txBody>
      </p:sp>
      <p:graphicFrame>
        <p:nvGraphicFramePr>
          <p:cNvPr id="63" name="Object 33"/>
          <p:cNvGraphicFramePr>
            <a:graphicFrameLocks noChangeAspect="1"/>
          </p:cNvGraphicFramePr>
          <p:nvPr/>
        </p:nvGraphicFramePr>
        <p:xfrm>
          <a:off x="8026400" y="3505200"/>
          <a:ext cx="788296" cy="778159"/>
        </p:xfrm>
        <a:graphic>
          <a:graphicData uri="http://schemas.openxmlformats.org/presentationml/2006/ole">
            <p:oleObj spid="_x0000_s1027" name="Imagen de mapa de bits" r:id="rId8" imgW="1276190" imgH="1961905" progId="PBrush">
              <p:embed/>
            </p:oleObj>
          </a:graphicData>
        </a:graphic>
      </p:graphicFrame>
      <p:sp>
        <p:nvSpPr>
          <p:cNvPr id="64" name="63 Flecha derecha"/>
          <p:cNvSpPr/>
          <p:nvPr/>
        </p:nvSpPr>
        <p:spPr>
          <a:xfrm flipH="1">
            <a:off x="6856673" y="3741775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8839200" y="3124200"/>
            <a:ext cx="5384800" cy="2057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err="1" smtClean="0"/>
              <a:t>function</a:t>
            </a:r>
            <a:r>
              <a:rPr lang="ca-ES" sz="700" dirty="0" smtClean="0"/>
              <a:t> </a:t>
            </a:r>
            <a:r>
              <a:rPr lang="ca-ES" sz="700" dirty="0" err="1" smtClean="0"/>
              <a:t>CarregaDataViewsCapa</a:t>
            </a:r>
            <a:r>
              <a:rPr lang="ca-ES" sz="700" dirty="0" smtClean="0"/>
              <a:t>(</a:t>
            </a:r>
            <a:r>
              <a:rPr lang="ca-ES" sz="700" dirty="0" err="1" smtClean="0"/>
              <a:t>dv</a:t>
            </a:r>
            <a:r>
              <a:rPr lang="ca-ES" sz="700" dirty="0" smtClean="0"/>
              <a:t>, i_nova_vista, i_data, valors)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{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for (ver i_v=0; i_v&lt;</a:t>
            </a:r>
            <a:r>
              <a:rPr lang="ca-ES" sz="700" dirty="0" err="1" smtClean="0"/>
              <a:t>valors.length</a:t>
            </a:r>
            <a:r>
              <a:rPr lang="ca-ES" sz="700" dirty="0" smtClean="0"/>
              <a:t>; i_v++)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{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(i_nova_vista==-1)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(i_nova_vista==-2)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</a:t>
            </a:r>
            <a:r>
              <a:rPr lang="ca-ES" sz="700" dirty="0" err="1" smtClean="0"/>
              <a:t>arrayBufferPrint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(i_nova_vista==-3)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=valors[i_v].capa_rodet[i_data].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(i_nova_vista==-4)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=valors[i_v].capa_</a:t>
            </a:r>
            <a:r>
              <a:rPr lang="ca-ES" sz="700" dirty="0" err="1" smtClean="0"/>
              <a:t>video</a:t>
            </a:r>
            <a:r>
              <a:rPr lang="ca-ES" sz="700" dirty="0" smtClean="0"/>
              <a:t>[i_data].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endParaRPr lang="ca-ES" sz="700" dirty="0" smtClean="0"/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=(valors[i_v].nova_capa &amp;&amp; valors[i_v].nova_	}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</a:t>
            </a:r>
            <a:r>
              <a:rPr lang="ca-ES" sz="700" dirty="0" err="1" smtClean="0"/>
              <a:t>return</a:t>
            </a:r>
            <a:r>
              <a:rPr lang="ca-ES" sz="700" dirty="0" smtClean="0"/>
              <a:t> n_v;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}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endParaRPr lang="ca-ES" sz="700" dirty="0" err="1" smtClean="0"/>
          </a:p>
        </p:txBody>
      </p:sp>
      <p:sp>
        <p:nvSpPr>
          <p:cNvPr id="67" name="66 CuadroTexto"/>
          <p:cNvSpPr txBox="1"/>
          <p:nvPr/>
        </p:nvSpPr>
        <p:spPr>
          <a:xfrm>
            <a:off x="4775200" y="3352800"/>
            <a:ext cx="20320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JavaScript</a:t>
            </a:r>
            <a:br>
              <a:rPr lang="ca-ES" sz="2400" dirty="0" smtClean="0"/>
            </a:br>
            <a:r>
              <a:rPr lang="ca-ES" sz="2400" dirty="0" err="1" smtClean="0"/>
              <a:t>code</a:t>
            </a:r>
            <a:endParaRPr lang="ca-ES" sz="2400" dirty="0" smtClean="0"/>
          </a:p>
        </p:txBody>
      </p:sp>
      <p:sp>
        <p:nvSpPr>
          <p:cNvPr id="68" name="67 Flecha derecha"/>
          <p:cNvSpPr/>
          <p:nvPr/>
        </p:nvSpPr>
        <p:spPr>
          <a:xfrm flipH="1">
            <a:off x="3657601" y="3276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69" name="Object 33"/>
          <p:cNvGraphicFramePr>
            <a:graphicFrameLocks noChangeAspect="1"/>
          </p:cNvGraphicFramePr>
          <p:nvPr/>
        </p:nvGraphicFramePr>
        <p:xfrm>
          <a:off x="8128000" y="5165442"/>
          <a:ext cx="788296" cy="778159"/>
        </p:xfrm>
        <a:graphic>
          <a:graphicData uri="http://schemas.openxmlformats.org/presentationml/2006/ole">
            <p:oleObj spid="_x0000_s1028" name="Imagen de mapa de bits" r:id="rId9" imgW="1276190" imgH="1961905" progId="PBrush">
              <p:embed/>
            </p:oleObj>
          </a:graphicData>
        </a:graphic>
      </p:graphicFrame>
      <p:sp>
        <p:nvSpPr>
          <p:cNvPr id="70" name="69 Flecha derecha"/>
          <p:cNvSpPr/>
          <p:nvPr/>
        </p:nvSpPr>
        <p:spPr>
          <a:xfrm flipH="1">
            <a:off x="6958273" y="5176284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" name="70 CuadroTexto"/>
          <p:cNvSpPr txBox="1"/>
          <p:nvPr/>
        </p:nvSpPr>
        <p:spPr>
          <a:xfrm>
            <a:off x="8940800" y="5410200"/>
            <a:ext cx="5384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&lt;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 is="</a:t>
            </a:r>
            <a:r>
              <a:rPr lang="ca-ES" sz="800" b="0" dirty="0" err="1" smtClean="0"/>
              <a:t>web-map</a:t>
            </a:r>
            <a:r>
              <a:rPr lang="ca-ES" sz="800" b="0" dirty="0" smtClean="0"/>
              <a:t>" zoom="17" lat="45.398043" </a:t>
            </a:r>
            <a:r>
              <a:rPr lang="ca-ES" sz="800" b="0" dirty="0" err="1" smtClean="0"/>
              <a:t>lon</a:t>
            </a:r>
            <a:r>
              <a:rPr lang="ca-ES" sz="800" b="0" dirty="0" smtClean="0"/>
              <a:t>="-75.70683"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err="1" smtClean="0"/>
              <a:t>width</a:t>
            </a:r>
            <a:r>
              <a:rPr lang="ca-ES" sz="800" b="0" dirty="0" smtClean="0"/>
              <a:t>="700" </a:t>
            </a:r>
            <a:r>
              <a:rPr lang="ca-ES" sz="800" b="0" dirty="0" err="1" smtClean="0"/>
              <a:t>height</a:t>
            </a:r>
            <a:r>
              <a:rPr lang="ca-ES" sz="800" b="0" dirty="0" smtClean="0"/>
              <a:t>="400" controls </a:t>
            </a:r>
            <a:r>
              <a:rPr lang="ca-ES" sz="800" b="0" dirty="0" err="1" smtClean="0"/>
              <a:t>hidden</a:t>
            </a:r>
            <a:r>
              <a:rPr lang="ca-ES" sz="800" b="0" dirty="0" smtClean="0"/>
              <a:t>&gt;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&lt;</a:t>
            </a:r>
            <a:r>
              <a:rPr lang="ca-ES" sz="800" b="0" dirty="0" err="1" smtClean="0"/>
              <a:t>layer</a:t>
            </a:r>
            <a:r>
              <a:rPr lang="ca-ES" sz="800" b="0" dirty="0" smtClean="0"/>
              <a:t> </a:t>
            </a:r>
            <a:r>
              <a:rPr lang="ca-ES" sz="800" b="0" dirty="0" err="1" smtClean="0"/>
              <a:t>id</a:t>
            </a:r>
            <a:r>
              <a:rPr lang="ca-ES" sz="800" b="0" dirty="0" smtClean="0"/>
              <a:t>="</a:t>
            </a:r>
            <a:r>
              <a:rPr lang="ca-ES" sz="800" b="0" dirty="0" err="1" smtClean="0"/>
              <a:t>osm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src</a:t>
            </a:r>
            <a:r>
              <a:rPr lang="ca-ES" sz="800" b="0" dirty="0" smtClean="0"/>
              <a:t>="</a:t>
            </a:r>
            <a:r>
              <a:rPr lang="ca-ES" sz="800" dirty="0" smtClean="0"/>
              <a:t>https://geogratis.gc.ca/mapml/en/osmtile/osm/</a:t>
            </a:r>
            <a:r>
              <a:rPr lang="ca-ES" sz="800" b="0" dirty="0" smtClean="0"/>
              <a:t>"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	label="Open Street 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checked</a:t>
            </a:r>
            <a:r>
              <a:rPr lang="ca-ES" sz="800" b="0" dirty="0" smtClean="0"/>
              <a:t> </a:t>
            </a:r>
            <a:r>
              <a:rPr lang="ca-ES" sz="800" b="0" dirty="0" err="1" smtClean="0"/>
              <a:t>hidden</a:t>
            </a:r>
            <a:r>
              <a:rPr lang="ca-ES" sz="800" b="0" dirty="0" smtClean="0"/>
              <a:t>&gt;&lt;/</a:t>
            </a:r>
            <a:r>
              <a:rPr lang="ca-ES" sz="800" b="0" dirty="0" err="1" smtClean="0"/>
              <a:t>layer</a:t>
            </a:r>
            <a:r>
              <a:rPr lang="ca-ES" sz="800" b="0" dirty="0" smtClean="0"/>
              <a:t>&gt;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endParaRPr lang="ca-ES" sz="800" b="0" dirty="0" smtClean="0"/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&lt;area is="</a:t>
            </a:r>
            <a:r>
              <a:rPr lang="ca-ES" sz="800" b="0" dirty="0" err="1" smtClean="0"/>
              <a:t>map-area</a:t>
            </a:r>
            <a:r>
              <a:rPr lang="ca-ES" sz="800" b="0" dirty="0" smtClean="0"/>
              <a:t>"</a:t>
            </a:r>
            <a:r>
              <a:rPr lang="ca-ES" sz="800" b="0" dirty="0" err="1" smtClean="0"/>
              <a:t>id</a:t>
            </a:r>
            <a:r>
              <a:rPr lang="ca-ES" sz="800" b="0" dirty="0" smtClean="0"/>
              <a:t>="marker2" </a:t>
            </a:r>
            <a:r>
              <a:rPr lang="ca-ES" sz="800" b="0" dirty="0" err="1" smtClean="0"/>
              <a:t>href</a:t>
            </a:r>
            <a:r>
              <a:rPr lang="ca-ES" sz="800" b="0" dirty="0" smtClean="0"/>
              <a:t>="https://example.com/marker/"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	 alt="</a:t>
            </a:r>
            <a:r>
              <a:rPr lang="ca-ES" sz="800" b="0" dirty="0" err="1" smtClean="0"/>
              <a:t>Marker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coords</a:t>
            </a:r>
            <a:r>
              <a:rPr lang="ca-ES" sz="800" b="0" dirty="0" smtClean="0"/>
              <a:t>="265,185" </a:t>
            </a:r>
            <a:r>
              <a:rPr lang="ca-ES" sz="800" b="0" dirty="0" err="1" smtClean="0"/>
              <a:t>shape</a:t>
            </a:r>
            <a:r>
              <a:rPr lang="ca-ES" sz="800" b="0" dirty="0" smtClean="0"/>
              <a:t>="</a:t>
            </a:r>
            <a:r>
              <a:rPr lang="ca-ES" sz="800" dirty="0" err="1" smtClean="0"/>
              <a:t>marker</a:t>
            </a:r>
            <a:r>
              <a:rPr lang="ca-ES" sz="800" b="0" dirty="0" smtClean="0"/>
              <a:t>"&gt;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&lt;/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&gt;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endParaRPr lang="ca-ES" sz="700" dirty="0" err="1" smtClean="0"/>
          </a:p>
        </p:txBody>
      </p:sp>
      <p:sp>
        <p:nvSpPr>
          <p:cNvPr id="72" name="71 CuadroTexto"/>
          <p:cNvSpPr txBox="1"/>
          <p:nvPr/>
        </p:nvSpPr>
        <p:spPr>
          <a:xfrm>
            <a:off x="4876800" y="4876800"/>
            <a:ext cx="1625600" cy="1219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HTML </a:t>
            </a:r>
          </a:p>
          <a:p>
            <a:pPr algn="ctr"/>
            <a:r>
              <a:rPr lang="ca-ES" sz="2400" dirty="0" err="1" smtClean="0"/>
              <a:t>MicroXML</a:t>
            </a:r>
            <a:r>
              <a:rPr lang="ca-ES" sz="2400" dirty="0" smtClean="0"/>
              <a:t/>
            </a:r>
            <a:br>
              <a:rPr lang="ca-ES" sz="2400" dirty="0" smtClean="0"/>
            </a:br>
            <a:endParaRPr lang="ca-ES" sz="2400" dirty="0" smtClean="0"/>
          </a:p>
        </p:txBody>
      </p:sp>
      <p:sp>
        <p:nvSpPr>
          <p:cNvPr id="73" name="72 Flecha derecha"/>
          <p:cNvSpPr/>
          <p:nvPr/>
        </p:nvSpPr>
        <p:spPr>
          <a:xfrm flipH="1">
            <a:off x="3759201" y="46482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/>
      <p:bldP spid="67" grpId="0"/>
      <p:bldP spid="68" grpId="0" animBg="1"/>
      <p:bldP spid="70" grpId="0" animBg="1"/>
      <p:bldP spid="71" grpId="0"/>
      <p:bldP spid="72" grpId="0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75 CuadroTexto"/>
          <p:cNvSpPr txBox="1"/>
          <p:nvPr/>
        </p:nvSpPr>
        <p:spPr>
          <a:xfrm>
            <a:off x="5080000" y="1981200"/>
            <a:ext cx="16256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Data </a:t>
            </a:r>
          </a:p>
          <a:p>
            <a:pPr algn="ctr"/>
            <a:r>
              <a:rPr lang="ca-ES" sz="2400" dirty="0" smtClean="0"/>
              <a:t>Protocol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common client-server diagram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graphicFrame>
        <p:nvGraphicFramePr>
          <p:cNvPr id="6" name="Object 33"/>
          <p:cNvGraphicFramePr>
            <a:graphicFrameLocks noChangeAspect="1"/>
          </p:cNvGraphicFramePr>
          <p:nvPr/>
        </p:nvGraphicFramePr>
        <p:xfrm>
          <a:off x="8026400" y="1676401"/>
          <a:ext cx="788296" cy="778159"/>
        </p:xfrm>
        <a:graphic>
          <a:graphicData uri="http://schemas.openxmlformats.org/presentationml/2006/ole">
            <p:oleObj spid="_x0000_s2050" name="Imagen de mapa de bits" r:id="rId3" imgW="1276190" imgH="1961905" progId="PBrush">
              <p:embed/>
            </p:oleObj>
          </a:graphicData>
        </a:graphic>
      </p:graphicFrame>
      <p:grpSp>
        <p:nvGrpSpPr>
          <p:cNvPr id="3" name="6 Grupo"/>
          <p:cNvGrpSpPr/>
          <p:nvPr/>
        </p:nvGrpSpPr>
        <p:grpSpPr>
          <a:xfrm>
            <a:off x="8839201" y="1905001"/>
            <a:ext cx="2242735" cy="998233"/>
            <a:chOff x="2527300" y="2182813"/>
            <a:chExt cx="4424363" cy="3528953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80060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23570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51815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651125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084638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367088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951663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651125" y="2182813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51125" y="287655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651125" y="3571875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651125" y="426720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651125" y="4962525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651125" y="565785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628899" y="230028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324227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041775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79965" y="230028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 dirty="0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475288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127.1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192837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129.0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27300" y="2197100"/>
              <a:ext cx="0" cy="3475038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 sz="400" b="1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2627313" y="2952751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32263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404018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4778375" y="2952751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5473700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127.1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619124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129.0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2627313" y="367188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332263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404018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4778375" y="367188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5473700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619124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2627313" y="4392613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332263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 dirty="0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404018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4778375" y="4386264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5473700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619124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2627313" y="511333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3322637" y="509429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4040187" y="509429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4814885" y="508952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5510211" y="507682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6227763" y="507682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</p:grpSp>
      <p:sp>
        <p:nvSpPr>
          <p:cNvPr id="52" name="51 Flecha derecha"/>
          <p:cNvSpPr/>
          <p:nvPr/>
        </p:nvSpPr>
        <p:spPr>
          <a:xfrm flipH="1">
            <a:off x="3556001" y="2133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3601" y="762000"/>
            <a:ext cx="1970420" cy="123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64 Grupo"/>
          <p:cNvGrpSpPr/>
          <p:nvPr/>
        </p:nvGrpSpPr>
        <p:grpSpPr>
          <a:xfrm>
            <a:off x="1422401" y="2133601"/>
            <a:ext cx="1907263" cy="1230089"/>
            <a:chOff x="875030" y="1645125"/>
            <a:chExt cx="1430447" cy="1230089"/>
          </a:xfrm>
        </p:grpSpPr>
        <p:pic>
          <p:nvPicPr>
            <p:cNvPr id="55" name="Picture 39" descr="966144_isolated_lcd_computer_monitor_with_clipping_paths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75030" y="1645125"/>
              <a:ext cx="1032003" cy="112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90600" y="1752600"/>
              <a:ext cx="786514" cy="63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38" descr="http://icons.iconarchive.com/icons/artua/dragon-soft/512/Us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1477134" y="2046872"/>
              <a:ext cx="828343" cy="82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" name="58 Flecha derecha"/>
          <p:cNvSpPr/>
          <p:nvPr/>
        </p:nvSpPr>
        <p:spPr>
          <a:xfrm flipH="1">
            <a:off x="6807201" y="2133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0" name="59 CuadroTexto"/>
          <p:cNvSpPr txBox="1"/>
          <p:nvPr/>
        </p:nvSpPr>
        <p:spPr>
          <a:xfrm>
            <a:off x="8940800" y="1143000"/>
            <a:ext cx="17272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2400" dirty="0" smtClean="0"/>
              <a:t>Server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1320800" y="1219200"/>
            <a:ext cx="17272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2400" dirty="0" smtClean="0"/>
              <a:t>Client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876800" y="1828800"/>
            <a:ext cx="16256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err="1" smtClean="0"/>
              <a:t>OWS</a:t>
            </a:r>
            <a:r>
              <a:rPr lang="ca-ES" sz="2400" dirty="0" smtClean="0"/>
              <a:t> </a:t>
            </a:r>
            <a:br>
              <a:rPr lang="ca-ES" sz="2400" dirty="0" smtClean="0"/>
            </a:br>
            <a:r>
              <a:rPr lang="ca-ES" sz="2400" dirty="0" err="1" smtClean="0"/>
              <a:t>services</a:t>
            </a:r>
            <a:endParaRPr lang="ca-ES" sz="2400" dirty="0" smtClean="0"/>
          </a:p>
        </p:txBody>
      </p:sp>
      <p:graphicFrame>
        <p:nvGraphicFramePr>
          <p:cNvPr id="63" name="Object 33"/>
          <p:cNvGraphicFramePr>
            <a:graphicFrameLocks noChangeAspect="1"/>
          </p:cNvGraphicFramePr>
          <p:nvPr/>
        </p:nvGraphicFramePr>
        <p:xfrm>
          <a:off x="8026400" y="3505200"/>
          <a:ext cx="788296" cy="778159"/>
        </p:xfrm>
        <a:graphic>
          <a:graphicData uri="http://schemas.openxmlformats.org/presentationml/2006/ole">
            <p:oleObj spid="_x0000_s2051" name="Imagen de mapa de bits" r:id="rId8" imgW="1276190" imgH="1961905" progId="PBrush">
              <p:embed/>
            </p:oleObj>
          </a:graphicData>
        </a:graphic>
      </p:graphicFrame>
      <p:sp>
        <p:nvSpPr>
          <p:cNvPr id="64" name="63 Flecha derecha"/>
          <p:cNvSpPr/>
          <p:nvPr/>
        </p:nvSpPr>
        <p:spPr>
          <a:xfrm flipH="1">
            <a:off x="6856673" y="3741775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8839200" y="3124200"/>
            <a:ext cx="5384800" cy="2057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err="1" smtClean="0"/>
              <a:t>function</a:t>
            </a:r>
            <a:r>
              <a:rPr lang="ca-ES" sz="700" dirty="0" smtClean="0"/>
              <a:t> </a:t>
            </a:r>
            <a:r>
              <a:rPr lang="ca-ES" sz="700" dirty="0" err="1" smtClean="0"/>
              <a:t>CarregaDataViewsCapa</a:t>
            </a:r>
            <a:r>
              <a:rPr lang="ca-ES" sz="700" dirty="0" smtClean="0"/>
              <a:t>(</a:t>
            </a:r>
            <a:r>
              <a:rPr lang="ca-ES" sz="700" dirty="0" err="1" smtClean="0"/>
              <a:t>dv</a:t>
            </a:r>
            <a:r>
              <a:rPr lang="ca-ES" sz="700" dirty="0" smtClean="0"/>
              <a:t>, i_nova_vista, i_data, valors)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{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for (ver i_v=0; i_v&lt;</a:t>
            </a:r>
            <a:r>
              <a:rPr lang="ca-ES" sz="700" dirty="0" err="1" smtClean="0"/>
              <a:t>valors.length</a:t>
            </a:r>
            <a:r>
              <a:rPr lang="ca-ES" sz="700" dirty="0" smtClean="0"/>
              <a:t>; i_v++)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{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(i_nova_vista==-1)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(i_nova_vista==-2)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</a:t>
            </a:r>
            <a:r>
              <a:rPr lang="ca-ES" sz="700" dirty="0" err="1" smtClean="0"/>
              <a:t>arrayBufferPrint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(i_nova_vista==-3)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=valors[i_v].capa_rodet[i_data].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(i_nova_vista==-4)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=valors[i_v].capa_</a:t>
            </a:r>
            <a:r>
              <a:rPr lang="ca-ES" sz="700" dirty="0" err="1" smtClean="0"/>
              <a:t>video</a:t>
            </a:r>
            <a:r>
              <a:rPr lang="ca-ES" sz="700" dirty="0" smtClean="0"/>
              <a:t>[i_data].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endParaRPr lang="ca-ES" sz="700" dirty="0" smtClean="0"/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=(valors[i_v].nova_capa &amp;&amp; valors[i_v].nova_	}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</a:t>
            </a:r>
            <a:r>
              <a:rPr lang="ca-ES" sz="700" dirty="0" err="1" smtClean="0"/>
              <a:t>return</a:t>
            </a:r>
            <a:r>
              <a:rPr lang="ca-ES" sz="700" dirty="0" smtClean="0"/>
              <a:t> n_v;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}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endParaRPr lang="ca-ES" sz="700" dirty="0" err="1" smtClean="0"/>
          </a:p>
        </p:txBody>
      </p:sp>
      <p:sp>
        <p:nvSpPr>
          <p:cNvPr id="67" name="66 CuadroTexto"/>
          <p:cNvSpPr txBox="1"/>
          <p:nvPr/>
        </p:nvSpPr>
        <p:spPr>
          <a:xfrm>
            <a:off x="4775200" y="3352800"/>
            <a:ext cx="20320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JavaScript</a:t>
            </a:r>
            <a:br>
              <a:rPr lang="ca-ES" sz="2400" dirty="0" smtClean="0"/>
            </a:br>
            <a:r>
              <a:rPr lang="ca-ES" sz="2400" dirty="0" err="1" smtClean="0"/>
              <a:t>code</a:t>
            </a:r>
            <a:endParaRPr lang="ca-ES" sz="2400" dirty="0" smtClean="0"/>
          </a:p>
        </p:txBody>
      </p:sp>
      <p:sp>
        <p:nvSpPr>
          <p:cNvPr id="68" name="67 Flecha derecha"/>
          <p:cNvSpPr/>
          <p:nvPr/>
        </p:nvSpPr>
        <p:spPr>
          <a:xfrm flipH="1">
            <a:off x="3657601" y="3276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69" name="Object 33"/>
          <p:cNvGraphicFramePr>
            <a:graphicFrameLocks noChangeAspect="1"/>
          </p:cNvGraphicFramePr>
          <p:nvPr/>
        </p:nvGraphicFramePr>
        <p:xfrm>
          <a:off x="8128000" y="5165442"/>
          <a:ext cx="788296" cy="778159"/>
        </p:xfrm>
        <a:graphic>
          <a:graphicData uri="http://schemas.openxmlformats.org/presentationml/2006/ole">
            <p:oleObj spid="_x0000_s2052" name="Imagen de mapa de bits" r:id="rId9" imgW="1276190" imgH="1961905" progId="PBrush">
              <p:embed/>
            </p:oleObj>
          </a:graphicData>
        </a:graphic>
      </p:graphicFrame>
      <p:sp>
        <p:nvSpPr>
          <p:cNvPr id="70" name="69 Flecha derecha"/>
          <p:cNvSpPr/>
          <p:nvPr/>
        </p:nvSpPr>
        <p:spPr>
          <a:xfrm flipH="1">
            <a:off x="6958273" y="5176284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" name="70 CuadroTexto"/>
          <p:cNvSpPr txBox="1"/>
          <p:nvPr/>
        </p:nvSpPr>
        <p:spPr>
          <a:xfrm>
            <a:off x="8940800" y="5410200"/>
            <a:ext cx="5384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&lt;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 is="</a:t>
            </a:r>
            <a:r>
              <a:rPr lang="ca-ES" sz="800" b="0" dirty="0" err="1" smtClean="0"/>
              <a:t>web-map</a:t>
            </a:r>
            <a:r>
              <a:rPr lang="ca-ES" sz="800" b="0" dirty="0" smtClean="0"/>
              <a:t>" zoom="17" lat="45.398043" </a:t>
            </a:r>
            <a:r>
              <a:rPr lang="ca-ES" sz="800" b="0" dirty="0" err="1" smtClean="0"/>
              <a:t>lon</a:t>
            </a:r>
            <a:r>
              <a:rPr lang="ca-ES" sz="800" b="0" dirty="0" smtClean="0"/>
              <a:t>="-75.70683"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err="1" smtClean="0"/>
              <a:t>width</a:t>
            </a:r>
            <a:r>
              <a:rPr lang="ca-ES" sz="800" b="0" dirty="0" smtClean="0"/>
              <a:t>="700" </a:t>
            </a:r>
            <a:r>
              <a:rPr lang="ca-ES" sz="800" b="0" dirty="0" err="1" smtClean="0"/>
              <a:t>height</a:t>
            </a:r>
            <a:r>
              <a:rPr lang="ca-ES" sz="800" b="0" dirty="0" smtClean="0"/>
              <a:t>="400" controls </a:t>
            </a:r>
            <a:r>
              <a:rPr lang="ca-ES" sz="800" b="0" dirty="0" err="1" smtClean="0"/>
              <a:t>hidden</a:t>
            </a:r>
            <a:r>
              <a:rPr lang="ca-ES" sz="800" b="0" dirty="0" smtClean="0"/>
              <a:t>&gt;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&lt;</a:t>
            </a:r>
            <a:r>
              <a:rPr lang="ca-ES" sz="800" b="0" dirty="0" err="1" smtClean="0"/>
              <a:t>layer</a:t>
            </a:r>
            <a:r>
              <a:rPr lang="ca-ES" sz="800" b="0" dirty="0" smtClean="0"/>
              <a:t> </a:t>
            </a:r>
            <a:r>
              <a:rPr lang="ca-ES" sz="800" b="0" dirty="0" err="1" smtClean="0"/>
              <a:t>id</a:t>
            </a:r>
            <a:r>
              <a:rPr lang="ca-ES" sz="800" b="0" dirty="0" smtClean="0"/>
              <a:t>="</a:t>
            </a:r>
            <a:r>
              <a:rPr lang="ca-ES" sz="800" b="0" dirty="0" err="1" smtClean="0"/>
              <a:t>osm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src</a:t>
            </a:r>
            <a:r>
              <a:rPr lang="ca-ES" sz="800" b="0" dirty="0" smtClean="0"/>
              <a:t>="</a:t>
            </a:r>
            <a:r>
              <a:rPr lang="ca-ES" sz="800" dirty="0" smtClean="0"/>
              <a:t>https://geogratis.gc.ca/mapml/en/osmtile/osm/</a:t>
            </a:r>
            <a:r>
              <a:rPr lang="ca-ES" sz="800" b="0" dirty="0" smtClean="0"/>
              <a:t>"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	label="Open Street 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checked</a:t>
            </a:r>
            <a:r>
              <a:rPr lang="ca-ES" sz="800" b="0" dirty="0" smtClean="0"/>
              <a:t> </a:t>
            </a:r>
            <a:r>
              <a:rPr lang="ca-ES" sz="800" b="0" dirty="0" err="1" smtClean="0"/>
              <a:t>hidden</a:t>
            </a:r>
            <a:r>
              <a:rPr lang="ca-ES" sz="800" b="0" dirty="0" smtClean="0"/>
              <a:t>&gt;&lt;/</a:t>
            </a:r>
            <a:r>
              <a:rPr lang="ca-ES" sz="800" b="0" dirty="0" err="1" smtClean="0"/>
              <a:t>layer</a:t>
            </a:r>
            <a:r>
              <a:rPr lang="ca-ES" sz="800" b="0" dirty="0" smtClean="0"/>
              <a:t>&gt;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endParaRPr lang="ca-ES" sz="800" b="0" dirty="0" smtClean="0"/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&lt;area is="</a:t>
            </a:r>
            <a:r>
              <a:rPr lang="ca-ES" sz="800" b="0" dirty="0" err="1" smtClean="0"/>
              <a:t>map-area</a:t>
            </a:r>
            <a:r>
              <a:rPr lang="ca-ES" sz="800" b="0" dirty="0" smtClean="0"/>
              <a:t>"</a:t>
            </a:r>
            <a:r>
              <a:rPr lang="ca-ES" sz="800" b="0" dirty="0" err="1" smtClean="0"/>
              <a:t>id</a:t>
            </a:r>
            <a:r>
              <a:rPr lang="ca-ES" sz="800" b="0" dirty="0" smtClean="0"/>
              <a:t>="marker2" </a:t>
            </a:r>
            <a:r>
              <a:rPr lang="ca-ES" sz="800" b="0" dirty="0" err="1" smtClean="0"/>
              <a:t>href</a:t>
            </a:r>
            <a:r>
              <a:rPr lang="ca-ES" sz="800" b="0" dirty="0" smtClean="0"/>
              <a:t>="https://example.com/marker/"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	 alt="</a:t>
            </a:r>
            <a:r>
              <a:rPr lang="ca-ES" sz="800" b="0" dirty="0" err="1" smtClean="0"/>
              <a:t>Marker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coords</a:t>
            </a:r>
            <a:r>
              <a:rPr lang="ca-ES" sz="800" b="0" dirty="0" smtClean="0"/>
              <a:t>="265,185" </a:t>
            </a:r>
            <a:r>
              <a:rPr lang="ca-ES" sz="800" b="0" dirty="0" err="1" smtClean="0"/>
              <a:t>shape</a:t>
            </a:r>
            <a:r>
              <a:rPr lang="ca-ES" sz="800" b="0" dirty="0" smtClean="0"/>
              <a:t>="</a:t>
            </a:r>
            <a:r>
              <a:rPr lang="ca-ES" sz="800" dirty="0" err="1" smtClean="0"/>
              <a:t>marker</a:t>
            </a:r>
            <a:r>
              <a:rPr lang="ca-ES" sz="800" b="0" dirty="0" smtClean="0"/>
              <a:t>"&gt;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&lt;/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&gt;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endParaRPr lang="ca-ES" sz="700" dirty="0" err="1" smtClean="0"/>
          </a:p>
        </p:txBody>
      </p:sp>
      <p:sp>
        <p:nvSpPr>
          <p:cNvPr id="72" name="71 CuadroTexto"/>
          <p:cNvSpPr txBox="1"/>
          <p:nvPr/>
        </p:nvSpPr>
        <p:spPr>
          <a:xfrm>
            <a:off x="4876800" y="4876800"/>
            <a:ext cx="1625600" cy="1219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HTML </a:t>
            </a:r>
          </a:p>
          <a:p>
            <a:pPr algn="ctr"/>
            <a:r>
              <a:rPr lang="ca-ES" sz="2400" dirty="0" err="1" smtClean="0"/>
              <a:t>MicroXML</a:t>
            </a:r>
            <a:r>
              <a:rPr lang="ca-ES" sz="2400" dirty="0" smtClean="0"/>
              <a:t/>
            </a:r>
            <a:br>
              <a:rPr lang="ca-ES" sz="2400" dirty="0" smtClean="0"/>
            </a:br>
            <a:endParaRPr lang="ca-ES" sz="2400" dirty="0" smtClean="0"/>
          </a:p>
        </p:txBody>
      </p:sp>
      <p:sp>
        <p:nvSpPr>
          <p:cNvPr id="73" name="72 Flecha derecha"/>
          <p:cNvSpPr/>
          <p:nvPr/>
        </p:nvSpPr>
        <p:spPr>
          <a:xfrm flipH="1">
            <a:off x="3759201" y="46482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4" name="73 Rectángulo"/>
          <p:cNvSpPr/>
          <p:nvPr/>
        </p:nvSpPr>
        <p:spPr>
          <a:xfrm>
            <a:off x="4064000" y="16002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</a:t>
            </a:r>
            <a:endParaRPr lang="es-ES" sz="4000" dirty="0" smtClean="0">
              <a:latin typeface="Wingdings" pitchFamily="2" charset="2"/>
            </a:endParaRPr>
          </a:p>
        </p:txBody>
      </p:sp>
      <p:pic>
        <p:nvPicPr>
          <p:cNvPr id="75" name="Picture 4" descr="Resultat d'imatges de ogc services"/>
          <p:cNvPicPr>
            <a:picLocks noChangeAspect="1" noChangeArrowheads="1"/>
          </p:cNvPicPr>
          <p:nvPr/>
        </p:nvPicPr>
        <p:blipFill>
          <a:blip r:embed="rId10" cstate="print"/>
          <a:srcRect b="65574"/>
          <a:stretch>
            <a:fillRect/>
          </a:stretch>
        </p:blipFill>
        <p:spPr bwMode="auto">
          <a:xfrm>
            <a:off x="4978400" y="2590800"/>
            <a:ext cx="1733109" cy="533400"/>
          </a:xfrm>
          <a:prstGeom prst="rect">
            <a:avLst/>
          </a:prstGeom>
          <a:noFill/>
        </p:spPr>
      </p:pic>
      <p:pic>
        <p:nvPicPr>
          <p:cNvPr id="77" name="Picture 2" descr="Resultat d'imatges de openapi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7688" y="2743200"/>
            <a:ext cx="2560313" cy="705970"/>
          </a:xfrm>
          <a:prstGeom prst="rect">
            <a:avLst/>
          </a:prstGeom>
          <a:noFill/>
        </p:spPr>
      </p:pic>
      <p:sp>
        <p:nvSpPr>
          <p:cNvPr id="78" name="77 Rectángulo"/>
          <p:cNvSpPr/>
          <p:nvPr/>
        </p:nvSpPr>
        <p:spPr>
          <a:xfrm>
            <a:off x="4064000" y="2187714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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5080000" y="1981200"/>
            <a:ext cx="16256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err="1" smtClean="0"/>
              <a:t>OpenAPI</a:t>
            </a:r>
            <a:endParaRPr lang="ca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62" grpId="0"/>
      <p:bldP spid="62" grpId="1"/>
      <p:bldP spid="74" grpId="0"/>
      <p:bldP spid="78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75 CuadroTexto"/>
          <p:cNvSpPr txBox="1"/>
          <p:nvPr/>
        </p:nvSpPr>
        <p:spPr>
          <a:xfrm>
            <a:off x="5080000" y="1981200"/>
            <a:ext cx="16256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Data </a:t>
            </a:r>
          </a:p>
          <a:p>
            <a:pPr algn="ctr"/>
            <a:r>
              <a:rPr lang="ca-ES" sz="2400" dirty="0" smtClean="0"/>
              <a:t>Protocol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common client-server diagram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graphicFrame>
        <p:nvGraphicFramePr>
          <p:cNvPr id="6" name="Object 33"/>
          <p:cNvGraphicFramePr>
            <a:graphicFrameLocks noChangeAspect="1"/>
          </p:cNvGraphicFramePr>
          <p:nvPr/>
        </p:nvGraphicFramePr>
        <p:xfrm>
          <a:off x="8026400" y="1676401"/>
          <a:ext cx="788296" cy="778159"/>
        </p:xfrm>
        <a:graphic>
          <a:graphicData uri="http://schemas.openxmlformats.org/presentationml/2006/ole">
            <p:oleObj spid="_x0000_s3074" name="Imagen de mapa de bits" r:id="rId3" imgW="1276190" imgH="1961905" progId="PBrush">
              <p:embed/>
            </p:oleObj>
          </a:graphicData>
        </a:graphic>
      </p:graphicFrame>
      <p:grpSp>
        <p:nvGrpSpPr>
          <p:cNvPr id="3" name="6 Grupo"/>
          <p:cNvGrpSpPr/>
          <p:nvPr/>
        </p:nvGrpSpPr>
        <p:grpSpPr>
          <a:xfrm>
            <a:off x="8839201" y="1905001"/>
            <a:ext cx="2242735" cy="998233"/>
            <a:chOff x="2527300" y="2182813"/>
            <a:chExt cx="4424363" cy="3528953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80060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23570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51815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651125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084638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367088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951663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651125" y="2182813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51125" y="287655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651125" y="3571875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651125" y="426720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651125" y="4962525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651125" y="565785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628899" y="230028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324227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041775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79965" y="230028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 dirty="0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475288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127.1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192837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129.0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27300" y="2197100"/>
              <a:ext cx="0" cy="3475038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 sz="400" b="1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2627313" y="2952751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32263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404018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4778375" y="2952751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5473700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127.1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619124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129.0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2627313" y="367188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332263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404018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4778375" y="367188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5473700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619124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2627313" y="4392613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332263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 dirty="0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404018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4778375" y="4386264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5473700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619124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2627313" y="511333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3322637" y="509429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4040187" y="509429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4814885" y="508952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5510211" y="507682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6227763" y="507682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</p:grpSp>
      <p:sp>
        <p:nvSpPr>
          <p:cNvPr id="52" name="51 Flecha derecha"/>
          <p:cNvSpPr/>
          <p:nvPr/>
        </p:nvSpPr>
        <p:spPr>
          <a:xfrm flipH="1">
            <a:off x="3556001" y="2133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3601" y="762000"/>
            <a:ext cx="1970420" cy="123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64 Grupo"/>
          <p:cNvGrpSpPr/>
          <p:nvPr/>
        </p:nvGrpSpPr>
        <p:grpSpPr>
          <a:xfrm>
            <a:off x="1422401" y="2133601"/>
            <a:ext cx="1907263" cy="1230089"/>
            <a:chOff x="875030" y="1645125"/>
            <a:chExt cx="1430447" cy="1230089"/>
          </a:xfrm>
        </p:grpSpPr>
        <p:pic>
          <p:nvPicPr>
            <p:cNvPr id="55" name="Picture 39" descr="966144_isolated_lcd_computer_monitor_with_clipping_paths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75030" y="1645125"/>
              <a:ext cx="1032003" cy="112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90600" y="1752600"/>
              <a:ext cx="786514" cy="63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38" descr="http://icons.iconarchive.com/icons/artua/dragon-soft/512/Us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1477134" y="2046872"/>
              <a:ext cx="828343" cy="82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" name="58 Flecha derecha"/>
          <p:cNvSpPr/>
          <p:nvPr/>
        </p:nvSpPr>
        <p:spPr>
          <a:xfrm flipH="1">
            <a:off x="6807201" y="2133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0" name="59 CuadroTexto"/>
          <p:cNvSpPr txBox="1"/>
          <p:nvPr/>
        </p:nvSpPr>
        <p:spPr>
          <a:xfrm>
            <a:off x="8940800" y="1143000"/>
            <a:ext cx="17272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2400" dirty="0" smtClean="0"/>
              <a:t>Server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1320800" y="1219200"/>
            <a:ext cx="17272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2400" dirty="0" smtClean="0"/>
              <a:t>Client</a:t>
            </a:r>
          </a:p>
        </p:txBody>
      </p:sp>
      <p:graphicFrame>
        <p:nvGraphicFramePr>
          <p:cNvPr id="63" name="Object 33"/>
          <p:cNvGraphicFramePr>
            <a:graphicFrameLocks noChangeAspect="1"/>
          </p:cNvGraphicFramePr>
          <p:nvPr/>
        </p:nvGraphicFramePr>
        <p:xfrm>
          <a:off x="8026400" y="3505200"/>
          <a:ext cx="788296" cy="778159"/>
        </p:xfrm>
        <a:graphic>
          <a:graphicData uri="http://schemas.openxmlformats.org/presentationml/2006/ole">
            <p:oleObj spid="_x0000_s3075" name="Imagen de mapa de bits" r:id="rId8" imgW="1276190" imgH="1961905" progId="PBrush">
              <p:embed/>
            </p:oleObj>
          </a:graphicData>
        </a:graphic>
      </p:graphicFrame>
      <p:sp>
        <p:nvSpPr>
          <p:cNvPr id="64" name="63 Flecha derecha"/>
          <p:cNvSpPr/>
          <p:nvPr/>
        </p:nvSpPr>
        <p:spPr>
          <a:xfrm flipH="1">
            <a:off x="6856673" y="3741775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8839200" y="3124200"/>
            <a:ext cx="5384800" cy="2057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err="1" smtClean="0"/>
              <a:t>function</a:t>
            </a:r>
            <a:r>
              <a:rPr lang="ca-ES" sz="700" dirty="0" smtClean="0"/>
              <a:t> </a:t>
            </a:r>
            <a:r>
              <a:rPr lang="ca-ES" sz="700" dirty="0" err="1" smtClean="0"/>
              <a:t>CarregaDataViewsCapa</a:t>
            </a:r>
            <a:r>
              <a:rPr lang="ca-ES" sz="700" dirty="0" smtClean="0"/>
              <a:t>(</a:t>
            </a:r>
            <a:r>
              <a:rPr lang="ca-ES" sz="700" dirty="0" err="1" smtClean="0"/>
              <a:t>dv</a:t>
            </a:r>
            <a:r>
              <a:rPr lang="ca-ES" sz="700" dirty="0" smtClean="0"/>
              <a:t>, i_nova_vista, i_data, valors)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{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for (ver i_v=0; i_v&lt;</a:t>
            </a:r>
            <a:r>
              <a:rPr lang="ca-ES" sz="700" dirty="0" err="1" smtClean="0"/>
              <a:t>valors.length</a:t>
            </a:r>
            <a:r>
              <a:rPr lang="ca-ES" sz="700" dirty="0" smtClean="0"/>
              <a:t>; i_v++)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{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(i_nova_vista==-1)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(i_nova_vista==-2)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</a:t>
            </a:r>
            <a:r>
              <a:rPr lang="ca-ES" sz="700" dirty="0" err="1" smtClean="0"/>
              <a:t>arrayBufferPrint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(i_nova_vista==-3)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=valors[i_v].capa_rodet[i_data].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(i_nova_vista==-4)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=valors[i_v].capa_</a:t>
            </a:r>
            <a:r>
              <a:rPr lang="ca-ES" sz="700" dirty="0" err="1" smtClean="0"/>
              <a:t>video</a:t>
            </a:r>
            <a:r>
              <a:rPr lang="ca-ES" sz="700" dirty="0" smtClean="0"/>
              <a:t>[i_data].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endParaRPr lang="ca-ES" sz="700" dirty="0" smtClean="0"/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=(valors[i_v].nova_capa &amp;&amp; valors[i_v].nova_	}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</a:t>
            </a:r>
            <a:r>
              <a:rPr lang="ca-ES" sz="700" dirty="0" err="1" smtClean="0"/>
              <a:t>return</a:t>
            </a:r>
            <a:r>
              <a:rPr lang="ca-ES" sz="700" dirty="0" smtClean="0"/>
              <a:t> n_v;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}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endParaRPr lang="ca-ES" sz="700" dirty="0" err="1" smtClean="0"/>
          </a:p>
        </p:txBody>
      </p:sp>
      <p:sp>
        <p:nvSpPr>
          <p:cNvPr id="67" name="66 CuadroTexto"/>
          <p:cNvSpPr txBox="1"/>
          <p:nvPr/>
        </p:nvSpPr>
        <p:spPr>
          <a:xfrm>
            <a:off x="4775200" y="3352800"/>
            <a:ext cx="20320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JavaScript</a:t>
            </a:r>
            <a:br>
              <a:rPr lang="ca-ES" sz="2400" dirty="0" smtClean="0"/>
            </a:br>
            <a:r>
              <a:rPr lang="ca-ES" sz="2400" dirty="0" err="1" smtClean="0"/>
              <a:t>code</a:t>
            </a:r>
            <a:endParaRPr lang="ca-ES" sz="2400" dirty="0" smtClean="0"/>
          </a:p>
        </p:txBody>
      </p:sp>
      <p:sp>
        <p:nvSpPr>
          <p:cNvPr id="68" name="67 Flecha derecha"/>
          <p:cNvSpPr/>
          <p:nvPr/>
        </p:nvSpPr>
        <p:spPr>
          <a:xfrm flipH="1">
            <a:off x="3657601" y="3276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69" name="Object 33"/>
          <p:cNvGraphicFramePr>
            <a:graphicFrameLocks noChangeAspect="1"/>
          </p:cNvGraphicFramePr>
          <p:nvPr/>
        </p:nvGraphicFramePr>
        <p:xfrm>
          <a:off x="8128000" y="5165442"/>
          <a:ext cx="788296" cy="778159"/>
        </p:xfrm>
        <a:graphic>
          <a:graphicData uri="http://schemas.openxmlformats.org/presentationml/2006/ole">
            <p:oleObj spid="_x0000_s3076" name="Imagen de mapa de bits" r:id="rId9" imgW="1276190" imgH="1961905" progId="PBrush">
              <p:embed/>
            </p:oleObj>
          </a:graphicData>
        </a:graphic>
      </p:graphicFrame>
      <p:sp>
        <p:nvSpPr>
          <p:cNvPr id="70" name="69 Flecha derecha"/>
          <p:cNvSpPr/>
          <p:nvPr/>
        </p:nvSpPr>
        <p:spPr>
          <a:xfrm flipH="1">
            <a:off x="6958273" y="5176284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" name="70 CuadroTexto"/>
          <p:cNvSpPr txBox="1"/>
          <p:nvPr/>
        </p:nvSpPr>
        <p:spPr>
          <a:xfrm>
            <a:off x="8940800" y="5410200"/>
            <a:ext cx="5384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&lt;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 is="</a:t>
            </a:r>
            <a:r>
              <a:rPr lang="ca-ES" sz="800" b="0" dirty="0" err="1" smtClean="0"/>
              <a:t>web-map</a:t>
            </a:r>
            <a:r>
              <a:rPr lang="ca-ES" sz="800" b="0" dirty="0" smtClean="0"/>
              <a:t>" zoom="17" lat="45.398043" </a:t>
            </a:r>
            <a:r>
              <a:rPr lang="ca-ES" sz="800" b="0" dirty="0" err="1" smtClean="0"/>
              <a:t>lon</a:t>
            </a:r>
            <a:r>
              <a:rPr lang="ca-ES" sz="800" b="0" dirty="0" smtClean="0"/>
              <a:t>="-75.70683"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err="1" smtClean="0"/>
              <a:t>width</a:t>
            </a:r>
            <a:r>
              <a:rPr lang="ca-ES" sz="800" b="0" dirty="0" smtClean="0"/>
              <a:t>="700" </a:t>
            </a:r>
            <a:r>
              <a:rPr lang="ca-ES" sz="800" b="0" dirty="0" err="1" smtClean="0"/>
              <a:t>height</a:t>
            </a:r>
            <a:r>
              <a:rPr lang="ca-ES" sz="800" b="0" dirty="0" smtClean="0"/>
              <a:t>="400" controls </a:t>
            </a:r>
            <a:r>
              <a:rPr lang="ca-ES" sz="800" b="0" dirty="0" err="1" smtClean="0"/>
              <a:t>hidden</a:t>
            </a:r>
            <a:r>
              <a:rPr lang="ca-ES" sz="800" b="0" dirty="0" smtClean="0"/>
              <a:t>&gt;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&lt;</a:t>
            </a:r>
            <a:r>
              <a:rPr lang="ca-ES" sz="800" b="0" dirty="0" err="1" smtClean="0"/>
              <a:t>layer</a:t>
            </a:r>
            <a:r>
              <a:rPr lang="ca-ES" sz="800" b="0" dirty="0" smtClean="0"/>
              <a:t> </a:t>
            </a:r>
            <a:r>
              <a:rPr lang="ca-ES" sz="800" b="0" dirty="0" err="1" smtClean="0"/>
              <a:t>id</a:t>
            </a:r>
            <a:r>
              <a:rPr lang="ca-ES" sz="800" b="0" dirty="0" smtClean="0"/>
              <a:t>="</a:t>
            </a:r>
            <a:r>
              <a:rPr lang="ca-ES" sz="800" b="0" dirty="0" err="1" smtClean="0"/>
              <a:t>osm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src</a:t>
            </a:r>
            <a:r>
              <a:rPr lang="ca-ES" sz="800" b="0" dirty="0" smtClean="0"/>
              <a:t>="</a:t>
            </a:r>
            <a:r>
              <a:rPr lang="ca-ES" sz="800" dirty="0" smtClean="0"/>
              <a:t>https://geogratis.gc.ca/mapml/en/osmtile/osm/</a:t>
            </a:r>
            <a:r>
              <a:rPr lang="ca-ES" sz="800" b="0" dirty="0" smtClean="0"/>
              <a:t>"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	label="Open Street 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checked</a:t>
            </a:r>
            <a:r>
              <a:rPr lang="ca-ES" sz="800" b="0" dirty="0" smtClean="0"/>
              <a:t> </a:t>
            </a:r>
            <a:r>
              <a:rPr lang="ca-ES" sz="800" b="0" dirty="0" err="1" smtClean="0"/>
              <a:t>hidden</a:t>
            </a:r>
            <a:r>
              <a:rPr lang="ca-ES" sz="800" b="0" dirty="0" smtClean="0"/>
              <a:t>&gt;&lt;/</a:t>
            </a:r>
            <a:r>
              <a:rPr lang="ca-ES" sz="800" b="0" dirty="0" err="1" smtClean="0"/>
              <a:t>layer</a:t>
            </a:r>
            <a:r>
              <a:rPr lang="ca-ES" sz="800" b="0" dirty="0" smtClean="0"/>
              <a:t>&gt;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endParaRPr lang="ca-ES" sz="800" b="0" dirty="0" smtClean="0"/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&lt;area is="</a:t>
            </a:r>
            <a:r>
              <a:rPr lang="ca-ES" sz="800" b="0" dirty="0" err="1" smtClean="0"/>
              <a:t>map-area</a:t>
            </a:r>
            <a:r>
              <a:rPr lang="ca-ES" sz="800" b="0" dirty="0" smtClean="0"/>
              <a:t>"</a:t>
            </a:r>
            <a:r>
              <a:rPr lang="ca-ES" sz="800" b="0" dirty="0" err="1" smtClean="0"/>
              <a:t>id</a:t>
            </a:r>
            <a:r>
              <a:rPr lang="ca-ES" sz="800" b="0" dirty="0" smtClean="0"/>
              <a:t>="marker2" </a:t>
            </a:r>
            <a:r>
              <a:rPr lang="ca-ES" sz="800" b="0" dirty="0" err="1" smtClean="0"/>
              <a:t>href</a:t>
            </a:r>
            <a:r>
              <a:rPr lang="ca-ES" sz="800" b="0" dirty="0" smtClean="0"/>
              <a:t>="https://example.com/marker/"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	 alt="</a:t>
            </a:r>
            <a:r>
              <a:rPr lang="ca-ES" sz="800" b="0" dirty="0" err="1" smtClean="0"/>
              <a:t>Marker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coords</a:t>
            </a:r>
            <a:r>
              <a:rPr lang="ca-ES" sz="800" b="0" dirty="0" smtClean="0"/>
              <a:t>="265,185" </a:t>
            </a:r>
            <a:r>
              <a:rPr lang="ca-ES" sz="800" b="0" dirty="0" err="1" smtClean="0"/>
              <a:t>shape</a:t>
            </a:r>
            <a:r>
              <a:rPr lang="ca-ES" sz="800" b="0" dirty="0" smtClean="0"/>
              <a:t>="</a:t>
            </a:r>
            <a:r>
              <a:rPr lang="ca-ES" sz="800" dirty="0" err="1" smtClean="0"/>
              <a:t>marker</a:t>
            </a:r>
            <a:r>
              <a:rPr lang="ca-ES" sz="800" b="0" dirty="0" smtClean="0"/>
              <a:t>"&gt;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&lt;/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&gt;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endParaRPr lang="ca-ES" sz="700" dirty="0" err="1" smtClean="0"/>
          </a:p>
        </p:txBody>
      </p:sp>
      <p:sp>
        <p:nvSpPr>
          <p:cNvPr id="72" name="71 CuadroTexto"/>
          <p:cNvSpPr txBox="1"/>
          <p:nvPr/>
        </p:nvSpPr>
        <p:spPr>
          <a:xfrm>
            <a:off x="4876800" y="4876800"/>
            <a:ext cx="1625600" cy="1219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HTML </a:t>
            </a:r>
          </a:p>
          <a:p>
            <a:pPr algn="ctr"/>
            <a:r>
              <a:rPr lang="ca-ES" sz="2400" dirty="0" err="1" smtClean="0"/>
              <a:t>MicroXML</a:t>
            </a:r>
            <a:r>
              <a:rPr lang="ca-ES" sz="2400" dirty="0" smtClean="0"/>
              <a:t/>
            </a:r>
            <a:br>
              <a:rPr lang="ca-ES" sz="2400" dirty="0" smtClean="0"/>
            </a:br>
            <a:endParaRPr lang="ca-ES" sz="2400" dirty="0" smtClean="0"/>
          </a:p>
        </p:txBody>
      </p:sp>
      <p:sp>
        <p:nvSpPr>
          <p:cNvPr id="73" name="72 Flecha derecha"/>
          <p:cNvSpPr/>
          <p:nvPr/>
        </p:nvSpPr>
        <p:spPr>
          <a:xfrm flipH="1">
            <a:off x="3759201" y="46482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4" name="73 Rectángulo"/>
          <p:cNvSpPr/>
          <p:nvPr/>
        </p:nvSpPr>
        <p:spPr>
          <a:xfrm>
            <a:off x="4064000" y="16002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</a:t>
            </a:r>
            <a:endParaRPr lang="es-ES" sz="4000" dirty="0" smtClean="0">
              <a:latin typeface="Wingdings" pitchFamily="2" charset="2"/>
            </a:endParaRPr>
          </a:p>
        </p:txBody>
      </p:sp>
      <p:pic>
        <p:nvPicPr>
          <p:cNvPr id="75" name="Picture 4" descr="Resultat d'imatges de ogc services"/>
          <p:cNvPicPr>
            <a:picLocks noChangeAspect="1" noChangeArrowheads="1"/>
          </p:cNvPicPr>
          <p:nvPr/>
        </p:nvPicPr>
        <p:blipFill>
          <a:blip r:embed="rId10" cstate="print"/>
          <a:srcRect b="65574"/>
          <a:stretch>
            <a:fillRect/>
          </a:stretch>
        </p:blipFill>
        <p:spPr bwMode="auto">
          <a:xfrm>
            <a:off x="4978400" y="2590800"/>
            <a:ext cx="1733109" cy="533400"/>
          </a:xfrm>
          <a:prstGeom prst="rect">
            <a:avLst/>
          </a:prstGeom>
          <a:noFill/>
        </p:spPr>
      </p:pic>
      <p:pic>
        <p:nvPicPr>
          <p:cNvPr id="77" name="Picture 2" descr="Resultat d'imatges de openapi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7688" y="2743200"/>
            <a:ext cx="2560313" cy="705970"/>
          </a:xfrm>
          <a:prstGeom prst="rect">
            <a:avLst/>
          </a:prstGeom>
          <a:noFill/>
        </p:spPr>
      </p:pic>
      <p:sp>
        <p:nvSpPr>
          <p:cNvPr id="78" name="77 Rectángulo"/>
          <p:cNvSpPr/>
          <p:nvPr/>
        </p:nvSpPr>
        <p:spPr>
          <a:xfrm>
            <a:off x="4064000" y="2187714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</a:t>
            </a:r>
          </a:p>
        </p:txBody>
      </p:sp>
      <p:sp>
        <p:nvSpPr>
          <p:cNvPr id="80" name="79 Rectángulo"/>
          <p:cNvSpPr/>
          <p:nvPr/>
        </p:nvSpPr>
        <p:spPr bwMode="auto">
          <a:xfrm>
            <a:off x="7823200" y="1600200"/>
            <a:ext cx="3556000" cy="1447800"/>
          </a:xfrm>
          <a:prstGeom prst="rect">
            <a:avLst/>
          </a:prstGeom>
          <a:solidFill>
            <a:srgbClr val="FFFFFF">
              <a:alpha val="6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" name="80 Rectángulo"/>
          <p:cNvSpPr/>
          <p:nvPr/>
        </p:nvSpPr>
        <p:spPr bwMode="auto">
          <a:xfrm>
            <a:off x="4876800" y="1981200"/>
            <a:ext cx="3149600" cy="1447800"/>
          </a:xfrm>
          <a:prstGeom prst="rect">
            <a:avLst/>
          </a:prstGeom>
          <a:solidFill>
            <a:srgbClr val="FFFFFF">
              <a:alpha val="6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2" name="81 Rectángulo"/>
          <p:cNvSpPr/>
          <p:nvPr/>
        </p:nvSpPr>
        <p:spPr bwMode="auto">
          <a:xfrm>
            <a:off x="3352800" y="1676400"/>
            <a:ext cx="1422400" cy="1143000"/>
          </a:xfrm>
          <a:prstGeom prst="rect">
            <a:avLst/>
          </a:prstGeom>
          <a:solidFill>
            <a:srgbClr val="FFFFFF">
              <a:alpha val="6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124" t="29975" r="15959" b="29381"/>
          <a:stretch>
            <a:fillRect/>
          </a:stretch>
        </p:blipFill>
        <p:spPr bwMode="auto">
          <a:xfrm>
            <a:off x="4470400" y="3962400"/>
            <a:ext cx="345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83 Rectángulo"/>
          <p:cNvSpPr/>
          <p:nvPr/>
        </p:nvSpPr>
        <p:spPr>
          <a:xfrm>
            <a:off x="4064000" y="36576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</a:t>
            </a:r>
            <a:endParaRPr lang="es-ES" sz="4000" dirty="0" smtClean="0">
              <a:latin typeface="Wingdings" pitchFamily="2" charset="2"/>
            </a:endParaRPr>
          </a:p>
        </p:txBody>
      </p:sp>
      <p:grpSp>
        <p:nvGrpSpPr>
          <p:cNvPr id="7" name="86 Grupo"/>
          <p:cNvGrpSpPr/>
          <p:nvPr/>
        </p:nvGrpSpPr>
        <p:grpSpPr>
          <a:xfrm>
            <a:off x="7823201" y="4343400"/>
            <a:ext cx="1483756" cy="609600"/>
            <a:chOff x="5867400" y="4343400"/>
            <a:chExt cx="1112817" cy="609600"/>
          </a:xfrm>
        </p:grpSpPr>
        <p:pic>
          <p:nvPicPr>
            <p:cNvPr id="85" name="Picture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4343400"/>
              <a:ext cx="1036617" cy="337860"/>
            </a:xfrm>
            <a:prstGeom prst="rect">
              <a:avLst/>
            </a:prstGeom>
          </p:spPr>
        </p:pic>
        <p:sp>
          <p:nvSpPr>
            <p:cNvPr id="86" name="85 CuadroTexto"/>
            <p:cNvSpPr txBox="1"/>
            <p:nvPr/>
          </p:nvSpPr>
          <p:spPr>
            <a:xfrm>
              <a:off x="5867400" y="4572000"/>
              <a:ext cx="1066800" cy="381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ca-ES" sz="1400" dirty="0" err="1" smtClean="0"/>
                <a:t>maps</a:t>
              </a:r>
              <a:endParaRPr lang="ca-ES" sz="1400" dirty="0" smtClean="0"/>
            </a:p>
          </p:txBody>
        </p:sp>
      </p:grpSp>
      <p:sp>
        <p:nvSpPr>
          <p:cNvPr id="88" name="87 CuadroTexto"/>
          <p:cNvSpPr txBox="1"/>
          <p:nvPr/>
        </p:nvSpPr>
        <p:spPr>
          <a:xfrm>
            <a:off x="4978400" y="3505200"/>
            <a:ext cx="2032000" cy="609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err="1" smtClean="0"/>
              <a:t>Map</a:t>
            </a:r>
            <a:r>
              <a:rPr lang="ca-ES" sz="2400" dirty="0" smtClean="0"/>
              <a:t>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0" grpId="0" animBg="1"/>
      <p:bldP spid="81" grpId="0" animBg="1"/>
      <p:bldP spid="82" grpId="0" animBg="1"/>
      <p:bldP spid="84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75 CuadroTexto"/>
          <p:cNvSpPr txBox="1"/>
          <p:nvPr/>
        </p:nvSpPr>
        <p:spPr>
          <a:xfrm>
            <a:off x="5080000" y="1981200"/>
            <a:ext cx="16256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Data </a:t>
            </a:r>
          </a:p>
          <a:p>
            <a:pPr algn="ctr"/>
            <a:r>
              <a:rPr lang="ca-ES" sz="2400" dirty="0" smtClean="0"/>
              <a:t>Protocol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common client-server diagram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graphicFrame>
        <p:nvGraphicFramePr>
          <p:cNvPr id="6" name="Object 33"/>
          <p:cNvGraphicFramePr>
            <a:graphicFrameLocks noChangeAspect="1"/>
          </p:cNvGraphicFramePr>
          <p:nvPr/>
        </p:nvGraphicFramePr>
        <p:xfrm>
          <a:off x="8026400" y="1676401"/>
          <a:ext cx="788296" cy="778159"/>
        </p:xfrm>
        <a:graphic>
          <a:graphicData uri="http://schemas.openxmlformats.org/presentationml/2006/ole">
            <p:oleObj spid="_x0000_s4098" name="Imagen de mapa de bits" r:id="rId3" imgW="1276190" imgH="1961905" progId="PBrush">
              <p:embed/>
            </p:oleObj>
          </a:graphicData>
        </a:graphic>
      </p:graphicFrame>
      <p:grpSp>
        <p:nvGrpSpPr>
          <p:cNvPr id="3" name="6 Grupo"/>
          <p:cNvGrpSpPr/>
          <p:nvPr/>
        </p:nvGrpSpPr>
        <p:grpSpPr>
          <a:xfrm>
            <a:off x="8839201" y="1905001"/>
            <a:ext cx="2242735" cy="998233"/>
            <a:chOff x="2527300" y="2182813"/>
            <a:chExt cx="4424363" cy="3528953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80060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23570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518150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651125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084638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367088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951663" y="2182813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651125" y="2182813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51125" y="287655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651125" y="3571875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651125" y="426720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651125" y="4962525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651125" y="5657850"/>
              <a:ext cx="4300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ca-ES" sz="400" b="1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628899" y="230028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324227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041775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79965" y="230028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 dirty="0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475288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127.1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192837" y="228123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129.0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27300" y="2197100"/>
              <a:ext cx="0" cy="3475038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 sz="400" b="1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2627313" y="2952751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32263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404018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4778375" y="2952751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5473700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127.1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6191247" y="293370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129.0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2627313" y="367188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332263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404018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4778375" y="367188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120.6</a:t>
              </a: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5473700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6191247" y="3652837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2627313" y="4392613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332263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 dirty="0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404018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4778375" y="4386264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5473700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6191247" y="4373562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2627313" y="5113338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123.0</a:t>
              </a: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3322637" y="509429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120.0</a:t>
              </a: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4040187" y="5094290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latin typeface="Times New Roman" pitchFamily="18" charset="0"/>
                </a:rPr>
                <a:t>121.5</a:t>
              </a: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4814885" y="5089525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5510211" y="507682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6227763" y="5076826"/>
              <a:ext cx="648910" cy="59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ca-ES" sz="500" b="1">
                  <a:solidFill>
                    <a:srgbClr val="FF0000"/>
                  </a:solidFill>
                  <a:latin typeface="Times New Roman" pitchFamily="18" charset="0"/>
                </a:rPr>
                <a:t>999.9</a:t>
              </a:r>
            </a:p>
          </p:txBody>
        </p:sp>
      </p:grpSp>
      <p:sp>
        <p:nvSpPr>
          <p:cNvPr id="52" name="51 Flecha derecha"/>
          <p:cNvSpPr/>
          <p:nvPr/>
        </p:nvSpPr>
        <p:spPr>
          <a:xfrm flipH="1">
            <a:off x="3556001" y="2133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3601" y="762000"/>
            <a:ext cx="1970420" cy="123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64 Grupo"/>
          <p:cNvGrpSpPr/>
          <p:nvPr/>
        </p:nvGrpSpPr>
        <p:grpSpPr>
          <a:xfrm>
            <a:off x="1422401" y="2133601"/>
            <a:ext cx="1907263" cy="1230089"/>
            <a:chOff x="875030" y="1645125"/>
            <a:chExt cx="1430447" cy="1230089"/>
          </a:xfrm>
        </p:grpSpPr>
        <p:pic>
          <p:nvPicPr>
            <p:cNvPr id="55" name="Picture 39" descr="966144_isolated_lcd_computer_monitor_with_clipping_paths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75030" y="1645125"/>
              <a:ext cx="1032003" cy="112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90600" y="1752600"/>
              <a:ext cx="786514" cy="63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38" descr="http://icons.iconarchive.com/icons/artua/dragon-soft/512/Us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1477134" y="2046872"/>
              <a:ext cx="828343" cy="82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" name="58 Flecha derecha"/>
          <p:cNvSpPr/>
          <p:nvPr/>
        </p:nvSpPr>
        <p:spPr>
          <a:xfrm flipH="1">
            <a:off x="6807201" y="2133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0" name="59 CuadroTexto"/>
          <p:cNvSpPr txBox="1"/>
          <p:nvPr/>
        </p:nvSpPr>
        <p:spPr>
          <a:xfrm>
            <a:off x="8940800" y="1143000"/>
            <a:ext cx="17272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2400" dirty="0" smtClean="0"/>
              <a:t>Server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1320800" y="1219200"/>
            <a:ext cx="17272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2400" dirty="0" smtClean="0"/>
              <a:t>Client</a:t>
            </a:r>
          </a:p>
        </p:txBody>
      </p:sp>
      <p:graphicFrame>
        <p:nvGraphicFramePr>
          <p:cNvPr id="63" name="Object 33"/>
          <p:cNvGraphicFramePr>
            <a:graphicFrameLocks noChangeAspect="1"/>
          </p:cNvGraphicFramePr>
          <p:nvPr/>
        </p:nvGraphicFramePr>
        <p:xfrm>
          <a:off x="8026400" y="3505200"/>
          <a:ext cx="788296" cy="778159"/>
        </p:xfrm>
        <a:graphic>
          <a:graphicData uri="http://schemas.openxmlformats.org/presentationml/2006/ole">
            <p:oleObj spid="_x0000_s4099" name="Imagen de mapa de bits" r:id="rId8" imgW="1276190" imgH="1961905" progId="PBrush">
              <p:embed/>
            </p:oleObj>
          </a:graphicData>
        </a:graphic>
      </p:graphicFrame>
      <p:sp>
        <p:nvSpPr>
          <p:cNvPr id="64" name="63 Flecha derecha"/>
          <p:cNvSpPr/>
          <p:nvPr/>
        </p:nvSpPr>
        <p:spPr>
          <a:xfrm flipH="1">
            <a:off x="6856673" y="3741775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65 CuadroTexto"/>
          <p:cNvSpPr txBox="1"/>
          <p:nvPr/>
        </p:nvSpPr>
        <p:spPr>
          <a:xfrm>
            <a:off x="8839200" y="3124200"/>
            <a:ext cx="5384800" cy="2057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err="1" smtClean="0"/>
              <a:t>function</a:t>
            </a:r>
            <a:r>
              <a:rPr lang="ca-ES" sz="700" dirty="0" smtClean="0"/>
              <a:t> </a:t>
            </a:r>
            <a:r>
              <a:rPr lang="ca-ES" sz="700" dirty="0" err="1" smtClean="0"/>
              <a:t>CarregaDataViewsCapa</a:t>
            </a:r>
            <a:r>
              <a:rPr lang="ca-ES" sz="700" dirty="0" smtClean="0"/>
              <a:t>(</a:t>
            </a:r>
            <a:r>
              <a:rPr lang="ca-ES" sz="700" dirty="0" err="1" smtClean="0"/>
              <a:t>dv</a:t>
            </a:r>
            <a:r>
              <a:rPr lang="ca-ES" sz="700" dirty="0" smtClean="0"/>
              <a:t>, i_nova_vista, i_data, valors)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{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for (ver i_v=0; i_v&lt;</a:t>
            </a:r>
            <a:r>
              <a:rPr lang="ca-ES" sz="700" dirty="0" err="1" smtClean="0"/>
              <a:t>valors.length</a:t>
            </a:r>
            <a:r>
              <a:rPr lang="ca-ES" sz="700" dirty="0" smtClean="0"/>
              <a:t>; i_v++)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{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(i_nova_vista==-1)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(i_nova_vista==-2)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</a:t>
            </a:r>
            <a:r>
              <a:rPr lang="ca-ES" sz="700" dirty="0" err="1" smtClean="0"/>
              <a:t>arrayBufferPrint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(i_nova_vista==-3)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=valors[i_v].capa_rodet[i_data].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r>
              <a:rPr lang="ca-ES" sz="700" dirty="0" smtClean="0"/>
              <a:t> </a:t>
            </a:r>
            <a:r>
              <a:rPr lang="ca-ES" sz="700" dirty="0" err="1" smtClean="0"/>
              <a:t>if</a:t>
            </a:r>
            <a:r>
              <a:rPr lang="ca-ES" sz="700" dirty="0" smtClean="0"/>
              <a:t> (i_nova_vista==-4)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=valors[i_v].capa_</a:t>
            </a:r>
            <a:r>
              <a:rPr lang="ca-ES" sz="700" dirty="0" err="1" smtClean="0"/>
              <a:t>video</a:t>
            </a:r>
            <a:r>
              <a:rPr lang="ca-ES" sz="700" dirty="0" smtClean="0"/>
              <a:t>[i_data].</a:t>
            </a:r>
            <a:r>
              <a:rPr lang="ca-ES" sz="700" dirty="0" err="1" smtClean="0"/>
              <a:t>arrayBuffer</a:t>
            </a:r>
            <a:r>
              <a:rPr lang="ca-ES" sz="700" dirty="0" smtClean="0"/>
              <a:t>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</a:t>
            </a:r>
            <a:r>
              <a:rPr lang="ca-ES" sz="700" dirty="0" err="1" smtClean="0"/>
              <a:t>else</a:t>
            </a:r>
            <a:endParaRPr lang="ca-ES" sz="700" dirty="0" smtClean="0"/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		</a:t>
            </a:r>
            <a:r>
              <a:rPr lang="ca-ES" sz="700" dirty="0" err="1" smtClean="0"/>
              <a:t>array</a:t>
            </a:r>
            <a:r>
              <a:rPr lang="ca-ES" sz="700" dirty="0" smtClean="0"/>
              <a:t>_</a:t>
            </a:r>
            <a:r>
              <a:rPr lang="ca-ES" sz="700" dirty="0" err="1" smtClean="0"/>
              <a:t>buffer</a:t>
            </a:r>
            <a:r>
              <a:rPr lang="ca-ES" sz="700" dirty="0" smtClean="0"/>
              <a:t>=(valors[i_v].nova_capa &amp;&amp; valors[i_v].nova_	}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	</a:t>
            </a:r>
            <a:r>
              <a:rPr lang="ca-ES" sz="700" dirty="0" err="1" smtClean="0"/>
              <a:t>return</a:t>
            </a:r>
            <a:r>
              <a:rPr lang="ca-ES" sz="700" dirty="0" smtClean="0"/>
              <a:t> n_v;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r>
              <a:rPr lang="ca-ES" sz="700" dirty="0" smtClean="0"/>
              <a:t>}</a:t>
            </a:r>
          </a:p>
          <a:p>
            <a:pPr>
              <a:tabLst>
                <a:tab pos="274638" algn="l"/>
                <a:tab pos="625475" algn="l"/>
                <a:tab pos="898525" algn="l"/>
                <a:tab pos="1158875" algn="l"/>
                <a:tab pos="1431925" algn="l"/>
              </a:tabLst>
            </a:pPr>
            <a:endParaRPr lang="ca-ES" sz="700" dirty="0" err="1" smtClean="0"/>
          </a:p>
        </p:txBody>
      </p:sp>
      <p:sp>
        <p:nvSpPr>
          <p:cNvPr id="68" name="67 Flecha derecha"/>
          <p:cNvSpPr/>
          <p:nvPr/>
        </p:nvSpPr>
        <p:spPr>
          <a:xfrm flipH="1">
            <a:off x="3657601" y="32766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69" name="Object 33"/>
          <p:cNvGraphicFramePr>
            <a:graphicFrameLocks noChangeAspect="1"/>
          </p:cNvGraphicFramePr>
          <p:nvPr/>
        </p:nvGraphicFramePr>
        <p:xfrm>
          <a:off x="8128000" y="5165442"/>
          <a:ext cx="788296" cy="778159"/>
        </p:xfrm>
        <a:graphic>
          <a:graphicData uri="http://schemas.openxmlformats.org/presentationml/2006/ole">
            <p:oleObj spid="_x0000_s4100" name="Imagen de mapa de bits" r:id="rId9" imgW="1276190" imgH="1961905" progId="PBrush">
              <p:embed/>
            </p:oleObj>
          </a:graphicData>
        </a:graphic>
      </p:graphicFrame>
      <p:sp>
        <p:nvSpPr>
          <p:cNvPr id="70" name="69 Flecha derecha"/>
          <p:cNvSpPr/>
          <p:nvPr/>
        </p:nvSpPr>
        <p:spPr>
          <a:xfrm flipH="1">
            <a:off x="6958273" y="5176284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" name="70 CuadroTexto"/>
          <p:cNvSpPr txBox="1"/>
          <p:nvPr/>
        </p:nvSpPr>
        <p:spPr>
          <a:xfrm>
            <a:off x="8940800" y="5410200"/>
            <a:ext cx="5384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&lt;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 is="</a:t>
            </a:r>
            <a:r>
              <a:rPr lang="ca-ES" sz="800" b="0" dirty="0" err="1" smtClean="0"/>
              <a:t>web-map</a:t>
            </a:r>
            <a:r>
              <a:rPr lang="ca-ES" sz="800" b="0" dirty="0" smtClean="0"/>
              <a:t>" zoom="17" lat="45.398043" </a:t>
            </a:r>
            <a:r>
              <a:rPr lang="ca-ES" sz="800" b="0" dirty="0" err="1" smtClean="0"/>
              <a:t>lon</a:t>
            </a:r>
            <a:r>
              <a:rPr lang="ca-ES" sz="800" b="0" dirty="0" smtClean="0"/>
              <a:t>="-75.70683"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err="1" smtClean="0"/>
              <a:t>width</a:t>
            </a:r>
            <a:r>
              <a:rPr lang="ca-ES" sz="800" b="0" dirty="0" smtClean="0"/>
              <a:t>="700" </a:t>
            </a:r>
            <a:r>
              <a:rPr lang="ca-ES" sz="800" b="0" dirty="0" err="1" smtClean="0"/>
              <a:t>height</a:t>
            </a:r>
            <a:r>
              <a:rPr lang="ca-ES" sz="800" b="0" dirty="0" smtClean="0"/>
              <a:t>="400" controls </a:t>
            </a:r>
            <a:r>
              <a:rPr lang="ca-ES" sz="800" b="0" dirty="0" err="1" smtClean="0"/>
              <a:t>hidden</a:t>
            </a:r>
            <a:r>
              <a:rPr lang="ca-ES" sz="800" b="0" dirty="0" smtClean="0"/>
              <a:t>&gt;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&lt;</a:t>
            </a:r>
            <a:r>
              <a:rPr lang="ca-ES" sz="800" b="0" dirty="0" err="1" smtClean="0"/>
              <a:t>layer</a:t>
            </a:r>
            <a:r>
              <a:rPr lang="ca-ES" sz="800" b="0" dirty="0" smtClean="0"/>
              <a:t> </a:t>
            </a:r>
            <a:r>
              <a:rPr lang="ca-ES" sz="800" b="0" dirty="0" err="1" smtClean="0"/>
              <a:t>id</a:t>
            </a:r>
            <a:r>
              <a:rPr lang="ca-ES" sz="800" b="0" dirty="0" smtClean="0"/>
              <a:t>="</a:t>
            </a:r>
            <a:r>
              <a:rPr lang="ca-ES" sz="800" b="0" dirty="0" err="1" smtClean="0"/>
              <a:t>osm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src</a:t>
            </a:r>
            <a:r>
              <a:rPr lang="ca-ES" sz="800" b="0" dirty="0" smtClean="0"/>
              <a:t>="</a:t>
            </a:r>
            <a:r>
              <a:rPr lang="ca-ES" sz="800" dirty="0" smtClean="0"/>
              <a:t>https://geogratis.gc.ca/mapml/en/osmtile/osm/</a:t>
            </a:r>
            <a:r>
              <a:rPr lang="ca-ES" sz="800" b="0" dirty="0" smtClean="0"/>
              <a:t>"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	label="Open Street 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checked</a:t>
            </a:r>
            <a:r>
              <a:rPr lang="ca-ES" sz="800" b="0" dirty="0" smtClean="0"/>
              <a:t> </a:t>
            </a:r>
            <a:r>
              <a:rPr lang="ca-ES" sz="800" b="0" dirty="0" err="1" smtClean="0"/>
              <a:t>hidden</a:t>
            </a:r>
            <a:r>
              <a:rPr lang="ca-ES" sz="800" b="0" dirty="0" smtClean="0"/>
              <a:t>&gt;&lt;/</a:t>
            </a:r>
            <a:r>
              <a:rPr lang="ca-ES" sz="800" b="0" dirty="0" err="1" smtClean="0"/>
              <a:t>layer</a:t>
            </a:r>
            <a:r>
              <a:rPr lang="ca-ES" sz="800" b="0" dirty="0" smtClean="0"/>
              <a:t>&gt;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endParaRPr lang="ca-ES" sz="800" b="0" dirty="0" smtClean="0"/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&lt;area is="</a:t>
            </a:r>
            <a:r>
              <a:rPr lang="ca-ES" sz="800" b="0" dirty="0" err="1" smtClean="0"/>
              <a:t>map-area</a:t>
            </a:r>
            <a:r>
              <a:rPr lang="ca-ES" sz="800" b="0" dirty="0" smtClean="0"/>
              <a:t>"</a:t>
            </a:r>
            <a:r>
              <a:rPr lang="ca-ES" sz="800" b="0" dirty="0" err="1" smtClean="0"/>
              <a:t>id</a:t>
            </a:r>
            <a:r>
              <a:rPr lang="ca-ES" sz="800" b="0" dirty="0" smtClean="0"/>
              <a:t>="marker2" </a:t>
            </a:r>
            <a:r>
              <a:rPr lang="ca-ES" sz="800" b="0" dirty="0" err="1" smtClean="0"/>
              <a:t>href</a:t>
            </a:r>
            <a:r>
              <a:rPr lang="ca-ES" sz="800" b="0" dirty="0" smtClean="0"/>
              <a:t>="https://example.com/marker/"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		 alt="</a:t>
            </a:r>
            <a:r>
              <a:rPr lang="ca-ES" sz="800" b="0" dirty="0" err="1" smtClean="0"/>
              <a:t>Marker</a:t>
            </a:r>
            <a:r>
              <a:rPr lang="ca-ES" sz="800" b="0" dirty="0" smtClean="0"/>
              <a:t>" </a:t>
            </a:r>
            <a:r>
              <a:rPr lang="ca-ES" sz="800" b="0" dirty="0" err="1" smtClean="0"/>
              <a:t>coords</a:t>
            </a:r>
            <a:r>
              <a:rPr lang="ca-ES" sz="800" b="0" dirty="0" smtClean="0"/>
              <a:t>="265,185" </a:t>
            </a:r>
            <a:r>
              <a:rPr lang="ca-ES" sz="800" b="0" dirty="0" err="1" smtClean="0"/>
              <a:t>shape</a:t>
            </a:r>
            <a:r>
              <a:rPr lang="ca-ES" sz="800" b="0" dirty="0" smtClean="0"/>
              <a:t>="</a:t>
            </a:r>
            <a:r>
              <a:rPr lang="ca-ES" sz="800" dirty="0" err="1" smtClean="0"/>
              <a:t>marker</a:t>
            </a:r>
            <a:r>
              <a:rPr lang="ca-ES" sz="800" b="0" dirty="0" smtClean="0"/>
              <a:t>"&gt; 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r>
              <a:rPr lang="ca-ES" sz="800" b="0" dirty="0" smtClean="0"/>
              <a:t>&lt;/</a:t>
            </a:r>
            <a:r>
              <a:rPr lang="ca-ES" sz="800" b="0" dirty="0" err="1" smtClean="0"/>
              <a:t>map</a:t>
            </a:r>
            <a:r>
              <a:rPr lang="ca-ES" sz="800" b="0" dirty="0" smtClean="0"/>
              <a:t>&gt;</a:t>
            </a:r>
          </a:p>
          <a:p>
            <a:pPr>
              <a:tabLst>
                <a:tab pos="180975" algn="l"/>
                <a:tab pos="534988" algn="l"/>
                <a:tab pos="808038" algn="l"/>
                <a:tab pos="1158875" algn="l"/>
                <a:tab pos="1431925" algn="l"/>
              </a:tabLst>
            </a:pPr>
            <a:endParaRPr lang="ca-ES" sz="700" dirty="0" err="1" smtClean="0"/>
          </a:p>
        </p:txBody>
      </p:sp>
      <p:sp>
        <p:nvSpPr>
          <p:cNvPr id="72" name="71 CuadroTexto"/>
          <p:cNvSpPr txBox="1"/>
          <p:nvPr/>
        </p:nvSpPr>
        <p:spPr>
          <a:xfrm>
            <a:off x="4876800" y="4876800"/>
            <a:ext cx="1625600" cy="1219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HTML </a:t>
            </a:r>
          </a:p>
          <a:p>
            <a:pPr algn="ctr"/>
            <a:r>
              <a:rPr lang="ca-ES" sz="2400" dirty="0" err="1" smtClean="0"/>
              <a:t>MicroXML</a:t>
            </a:r>
            <a:r>
              <a:rPr lang="ca-ES" sz="2400" dirty="0" smtClean="0"/>
              <a:t/>
            </a:r>
            <a:br>
              <a:rPr lang="ca-ES" sz="2400" dirty="0" smtClean="0"/>
            </a:br>
            <a:endParaRPr lang="ca-ES" sz="2400" dirty="0" smtClean="0"/>
          </a:p>
        </p:txBody>
      </p:sp>
      <p:sp>
        <p:nvSpPr>
          <p:cNvPr id="73" name="72 Flecha derecha"/>
          <p:cNvSpPr/>
          <p:nvPr/>
        </p:nvSpPr>
        <p:spPr>
          <a:xfrm flipH="1">
            <a:off x="3759201" y="4648200"/>
            <a:ext cx="850604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4" name="73 Rectángulo"/>
          <p:cNvSpPr/>
          <p:nvPr/>
        </p:nvSpPr>
        <p:spPr>
          <a:xfrm>
            <a:off x="4064000" y="16002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</a:t>
            </a:r>
            <a:endParaRPr lang="es-ES" sz="4000" dirty="0" smtClean="0">
              <a:latin typeface="Wingdings" pitchFamily="2" charset="2"/>
            </a:endParaRPr>
          </a:p>
        </p:txBody>
      </p:sp>
      <p:pic>
        <p:nvPicPr>
          <p:cNvPr id="75" name="Picture 4" descr="Resultat d'imatges de ogc services"/>
          <p:cNvPicPr>
            <a:picLocks noChangeAspect="1" noChangeArrowheads="1"/>
          </p:cNvPicPr>
          <p:nvPr/>
        </p:nvPicPr>
        <p:blipFill>
          <a:blip r:embed="rId10" cstate="print"/>
          <a:srcRect b="65574"/>
          <a:stretch>
            <a:fillRect/>
          </a:stretch>
        </p:blipFill>
        <p:spPr bwMode="auto">
          <a:xfrm>
            <a:off x="4978400" y="2590800"/>
            <a:ext cx="1733109" cy="533400"/>
          </a:xfrm>
          <a:prstGeom prst="rect">
            <a:avLst/>
          </a:prstGeom>
          <a:noFill/>
        </p:spPr>
      </p:pic>
      <p:pic>
        <p:nvPicPr>
          <p:cNvPr id="77" name="Picture 2" descr="Resultat d'imatges de openapi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7688" y="2743200"/>
            <a:ext cx="2560313" cy="705970"/>
          </a:xfrm>
          <a:prstGeom prst="rect">
            <a:avLst/>
          </a:prstGeom>
          <a:noFill/>
        </p:spPr>
      </p:pic>
      <p:sp>
        <p:nvSpPr>
          <p:cNvPr id="78" name="77 Rectángulo"/>
          <p:cNvSpPr/>
          <p:nvPr/>
        </p:nvSpPr>
        <p:spPr>
          <a:xfrm>
            <a:off x="4064000" y="2187714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</a:t>
            </a:r>
          </a:p>
        </p:txBody>
      </p:sp>
      <p:sp>
        <p:nvSpPr>
          <p:cNvPr id="80" name="79 Rectángulo"/>
          <p:cNvSpPr/>
          <p:nvPr/>
        </p:nvSpPr>
        <p:spPr bwMode="auto">
          <a:xfrm>
            <a:off x="7823200" y="1600200"/>
            <a:ext cx="3556000" cy="1447800"/>
          </a:xfrm>
          <a:prstGeom prst="rect">
            <a:avLst/>
          </a:prstGeom>
          <a:solidFill>
            <a:srgbClr val="FFFFFF">
              <a:alpha val="6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2" name="81 Rectángulo"/>
          <p:cNvSpPr/>
          <p:nvPr/>
        </p:nvSpPr>
        <p:spPr bwMode="auto">
          <a:xfrm>
            <a:off x="3352800" y="1676400"/>
            <a:ext cx="1422400" cy="1143000"/>
          </a:xfrm>
          <a:prstGeom prst="rect">
            <a:avLst/>
          </a:prstGeom>
          <a:solidFill>
            <a:srgbClr val="FFFFFF">
              <a:alpha val="6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124" t="29975" r="15959" b="29381"/>
          <a:stretch>
            <a:fillRect/>
          </a:stretch>
        </p:blipFill>
        <p:spPr bwMode="auto">
          <a:xfrm>
            <a:off x="4470400" y="3962400"/>
            <a:ext cx="345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83 Rectángulo"/>
          <p:cNvSpPr/>
          <p:nvPr/>
        </p:nvSpPr>
        <p:spPr>
          <a:xfrm>
            <a:off x="4064000" y="36576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</a:t>
            </a:r>
            <a:endParaRPr lang="es-ES" sz="4000" dirty="0" smtClean="0">
              <a:latin typeface="Wingdings" pitchFamily="2" charset="2"/>
            </a:endParaRPr>
          </a:p>
        </p:txBody>
      </p:sp>
      <p:grpSp>
        <p:nvGrpSpPr>
          <p:cNvPr id="7" name="86 Grupo"/>
          <p:cNvGrpSpPr/>
          <p:nvPr/>
        </p:nvGrpSpPr>
        <p:grpSpPr>
          <a:xfrm>
            <a:off x="7823201" y="4343400"/>
            <a:ext cx="1483756" cy="609600"/>
            <a:chOff x="5867400" y="4343400"/>
            <a:chExt cx="1112817" cy="609600"/>
          </a:xfrm>
        </p:grpSpPr>
        <p:pic>
          <p:nvPicPr>
            <p:cNvPr id="85" name="Picture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4343400"/>
              <a:ext cx="1036617" cy="337860"/>
            </a:xfrm>
            <a:prstGeom prst="rect">
              <a:avLst/>
            </a:prstGeom>
          </p:spPr>
        </p:pic>
        <p:sp>
          <p:nvSpPr>
            <p:cNvPr id="86" name="85 CuadroTexto"/>
            <p:cNvSpPr txBox="1"/>
            <p:nvPr/>
          </p:nvSpPr>
          <p:spPr>
            <a:xfrm>
              <a:off x="5867400" y="4572000"/>
              <a:ext cx="1066800" cy="381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ca-ES" sz="1400" dirty="0" err="1" smtClean="0"/>
                <a:t>maps</a:t>
              </a:r>
              <a:endParaRPr lang="ca-ES" sz="1400" dirty="0" smtClean="0"/>
            </a:p>
          </p:txBody>
        </p:sp>
      </p:grpSp>
      <p:sp>
        <p:nvSpPr>
          <p:cNvPr id="88" name="87 CuadroTexto"/>
          <p:cNvSpPr txBox="1"/>
          <p:nvPr/>
        </p:nvSpPr>
        <p:spPr>
          <a:xfrm>
            <a:off x="4978400" y="3505200"/>
            <a:ext cx="2032000" cy="609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err="1" smtClean="0"/>
              <a:t>Map</a:t>
            </a:r>
            <a:r>
              <a:rPr lang="ca-ES" sz="2400" dirty="0" smtClean="0"/>
              <a:t> API</a:t>
            </a:r>
          </a:p>
        </p:txBody>
      </p:sp>
      <p:sp>
        <p:nvSpPr>
          <p:cNvPr id="87" name="86 Rectángulo"/>
          <p:cNvSpPr/>
          <p:nvPr/>
        </p:nvSpPr>
        <p:spPr bwMode="auto">
          <a:xfrm>
            <a:off x="5080000" y="2133600"/>
            <a:ext cx="3149600" cy="1524000"/>
          </a:xfrm>
          <a:prstGeom prst="rect">
            <a:avLst/>
          </a:prstGeom>
          <a:solidFill>
            <a:srgbClr val="FFFFFF">
              <a:alpha val="6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" name="80 Rectángulo"/>
          <p:cNvSpPr/>
          <p:nvPr/>
        </p:nvSpPr>
        <p:spPr bwMode="auto">
          <a:xfrm>
            <a:off x="4775200" y="3429000"/>
            <a:ext cx="3962400" cy="1371600"/>
          </a:xfrm>
          <a:prstGeom prst="rect">
            <a:avLst/>
          </a:prstGeom>
          <a:solidFill>
            <a:srgbClr val="FFFFFF">
              <a:alpha val="6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9" name="88 Rectángulo"/>
          <p:cNvSpPr/>
          <p:nvPr/>
        </p:nvSpPr>
        <p:spPr bwMode="auto">
          <a:xfrm>
            <a:off x="8940800" y="3048000"/>
            <a:ext cx="3251200" cy="1905000"/>
          </a:xfrm>
          <a:prstGeom prst="rect">
            <a:avLst/>
          </a:prstGeom>
          <a:solidFill>
            <a:srgbClr val="FFFFFF">
              <a:alpha val="6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0" name="89 Rectángulo"/>
          <p:cNvSpPr/>
          <p:nvPr/>
        </p:nvSpPr>
        <p:spPr bwMode="auto">
          <a:xfrm>
            <a:off x="3352800" y="3200400"/>
            <a:ext cx="1524000" cy="1066800"/>
          </a:xfrm>
          <a:prstGeom prst="rect">
            <a:avLst/>
          </a:prstGeom>
          <a:solidFill>
            <a:srgbClr val="FFFFFF">
              <a:alpha val="6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1" name="90 CuadroTexto"/>
          <p:cNvSpPr txBox="1"/>
          <p:nvPr/>
        </p:nvSpPr>
        <p:spPr>
          <a:xfrm>
            <a:off x="5080000" y="5029200"/>
            <a:ext cx="1625600" cy="1219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err="1" smtClean="0"/>
              <a:t>MapML</a:t>
            </a:r>
            <a:endParaRPr lang="ca-ES" sz="2400" dirty="0" smtClean="0"/>
          </a:p>
          <a:p>
            <a:pPr algn="ctr"/>
            <a:r>
              <a:rPr lang="ca-ES" sz="2400" dirty="0" smtClean="0"/>
              <a:t/>
            </a:r>
            <a:br>
              <a:rPr lang="ca-ES" sz="2400" dirty="0" smtClean="0"/>
            </a:br>
            <a:endParaRPr lang="ca-ES" sz="24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4572000" y="5638800"/>
            <a:ext cx="2540000" cy="609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ca-ES" sz="2400" dirty="0" smtClean="0"/>
              <a:t>(</a:t>
            </a:r>
            <a:r>
              <a:rPr lang="ca-ES" sz="2400" dirty="0" err="1" smtClean="0"/>
              <a:t>OWS</a:t>
            </a:r>
            <a:r>
              <a:rPr lang="ca-ES" sz="2400" dirty="0" smtClean="0"/>
              <a:t> context)</a:t>
            </a:r>
          </a:p>
          <a:p>
            <a:pPr algn="ctr"/>
            <a:r>
              <a:rPr lang="ca-ES" sz="2400" dirty="0" smtClean="0"/>
              <a:t/>
            </a:r>
            <a:br>
              <a:rPr lang="ca-ES" sz="2400" dirty="0" smtClean="0"/>
            </a:br>
            <a:endParaRPr lang="ca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1" grpId="0" animBg="1"/>
      <p:bldP spid="89" grpId="0" animBg="1"/>
      <p:bldP spid="90" grpId="0" animBg="1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715962"/>
          </a:xfrm>
        </p:spPr>
        <p:txBody>
          <a:bodyPr/>
          <a:lstStyle/>
          <a:p>
            <a:r>
              <a:rPr lang="en-US" noProof="0" dirty="0" smtClean="0"/>
              <a:t>4 levels of complexity</a:t>
            </a:r>
            <a:endParaRPr lang="en-US" noProof="0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 smtClean="0"/>
              <a:t>Traditional OGC Web services (protocol) on top of HTTP: WMS, WMTS, WFS, WCS...</a:t>
            </a:r>
            <a:endParaRPr lang="en-US" noProof="0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noProof="0" dirty="0" err="1" smtClean="0"/>
              <a:t>NextGen</a:t>
            </a:r>
            <a:r>
              <a:rPr lang="en-US" noProof="0" dirty="0" smtClean="0"/>
              <a:t> OGC services based on </a:t>
            </a:r>
            <a:r>
              <a:rPr lang="en-US" noProof="0" dirty="0" err="1" smtClean="0"/>
              <a:t>OpenAPI</a:t>
            </a:r>
            <a:r>
              <a:rPr lang="en-US" noProof="0" dirty="0" smtClean="0"/>
              <a:t>. Use HTTP to server resources on the web</a:t>
            </a:r>
            <a:endParaRPr lang="en-US" noProof="0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noProof="0" dirty="0" smtClean="0"/>
              <a:t>JavaScript API to be able to </a:t>
            </a:r>
            <a:r>
              <a:rPr lang="en-US" noProof="0" dirty="0" err="1" smtClean="0"/>
              <a:t>embbed</a:t>
            </a:r>
            <a:r>
              <a:rPr lang="en-US" noProof="0" dirty="0" smtClean="0"/>
              <a:t> maps on a web page </a:t>
            </a:r>
            <a:endParaRPr lang="en-US" noProof="0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 smtClean="0"/>
              <a:t>HTML extension to declare map resources in a document in the same way that you add an image.</a:t>
            </a:r>
            <a:endParaRPr lang="en-US" noProof="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Open Geospatial Consortium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D8CA8-DA42-484A-8C65-92CBA5C05D7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1" name="Picture 4" descr="Resultat d'imatges de ogc services"/>
          <p:cNvPicPr>
            <a:picLocks noChangeAspect="1" noChangeArrowheads="1"/>
          </p:cNvPicPr>
          <p:nvPr/>
        </p:nvPicPr>
        <p:blipFill>
          <a:blip r:embed="rId2" cstate="print"/>
          <a:srcRect b="65574"/>
          <a:stretch>
            <a:fillRect/>
          </a:stretch>
        </p:blipFill>
        <p:spPr bwMode="auto">
          <a:xfrm>
            <a:off x="1117600" y="1066800"/>
            <a:ext cx="1733109" cy="533400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124" t="29975" r="15959" b="29381"/>
          <a:stretch>
            <a:fillRect/>
          </a:stretch>
        </p:blipFill>
        <p:spPr bwMode="auto">
          <a:xfrm>
            <a:off x="1727200" y="5029200"/>
            <a:ext cx="345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2" descr="Resultat d'imatges de openap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7201" y="990601"/>
            <a:ext cx="2560313" cy="705970"/>
          </a:xfrm>
          <a:prstGeom prst="rect">
            <a:avLst/>
          </a:prstGeom>
          <a:noFill/>
        </p:spPr>
      </p:pic>
      <p:sp>
        <p:nvSpPr>
          <p:cNvPr id="14" name="13 Rectángulo"/>
          <p:cNvSpPr/>
          <p:nvPr/>
        </p:nvSpPr>
        <p:spPr>
          <a:xfrm>
            <a:off x="101600" y="20574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</a:t>
            </a:r>
            <a:endParaRPr lang="es-ES" sz="4000" dirty="0" smtClean="0">
              <a:latin typeface="Wingdings" pitchFamily="2" charset="2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1277600" y="19812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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01600" y="45720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</a:t>
            </a:r>
            <a:endParaRPr lang="es-ES" sz="4000" dirty="0" smtClean="0">
              <a:latin typeface="Wingdings" pitchFamily="2" charset="2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1277600" y="4549914"/>
            <a:ext cx="855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715962"/>
          </a:xfrm>
        </p:spPr>
        <p:txBody>
          <a:bodyPr/>
          <a:lstStyle/>
          <a:p>
            <a:r>
              <a:rPr lang="en-US" noProof="0" dirty="0" smtClean="0"/>
              <a:t>4 levels of complexity</a:t>
            </a:r>
            <a:endParaRPr lang="en-US" noProof="0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588000" cy="2185988"/>
          </a:xfrm>
        </p:spPr>
        <p:txBody>
          <a:bodyPr>
            <a:noAutofit/>
          </a:bodyPr>
          <a:lstStyle/>
          <a:p>
            <a:r>
              <a:rPr lang="en-US" b="1" noProof="0" dirty="0" smtClean="0"/>
              <a:t>Manually</a:t>
            </a:r>
            <a:r>
              <a:rPr lang="en-US" noProof="0" dirty="0" smtClean="0"/>
              <a:t> build JavaScript code that </a:t>
            </a:r>
          </a:p>
          <a:p>
            <a:pPr lvl="1"/>
            <a:r>
              <a:rPr lang="en-US" noProof="0" dirty="0" smtClean="0"/>
              <a:t>builds </a:t>
            </a:r>
            <a:r>
              <a:rPr lang="en-US" noProof="0" dirty="0" smtClean="0"/>
              <a:t>GET KVP request</a:t>
            </a:r>
            <a:endParaRPr lang="en-US" noProof="0" dirty="0" smtClean="0"/>
          </a:p>
          <a:p>
            <a:pPr lvl="1"/>
            <a:r>
              <a:rPr lang="en-US" noProof="0" dirty="0" smtClean="0"/>
              <a:t>interpret </a:t>
            </a:r>
            <a:r>
              <a:rPr lang="en-US" noProof="0" dirty="0" smtClean="0"/>
              <a:t>GML (XML)</a:t>
            </a:r>
          </a:p>
          <a:p>
            <a:pPr lvl="1"/>
            <a:r>
              <a:rPr lang="en-US" dirty="0" smtClean="0"/>
              <a:t>extract </a:t>
            </a:r>
            <a:r>
              <a:rPr lang="en-US" dirty="0" smtClean="0"/>
              <a:t>and show the information</a:t>
            </a:r>
          </a:p>
          <a:p>
            <a:endParaRPr lang="en-US" noProof="0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Automatically </a:t>
            </a:r>
            <a:endParaRPr lang="en-US" noProof="0" dirty="0" smtClean="0"/>
          </a:p>
          <a:p>
            <a:pPr lvl="1"/>
            <a:r>
              <a:rPr lang="en-US" noProof="0" dirty="0" smtClean="0"/>
              <a:t>create </a:t>
            </a:r>
            <a:r>
              <a:rPr lang="en-US" noProof="0" dirty="0" smtClean="0"/>
              <a:t>some code </a:t>
            </a:r>
            <a:r>
              <a:rPr lang="en-US" noProof="0" dirty="0" smtClean="0"/>
              <a:t>from the </a:t>
            </a:r>
            <a:r>
              <a:rPr lang="en-US" noProof="0" dirty="0" err="1" smtClean="0"/>
              <a:t>OpenAPI</a:t>
            </a:r>
            <a:r>
              <a:rPr lang="en-US" noProof="0" dirty="0" smtClean="0"/>
              <a:t> document</a:t>
            </a:r>
          </a:p>
          <a:p>
            <a:pPr lvl="1"/>
            <a:r>
              <a:rPr lang="en-US" dirty="0" smtClean="0"/>
              <a:t>parse JSON</a:t>
            </a:r>
          </a:p>
          <a:p>
            <a:r>
              <a:rPr lang="en-US" b="1" noProof="0" dirty="0" smtClean="0"/>
              <a:t>Manually</a:t>
            </a:r>
            <a:r>
              <a:rPr lang="en-US" noProof="0" dirty="0" smtClean="0"/>
              <a:t> extract </a:t>
            </a:r>
            <a:r>
              <a:rPr lang="en-US" noProof="0" dirty="0" smtClean="0"/>
              <a:t>and show the information</a:t>
            </a:r>
            <a:endParaRPr lang="en-US" noProof="0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Create a HTML &lt;div&gt;</a:t>
            </a:r>
          </a:p>
          <a:p>
            <a:r>
              <a:rPr lang="en-US" dirty="0" smtClean="0"/>
              <a:t>Call a </a:t>
            </a:r>
            <a:r>
              <a:rPr lang="en-US" dirty="0" err="1" smtClean="0"/>
              <a:t>javascript</a:t>
            </a:r>
            <a:r>
              <a:rPr lang="en-US" dirty="0" smtClean="0"/>
              <a:t> API:</a:t>
            </a:r>
          </a:p>
          <a:p>
            <a:pPr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map = L.map(</a:t>
            </a:r>
            <a:r>
              <a:rPr lang="en-US" sz="1400" dirty="0" err="1" smtClean="0"/>
              <a:t>mapDiv</a:t>
            </a:r>
            <a:r>
              <a:rPr lang="en-US" sz="1400" dirty="0" smtClean="0"/>
              <a:t>, </a:t>
            </a:r>
            <a:r>
              <a:rPr lang="en-US" sz="1400" dirty="0" err="1" smtClean="0"/>
              <a:t>mapOptions</a:t>
            </a:r>
            <a:r>
              <a:rPr lang="en-US" sz="1400" dirty="0" smtClean="0"/>
              <a:t>); </a:t>
            </a:r>
          </a:p>
          <a:p>
            <a:pPr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wmsLayer</a:t>
            </a:r>
            <a:r>
              <a:rPr lang="en-US" sz="1400" dirty="0" smtClean="0"/>
              <a:t> = </a:t>
            </a:r>
            <a:r>
              <a:rPr lang="en-US" sz="1400" dirty="0" err="1" smtClean="0"/>
              <a:t>L.tileLayer.wms</a:t>
            </a:r>
            <a:r>
              <a:rPr lang="en-US" sz="1400" dirty="0" smtClean="0"/>
              <a:t>('https://demo.boundlessgeo.com/geoserver/ows?', { layers: '</a:t>
            </a:r>
            <a:r>
              <a:rPr lang="en-US" sz="1400" dirty="0" err="1" smtClean="0"/>
              <a:t>nasa:bluemarble</a:t>
            </a:r>
            <a:r>
              <a:rPr lang="en-US" sz="1400" dirty="0" smtClean="0"/>
              <a:t>' }).</a:t>
            </a:r>
            <a:r>
              <a:rPr lang="en-US" sz="1400" dirty="0" err="1" smtClean="0"/>
              <a:t>addTo</a:t>
            </a:r>
            <a:r>
              <a:rPr lang="en-US" sz="1400" dirty="0" smtClean="0"/>
              <a:t>(map);</a:t>
            </a:r>
            <a:endParaRPr lang="en-US" sz="1400" noProof="0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r>
              <a:rPr lang="en-US" dirty="0" err="1" smtClean="0"/>
              <a:t>MapML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MapML</a:t>
            </a:r>
            <a:r>
              <a:rPr lang="en-US" dirty="0" smtClean="0"/>
              <a:t> document into the </a:t>
            </a:r>
            <a:r>
              <a:rPr lang="en-US" dirty="0" smtClean="0"/>
              <a:t>&lt;</a:t>
            </a:r>
            <a:r>
              <a:rPr lang="en-US" dirty="0" smtClean="0"/>
              <a:t>map</a:t>
            </a:r>
            <a:r>
              <a:rPr lang="en-US" dirty="0" smtClean="0"/>
              <a:t>&gt; element of your HTML page</a:t>
            </a:r>
            <a:endParaRPr lang="en-US" noProof="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Open Geospatial Consortium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D8CA8-DA42-484A-8C65-92CBA5C05D7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124" t="29975" r="15959" b="29381"/>
          <a:stretch>
            <a:fillRect/>
          </a:stretch>
        </p:blipFill>
        <p:spPr bwMode="auto">
          <a:xfrm>
            <a:off x="2032000" y="5791200"/>
            <a:ext cx="345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101600" y="20574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</a:t>
            </a:r>
            <a:endParaRPr lang="es-ES" sz="4000" dirty="0" smtClean="0">
              <a:latin typeface="Wingdings" pitchFamily="2" charset="2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1277600" y="19812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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01600" y="45720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</a:t>
            </a:r>
            <a:endParaRPr lang="es-ES" sz="4000" dirty="0" smtClean="0">
              <a:latin typeface="Wingdings" pitchFamily="2" charset="2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1277600" y="4549914"/>
            <a:ext cx="855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4000" dirty="0" smtClean="0">
                <a:latin typeface="Wingdings" pitchFamily="2" charset="2"/>
              </a:rPr>
              <a:t></a:t>
            </a:r>
          </a:p>
        </p:txBody>
      </p:sp>
      <p:pic>
        <p:nvPicPr>
          <p:cNvPr id="18" name="Picture 4" descr="Resultat d'imatges de ogc services"/>
          <p:cNvPicPr>
            <a:picLocks noChangeAspect="1" noChangeArrowheads="1"/>
          </p:cNvPicPr>
          <p:nvPr/>
        </p:nvPicPr>
        <p:blipFill>
          <a:blip r:embed="rId3" cstate="print"/>
          <a:srcRect b="65574"/>
          <a:stretch>
            <a:fillRect/>
          </a:stretch>
        </p:blipFill>
        <p:spPr bwMode="auto">
          <a:xfrm>
            <a:off x="6498608" y="990601"/>
            <a:ext cx="1733109" cy="533400"/>
          </a:xfrm>
          <a:prstGeom prst="rect">
            <a:avLst/>
          </a:prstGeom>
          <a:noFill/>
        </p:spPr>
      </p:pic>
      <p:pic>
        <p:nvPicPr>
          <p:cNvPr id="19" name="Picture 2" descr="Resultat d'imatges de openap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7201" y="990601"/>
            <a:ext cx="2560313" cy="705970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101600" y="990601"/>
            <a:ext cx="5892800" cy="341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101600" y="4549914"/>
            <a:ext cx="5892800" cy="215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6053980" y="982362"/>
            <a:ext cx="5892800" cy="280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6053980" y="3901774"/>
            <a:ext cx="5892800" cy="2803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 rot="21011458">
            <a:off x="6605208" y="1104741"/>
            <a:ext cx="1268296" cy="338554"/>
          </a:xfrm>
          <a:prstGeom prst="rect">
            <a:avLst/>
          </a:prstGeom>
          <a:solidFill>
            <a:schemeClr val="bg1">
              <a:alpha val="78824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dirty="0" err="1" smtClean="0"/>
              <a:t>Coming</a:t>
            </a:r>
            <a:r>
              <a:rPr lang="es-ES" sz="1600" dirty="0" smtClean="0"/>
              <a:t> </a:t>
            </a:r>
            <a:r>
              <a:rPr lang="es-ES" sz="1600" dirty="0" err="1" smtClean="0"/>
              <a:t>soon</a:t>
            </a:r>
            <a:endParaRPr lang="es-ES" sz="1600" dirty="0"/>
          </a:p>
        </p:txBody>
      </p:sp>
      <p:pic>
        <p:nvPicPr>
          <p:cNvPr id="27" name="Picture 4" descr="Resultat d'imatges de ogc services"/>
          <p:cNvPicPr>
            <a:picLocks noChangeAspect="1" noChangeArrowheads="1"/>
          </p:cNvPicPr>
          <p:nvPr/>
        </p:nvPicPr>
        <p:blipFill>
          <a:blip r:embed="rId3" cstate="print"/>
          <a:srcRect b="65574"/>
          <a:stretch>
            <a:fillRect/>
          </a:stretch>
        </p:blipFill>
        <p:spPr bwMode="auto">
          <a:xfrm>
            <a:off x="743122" y="1048138"/>
            <a:ext cx="1733109" cy="533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53828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OGC </a:t>
            </a:r>
            <a:r>
              <a:rPr lang="en-US" dirty="0" smtClean="0">
                <a:hlinkClick r:id="rId2"/>
              </a:rPr>
              <a:t>Testbed-16:</a:t>
            </a:r>
            <a:r>
              <a:rPr lang="en-US" dirty="0" smtClean="0"/>
              <a:t> </a:t>
            </a:r>
            <a:r>
              <a:rPr lang="en-US" dirty="0" err="1" smtClean="0"/>
              <a:t>MapML</a:t>
            </a:r>
            <a:r>
              <a:rPr lang="en-US" dirty="0" smtClean="0"/>
              <a:t> Clients</a:t>
            </a:r>
          </a:p>
          <a:p>
            <a:pPr lvl="1"/>
            <a:r>
              <a:rPr lang="en-US" noProof="0" dirty="0" err="1" smtClean="0"/>
              <a:t>MapML</a:t>
            </a:r>
            <a:r>
              <a:rPr lang="en-US" noProof="0" dirty="0" smtClean="0"/>
              <a:t> as an output of a Machine Learning process.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hlinkClick r:id="rId2"/>
              </a:rPr>
              <a:t>OGC Testbed-15: Quebec Model </a:t>
            </a:r>
            <a:r>
              <a:rPr lang="en-US" noProof="0" dirty="0" err="1" smtClean="0">
                <a:hlinkClick r:id="rId2"/>
              </a:rPr>
              <a:t>MapML</a:t>
            </a:r>
            <a:r>
              <a:rPr lang="en-US" noProof="0" dirty="0" smtClean="0">
                <a:hlinkClick r:id="rId2"/>
              </a:rPr>
              <a:t> Engineering Report</a:t>
            </a:r>
            <a:r>
              <a:rPr lang="en-US" noProof="0" dirty="0" smtClean="0"/>
              <a:t> </a:t>
            </a:r>
          </a:p>
          <a:p>
            <a:pPr lvl="1"/>
            <a:r>
              <a:rPr lang="en-US" noProof="0" dirty="0" smtClean="0"/>
              <a:t>19-046r1 Scott </a:t>
            </a:r>
            <a:r>
              <a:rPr lang="en-US" noProof="0" dirty="0" err="1" smtClean="0"/>
              <a:t>Serich</a:t>
            </a:r>
            <a:endParaRPr lang="en-US" noProof="0" dirty="0" smtClean="0"/>
          </a:p>
          <a:p>
            <a:pPr lvl="1"/>
            <a:r>
              <a:rPr lang="en-US" noProof="0" dirty="0" smtClean="0"/>
              <a:t>Suggestion for OGC API Features to negotiate </a:t>
            </a:r>
            <a:r>
              <a:rPr lang="en-US" noProof="0" dirty="0" err="1" smtClean="0"/>
              <a:t>MapML</a:t>
            </a:r>
            <a:r>
              <a:rPr lang="en-US" noProof="0" dirty="0" smtClean="0"/>
              <a:t> content in the /</a:t>
            </a:r>
            <a:r>
              <a:rPr lang="en-US" i="1" noProof="0" dirty="0" smtClean="0"/>
              <a:t>items</a:t>
            </a:r>
            <a:r>
              <a:rPr lang="en-US" noProof="0" dirty="0" smtClean="0"/>
              <a:t> response for retrieving &lt;features&gt;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hlinkClick r:id="rId3"/>
              </a:rPr>
              <a:t>OGC Testbed-14: </a:t>
            </a:r>
            <a:r>
              <a:rPr lang="en-US" noProof="0" dirty="0" err="1" smtClean="0">
                <a:hlinkClick r:id="rId3"/>
              </a:rPr>
              <a:t>MapML</a:t>
            </a:r>
            <a:r>
              <a:rPr lang="en-US" noProof="0" dirty="0" smtClean="0">
                <a:hlinkClick r:id="rId3"/>
              </a:rPr>
              <a:t> Engineering Report</a:t>
            </a:r>
            <a:r>
              <a:rPr lang="en-US" noProof="0" dirty="0" smtClean="0"/>
              <a:t> </a:t>
            </a:r>
          </a:p>
          <a:p>
            <a:pPr lvl="1"/>
            <a:r>
              <a:rPr lang="en-US" noProof="0" dirty="0" smtClean="0"/>
              <a:t>18-023r1 Joan Masó</a:t>
            </a:r>
          </a:p>
          <a:p>
            <a:pPr lvl="1"/>
            <a:r>
              <a:rPr lang="en-US" noProof="0" dirty="0" smtClean="0"/>
              <a:t>Suggestion for </a:t>
            </a:r>
            <a:r>
              <a:rPr lang="en-US" noProof="0" dirty="0" err="1" smtClean="0"/>
              <a:t>MapML</a:t>
            </a:r>
            <a:r>
              <a:rPr lang="en-US" noProof="0" dirty="0" smtClean="0"/>
              <a:t> to include URI templates instead of explicit references to tiles</a:t>
            </a:r>
          </a:p>
          <a:p>
            <a:pPr lvl="2"/>
            <a:r>
              <a:rPr lang="en-US" dirty="0" smtClean="0"/>
              <a:t>Incorporated in the </a:t>
            </a:r>
            <a:r>
              <a:rPr lang="en-US" dirty="0" err="1" smtClean="0"/>
              <a:t>MapML</a:t>
            </a:r>
            <a:r>
              <a:rPr lang="en-US" dirty="0" smtClean="0"/>
              <a:t> standard draft</a:t>
            </a:r>
          </a:p>
          <a:p>
            <a:pPr lvl="2"/>
            <a:endParaRPr lang="en-US" noProof="0" dirty="0" smtClean="0"/>
          </a:p>
          <a:p>
            <a:r>
              <a:rPr lang="en-US" noProof="0" dirty="0" smtClean="0">
                <a:hlinkClick r:id="rId4"/>
              </a:rPr>
              <a:t>OGC Testbed-13: </a:t>
            </a:r>
            <a:r>
              <a:rPr lang="en-US" noProof="0" dirty="0" err="1" smtClean="0">
                <a:hlinkClick r:id="rId4"/>
              </a:rPr>
              <a:t>MapML</a:t>
            </a:r>
            <a:r>
              <a:rPr lang="en-US" noProof="0" dirty="0" smtClean="0">
                <a:hlinkClick r:id="rId4"/>
              </a:rPr>
              <a:t> Engineering Report</a:t>
            </a:r>
            <a:r>
              <a:rPr lang="en-US" noProof="0" dirty="0" smtClean="0"/>
              <a:t> </a:t>
            </a:r>
          </a:p>
          <a:p>
            <a:pPr lvl="1"/>
            <a:r>
              <a:rPr lang="en-US" noProof="0" dirty="0" smtClean="0"/>
              <a:t>17-019 Joan </a:t>
            </a:r>
            <a:r>
              <a:rPr lang="en-US" noProof="0" dirty="0" err="1" smtClean="0"/>
              <a:t>Maso</a:t>
            </a:r>
            <a:endParaRPr lang="en-US" noProof="0" dirty="0" smtClean="0"/>
          </a:p>
          <a:p>
            <a:pPr lvl="1"/>
            <a:r>
              <a:rPr lang="en-US" noProof="0" dirty="0" smtClean="0"/>
              <a:t>Comparing </a:t>
            </a:r>
            <a:r>
              <a:rPr lang="en-US" noProof="0" dirty="0" err="1" smtClean="0"/>
              <a:t>MapML</a:t>
            </a:r>
            <a:r>
              <a:rPr lang="en-US" noProof="0" dirty="0" smtClean="0"/>
              <a:t> with OWS Context</a:t>
            </a:r>
          </a:p>
          <a:p>
            <a:pPr lvl="1">
              <a:buNone/>
            </a:pPr>
            <a:endParaRPr lang="en-US" noProof="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97FA89-CADA-B54F-92CB-DE11EC0A07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connection of </a:t>
            </a:r>
            <a:r>
              <a:rPr lang="en-US" noProof="0" dirty="0" err="1" smtClean="0"/>
              <a:t>MapML</a:t>
            </a:r>
            <a:r>
              <a:rPr lang="en-US" noProof="0" dirty="0" smtClean="0"/>
              <a:t> with OGC</a:t>
            </a:r>
            <a:endParaRPr lang="en-US" noProof="0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7924800" y="6553200"/>
            <a:ext cx="426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© 2017 Open Geospatial Consortium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199252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OGC and </a:t>
            </a:r>
            <a:r>
              <a:rPr lang="en-US" dirty="0" err="1" smtClean="0"/>
              <a:t>MapML</a:t>
            </a:r>
            <a:r>
              <a:rPr lang="en-US" dirty="0" smtClean="0"/>
              <a:t> share exactl</a:t>
            </a:r>
            <a:r>
              <a:rPr lang="en-US" dirty="0" smtClean="0"/>
              <a:t>y the</a:t>
            </a:r>
            <a:r>
              <a:rPr lang="en-US" dirty="0" smtClean="0"/>
              <a:t> same </a:t>
            </a:r>
            <a:r>
              <a:rPr lang="en-US" dirty="0" err="1" smtClean="0"/>
              <a:t>TileMatrixSet</a:t>
            </a:r>
            <a:r>
              <a:rPr lang="en-US" dirty="0" smtClean="0"/>
              <a:t> concept. </a:t>
            </a:r>
            <a:r>
              <a:rPr lang="en-US" dirty="0" err="1" smtClean="0"/>
              <a:t>MapML</a:t>
            </a:r>
            <a:r>
              <a:rPr lang="en-US" dirty="0" smtClean="0"/>
              <a:t> calls </a:t>
            </a:r>
            <a:r>
              <a:rPr lang="en-US" dirty="0" smtClean="0"/>
              <a:t>it </a:t>
            </a:r>
            <a:r>
              <a:rPr lang="en-US" i="1" dirty="0" smtClean="0"/>
              <a:t>Tiled Coordinate Reference </a:t>
            </a:r>
            <a:r>
              <a:rPr lang="en-US" i="1" dirty="0" smtClean="0"/>
              <a:t>System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err="1" smtClean="0"/>
              <a:t>MapML</a:t>
            </a:r>
            <a:r>
              <a:rPr lang="en-US" dirty="0" smtClean="0"/>
              <a:t> defines </a:t>
            </a:r>
            <a:r>
              <a:rPr lang="en-US" dirty="0" smtClean="0"/>
              <a:t>4 </a:t>
            </a:r>
            <a:r>
              <a:rPr lang="en-US" i="1" dirty="0" smtClean="0"/>
              <a:t>Tiled Coordinate Reference Systems</a:t>
            </a:r>
            <a:r>
              <a:rPr lang="en-US" dirty="0" smtClean="0"/>
              <a:t> </a:t>
            </a:r>
            <a:r>
              <a:rPr lang="en-US" dirty="0" smtClean="0"/>
              <a:t>that you can use. OGC allows for any </a:t>
            </a:r>
            <a:r>
              <a:rPr lang="en-US" i="1" dirty="0" err="1" smtClean="0"/>
              <a:t>TileMatrixSet</a:t>
            </a:r>
            <a:endParaRPr lang="en-US" i="1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3 </a:t>
            </a:r>
            <a:r>
              <a:rPr lang="en-US" dirty="0" smtClean="0"/>
              <a:t>of the 4 </a:t>
            </a:r>
            <a:r>
              <a:rPr lang="en-US" dirty="0" smtClean="0"/>
              <a:t>"</a:t>
            </a:r>
            <a:r>
              <a:rPr lang="en-US" dirty="0" err="1" smtClean="0"/>
              <a:t>tcrs</a:t>
            </a:r>
            <a:r>
              <a:rPr lang="en-US" dirty="0" smtClean="0"/>
              <a:t>" </a:t>
            </a:r>
            <a:r>
              <a:rPr lang="en-US" dirty="0" smtClean="0"/>
              <a:t>in </a:t>
            </a:r>
            <a:r>
              <a:rPr lang="en-US" dirty="0" err="1" smtClean="0"/>
              <a:t>MapML</a:t>
            </a:r>
            <a:r>
              <a:rPr lang="en-US" dirty="0" smtClean="0"/>
              <a:t> are </a:t>
            </a:r>
            <a:r>
              <a:rPr lang="en-US" dirty="0" smtClean="0"/>
              <a:t>also defined </a:t>
            </a:r>
            <a:r>
              <a:rPr lang="en-US" dirty="0" smtClean="0"/>
              <a:t>in Annex </a:t>
            </a:r>
            <a:r>
              <a:rPr lang="en-US" dirty="0" smtClean="0"/>
              <a:t>D of the OGC Two </a:t>
            </a:r>
            <a:r>
              <a:rPr lang="en-US" dirty="0" smtClean="0"/>
              <a:t>D</a:t>
            </a:r>
            <a:r>
              <a:rPr lang="en-US" dirty="0" smtClean="0"/>
              <a:t>imensional Tile Matrix Set standard</a:t>
            </a:r>
            <a:endParaRPr lang="en-U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97FA89-CADA-B54F-92CB-DE11EC0A07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all about </a:t>
            </a:r>
            <a:r>
              <a:rPr lang="en-US" dirty="0" smtClean="0"/>
              <a:t>tiles </a:t>
            </a:r>
            <a:r>
              <a:rPr lang="en-US" sz="2400" dirty="0" smtClean="0"/>
              <a:t>(and features)</a:t>
            </a:r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0"/>
          </p:nvPr>
        </p:nvSpPr>
        <p:spPr>
          <a:xfrm>
            <a:off x="333374" y="3522278"/>
            <a:ext cx="2540455" cy="2501970"/>
          </a:xfrm>
        </p:spPr>
        <p:txBody>
          <a:bodyPr/>
          <a:lstStyle/>
          <a:p>
            <a:r>
              <a:rPr lang="en-US" smtClean="0"/>
              <a:t>OSMTILE</a:t>
            </a:r>
          </a:p>
          <a:p>
            <a:r>
              <a:rPr lang="en-US" smtClean="0"/>
              <a:t>CBMTILE</a:t>
            </a:r>
          </a:p>
          <a:p>
            <a:r>
              <a:rPr lang="en-US" smtClean="0"/>
              <a:t>APSTILE</a:t>
            </a:r>
          </a:p>
          <a:p>
            <a:r>
              <a:rPr lang="en-US" smtClean="0"/>
              <a:t>WGS84</a:t>
            </a:r>
            <a:endParaRPr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1"/>
          </p:nvPr>
        </p:nvSpPr>
        <p:spPr>
          <a:xfrm>
            <a:off x="2649654" y="3522278"/>
            <a:ext cx="5686186" cy="2501970"/>
          </a:xfrm>
        </p:spPr>
        <p:txBody>
          <a:bodyPr/>
          <a:lstStyle/>
          <a:p>
            <a:r>
              <a:rPr lang="en-US" dirty="0" err="1" smtClean="0"/>
              <a:t>WebMercatorQuad</a:t>
            </a:r>
            <a:endParaRPr lang="en-US" dirty="0" smtClean="0"/>
          </a:p>
          <a:p>
            <a:r>
              <a:rPr lang="en-US" dirty="0" smtClean="0"/>
              <a:t>CanadianNAD83_LCC</a:t>
            </a:r>
          </a:p>
          <a:p>
            <a:r>
              <a:rPr lang="en-US" i="1" dirty="0" smtClean="0"/>
              <a:t>Not yet. </a:t>
            </a:r>
            <a:r>
              <a:rPr lang="en-US" i="1" dirty="0" smtClean="0"/>
              <a:t>DIY is possible</a:t>
            </a:r>
            <a:endParaRPr lang="en-US" i="1" dirty="0" smtClean="0"/>
          </a:p>
          <a:p>
            <a:r>
              <a:rPr lang="en-US" dirty="0" smtClean="0"/>
              <a:t>WorldCRS84Quad</a:t>
            </a:r>
            <a:endParaRPr lang="en-US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7924800" y="6553200"/>
            <a:ext cx="426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© 2017 Open Geospatial Consortium</a:t>
            </a:r>
            <a:endParaRPr lang="en-US" dirty="0"/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8123182" y="2964832"/>
            <a:ext cx="3547675" cy="3700610"/>
            <a:chOff x="3861" y="1084"/>
            <a:chExt cx="5558" cy="5555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5904" y="3124"/>
              <a:ext cx="3515" cy="3515"/>
              <a:chOff x="1338" y="2296"/>
              <a:chExt cx="1406" cy="1406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1338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519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1701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1882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2064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2245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2427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2608" y="356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1338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1519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1701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1882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6" name="Rectangle 16"/>
              <p:cNvSpPr>
                <a:spLocks noChangeArrowheads="1"/>
              </p:cNvSpPr>
              <p:nvPr/>
            </p:nvSpPr>
            <p:spPr bwMode="auto">
              <a:xfrm>
                <a:off x="2064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2245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8" name="Rectangle 18"/>
              <p:cNvSpPr>
                <a:spLocks noChangeArrowheads="1"/>
              </p:cNvSpPr>
              <p:nvPr/>
            </p:nvSpPr>
            <p:spPr bwMode="auto">
              <a:xfrm>
                <a:off x="2427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9" name="Rectangle 19"/>
              <p:cNvSpPr>
                <a:spLocks noChangeArrowheads="1"/>
              </p:cNvSpPr>
              <p:nvPr/>
            </p:nvSpPr>
            <p:spPr bwMode="auto">
              <a:xfrm>
                <a:off x="2608" y="3385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0" name="Rectangle 20"/>
              <p:cNvSpPr>
                <a:spLocks noChangeArrowheads="1"/>
              </p:cNvSpPr>
              <p:nvPr/>
            </p:nvSpPr>
            <p:spPr bwMode="auto">
              <a:xfrm>
                <a:off x="1338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1" name="Rectangle 21"/>
              <p:cNvSpPr>
                <a:spLocks noChangeArrowheads="1"/>
              </p:cNvSpPr>
              <p:nvPr/>
            </p:nvSpPr>
            <p:spPr bwMode="auto">
              <a:xfrm>
                <a:off x="1519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2" name="Rectangle 22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3" name="Rectangle 23"/>
              <p:cNvSpPr>
                <a:spLocks noChangeArrowheads="1"/>
              </p:cNvSpPr>
              <p:nvPr/>
            </p:nvSpPr>
            <p:spPr bwMode="auto">
              <a:xfrm>
                <a:off x="1882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4" name="Rectangle 24"/>
              <p:cNvSpPr>
                <a:spLocks noChangeArrowheads="1"/>
              </p:cNvSpPr>
              <p:nvPr/>
            </p:nvSpPr>
            <p:spPr bwMode="auto">
              <a:xfrm>
                <a:off x="2064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5" name="Rectangle 25"/>
              <p:cNvSpPr>
                <a:spLocks noChangeArrowheads="1"/>
              </p:cNvSpPr>
              <p:nvPr/>
            </p:nvSpPr>
            <p:spPr bwMode="auto">
              <a:xfrm>
                <a:off x="2245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/>
            </p:nvSpPr>
            <p:spPr bwMode="auto">
              <a:xfrm>
                <a:off x="2427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7" name="Rectangle 27"/>
              <p:cNvSpPr>
                <a:spLocks noChangeArrowheads="1"/>
              </p:cNvSpPr>
              <p:nvPr/>
            </p:nvSpPr>
            <p:spPr bwMode="auto">
              <a:xfrm>
                <a:off x="2608" y="3203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/>
            </p:nvSpPr>
            <p:spPr bwMode="auto">
              <a:xfrm>
                <a:off x="1338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9" name="Rectangle 29"/>
              <p:cNvSpPr>
                <a:spLocks noChangeArrowheads="1"/>
              </p:cNvSpPr>
              <p:nvPr/>
            </p:nvSpPr>
            <p:spPr bwMode="auto">
              <a:xfrm>
                <a:off x="1519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/>
            </p:nvSpPr>
            <p:spPr bwMode="auto">
              <a:xfrm>
                <a:off x="1701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1" name="Rectangle 31"/>
              <p:cNvSpPr>
                <a:spLocks noChangeArrowheads="1"/>
              </p:cNvSpPr>
              <p:nvPr/>
            </p:nvSpPr>
            <p:spPr bwMode="auto">
              <a:xfrm>
                <a:off x="1882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/>
            </p:nvSpPr>
            <p:spPr bwMode="auto">
              <a:xfrm>
                <a:off x="2064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3" name="Rectangle 33"/>
              <p:cNvSpPr>
                <a:spLocks noChangeArrowheads="1"/>
              </p:cNvSpPr>
              <p:nvPr/>
            </p:nvSpPr>
            <p:spPr bwMode="auto">
              <a:xfrm>
                <a:off x="2245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4" name="Rectangle 34"/>
              <p:cNvSpPr>
                <a:spLocks noChangeArrowheads="1"/>
              </p:cNvSpPr>
              <p:nvPr/>
            </p:nvSpPr>
            <p:spPr bwMode="auto">
              <a:xfrm>
                <a:off x="2427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5" name="Rectangle 35"/>
              <p:cNvSpPr>
                <a:spLocks noChangeArrowheads="1"/>
              </p:cNvSpPr>
              <p:nvPr/>
            </p:nvSpPr>
            <p:spPr bwMode="auto">
              <a:xfrm>
                <a:off x="2608" y="3022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6" name="Rectangle 36"/>
              <p:cNvSpPr>
                <a:spLocks noChangeArrowheads="1"/>
              </p:cNvSpPr>
              <p:nvPr/>
            </p:nvSpPr>
            <p:spPr bwMode="auto">
              <a:xfrm>
                <a:off x="1338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7" name="Rectangle 37"/>
              <p:cNvSpPr>
                <a:spLocks noChangeArrowheads="1"/>
              </p:cNvSpPr>
              <p:nvPr/>
            </p:nvSpPr>
            <p:spPr bwMode="auto">
              <a:xfrm>
                <a:off x="1519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8" name="Rectangle 38"/>
              <p:cNvSpPr>
                <a:spLocks noChangeArrowheads="1"/>
              </p:cNvSpPr>
              <p:nvPr/>
            </p:nvSpPr>
            <p:spPr bwMode="auto">
              <a:xfrm>
                <a:off x="1701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9" name="Rectangle 39"/>
              <p:cNvSpPr>
                <a:spLocks noChangeArrowheads="1"/>
              </p:cNvSpPr>
              <p:nvPr/>
            </p:nvSpPr>
            <p:spPr bwMode="auto">
              <a:xfrm>
                <a:off x="1882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0" name="Rectangle 40"/>
              <p:cNvSpPr>
                <a:spLocks noChangeArrowheads="1"/>
              </p:cNvSpPr>
              <p:nvPr/>
            </p:nvSpPr>
            <p:spPr bwMode="auto">
              <a:xfrm>
                <a:off x="2064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1" name="Rectangle 41"/>
              <p:cNvSpPr>
                <a:spLocks noChangeArrowheads="1"/>
              </p:cNvSpPr>
              <p:nvPr/>
            </p:nvSpPr>
            <p:spPr bwMode="auto">
              <a:xfrm>
                <a:off x="2245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2" name="Rectangle 42"/>
              <p:cNvSpPr>
                <a:spLocks noChangeArrowheads="1"/>
              </p:cNvSpPr>
              <p:nvPr/>
            </p:nvSpPr>
            <p:spPr bwMode="auto">
              <a:xfrm>
                <a:off x="2427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3" name="Rectangle 43"/>
              <p:cNvSpPr>
                <a:spLocks noChangeArrowheads="1"/>
              </p:cNvSpPr>
              <p:nvPr/>
            </p:nvSpPr>
            <p:spPr bwMode="auto">
              <a:xfrm>
                <a:off x="2608" y="2840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4" name="Rectangle 44"/>
              <p:cNvSpPr>
                <a:spLocks noChangeArrowheads="1"/>
              </p:cNvSpPr>
              <p:nvPr/>
            </p:nvSpPr>
            <p:spPr bwMode="auto">
              <a:xfrm>
                <a:off x="1338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5" name="Rectangle 45"/>
              <p:cNvSpPr>
                <a:spLocks noChangeArrowheads="1"/>
              </p:cNvSpPr>
              <p:nvPr/>
            </p:nvSpPr>
            <p:spPr bwMode="auto">
              <a:xfrm>
                <a:off x="1519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6" name="Rectangle 46"/>
              <p:cNvSpPr>
                <a:spLocks noChangeArrowheads="1"/>
              </p:cNvSpPr>
              <p:nvPr/>
            </p:nvSpPr>
            <p:spPr bwMode="auto">
              <a:xfrm>
                <a:off x="1701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7" name="Rectangle 47"/>
              <p:cNvSpPr>
                <a:spLocks noChangeArrowheads="1"/>
              </p:cNvSpPr>
              <p:nvPr/>
            </p:nvSpPr>
            <p:spPr bwMode="auto">
              <a:xfrm>
                <a:off x="1882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8" name="Rectangle 48"/>
              <p:cNvSpPr>
                <a:spLocks noChangeArrowheads="1"/>
              </p:cNvSpPr>
              <p:nvPr/>
            </p:nvSpPr>
            <p:spPr bwMode="auto">
              <a:xfrm>
                <a:off x="2064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9" name="Rectangle 49"/>
              <p:cNvSpPr>
                <a:spLocks noChangeArrowheads="1"/>
              </p:cNvSpPr>
              <p:nvPr/>
            </p:nvSpPr>
            <p:spPr bwMode="auto">
              <a:xfrm>
                <a:off x="2245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0" name="Rectangle 50"/>
              <p:cNvSpPr>
                <a:spLocks noChangeArrowheads="1"/>
              </p:cNvSpPr>
              <p:nvPr/>
            </p:nvSpPr>
            <p:spPr bwMode="auto">
              <a:xfrm>
                <a:off x="2427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1" name="Rectangle 51"/>
              <p:cNvSpPr>
                <a:spLocks noChangeArrowheads="1"/>
              </p:cNvSpPr>
              <p:nvPr/>
            </p:nvSpPr>
            <p:spPr bwMode="auto">
              <a:xfrm>
                <a:off x="2608" y="2659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2" name="Rectangle 52"/>
              <p:cNvSpPr>
                <a:spLocks noChangeArrowheads="1"/>
              </p:cNvSpPr>
              <p:nvPr/>
            </p:nvSpPr>
            <p:spPr bwMode="auto">
              <a:xfrm>
                <a:off x="1338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3" name="Rectangle 53"/>
              <p:cNvSpPr>
                <a:spLocks noChangeArrowheads="1"/>
              </p:cNvSpPr>
              <p:nvPr/>
            </p:nvSpPr>
            <p:spPr bwMode="auto">
              <a:xfrm>
                <a:off x="1519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4" name="Rectangle 54"/>
              <p:cNvSpPr>
                <a:spLocks noChangeArrowheads="1"/>
              </p:cNvSpPr>
              <p:nvPr/>
            </p:nvSpPr>
            <p:spPr bwMode="auto">
              <a:xfrm>
                <a:off x="1701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5" name="Rectangle 55"/>
              <p:cNvSpPr>
                <a:spLocks noChangeArrowheads="1"/>
              </p:cNvSpPr>
              <p:nvPr/>
            </p:nvSpPr>
            <p:spPr bwMode="auto">
              <a:xfrm>
                <a:off x="1882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6" name="Rectangle 56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7" name="Rectangle 57"/>
              <p:cNvSpPr>
                <a:spLocks noChangeArrowheads="1"/>
              </p:cNvSpPr>
              <p:nvPr/>
            </p:nvSpPr>
            <p:spPr bwMode="auto">
              <a:xfrm>
                <a:off x="2245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8" name="Rectangle 58"/>
              <p:cNvSpPr>
                <a:spLocks noChangeArrowheads="1"/>
              </p:cNvSpPr>
              <p:nvPr/>
            </p:nvSpPr>
            <p:spPr bwMode="auto">
              <a:xfrm>
                <a:off x="2427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9" name="Rectangle 59"/>
              <p:cNvSpPr>
                <a:spLocks noChangeArrowheads="1"/>
              </p:cNvSpPr>
              <p:nvPr/>
            </p:nvSpPr>
            <p:spPr bwMode="auto">
              <a:xfrm>
                <a:off x="2608" y="2477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0" name="Rectangle 60"/>
              <p:cNvSpPr>
                <a:spLocks noChangeArrowheads="1"/>
              </p:cNvSpPr>
              <p:nvPr/>
            </p:nvSpPr>
            <p:spPr bwMode="auto">
              <a:xfrm>
                <a:off x="1338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1" name="Rectangle 61"/>
              <p:cNvSpPr>
                <a:spLocks noChangeArrowheads="1"/>
              </p:cNvSpPr>
              <p:nvPr/>
            </p:nvSpPr>
            <p:spPr bwMode="auto">
              <a:xfrm>
                <a:off x="1519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2" name="Rectangle 62"/>
              <p:cNvSpPr>
                <a:spLocks noChangeArrowheads="1"/>
              </p:cNvSpPr>
              <p:nvPr/>
            </p:nvSpPr>
            <p:spPr bwMode="auto">
              <a:xfrm>
                <a:off x="1701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3" name="Rectangle 63"/>
              <p:cNvSpPr>
                <a:spLocks noChangeArrowheads="1"/>
              </p:cNvSpPr>
              <p:nvPr/>
            </p:nvSpPr>
            <p:spPr bwMode="auto">
              <a:xfrm>
                <a:off x="1882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4" name="Rectangle 64"/>
              <p:cNvSpPr>
                <a:spLocks noChangeArrowheads="1"/>
              </p:cNvSpPr>
              <p:nvPr/>
            </p:nvSpPr>
            <p:spPr bwMode="auto">
              <a:xfrm>
                <a:off x="2064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5" name="Rectangle 65"/>
              <p:cNvSpPr>
                <a:spLocks noChangeArrowheads="1"/>
              </p:cNvSpPr>
              <p:nvPr/>
            </p:nvSpPr>
            <p:spPr bwMode="auto">
              <a:xfrm>
                <a:off x="2245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6" name="Rectangle 66"/>
              <p:cNvSpPr>
                <a:spLocks noChangeArrowheads="1"/>
              </p:cNvSpPr>
              <p:nvPr/>
            </p:nvSpPr>
            <p:spPr bwMode="auto">
              <a:xfrm>
                <a:off x="2427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7" name="Rectangle 67"/>
              <p:cNvSpPr>
                <a:spLocks noChangeArrowheads="1"/>
              </p:cNvSpPr>
              <p:nvPr/>
            </p:nvSpPr>
            <p:spPr bwMode="auto">
              <a:xfrm>
                <a:off x="2608" y="2296"/>
                <a:ext cx="136" cy="1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5188" name="Group 68"/>
            <p:cNvGrpSpPr>
              <a:grpSpLocks/>
            </p:cNvGrpSpPr>
            <p:nvPr/>
          </p:nvGrpSpPr>
          <p:grpSpPr bwMode="auto">
            <a:xfrm>
              <a:off x="5677" y="2897"/>
              <a:ext cx="3175" cy="3175"/>
              <a:chOff x="4195" y="1525"/>
              <a:chExt cx="1270" cy="1270"/>
            </a:xfrm>
          </p:grpSpPr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4196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4468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1" name="Rectangle 71"/>
              <p:cNvSpPr>
                <a:spLocks noChangeArrowheads="1"/>
              </p:cNvSpPr>
              <p:nvPr/>
            </p:nvSpPr>
            <p:spPr bwMode="auto">
              <a:xfrm>
                <a:off x="4741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2" name="Rectangle 72"/>
              <p:cNvSpPr>
                <a:spLocks noChangeArrowheads="1"/>
              </p:cNvSpPr>
              <p:nvPr/>
            </p:nvSpPr>
            <p:spPr bwMode="auto">
              <a:xfrm>
                <a:off x="5013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3" name="Rectangle 73"/>
              <p:cNvSpPr>
                <a:spLocks noChangeArrowheads="1"/>
              </p:cNvSpPr>
              <p:nvPr/>
            </p:nvSpPr>
            <p:spPr bwMode="auto">
              <a:xfrm>
                <a:off x="4196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4" name="Rectangle 74"/>
              <p:cNvSpPr>
                <a:spLocks noChangeArrowheads="1"/>
              </p:cNvSpPr>
              <p:nvPr/>
            </p:nvSpPr>
            <p:spPr bwMode="auto">
              <a:xfrm>
                <a:off x="4468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5" name="Rectangle 75"/>
              <p:cNvSpPr>
                <a:spLocks noChangeArrowheads="1"/>
              </p:cNvSpPr>
              <p:nvPr/>
            </p:nvSpPr>
            <p:spPr bwMode="auto">
              <a:xfrm>
                <a:off x="4741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6" name="Rectangle 76"/>
              <p:cNvSpPr>
                <a:spLocks noChangeArrowheads="1"/>
              </p:cNvSpPr>
              <p:nvPr/>
            </p:nvSpPr>
            <p:spPr bwMode="auto">
              <a:xfrm>
                <a:off x="5013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7" name="Rectangle 77"/>
              <p:cNvSpPr>
                <a:spLocks noChangeArrowheads="1"/>
              </p:cNvSpPr>
              <p:nvPr/>
            </p:nvSpPr>
            <p:spPr bwMode="auto">
              <a:xfrm>
                <a:off x="4196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8" name="Rectangle 78"/>
              <p:cNvSpPr>
                <a:spLocks noChangeArrowheads="1"/>
              </p:cNvSpPr>
              <p:nvPr/>
            </p:nvSpPr>
            <p:spPr bwMode="auto">
              <a:xfrm>
                <a:off x="4468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9" name="Rectangle 79"/>
              <p:cNvSpPr>
                <a:spLocks noChangeArrowheads="1"/>
              </p:cNvSpPr>
              <p:nvPr/>
            </p:nvSpPr>
            <p:spPr bwMode="auto">
              <a:xfrm>
                <a:off x="4741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0" name="Rectangle 80"/>
              <p:cNvSpPr>
                <a:spLocks noChangeArrowheads="1"/>
              </p:cNvSpPr>
              <p:nvPr/>
            </p:nvSpPr>
            <p:spPr bwMode="auto">
              <a:xfrm>
                <a:off x="5013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1" name="Rectangle 81"/>
              <p:cNvSpPr>
                <a:spLocks noChangeArrowheads="1"/>
              </p:cNvSpPr>
              <p:nvPr/>
            </p:nvSpPr>
            <p:spPr bwMode="auto">
              <a:xfrm>
                <a:off x="4196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2" name="Rectangle 82"/>
              <p:cNvSpPr>
                <a:spLocks noChangeArrowheads="1"/>
              </p:cNvSpPr>
              <p:nvPr/>
            </p:nvSpPr>
            <p:spPr bwMode="auto">
              <a:xfrm>
                <a:off x="4468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3" name="Rectangle 83"/>
              <p:cNvSpPr>
                <a:spLocks noChangeArrowheads="1"/>
              </p:cNvSpPr>
              <p:nvPr/>
            </p:nvSpPr>
            <p:spPr bwMode="auto">
              <a:xfrm>
                <a:off x="4741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4" name="Rectangle 84"/>
              <p:cNvSpPr>
                <a:spLocks noChangeArrowheads="1"/>
              </p:cNvSpPr>
              <p:nvPr/>
            </p:nvSpPr>
            <p:spPr bwMode="auto">
              <a:xfrm>
                <a:off x="5013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5284" y="2342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5284" y="2070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7" name="Rectangle 87"/>
              <p:cNvSpPr>
                <a:spLocks noChangeArrowheads="1"/>
              </p:cNvSpPr>
              <p:nvPr/>
            </p:nvSpPr>
            <p:spPr bwMode="auto">
              <a:xfrm>
                <a:off x="5284" y="1797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8" name="Rectangle 88"/>
              <p:cNvSpPr>
                <a:spLocks noChangeArrowheads="1"/>
              </p:cNvSpPr>
              <p:nvPr/>
            </p:nvSpPr>
            <p:spPr bwMode="auto">
              <a:xfrm>
                <a:off x="5284" y="1525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9" name="Rectangle 89"/>
              <p:cNvSpPr>
                <a:spLocks noChangeArrowheads="1"/>
              </p:cNvSpPr>
              <p:nvPr/>
            </p:nvSpPr>
            <p:spPr bwMode="auto">
              <a:xfrm>
                <a:off x="4195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0" name="Rectangle 90"/>
              <p:cNvSpPr>
                <a:spLocks noChangeArrowheads="1"/>
              </p:cNvSpPr>
              <p:nvPr/>
            </p:nvSpPr>
            <p:spPr bwMode="auto">
              <a:xfrm>
                <a:off x="4467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1" name="Rectangle 91"/>
              <p:cNvSpPr>
                <a:spLocks noChangeArrowheads="1"/>
              </p:cNvSpPr>
              <p:nvPr/>
            </p:nvSpPr>
            <p:spPr bwMode="auto">
              <a:xfrm>
                <a:off x="4740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2" name="Rectangle 92"/>
              <p:cNvSpPr>
                <a:spLocks noChangeArrowheads="1"/>
              </p:cNvSpPr>
              <p:nvPr/>
            </p:nvSpPr>
            <p:spPr bwMode="auto">
              <a:xfrm>
                <a:off x="5012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3" name="Rectangle 93"/>
              <p:cNvSpPr>
                <a:spLocks noChangeArrowheads="1"/>
              </p:cNvSpPr>
              <p:nvPr/>
            </p:nvSpPr>
            <p:spPr bwMode="auto">
              <a:xfrm>
                <a:off x="5283" y="2614"/>
                <a:ext cx="181" cy="181"/>
              </a:xfrm>
              <a:prstGeom prst="rect">
                <a:avLst/>
              </a:prstGeom>
              <a:solidFill>
                <a:srgbClr val="81C6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214" name="Line 94"/>
            <p:cNvSpPr>
              <a:spLocks noChangeShapeType="1"/>
            </p:cNvSpPr>
            <p:nvPr/>
          </p:nvSpPr>
          <p:spPr bwMode="auto">
            <a:xfrm flipH="1" flipV="1">
              <a:off x="3861" y="1084"/>
              <a:ext cx="2043" cy="5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5" name="Line 95"/>
            <p:cNvSpPr>
              <a:spLocks noChangeShapeType="1"/>
            </p:cNvSpPr>
            <p:nvPr/>
          </p:nvSpPr>
          <p:spPr bwMode="auto">
            <a:xfrm flipH="1" flipV="1">
              <a:off x="3861" y="1084"/>
              <a:ext cx="5558" cy="20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216" name="Group 96"/>
            <p:cNvGrpSpPr>
              <a:grpSpLocks/>
            </p:cNvGrpSpPr>
            <p:nvPr/>
          </p:nvGrpSpPr>
          <p:grpSpPr bwMode="auto">
            <a:xfrm>
              <a:off x="5449" y="2672"/>
              <a:ext cx="2720" cy="2720"/>
              <a:chOff x="3107" y="2115"/>
              <a:chExt cx="1088" cy="1088"/>
            </a:xfrm>
          </p:grpSpPr>
          <p:sp>
            <p:nvSpPr>
              <p:cNvPr id="5217" name="Rectangle 97"/>
              <p:cNvSpPr>
                <a:spLocks noChangeArrowheads="1"/>
              </p:cNvSpPr>
              <p:nvPr/>
            </p:nvSpPr>
            <p:spPr bwMode="auto">
              <a:xfrm>
                <a:off x="3107" y="2524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515" y="2524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107" y="2115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0" name="Rectangle 100"/>
              <p:cNvSpPr>
                <a:spLocks noChangeArrowheads="1"/>
              </p:cNvSpPr>
              <p:nvPr/>
            </p:nvSpPr>
            <p:spPr bwMode="auto">
              <a:xfrm>
                <a:off x="3515" y="2115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1" name="Rectangle 101"/>
              <p:cNvSpPr>
                <a:spLocks noChangeArrowheads="1"/>
              </p:cNvSpPr>
              <p:nvPr/>
            </p:nvSpPr>
            <p:spPr bwMode="auto">
              <a:xfrm>
                <a:off x="3923" y="2524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2" name="Rectangle 102"/>
              <p:cNvSpPr>
                <a:spLocks noChangeArrowheads="1"/>
              </p:cNvSpPr>
              <p:nvPr/>
            </p:nvSpPr>
            <p:spPr bwMode="auto">
              <a:xfrm>
                <a:off x="3923" y="2115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3" name="Rectangle 103"/>
              <p:cNvSpPr>
                <a:spLocks noChangeArrowheads="1"/>
              </p:cNvSpPr>
              <p:nvPr/>
            </p:nvSpPr>
            <p:spPr bwMode="auto">
              <a:xfrm>
                <a:off x="3107" y="2931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/>
            </p:nvSpPr>
            <p:spPr bwMode="auto">
              <a:xfrm>
                <a:off x="3515" y="2931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/>
            </p:nvSpPr>
            <p:spPr bwMode="auto">
              <a:xfrm>
                <a:off x="3923" y="2931"/>
                <a:ext cx="272" cy="272"/>
              </a:xfrm>
              <a:prstGeom prst="rect">
                <a:avLst/>
              </a:prstGeom>
              <a:solidFill>
                <a:srgbClr val="46A3A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5226" name="Group 106"/>
            <p:cNvGrpSpPr>
              <a:grpSpLocks/>
            </p:cNvGrpSpPr>
            <p:nvPr/>
          </p:nvGrpSpPr>
          <p:grpSpPr bwMode="auto">
            <a:xfrm>
              <a:off x="5109" y="2330"/>
              <a:ext cx="2155" cy="2155"/>
              <a:chOff x="4014" y="1343"/>
              <a:chExt cx="862" cy="862"/>
            </a:xfrm>
          </p:grpSpPr>
          <p:sp>
            <p:nvSpPr>
              <p:cNvPr id="5227" name="Rectangle 107"/>
              <p:cNvSpPr>
                <a:spLocks noChangeArrowheads="1"/>
              </p:cNvSpPr>
              <p:nvPr/>
            </p:nvSpPr>
            <p:spPr bwMode="auto">
              <a:xfrm>
                <a:off x="4014" y="1343"/>
                <a:ext cx="363" cy="363"/>
              </a:xfrm>
              <a:prstGeom prst="rect">
                <a:avLst/>
              </a:prstGeom>
              <a:solidFill>
                <a:srgbClr val="377E8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8" name="Rectangle 108"/>
              <p:cNvSpPr>
                <a:spLocks noChangeArrowheads="1"/>
              </p:cNvSpPr>
              <p:nvPr/>
            </p:nvSpPr>
            <p:spPr bwMode="auto">
              <a:xfrm>
                <a:off x="4513" y="1344"/>
                <a:ext cx="363" cy="362"/>
              </a:xfrm>
              <a:prstGeom prst="rect">
                <a:avLst/>
              </a:prstGeom>
              <a:solidFill>
                <a:srgbClr val="377E8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9" name="Rectangle 109"/>
              <p:cNvSpPr>
                <a:spLocks noChangeArrowheads="1"/>
              </p:cNvSpPr>
              <p:nvPr/>
            </p:nvSpPr>
            <p:spPr bwMode="auto">
              <a:xfrm>
                <a:off x="4014" y="1842"/>
                <a:ext cx="363" cy="363"/>
              </a:xfrm>
              <a:prstGeom prst="rect">
                <a:avLst/>
              </a:prstGeom>
              <a:solidFill>
                <a:srgbClr val="377E8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0" name="Rectangle 110"/>
              <p:cNvSpPr>
                <a:spLocks noChangeArrowheads="1"/>
              </p:cNvSpPr>
              <p:nvPr/>
            </p:nvSpPr>
            <p:spPr bwMode="auto">
              <a:xfrm>
                <a:off x="4513" y="1843"/>
                <a:ext cx="363" cy="362"/>
              </a:xfrm>
              <a:prstGeom prst="rect">
                <a:avLst/>
              </a:prstGeom>
              <a:solidFill>
                <a:srgbClr val="377E8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231" name="Rectangle 111"/>
            <p:cNvSpPr>
              <a:spLocks noChangeArrowheads="1"/>
            </p:cNvSpPr>
            <p:nvPr/>
          </p:nvSpPr>
          <p:spPr bwMode="auto">
            <a:xfrm>
              <a:off x="4656" y="1877"/>
              <a:ext cx="1248" cy="1247"/>
            </a:xfrm>
            <a:prstGeom prst="rect">
              <a:avLst/>
            </a:prstGeom>
            <a:solidFill>
              <a:srgbClr val="2C646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2" name="Line 112"/>
            <p:cNvSpPr>
              <a:spLocks noChangeShapeType="1"/>
            </p:cNvSpPr>
            <p:nvPr/>
          </p:nvSpPr>
          <p:spPr bwMode="auto">
            <a:xfrm flipH="1" flipV="1">
              <a:off x="3861" y="1084"/>
              <a:ext cx="5558" cy="5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14697</TotalTime>
  <Words>1358</Words>
  <Application>Microsoft Office PowerPoint</Application>
  <PresentationFormat>Personalizado</PresentationFormat>
  <Paragraphs>425</Paragraphs>
  <Slides>18</Slides>
  <Notes>2</Notes>
  <HiddenSlides>1</HiddenSlides>
  <MMClips>0</MMClips>
  <ScaleCrop>false</ScaleCrop>
  <HeadingPairs>
    <vt:vector size="6" baseType="variant">
      <vt:variant>
        <vt:lpstr>Tema</vt:lpstr>
      </vt:variant>
      <vt:variant>
        <vt:i4>5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1_Custom Design</vt:lpstr>
      <vt:lpstr>1_Title Slide</vt:lpstr>
      <vt:lpstr>What is OGC?</vt:lpstr>
      <vt:lpstr>What do our members value?</vt:lpstr>
      <vt:lpstr>Thank You</vt:lpstr>
      <vt:lpstr>Imagen de mapa de bits</vt:lpstr>
      <vt:lpstr>Connection of the MapML initiative with OGC standards such as the new OGC API Tiles candidate or the old WMS</vt:lpstr>
      <vt:lpstr>Who to send a map to a client</vt:lpstr>
      <vt:lpstr>The common client-server diagram</vt:lpstr>
      <vt:lpstr>The common client-server diagram</vt:lpstr>
      <vt:lpstr>The common client-server diagram</vt:lpstr>
      <vt:lpstr>4 levels of complexity</vt:lpstr>
      <vt:lpstr>4 levels of complexity</vt:lpstr>
      <vt:lpstr>The connection of MapML with OGC</vt:lpstr>
      <vt:lpstr>It is all about tiles (and features)</vt:lpstr>
      <vt:lpstr>Tilesets</vt:lpstr>
      <vt:lpstr>OGC API Tiles and Maps</vt:lpstr>
      <vt:lpstr>OGC API Tiles</vt:lpstr>
      <vt:lpstr>OGC API Tiles</vt:lpstr>
      <vt:lpstr>OGC API Tiles</vt:lpstr>
      <vt:lpstr>OpenAPI for OGC API Tiles with a MapML</vt:lpstr>
      <vt:lpstr>OpenAPI for OGC API Tiles with a MapML</vt:lpstr>
      <vt:lpstr>Conclusions</vt:lpstr>
      <vt:lpstr>Diapositiva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Joan Masó Pau</cp:lastModifiedBy>
  <cp:revision>196</cp:revision>
  <dcterms:created xsi:type="dcterms:W3CDTF">2020-04-17T22:01:33Z</dcterms:created>
  <dcterms:modified xsi:type="dcterms:W3CDTF">2020-09-21T15:50:08Z</dcterms:modified>
</cp:coreProperties>
</file>