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0"/>
  </p:notesMasterIdLst>
  <p:sldIdLst>
    <p:sldId id="447" r:id="rId2"/>
    <p:sldId id="448" r:id="rId3"/>
    <p:sldId id="474" r:id="rId4"/>
    <p:sldId id="476" r:id="rId5"/>
    <p:sldId id="477" r:id="rId6"/>
    <p:sldId id="482" r:id="rId7"/>
    <p:sldId id="478" r:id="rId8"/>
    <p:sldId id="479" r:id="rId9"/>
    <p:sldId id="481" r:id="rId10"/>
    <p:sldId id="480" r:id="rId11"/>
    <p:sldId id="488" r:id="rId12"/>
    <p:sldId id="483" r:id="rId13"/>
    <p:sldId id="484" r:id="rId14"/>
    <p:sldId id="485" r:id="rId15"/>
    <p:sldId id="486" r:id="rId16"/>
    <p:sldId id="487" r:id="rId17"/>
    <p:sldId id="475" r:id="rId18"/>
    <p:sldId id="467" r:id="rId19"/>
  </p:sldIdLst>
  <p:sldSz cx="12192000" cy="6858000"/>
  <p:notesSz cx="6904038" cy="9220200"/>
  <p:embeddedFontLst>
    <p:embeddedFont>
      <p:font typeface="CG Times" panose="02020603050405020304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7" roundtripDataSignature="AMtx7mhri1at6C8k+AaXMVlO5UqnjOFx2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ne Perey" initials="" lastIdx="1" clrIdx="0"/>
  <p:cmAuthor id="1" name="Mikel Salazar" initials="" lastIdx="10" clrIdx="1"/>
  <p:cmAuthor id="2" name="Joshua Lieberman" initials="" lastIdx="1" clrIdx="2"/>
  <p:cmAuthor id="3" name="Moby Moebius" initials="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57F8C3-5D63-4610-8B21-DC58E46FF2A1}">
  <a:tblStyle styleId="{9A57F8C3-5D63-4610-8B21-DC58E46FF2A1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A8A8A8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A8A8A8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8A8A8"/>
          </a:solidFill>
        </a:fill>
      </a:tcStyle>
    </a:lastRow>
    <a:seCell>
      <a:tcTxStyle b="off" i="off"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 b="off" i="off"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 b="off" i="off"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55"/>
    <p:restoredTop sz="95060"/>
  </p:normalViewPr>
  <p:slideViewPr>
    <p:cSldViewPr snapToGrid="0">
      <p:cViewPr varScale="1">
        <p:scale>
          <a:sx n="84" d="100"/>
          <a:sy n="84" d="100"/>
        </p:scale>
        <p:origin x="216" y="43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customschemas.google.com/relationships/presentationmetadata" Target="meta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11600" y="0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59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703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10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1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913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/>
        </p:nvSpPr>
        <p:spPr>
          <a:xfrm>
            <a:off x="11652250" y="214313"/>
            <a:ext cx="7461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3"/>
          <p:cNvSpPr txBox="1">
            <a:spLocks noGrp="1"/>
          </p:cNvSpPr>
          <p:nvPr>
            <p:ph type="ctrTitle"/>
          </p:nvPr>
        </p:nvSpPr>
        <p:spPr>
          <a:xfrm>
            <a:off x="1016000" y="3276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subTitle" idx="1"/>
          </p:nvPr>
        </p:nvSpPr>
        <p:spPr>
          <a:xfrm>
            <a:off x="1930400" y="4572000"/>
            <a:ext cx="8534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92E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ftr" idx="11"/>
          </p:nvPr>
        </p:nvSpPr>
        <p:spPr>
          <a:xfrm>
            <a:off x="4013200" y="6400800"/>
            <a:ext cx="436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1"/>
          </p:nvPr>
        </p:nvSpPr>
        <p:spPr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 dirty="0"/>
          </a:p>
        </p:txBody>
      </p:sp>
      <p:sp>
        <p:nvSpPr>
          <p:cNvPr id="43" name="Google Shape;43;p47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92E5C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 rot="5400000">
            <a:off x="3655219" y="-1913731"/>
            <a:ext cx="4891088" cy="11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3"/>
          <p:cNvSpPr txBox="1">
            <a:spLocks noGrp="1"/>
          </p:cNvSpPr>
          <p:nvPr>
            <p:ph type="title"/>
          </p:nvPr>
        </p:nvSpPr>
        <p:spPr>
          <a:xfrm rot="5400000">
            <a:off x="7423415" y="1706827"/>
            <a:ext cx="6034088" cy="289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body" idx="1"/>
          </p:nvPr>
        </p:nvSpPr>
        <p:spPr>
          <a:xfrm rot="5400000">
            <a:off x="1532732" y="-1087173"/>
            <a:ext cx="6034088" cy="848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2"/>
          <p:cNvSpPr txBox="1"/>
          <p:nvPr/>
        </p:nvSpPr>
        <p:spPr>
          <a:xfrm>
            <a:off x="309563" y="6164263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2"/>
          <p:cNvSpPr txBox="1"/>
          <p:nvPr/>
        </p:nvSpPr>
        <p:spPr>
          <a:xfrm>
            <a:off x="1477963" y="6230938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2400" y="766763"/>
            <a:ext cx="11811000" cy="400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ps4html.org/HTML-Map-Element-UseCases-Requirement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1016000" y="2292925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How </a:t>
            </a:r>
            <a:r>
              <a:rPr lang="en-US" dirty="0" err="1"/>
              <a:t>GeoPose</a:t>
            </a:r>
            <a:r>
              <a:rPr lang="en-US" dirty="0"/>
              <a:t> Aligns with Web Map </a:t>
            </a:r>
            <a:br>
              <a:rPr lang="en-US" dirty="0"/>
            </a:br>
            <a:r>
              <a:rPr lang="en-US" dirty="0"/>
              <a:t>Use Cases and Requirements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subTitle" idx="1"/>
          </p:nvPr>
        </p:nvSpPr>
        <p:spPr>
          <a:xfrm>
            <a:off x="822036" y="4281052"/>
            <a:ext cx="1075112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2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Christine Perey (PEREY Research </a:t>
            </a:r>
            <a:r>
              <a:rPr lang="en-US" sz="2400" dirty="0"/>
              <a:t>&amp; Consulting) and Josh Lieberman (OGC)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lang="en-US" sz="2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September 29, 2020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ftr" idx="11"/>
          </p:nvPr>
        </p:nvSpPr>
        <p:spPr>
          <a:xfrm>
            <a:off x="4013200" y="6400800"/>
            <a:ext cx="436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Copyright © 2020 Open Geospatial Consortium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860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Developer Use Cases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1A24F-4F12-D44C-9CF4-481AEADE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44341"/>
              </p:ext>
            </p:extLst>
          </p:nvPr>
        </p:nvGraphicFramePr>
        <p:xfrm>
          <a:off x="744682" y="1171893"/>
          <a:ext cx="11175855" cy="400304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6492154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3843337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With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Add a custom control to a map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feedback to a user as they manipulate the map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 plane extent positioning in user viewpoint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Move a map to a new position and/or zoom level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 2.5/3D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Animate a map through a sequence of points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 2.5/3D using a </a:t>
                      </a:r>
                      <a:r>
                        <a:rPr lang="en-US" dirty="0" err="1">
                          <a:solidFill>
                            <a:srgbClr val="092E5C"/>
                          </a:solidFill>
                        </a:rPr>
                        <a:t>GeoPose</a:t>
                      </a: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Change the bearing of a map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Relative to 2.5/3D user viewpoint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4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Control which layers are currently visible &amp; which can be hidden by the user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 new vector features from data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6 </a:t>
                      </a:r>
                      <a:r>
                        <a:rPr lang="en-US" dirty="0" err="1">
                          <a:solidFill>
                            <a:srgbClr val="092E5C"/>
                          </a:solidFill>
                        </a:rPr>
                        <a:t>DoF</a:t>
                      </a: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 feature positioning from </a:t>
                      </a:r>
                      <a:r>
                        <a:rPr lang="en-US" dirty="0" err="1">
                          <a:solidFill>
                            <a:srgbClr val="092E5C"/>
                          </a:solidFill>
                        </a:rPr>
                        <a:t>GeoPose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7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 a heatmap overlay from point intensity data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Enable drag &amp; drop for map layers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Of (geo)posed 2.5/3D</a:t>
                      </a:r>
                    </a:p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6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8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AF78-E0A9-024F-B2A0-D35D9AD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GeoPose</a:t>
            </a:r>
            <a:r>
              <a:rPr lang="en-US" dirty="0"/>
              <a:t>-Assisted Developer Paradigm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3F13-5429-5D4B-B3C2-B15ED69A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63" y="1279525"/>
            <a:ext cx="8174037" cy="4435475"/>
          </a:xfrm>
        </p:spPr>
        <p:txBody>
          <a:bodyPr/>
          <a:lstStyle/>
          <a:p>
            <a:r>
              <a:rPr lang="en-US" dirty="0"/>
              <a:t>Leverage user </a:t>
            </a:r>
            <a:r>
              <a:rPr lang="en-US" dirty="0" err="1"/>
              <a:t>GeoPose</a:t>
            </a:r>
            <a:r>
              <a:rPr lang="en-US" dirty="0"/>
              <a:t> for map plane and extent positioning</a:t>
            </a:r>
          </a:p>
          <a:p>
            <a:r>
              <a:rPr lang="en-US" dirty="0" err="1"/>
              <a:t>GeoPose</a:t>
            </a:r>
            <a:r>
              <a:rPr lang="en-US" dirty="0"/>
              <a:t> sequences for animation of map positioning</a:t>
            </a:r>
          </a:p>
          <a:p>
            <a:r>
              <a:rPr lang="en-US" dirty="0"/>
              <a:t>Generate new features from data including </a:t>
            </a:r>
            <a:r>
              <a:rPr lang="en-US" dirty="0" err="1"/>
              <a:t>GeoPoses</a:t>
            </a:r>
            <a:endParaRPr lang="en-US" dirty="0"/>
          </a:p>
          <a:p>
            <a:r>
              <a:rPr lang="en-US" dirty="0"/>
              <a:t>Drag and drop </a:t>
            </a:r>
            <a:r>
              <a:rPr lang="en-US" dirty="0" err="1"/>
              <a:t>GeoPosed</a:t>
            </a:r>
            <a:r>
              <a:rPr lang="en-US" dirty="0"/>
              <a:t> features </a:t>
            </a:r>
          </a:p>
          <a:p>
            <a:r>
              <a:rPr lang="en-US" dirty="0"/>
              <a:t>New: drag and drop </a:t>
            </a:r>
            <a:r>
              <a:rPr lang="en-US" dirty="0" err="1"/>
              <a:t>GeoPoses</a:t>
            </a:r>
            <a:r>
              <a:rPr lang="en-US" dirty="0"/>
              <a:t> to reposition / animate map features.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ow to move marker along polyline using google map - Stack Overflow">
            <a:extLst>
              <a:ext uri="{FF2B5EF4-FFF2-40B4-BE49-F238E27FC236}">
                <a16:creationId xmlns:a16="http://schemas.microsoft.com/office/drawing/2014/main" id="{733CC4E8-6426-8344-87E1-46CD114CC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t="23889" r="19753" b="25370"/>
          <a:stretch/>
        </p:blipFill>
        <p:spPr bwMode="auto">
          <a:xfrm>
            <a:off x="9105900" y="2979738"/>
            <a:ext cx="27813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1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AF78-E0A9-024F-B2A0-D35D9AD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3F13-5429-5D4B-B3C2-B15ED69A0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Rendering Base Layers</a:t>
            </a:r>
          </a:p>
          <a:p>
            <a:r>
              <a:rPr lang="en-US" dirty="0"/>
              <a:t>Vector Features and Overlays</a:t>
            </a:r>
          </a:p>
          <a:p>
            <a:r>
              <a:rPr lang="en-US" dirty="0">
                <a:solidFill>
                  <a:schemeClr val="accent1"/>
                </a:solidFill>
              </a:rPr>
              <a:t>Interpreting Locations and Map Positions</a:t>
            </a:r>
          </a:p>
          <a:p>
            <a:r>
              <a:rPr lang="en-US" dirty="0"/>
              <a:t>User Navigation</a:t>
            </a:r>
          </a:p>
        </p:txBody>
      </p:sp>
    </p:spTree>
    <p:extLst>
      <p:ext uri="{BB962C8B-B14F-4D97-AF65-F5344CB8AC3E}">
        <p14:creationId xmlns:p14="http://schemas.microsoft.com/office/powerpoint/2010/main" val="321310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Base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1A24F-4F12-D44C-9CF4-481AEADE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1014"/>
              </p:ext>
            </p:extLst>
          </p:nvPr>
        </p:nvGraphicFramePr>
        <p:xfrm>
          <a:off x="461963" y="1349693"/>
          <a:ext cx="11175855" cy="259588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With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Embed an interactive map viewer, using HTML markup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 a default map for a given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 2.5/3D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an image file as a map layer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Positioned as a swath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 map using tile data from an author-specified web map service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 basic map without JavaScript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4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map content in a users preferred language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47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Features and Overlays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1A24F-4F12-D44C-9CF4-481AEADE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21472"/>
              </p:ext>
            </p:extLst>
          </p:nvPr>
        </p:nvGraphicFramePr>
        <p:xfrm>
          <a:off x="461963" y="1349693"/>
          <a:ext cx="11175855" cy="185420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With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Show pinpoint locations or custom markers on the map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6 </a:t>
                      </a:r>
                      <a:r>
                        <a:rPr lang="en-US" dirty="0" err="1">
                          <a:solidFill>
                            <a:srgbClr val="092E5C"/>
                          </a:solidFill>
                        </a:rPr>
                        <a:t>DoF</a:t>
                      </a: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 marker positioning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Draw polygons or polylines as </a:t>
                      </a:r>
                      <a:r>
                        <a:rPr lang="en-US" sz="1400" b="0" i="0" u="none" strike="noStrike" cap="none" dirty="0" err="1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stylable</a:t>
                      </a: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interactive vector 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hyperlinks from markers or vector features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 map using tile data from an author-specified web map service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 2.5/3D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5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Locations and Map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1A24F-4F12-D44C-9CF4-481AEADE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2119"/>
              </p:ext>
            </p:extLst>
          </p:nvPr>
        </p:nvGraphicFramePr>
        <p:xfrm>
          <a:off x="461963" y="1349693"/>
          <a:ext cx="11175855" cy="185420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With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Select map view from latitude and longitude 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Including 6DoF 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Select map view from street address or place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Including 6DoF 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map tiles defined in various common coordinate systems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 2.5/3D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Reproject</a:t>
                      </a: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map tile data into a new projection or globe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 2.5/3D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1A24F-4F12-D44C-9CF4-481AEADE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35938"/>
              </p:ext>
            </p:extLst>
          </p:nvPr>
        </p:nvGraphicFramePr>
        <p:xfrm>
          <a:off x="461963" y="1349693"/>
          <a:ext cx="11175855" cy="296672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With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Zoom the map independently from the rest of the page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Pan the map display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Load additional map tiles when they pan into view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User viewpoint  in 6DOF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Wrap/duplicate data tiles when panning around the globe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Maintain reasonable scale of labels and lines when zooming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4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Dynamically load different resolution map tile on zoom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5.4.7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Hide or show (and maybe dynamically load) vector features and labels on zoom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7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7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48B18F-DFE5-4435-BCE1-56E447F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pitchFamily="34" charset="-128"/>
              </a:rPr>
              <a:t>Summary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A97E2-A06D-9C43-9B65-6DD58507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3456"/>
            <a:ext cx="11277600" cy="5201444"/>
          </a:xfrm>
        </p:spPr>
        <p:txBody>
          <a:bodyPr/>
          <a:lstStyle/>
          <a:p>
            <a:r>
              <a:rPr lang="en-US" dirty="0" err="1"/>
              <a:t>GeoPose</a:t>
            </a:r>
            <a:r>
              <a:rPr lang="en-US" dirty="0"/>
              <a:t> can address and extend many Web Map use cases and requirements</a:t>
            </a:r>
          </a:p>
          <a:p>
            <a:r>
              <a:rPr lang="en-US" dirty="0" err="1"/>
              <a:t>GeoPose</a:t>
            </a:r>
            <a:r>
              <a:rPr lang="en-US" dirty="0"/>
              <a:t> can also support new Web Map use cases</a:t>
            </a:r>
          </a:p>
          <a:p>
            <a:r>
              <a:rPr lang="en-US" dirty="0"/>
              <a:t>Maps can leverage </a:t>
            </a:r>
            <a:r>
              <a:rPr lang="en-US" dirty="0" err="1"/>
              <a:t>GeoPose</a:t>
            </a:r>
            <a:r>
              <a:rPr lang="en-US" dirty="0"/>
              <a:t> to position, orient, and scale maps to user viewpoints</a:t>
            </a:r>
          </a:p>
          <a:p>
            <a:r>
              <a:rPr lang="en-US" b="1" dirty="0">
                <a:sym typeface="Wingdings" pitchFamily="2" charset="2"/>
              </a:rPr>
              <a:t>Content Authors </a:t>
            </a:r>
            <a:r>
              <a:rPr lang="en-US" dirty="0">
                <a:sym typeface="Wingdings" pitchFamily="2" charset="2"/>
              </a:rPr>
              <a:t>can publish sets and layers of objects with 6DoF symbol orientation defined by </a:t>
            </a:r>
            <a:r>
              <a:rPr lang="en-US" dirty="0" err="1">
                <a:sym typeface="Wingdings" pitchFamily="2" charset="2"/>
              </a:rPr>
              <a:t>GeoPoses</a:t>
            </a:r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Visitors with devices </a:t>
            </a:r>
            <a:r>
              <a:rPr lang="en-US" dirty="0">
                <a:sym typeface="Wingdings" pitchFamily="2" charset="2"/>
              </a:rPr>
              <a:t>that meet requirements can experience maps and objects corresponding to their viewpoints, optionally in 3D</a:t>
            </a:r>
          </a:p>
          <a:p>
            <a:r>
              <a:rPr lang="en-US" b="1" dirty="0">
                <a:sym typeface="Wingdings" pitchFamily="2" charset="2"/>
              </a:rPr>
              <a:t>Developers</a:t>
            </a:r>
            <a:r>
              <a:rPr lang="en-US" dirty="0">
                <a:sym typeface="Wingdings" pitchFamily="2" charset="2"/>
              </a:rPr>
              <a:t> can </a:t>
            </a:r>
          </a:p>
          <a:p>
            <a:pPr lvl="1"/>
            <a:r>
              <a:rPr lang="en-US" dirty="0">
                <a:sym typeface="Wingdings" pitchFamily="2" charset="2"/>
              </a:rPr>
              <a:t>Create animations with </a:t>
            </a:r>
            <a:r>
              <a:rPr lang="en-US" dirty="0" err="1">
                <a:sym typeface="Wingdings" pitchFamily="2" charset="2"/>
              </a:rPr>
              <a:t>GeoPose</a:t>
            </a:r>
            <a:r>
              <a:rPr lang="en-US" dirty="0">
                <a:sym typeface="Wingdings" pitchFamily="2" charset="2"/>
              </a:rPr>
              <a:t> sequences of map viewpoints or mapped object positions.</a:t>
            </a:r>
          </a:p>
          <a:p>
            <a:pPr lvl="1"/>
            <a:r>
              <a:rPr lang="en-US" dirty="0">
                <a:sym typeface="Wingdings" pitchFamily="2" charset="2"/>
              </a:rPr>
              <a:t>Implement drag and drop of </a:t>
            </a:r>
            <a:r>
              <a:rPr lang="en-US" dirty="0" err="1">
                <a:sym typeface="Wingdings" pitchFamily="2" charset="2"/>
              </a:rPr>
              <a:t>GeoPosed</a:t>
            </a:r>
            <a:r>
              <a:rPr lang="en-US" dirty="0">
                <a:sym typeface="Wingdings" pitchFamily="2" charset="2"/>
              </a:rPr>
              <a:t> data to add oriented objects to a map view or re-orient objects already within the view</a:t>
            </a:r>
            <a:endParaRPr lang="en-US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8" name="Google Shape;593;p40">
            <a:extLst>
              <a:ext uri="{FF2B5EF4-FFF2-40B4-BE49-F238E27FC236}">
                <a16:creationId xmlns:a16="http://schemas.microsoft.com/office/drawing/2014/main" id="{B5AFA518-7BD9-46CF-865C-5973710B9BB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Open Geospatial Consortium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69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1"/>
          <p:cNvSpPr txBox="1">
            <a:spLocks noGrp="1"/>
          </p:cNvSpPr>
          <p:nvPr>
            <p:ph type="title"/>
          </p:nvPr>
        </p:nvSpPr>
        <p:spPr>
          <a:xfrm>
            <a:off x="915988" y="2975768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34D7C5-261E-834A-A061-A4B7C4CD5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9" name="Google Shape;599;p4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2020 Open Geospatial Consortium</a:t>
            </a:r>
            <a:endParaRPr/>
          </a:p>
        </p:txBody>
      </p:sp>
      <p:sp>
        <p:nvSpPr>
          <p:cNvPr id="601" name="Google Shape;601;p41"/>
          <p:cNvSpPr txBox="1"/>
          <p:nvPr/>
        </p:nvSpPr>
        <p:spPr>
          <a:xfrm>
            <a:off x="98298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30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6" name="Google Shape;96;p3"/>
          <p:cNvGraphicFramePr/>
          <p:nvPr>
            <p:extLst>
              <p:ext uri="{D42A27DB-BD31-4B8C-83A1-F6EECF244321}">
                <p14:modId xmlns:p14="http://schemas.microsoft.com/office/powerpoint/2010/main" val="3951384247"/>
              </p:ext>
            </p:extLst>
          </p:nvPr>
        </p:nvGraphicFramePr>
        <p:xfrm>
          <a:off x="1143000" y="1143000"/>
          <a:ext cx="10287000" cy="2206873"/>
        </p:xfrm>
        <a:graphic>
          <a:graphicData uri="http://schemas.openxmlformats.org/drawingml/2006/table">
            <a:tbl>
              <a:tblPr firstRow="1" bandRow="1">
                <a:noFill/>
                <a:tableStyleId>{9A57F8C3-5D63-4610-8B21-DC58E46FF2A1}</a:tableStyleId>
              </a:tblPr>
              <a:tblGrid>
                <a:gridCol w="15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9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accent3"/>
                          </a:solidFill>
                        </a:rPr>
                        <a:t>Duration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accent3"/>
                          </a:solidFill>
                        </a:rPr>
                        <a:t>Item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2"/>
                          </a:solidFill>
                        </a:rPr>
                        <a:t>5 min</a:t>
                      </a:r>
                      <a:endParaRPr sz="1400" u="none" strike="noStrike" cap="none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2"/>
                          </a:solidFill>
                        </a:rPr>
                        <a:t>What is (and is not) </a:t>
                      </a:r>
                      <a:r>
                        <a:rPr lang="en-US" sz="2400" u="none" strike="noStrike" cap="none" dirty="0" err="1">
                          <a:solidFill>
                            <a:schemeClr val="bg2"/>
                          </a:solidFill>
                        </a:rPr>
                        <a:t>GeoPose</a:t>
                      </a:r>
                      <a:endParaRPr sz="1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2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2"/>
                          </a:solidFill>
                        </a:rPr>
                        <a:t>7 min</a:t>
                      </a:r>
                      <a:endParaRPr sz="2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  <a:tabLst/>
                        <a:defRPr/>
                      </a:pPr>
                      <a:r>
                        <a:rPr lang="en-US" sz="2400" u="none" strike="noStrike" cap="none" dirty="0">
                          <a:solidFill>
                            <a:schemeClr val="bg2"/>
                          </a:solidFill>
                        </a:rPr>
                        <a:t>Alignment to Web Map Use Cases &amp; Requirements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6729682"/>
                  </a:ext>
                </a:extLst>
              </a:tr>
              <a:tr h="504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2"/>
                          </a:solidFill>
                        </a:rPr>
                        <a:t>3 min</a:t>
                      </a:r>
                      <a:endParaRPr sz="1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2"/>
                          </a:solidFill>
                        </a:rPr>
                        <a:t>New Use Cases and Next Steps</a:t>
                      </a:r>
                      <a:endParaRPr sz="1400" u="none" strike="noStrike" cap="none" dirty="0">
                        <a:solidFill>
                          <a:schemeClr val="bg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98298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69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61;p9">
            <a:extLst>
              <a:ext uri="{FF2B5EF4-FFF2-40B4-BE49-F238E27FC236}">
                <a16:creationId xmlns:a16="http://schemas.microsoft.com/office/drawing/2014/main" id="{647ED115-F0DB-CE44-AB44-9F9AA1114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2887" y="1501366"/>
            <a:ext cx="5344972" cy="43724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E48B18F-DFE5-4435-BCE1-56E447F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pitchFamily="34" charset="-128"/>
              </a:rPr>
              <a:t>What is </a:t>
            </a:r>
            <a:r>
              <a:rPr lang="en-US" dirty="0" err="1">
                <a:ea typeface="MS PGothic" pitchFamily="34" charset="-128"/>
              </a:rPr>
              <a:t>GeoPose</a:t>
            </a:r>
            <a:r>
              <a:rPr lang="en-US" dirty="0">
                <a:ea typeface="MS PGothic" pitchFamily="34" charset="-128"/>
              </a:rPr>
              <a:t>?</a:t>
            </a:r>
            <a:endParaRPr lang="en-GB" dirty="0"/>
          </a:p>
        </p:txBody>
      </p:sp>
      <p:sp>
        <p:nvSpPr>
          <p:cNvPr id="8" name="Google Shape;593;p40">
            <a:extLst>
              <a:ext uri="{FF2B5EF4-FFF2-40B4-BE49-F238E27FC236}">
                <a16:creationId xmlns:a16="http://schemas.microsoft.com/office/drawing/2014/main" id="{B5AFA518-7BD9-46CF-865C-5973710B9BB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Copyright © 2020 Open Geospatial Consortium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D566F2-7DDB-1A49-AB85-AC69A911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302" y="984206"/>
            <a:ext cx="6153586" cy="5403894"/>
          </a:xfrm>
        </p:spPr>
        <p:txBody>
          <a:bodyPr/>
          <a:lstStyle/>
          <a:p>
            <a:r>
              <a:rPr lang="en-US" dirty="0"/>
              <a:t>Pose: (Cartesian) Frame relative position + orientation (6DOF)</a:t>
            </a:r>
          </a:p>
          <a:p>
            <a:r>
              <a:rPr lang="en-US" dirty="0" err="1"/>
              <a:t>GeoPose</a:t>
            </a:r>
            <a:r>
              <a:rPr lang="en-US" dirty="0"/>
              <a:t>: Pose with (ultimate) geocentric frame of reference</a:t>
            </a:r>
          </a:p>
          <a:p>
            <a:r>
              <a:rPr lang="en-US" dirty="0"/>
              <a:t>Frame graph: collection of frames of reference connected by poses into a graph.</a:t>
            </a:r>
          </a:p>
          <a:p>
            <a:r>
              <a:rPr lang="en-US" dirty="0"/>
              <a:t>Fundamentally 3D but relevant to placing objects (real, virtual, symbolic) into 2D projections such as maps</a:t>
            </a:r>
          </a:p>
          <a:p>
            <a:r>
              <a:rPr lang="en-US" dirty="0"/>
              <a:t>Frames can be fixed to feature orientations, to feature perspectives, or to observer viewpoints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3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Requirements and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GeoPose</a:t>
            </a:r>
            <a:r>
              <a:rPr lang="en-US" dirty="0"/>
              <a:t> and the capabilities that can use it are fundamentally 3D</a:t>
            </a:r>
          </a:p>
        </p:txBody>
      </p:sp>
      <p:grpSp>
        <p:nvGrpSpPr>
          <p:cNvPr id="5" name="Google Shape;138;g89ae5bab81_6_4">
            <a:extLst>
              <a:ext uri="{FF2B5EF4-FFF2-40B4-BE49-F238E27FC236}">
                <a16:creationId xmlns:a16="http://schemas.microsoft.com/office/drawing/2014/main" id="{AAE1B2D7-13A3-F140-870F-A047E4821CE0}"/>
              </a:ext>
            </a:extLst>
          </p:cNvPr>
          <p:cNvGrpSpPr/>
          <p:nvPr/>
        </p:nvGrpSpPr>
        <p:grpSpPr>
          <a:xfrm>
            <a:off x="540450" y="2408003"/>
            <a:ext cx="11283151" cy="3626697"/>
            <a:chOff x="692850" y="2484203"/>
            <a:chExt cx="11283151" cy="3626697"/>
          </a:xfrm>
        </p:grpSpPr>
        <p:pic>
          <p:nvPicPr>
            <p:cNvPr id="6" name="Google Shape;139;g89ae5bab81_6_4">
              <a:extLst>
                <a:ext uri="{FF2B5EF4-FFF2-40B4-BE49-F238E27FC236}">
                  <a16:creationId xmlns:a16="http://schemas.microsoft.com/office/drawing/2014/main" id="{726FF297-9659-0B4B-B963-76AC2B1C31A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2812" r="22807"/>
            <a:stretch/>
          </p:blipFill>
          <p:spPr>
            <a:xfrm>
              <a:off x="8373856" y="2646000"/>
              <a:ext cx="3602146" cy="345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140;g89ae5bab81_6_4">
              <a:extLst>
                <a:ext uri="{FF2B5EF4-FFF2-40B4-BE49-F238E27FC236}">
                  <a16:creationId xmlns:a16="http://schemas.microsoft.com/office/drawing/2014/main" id="{C119BB74-CFB1-8446-9886-89CBFA0D8770}"/>
                </a:ext>
              </a:extLst>
            </p:cNvPr>
            <p:cNvCxnSpPr/>
            <p:nvPr/>
          </p:nvCxnSpPr>
          <p:spPr>
            <a:xfrm flipH="1">
              <a:off x="692950" y="4058900"/>
              <a:ext cx="8413200" cy="205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1;g89ae5bab81_6_4">
              <a:extLst>
                <a:ext uri="{FF2B5EF4-FFF2-40B4-BE49-F238E27FC236}">
                  <a16:creationId xmlns:a16="http://schemas.microsoft.com/office/drawing/2014/main" id="{11D5D55B-12B3-6343-90FA-A3D8EC27FCD0}"/>
                </a:ext>
              </a:extLst>
            </p:cNvPr>
            <p:cNvCxnSpPr/>
            <p:nvPr/>
          </p:nvCxnSpPr>
          <p:spPr>
            <a:xfrm rot="10800000">
              <a:off x="701950" y="2655000"/>
              <a:ext cx="7767900" cy="87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42;g89ae5bab81_6_4">
              <a:extLst>
                <a:ext uri="{FF2B5EF4-FFF2-40B4-BE49-F238E27FC236}">
                  <a16:creationId xmlns:a16="http://schemas.microsoft.com/office/drawing/2014/main" id="{3087BD50-4596-B14E-968C-5B144B6E367F}"/>
                </a:ext>
              </a:extLst>
            </p:cNvPr>
            <p:cNvSpPr/>
            <p:nvPr/>
          </p:nvSpPr>
          <p:spPr>
            <a:xfrm>
              <a:off x="692850" y="2646000"/>
              <a:ext cx="7371300" cy="34500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Google Shape;143;g89ae5bab81_6_4">
              <a:extLst>
                <a:ext uri="{FF2B5EF4-FFF2-40B4-BE49-F238E27FC236}">
                  <a16:creationId xmlns:a16="http://schemas.microsoft.com/office/drawing/2014/main" id="{2DAA7D6E-09C3-9145-8A14-D5F4C18BD7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997" t="24511" r="7997"/>
            <a:stretch/>
          </p:blipFill>
          <p:spPr>
            <a:xfrm>
              <a:off x="701701" y="2646000"/>
              <a:ext cx="7371302" cy="345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44;g89ae5bab81_6_4">
              <a:extLst>
                <a:ext uri="{FF2B5EF4-FFF2-40B4-BE49-F238E27FC236}">
                  <a16:creationId xmlns:a16="http://schemas.microsoft.com/office/drawing/2014/main" id="{C1FFAAFE-91F1-F84B-AB2E-F4099E7AEFEE}"/>
                </a:ext>
              </a:extLst>
            </p:cNvPr>
            <p:cNvSpPr/>
            <p:nvPr/>
          </p:nvSpPr>
          <p:spPr>
            <a:xfrm rot="-2976563">
              <a:off x="8534518" y="2867718"/>
              <a:ext cx="1380566" cy="807671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45;g89ae5bab81_6_4">
              <a:extLst>
                <a:ext uri="{FF2B5EF4-FFF2-40B4-BE49-F238E27FC236}">
                  <a16:creationId xmlns:a16="http://schemas.microsoft.com/office/drawing/2014/main" id="{4CEDABF0-2C5F-7944-9BEC-D63CAC1A9649}"/>
                </a:ext>
              </a:extLst>
            </p:cNvPr>
            <p:cNvCxnSpPr/>
            <p:nvPr/>
          </p:nvCxnSpPr>
          <p:spPr>
            <a:xfrm flipH="1">
              <a:off x="8055000" y="2493000"/>
              <a:ext cx="1314000" cy="15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46;g89ae5bab81_6_4">
              <a:extLst>
                <a:ext uri="{FF2B5EF4-FFF2-40B4-BE49-F238E27FC236}">
                  <a16:creationId xmlns:a16="http://schemas.microsoft.com/office/drawing/2014/main" id="{E5EC57F9-5E67-0947-9FD6-31B70414052B}"/>
                </a:ext>
              </a:extLst>
            </p:cNvPr>
            <p:cNvCxnSpPr/>
            <p:nvPr/>
          </p:nvCxnSpPr>
          <p:spPr>
            <a:xfrm flipH="1">
              <a:off x="8081950" y="3014400"/>
              <a:ext cx="1897800" cy="308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6179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836BB525-B503-7642-B87B-3B7542BD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34" y="1488557"/>
            <a:ext cx="3883271" cy="3883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33FBB-A921-0640-A07C-D594E2C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Map Target 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9761A-F815-A240-8500-9E44F931CF93}"/>
              </a:ext>
            </a:extLst>
          </p:cNvPr>
          <p:cNvSpPr txBox="1"/>
          <p:nvPr/>
        </p:nvSpPr>
        <p:spPr>
          <a:xfrm>
            <a:off x="551934" y="3206835"/>
            <a:ext cx="1468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 Authors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CB883-D19C-674B-A0F3-E7E6C65279DA}"/>
              </a:ext>
            </a:extLst>
          </p:cNvPr>
          <p:cNvSpPr txBox="1"/>
          <p:nvPr/>
        </p:nvSpPr>
        <p:spPr>
          <a:xfrm>
            <a:off x="9892145" y="3095514"/>
            <a:ext cx="2299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Site Visitors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72CAD-5FCB-9B44-A435-7AA3D5BE1571}"/>
              </a:ext>
            </a:extLst>
          </p:cNvPr>
          <p:cNvSpPr txBox="1"/>
          <p:nvPr/>
        </p:nvSpPr>
        <p:spPr>
          <a:xfrm>
            <a:off x="6404946" y="4606186"/>
            <a:ext cx="2299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Application Developers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56F10B-6279-FC42-ACDE-BDDF88BCDC9C}"/>
              </a:ext>
            </a:extLst>
          </p:cNvPr>
          <p:cNvCxnSpPr>
            <a:cxnSpLocks/>
          </p:cNvCxnSpPr>
          <p:nvPr/>
        </p:nvCxnSpPr>
        <p:spPr>
          <a:xfrm flipV="1">
            <a:off x="2147455" y="2985654"/>
            <a:ext cx="526472" cy="8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6008B8-AF7B-5245-85E6-DE3857FC2AB9}"/>
              </a:ext>
            </a:extLst>
          </p:cNvPr>
          <p:cNvCxnSpPr>
            <a:cxnSpLocks/>
          </p:cNvCxnSpPr>
          <p:nvPr/>
        </p:nvCxnSpPr>
        <p:spPr>
          <a:xfrm flipV="1">
            <a:off x="2147455" y="3484417"/>
            <a:ext cx="526472" cy="33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63C54-F932-CF49-928C-B66F6DE38B82}"/>
              </a:ext>
            </a:extLst>
          </p:cNvPr>
          <p:cNvCxnSpPr>
            <a:cxnSpLocks/>
          </p:cNvCxnSpPr>
          <p:nvPr/>
        </p:nvCxnSpPr>
        <p:spPr>
          <a:xfrm>
            <a:off x="2105890" y="3981201"/>
            <a:ext cx="568036" cy="500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8D720A-203E-484E-B44E-40B93D024EFC}"/>
              </a:ext>
            </a:extLst>
          </p:cNvPr>
          <p:cNvSpPr txBox="1"/>
          <p:nvPr/>
        </p:nvSpPr>
        <p:spPr>
          <a:xfrm rot="18344193">
            <a:off x="1971876" y="3013215"/>
            <a:ext cx="921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</a:t>
            </a:r>
          </a:p>
          <a:p>
            <a:endParaRPr lang="en-US" dirty="0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68FAFCB-9BD2-F84B-8B1E-71C7898EDF68}"/>
              </a:ext>
            </a:extLst>
          </p:cNvPr>
          <p:cNvSpPr/>
          <p:nvPr/>
        </p:nvSpPr>
        <p:spPr>
          <a:xfrm>
            <a:off x="5084617" y="2998378"/>
            <a:ext cx="423048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23C4E11-EA99-AF48-BAC3-EE88878CE5F8}"/>
              </a:ext>
            </a:extLst>
          </p:cNvPr>
          <p:cNvSpPr/>
          <p:nvPr/>
        </p:nvSpPr>
        <p:spPr>
          <a:xfrm rot="10619924">
            <a:off x="5134094" y="3285711"/>
            <a:ext cx="423048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F4CFF8EB-2778-9F45-9FC0-442DA7FA996A}"/>
              </a:ext>
            </a:extLst>
          </p:cNvPr>
          <p:cNvSpPr/>
          <p:nvPr/>
        </p:nvSpPr>
        <p:spPr>
          <a:xfrm>
            <a:off x="5084618" y="4405808"/>
            <a:ext cx="423048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3DDE392C-8DC5-D64A-BF0D-48A67708287D}"/>
              </a:ext>
            </a:extLst>
          </p:cNvPr>
          <p:cNvSpPr/>
          <p:nvPr/>
        </p:nvSpPr>
        <p:spPr>
          <a:xfrm rot="10619924">
            <a:off x="5134095" y="4693141"/>
            <a:ext cx="423048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52E683C-4591-8D49-A8B7-89EB6D11D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22" y="2362647"/>
            <a:ext cx="3458249" cy="224353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4F1B7A-232D-984E-84A7-8956935ABC3B}"/>
              </a:ext>
            </a:extLst>
          </p:cNvPr>
          <p:cNvCxnSpPr>
            <a:cxnSpLocks/>
          </p:cNvCxnSpPr>
          <p:nvPr/>
        </p:nvCxnSpPr>
        <p:spPr>
          <a:xfrm>
            <a:off x="2045282" y="3864355"/>
            <a:ext cx="670209" cy="1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298C56-0FB1-824F-9E3E-CAC928D53B2A}"/>
              </a:ext>
            </a:extLst>
          </p:cNvPr>
          <p:cNvSpPr txBox="1"/>
          <p:nvPr/>
        </p:nvSpPr>
        <p:spPr>
          <a:xfrm>
            <a:off x="3397832" y="6238565"/>
            <a:ext cx="962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https://maps4html.org/HTML-Map-Element-UseCases-Requirements/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5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Author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D08CD5-C6C4-CA48-B292-E7873DD71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43224"/>
              </p:ext>
            </p:extLst>
          </p:nvPr>
        </p:nvGraphicFramePr>
        <p:xfrm>
          <a:off x="711345" y="1055053"/>
          <a:ext cx="11175855" cy="496824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6053051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4282440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Display an Interactive map within a web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 map centered on a point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Map oriented and/or scaled to user’s viewpoint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a region of map data as a static image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multiple point locations as map markers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routes/paths or regions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2/3D posed route indicators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4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custom web content describing map features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2/3D content posed with respect to the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custom imagery as a map layer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7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Combine multiple layers of map tile data or features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Layers of 2/3D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alternative map layers which the user can select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6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Display drawings or schematics without geographic coordinates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Include animated spatial data in a layer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Insert and maintain position + orientation in 6 DOF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3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 interaction before allowing pan/zoom (or opt-out of such potentially default behavior)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5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9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AF78-E0A9-024F-B2A0-D35D9AD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GeoPose</a:t>
            </a:r>
            <a:r>
              <a:rPr lang="en-US" dirty="0"/>
              <a:t>-Assisted Creator Paradigm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3F13-5429-5D4B-B3C2-B15ED69A0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content in a map</a:t>
            </a:r>
          </a:p>
          <a:p>
            <a:r>
              <a:rPr lang="en-US" dirty="0"/>
              <a:t>Position a map according to user viewpoint</a:t>
            </a:r>
          </a:p>
          <a:p>
            <a:r>
              <a:rPr lang="en-US" dirty="0"/>
              <a:t>Assemble a map layer from diverse features</a:t>
            </a:r>
          </a:p>
          <a:p>
            <a:r>
              <a:rPr lang="en-US" dirty="0"/>
              <a:t>Insert and/or track animated or moving objects in a map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F4495E-718E-9745-9C95-0B1925F7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044" r="3334" b="13737"/>
          <a:stretch/>
        </p:blipFill>
        <p:spPr bwMode="auto">
          <a:xfrm>
            <a:off x="7124700" y="3517900"/>
            <a:ext cx="46101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957-7FB1-9F42-959C-F41FFBE1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Visitor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D4BD-8F52-6347-9D0E-7B36B615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0CED67-6D42-A647-8441-D35F76AE3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14399"/>
              </p:ext>
            </p:extLst>
          </p:nvPr>
        </p:nvGraphicFramePr>
        <p:xfrm>
          <a:off x="711345" y="978853"/>
          <a:ext cx="11175855" cy="5191760"/>
        </p:xfrm>
        <a:graphic>
          <a:graphicData uri="http://schemas.openxmlformats.org/drawingml/2006/table">
            <a:tbl>
              <a:tblPr firstRow="1" bandRow="1">
                <a:tableStyleId>{9A57F8C3-5D63-4610-8B21-DC58E46FF2A1}</a:tableStyleId>
              </a:tblPr>
              <a:tblGrid>
                <a:gridCol w="840364">
                  <a:extLst>
                    <a:ext uri="{9D8B030D-6E8A-4147-A177-3AD203B41FA5}">
                      <a16:colId xmlns:a16="http://schemas.microsoft.com/office/drawing/2014/main" val="2235643037"/>
                    </a:ext>
                  </a:extLst>
                </a:gridCol>
                <a:gridCol w="6723611">
                  <a:extLst>
                    <a:ext uri="{9D8B030D-6E8A-4147-A177-3AD203B41FA5}">
                      <a16:colId xmlns:a16="http://schemas.microsoft.com/office/drawing/2014/main" val="3810376453"/>
                    </a:ext>
                  </a:extLst>
                </a:gridCol>
                <a:gridCol w="3611880">
                  <a:extLst>
                    <a:ext uri="{9D8B030D-6E8A-4147-A177-3AD203B41FA5}">
                      <a16:colId xmlns:a16="http://schemas.microsoft.com/office/drawing/2014/main" val="368207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With </a:t>
                      </a:r>
                      <a:r>
                        <a:rPr lang="en-US" dirty="0" err="1">
                          <a:solidFill>
                            <a:schemeClr val="accent3"/>
                          </a:solidFill>
                        </a:rPr>
                        <a:t>GeoPose</a:t>
                      </a:r>
                      <a:endParaRPr lang="en-US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Reposition or scale a map to find more context for the displayed locations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Track user viewpoint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5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Reset the map to the initial view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sz="1400" b="0" i="0" u="none" strike="noStrike" cap="none" dirty="0">
                        <a:solidFill>
                          <a:srgbClr val="092E5C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Rotate a map, or reset the bearing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Track user viewpoint or feature perspective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Access additional information about a point on the map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Add more detailed object (3D)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8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Show/hide map layers or feature sets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84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Bookmark a location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With 2.5/3D  view perspective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Search or sort within a set of geographic features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Distinguish elevation or perspective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7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Customize the color scheme (light/dark or high contrast)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View the current location on a map, without disclosing to the website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63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View a map in </a:t>
                      </a:r>
                      <a:r>
                        <a:rPr lang="en-US" sz="1400" b="0" i="0" u="none" strike="noStrike" cap="none" dirty="0" err="1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fullscreen</a:t>
                      </a:r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</a:t>
                      </a:r>
                      <a:r>
                        <a:rPr lang="en-US" dirty="0">
                          <a:solidFill>
                            <a:srgbClr val="092E5C"/>
                          </a:solidFill>
                          <a:effectLst/>
                        </a:rPr>
                        <a:t> 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View a map as a Picture-In-Picture media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3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View a map in Augmented 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6DoF map scene perspective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5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3.2.13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92E5C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Save map content for offline use</a:t>
                      </a:r>
                      <a:endParaRPr lang="en-US" dirty="0">
                        <a:solidFill>
                          <a:srgbClr val="092E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92E5C"/>
                          </a:solidFill>
                        </a:rPr>
                        <a:t>Store object positioning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3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54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AF78-E0A9-024F-B2A0-D35D9AD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GeoPose</a:t>
            </a:r>
            <a:r>
              <a:rPr lang="en-US" dirty="0"/>
              <a:t>-Assisted Viewer Paradigm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3F13-5429-5D4B-B3C2-B15ED69A0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Orient &amp; scale map to my viewpoint</a:t>
            </a:r>
          </a:p>
          <a:p>
            <a:r>
              <a:rPr lang="en-US" dirty="0"/>
              <a:t>Retrieve &amp; view detailed objects for points of interest</a:t>
            </a:r>
          </a:p>
          <a:p>
            <a:r>
              <a:rPr lang="en-US" dirty="0"/>
              <a:t>Filter content by 6DoF positioning</a:t>
            </a:r>
          </a:p>
          <a:p>
            <a:r>
              <a:rPr lang="en-US" dirty="0"/>
              <a:t>Save objects offline with 6DoF positioning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Direction Orientation, PNG, 512x512px, Symbol, Black And White, Coreldraw,  Cross, Map Download Free">
            <a:extLst>
              <a:ext uri="{FF2B5EF4-FFF2-40B4-BE49-F238E27FC236}">
                <a16:creationId xmlns:a16="http://schemas.microsoft.com/office/drawing/2014/main" id="{99A5BC70-6456-0340-81DB-7483C424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3508375"/>
            <a:ext cx="46863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204876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1146</Words>
  <Application>Microsoft Macintosh PowerPoint</Application>
  <PresentationFormat>Widescreen</PresentationFormat>
  <Paragraphs>230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Black</vt:lpstr>
      <vt:lpstr>Arial</vt:lpstr>
      <vt:lpstr>Wingdings</vt:lpstr>
      <vt:lpstr>CG Times</vt:lpstr>
      <vt:lpstr>MS PGothic</vt:lpstr>
      <vt:lpstr>Times New Roman</vt:lpstr>
      <vt:lpstr>OGC_PowerPoint_Template</vt:lpstr>
      <vt:lpstr>How GeoPose Aligns with Web Map  Use Cases and Requirements</vt:lpstr>
      <vt:lpstr>Agenda</vt:lpstr>
      <vt:lpstr>What is GeoPose?</vt:lpstr>
      <vt:lpstr>3D Requirements and Use Cases</vt:lpstr>
      <vt:lpstr>Web Map Target Actors</vt:lpstr>
      <vt:lpstr>Content Author Use Cases</vt:lpstr>
      <vt:lpstr>GeoPose-Assisted Creator Paradigm</vt:lpstr>
      <vt:lpstr>Web Site Visitor Use Cases</vt:lpstr>
      <vt:lpstr>GeoPose-Assisted Viewer Paradigm</vt:lpstr>
      <vt:lpstr>Application Developer Use Cases</vt:lpstr>
      <vt:lpstr>GeoPose-Assisted Developer Paradigm</vt:lpstr>
      <vt:lpstr>Functional Requirements</vt:lpstr>
      <vt:lpstr>Rendering Base Layers</vt:lpstr>
      <vt:lpstr>Vector Features and Overlays</vt:lpstr>
      <vt:lpstr>Interpreting Locations and Map Positions</vt:lpstr>
      <vt:lpstr>User Navigation</vt:lpstr>
      <vt:lpstr>Summary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GeoPose SWG Meeting #12  115th OGC Technical Committee Virtual </dc:title>
  <dc:creator>Carl Reed</dc:creator>
  <cp:lastModifiedBy>Christine Perey</cp:lastModifiedBy>
  <cp:revision>82</cp:revision>
  <dcterms:created xsi:type="dcterms:W3CDTF">2009-10-20T16:54:31Z</dcterms:created>
  <dcterms:modified xsi:type="dcterms:W3CDTF">2020-09-29T08:13:58Z</dcterms:modified>
</cp:coreProperties>
</file>