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7" r:id="rId14"/>
    <p:sldId id="303" r:id="rId15"/>
    <p:sldId id="304" r:id="rId16"/>
    <p:sldId id="308" r:id="rId17"/>
    <p:sldId id="309" r:id="rId18"/>
    <p:sldId id="305" r:id="rId19"/>
    <p:sldId id="306" r:id="rId20"/>
    <p:sldId id="291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e O Connor" initials="JOC" lastIdx="20" clrIdx="0">
    <p:extLst>
      <p:ext uri="{19B8F6BF-5375-455C-9EA6-DF929625EA0E}">
        <p15:presenceInfo xmlns:p15="http://schemas.microsoft.com/office/powerpoint/2012/main" userId="b645c3c7baa06fd0" providerId="Windows Live"/>
      </p:ext>
    </p:extLst>
  </p:cmAuthor>
  <p:cmAuthor id="2" name="Federico Parmeggiani" initials="FP" lastIdx="15" clrIdx="1">
    <p:extLst>
      <p:ext uri="{19B8F6BF-5375-455C-9EA6-DF929625EA0E}">
        <p15:presenceInfo xmlns:p15="http://schemas.microsoft.com/office/powerpoint/2012/main" userId="S::office@chialabbo.onmicrosoft.com::3e931ea8-1fde-4fa6-a2e9-b7c8bd25b7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6343"/>
  </p:normalViewPr>
  <p:slideViewPr>
    <p:cSldViewPr snapToGrid="0" snapToObjects="1">
      <p:cViewPr varScale="1">
        <p:scale>
          <a:sx n="81" d="100"/>
          <a:sy n="81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9T17:31:16.217" idx="10">
    <p:pos x="10" y="10"/>
    <p:text>@Josh please add yourself as co-presenter on the slides you want! I guess the first one and the last one. Please feel free to do that.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23:19.278" idx="1">
    <p:pos x="4651" y="4903"/>
    <p:text>Its not clear if the label makes the navigation happen or if just indicates the region clearly?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19:57.798" idx="1">
    <p:pos x="4651" y="5039"/>
    <p:text>The latter. I think we can avoid to specify that label are navigable, it's a  consequence of the fact that they are labels that the users can found on the web page. What do you think?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2" dt="2020-08-19T17:21:09.701" idx="2">
    <p:pos x="4651" y="5175"/>
    <p:text>(don't mind this account name, it's just the license on my work laptop :)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08-20T11:47:08.105" idx="8">
    <p:pos x="4651" y="5311"/>
    <p:text>Yeah, I'm not sure if we need to specify "label everything" as the only mechansim?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8-20T11:47:47.209" idx="9">
    <p:pos x="4651" y="5447"/>
    <p:text>It could be the case for sure sometimes -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8-20T11:49:50.575" idx="12">
    <p:pos x="4651" y="5583"/>
    <p:text>Ive used the expression "labeled with text and other meta-data" do you think that is ok?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2" dt="2020-08-20T15:03:12.949" idx="12">
    <p:pos x="4651" y="5719"/>
    <p:text>yes it works for me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0-08-20T11:47:50.956" idx="10">
    <p:pos x="5033" y="2506"/>
    <p:text>Political boundaries shounds funny in English - like a map of political parties of something!</p:text>
    <p:extLst>
      <p:ext uri="{C676402C-5697-4E1C-873F-D02D1690AC5C}">
        <p15:threadingInfo xmlns:p15="http://schemas.microsoft.com/office/powerpoint/2012/main" timeZoneBias="-60"/>
      </p:ext>
    </p:extLst>
  </p:cm>
  <p:cm authorId="1" dt="2020-08-20T11:48:26.717" idx="11">
    <p:pos x="5033" y="2642"/>
    <p:text>I would just say boundaries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2" dt="2020-08-20T15:03:27.583" idx="13">
    <p:pos x="5033" y="2778"/>
    <p:text>:D</p:text>
    <p:extLst>
      <p:ext uri="{C676402C-5697-4E1C-873F-D02D1690AC5C}">
        <p15:threadingInfo xmlns:p15="http://schemas.microsoft.com/office/powerpoint/2012/main" timeZoneBias="-120">
          <p15:parentCm authorId="1" idx="10"/>
        </p15:threadingInfo>
      </p:ext>
    </p:extLst>
  </p:cm>
  <p:cm authorId="1" dt="2020-08-20T11:49:51.649" idx="13">
    <p:pos x="10" y="10"/>
    <p:text>We may face the issue of defining meta data - but I'm thinking a combination of labels, with various other ARIA/HTML attributes.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24:18.599" idx="2">
    <p:pos x="6255" y="3224"/>
    <p:text>Should we be specifiying lables here as the only mechinism? It could be one way but not the only one IMO.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23:40.337" idx="4">
    <p:pos x="6255" y="3360"/>
    <p:text>You mean as a 1.2.b REQ? What other method do you have in mind?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20-08-20T11:52:29.918" idx="14">
    <p:pos x="6255" y="3496"/>
    <p:text>See what I added in the previous slide and let me know if you think this is ok - I've added a note about how we define meta data (ARIA/HTML attributes etc) in the context of this presentation - do you think this is ok?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2" dt="2020-08-20T15:08:21.461" idx="14">
    <p:pos x="6255" y="3632"/>
    <p:text>Yes, it's okay, I do not know if it's well clear that such definition is for the entire presentation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20-08-19T15:33:01.948" idx="7">
    <p:pos x="1809" y="5144"/>
    <p:text>I;ve shortened the requirement here.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22:31.338" idx="3">
    <p:pos x="1809" y="5280"/>
    <p:text>okay</p:text>
    <p:extLst>
      <p:ext uri="{C676402C-5697-4E1C-873F-D02D1690AC5C}">
        <p15:threadingInfo xmlns:p15="http://schemas.microsoft.com/office/powerpoint/2012/main" timeZoneBias="-120">
          <p15:parentCm authorId="1" idx="7"/>
        </p15:threadingInfo>
      </p:ext>
    </p:extLst>
  </p:cm>
  <p:cm authorId="1" dt="2020-08-20T11:52:33.366" idx="15">
    <p:pos x="1809" y="5416"/>
    <p:text>cool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25:29.042" idx="3">
    <p:pos x="7256" y="5386"/>
    <p:text>I like this idea. but again, should it be only labels?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32:06.389" idx="11">
    <p:pos x="7256" y="5522"/>
    <p:text>Same as the comment on previous slide.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32:30.334" idx="6">
    <p:pos x="10206" y="4901"/>
    <p:text>I've edited this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24:29.216" idx="5">
    <p:pos x="10206" y="5037"/>
    <p:text>okay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  <p:cm authorId="1" dt="2020-08-20T11:52:54.493" idx="16">
    <p:pos x="10206" y="5173"/>
    <p:text>cool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31:58.571" idx="5">
    <p:pos x="2061" y="6589"/>
    <p:text>I've updated this.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25:05.358" idx="6">
    <p:pos x="2061" y="6725"/>
    <p:text>okay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20-08-20T11:53:01.558" idx="17">
    <p:pos x="2061" y="6861"/>
    <p:text>cool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29:00.661" idx="4">
    <p:pos x="12803" y="4426"/>
    <p:text>Its not clear what an alternative mode here means?</p:text>
    <p:extLst>
      <p:ext uri="{C676402C-5697-4E1C-873F-D02D1690AC5C}">
        <p15:threadingInfo xmlns:p15="http://schemas.microsoft.com/office/powerpoint/2012/main" timeZoneBias="-60"/>
      </p:ext>
    </p:extLst>
  </p:cm>
  <p:cm authorId="2" dt="2020-08-19T17:26:34.153" idx="7">
    <p:pos x="12803" y="4562"/>
    <p:text>I meant that numerical  data on map are usually shown with different colors graduations or with symbols (for example, with different sizes).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2" dt="2020-08-19T17:29:25.211" idx="8">
    <p:pos x="12803" y="4698"/>
    <p:text>E.g. a city with 1000 people is highlighted with a big red circle, another one with 10 people with a tiny dot. Users may prefer to have those numerical data available as text over the map but also on a separate, alternative view: for example a table.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2" dt="2020-08-19T17:30:52.401" idx="9">
    <p:pos x="12803" y="4834"/>
    <p:text>People who find difficult to spot colors, boundaries and symbols can retrieve the same content with the alternative 'mode'. For sure it can be written in a better way :)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20-08-20T11:53:56.408" idx="18">
    <p:pos x="12803" y="4970"/>
    <p:text>I think what you say here is a good explanation :-)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20-08-20T11:54:06.685" idx="19">
    <p:pos x="12803" y="5106"/>
    <p:text>Lets include it as an example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1:56:12.536" idx="20">
    <p:pos x="12067" y="6826"/>
    <p:text>I like this :-)</p:text>
    <p:extLst>
      <p:ext uri="{C676402C-5697-4E1C-873F-D02D1690AC5C}">
        <p15:threadingInfo xmlns:p15="http://schemas.microsoft.com/office/powerpoint/2012/main" timeZoneBias="-60"/>
      </p:ext>
    </p:extLst>
  </p:cm>
  <p:cm authorId="2" dt="2020-08-20T15:10:23.206" idx="15">
    <p:pos x="12067" y="6962"/>
    <p:text>thanks! I have no such difficulties personally but still I like to have a table with the full data that comes together with the map, that is more visual.</p:text>
    <p:extLst>
      <p:ext uri="{C676402C-5697-4E1C-873F-D02D1690AC5C}">
        <p15:threadingInfo xmlns:p15="http://schemas.microsoft.com/office/powerpoint/2012/main" timeZoneBias="-120">
          <p15:parentCm authorId="1" idx="2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98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57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3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17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502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9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929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92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339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29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839610" indent="-395111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1284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17286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2173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3"/>
          </p:nvPr>
        </p:nvSpPr>
        <p:spPr>
          <a:xfrm>
            <a:off x="4833937" y="6000353"/>
            <a:ext cx="14716128" cy="965202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SzTx/>
              <a:buNone/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3048001" y="0"/>
            <a:ext cx="914401" cy="2590800"/>
          </a:xfrm>
          <a:prstGeom prst="rect">
            <a:avLst/>
          </a:prstGeom>
          <a:solidFill>
            <a:srgbClr val="25252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spcBef>
                <a:spcPts val="700"/>
              </a:spcBef>
              <a:defRPr sz="16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  <a:endParaRPr/>
          </a:p>
        </p:txBody>
      </p:sp>
      <p:sp>
        <p:nvSpPr>
          <p:cNvPr id="125" name="Rectangle"/>
          <p:cNvSpPr/>
          <p:nvPr/>
        </p:nvSpPr>
        <p:spPr>
          <a:xfrm>
            <a:off x="3048001" y="0"/>
            <a:ext cx="914401" cy="2590800"/>
          </a:xfrm>
          <a:prstGeom prst="rect">
            <a:avLst/>
          </a:prstGeom>
          <a:solidFill>
            <a:srgbClr val="252525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spcBef>
                <a:spcPts val="700"/>
              </a:spcBef>
              <a:defRPr sz="16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  <a:endParaRPr/>
          </a:p>
        </p:txBody>
      </p:sp>
      <p:pic>
        <p:nvPicPr>
          <p:cNvPr id="12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0" y="12667013"/>
            <a:ext cx="2550000" cy="713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13059269"/>
            <a:ext cx="4216400" cy="25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6300" y="13364633"/>
            <a:ext cx="1727200" cy="19896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>
            <a:spLocks noGrp="1"/>
          </p:cNvSpPr>
          <p:nvPr>
            <p:ph type="title"/>
          </p:nvPr>
        </p:nvSpPr>
        <p:spPr>
          <a:xfrm>
            <a:off x="4267200" y="762000"/>
            <a:ext cx="15240000" cy="2286000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5600">
                <a:solidFill>
                  <a:srgbClr val="343E48"/>
                </a:solidFill>
                <a:latin typeface="Futura PT Heavy"/>
                <a:ea typeface="Futura PT Heavy"/>
                <a:cs typeface="Futura PT Heavy"/>
                <a:sym typeface="Futura PT Heavy"/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267200" y="965200"/>
            <a:ext cx="10058400" cy="863600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1pPr>
            <a:lvl2pPr marL="0" indent="4572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2pPr>
            <a:lvl3pPr marL="0" indent="9144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3pPr>
            <a:lvl4pPr marL="0" indent="13716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4pPr>
            <a:lvl5pPr marL="0" indent="1828800" defTabSz="1828800">
              <a:spcBef>
                <a:spcPts val="500"/>
              </a:spcBef>
              <a:buSzTx/>
              <a:buNone/>
              <a:defRPr sz="2200">
                <a:solidFill>
                  <a:srgbClr val="8D98A5"/>
                </a:solidFill>
                <a:latin typeface="Futura PT Book"/>
                <a:ea typeface="Futura PT Book"/>
                <a:cs typeface="Futura PT Book"/>
                <a:sym typeface="Futura PT Book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131" name="Slide Number"/>
          <p:cNvSpPr>
            <a:spLocks noGrp="1"/>
          </p:cNvSpPr>
          <p:nvPr>
            <p:ph type="sldNum" sz="quarter" idx="2"/>
          </p:nvPr>
        </p:nvSpPr>
        <p:spPr>
          <a:xfrm>
            <a:off x="3237894" y="1055795"/>
            <a:ext cx="534612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defRPr sz="2400">
                <a:latin typeface="Futura PT Book"/>
                <a:ea typeface="Futura PT Book"/>
                <a:cs typeface="Futura PT Book"/>
                <a:sym typeface="Futura PT Book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11893389" y="13001625"/>
            <a:ext cx="579363" cy="6000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xfrm>
            <a:off x="23714709" y="12133857"/>
            <a:ext cx="579363" cy="6000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504353" y="1250155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893389" y="13010554"/>
            <a:ext cx="579363" cy="600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/>
  <p:hf hdr="0" ftr="0" dt="0"/>
  <p:txStyles>
    <p:titleStyle>
      <a:lvl1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1pPr>
      <a:lvl2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2pPr>
      <a:lvl3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3pPr>
      <a:lvl4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4pPr>
      <a:lvl5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5pPr>
      <a:lvl6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6pPr>
      <a:lvl7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7pPr>
      <a:lvl8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8pPr>
      <a:lvl9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9pPr>
    </p:titleStyle>
    <p:bodyStyle>
      <a:lvl1pPr marL="617361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1pPr>
      <a:lvl2pPr marL="1061860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2pPr>
      <a:lvl3pPr marL="15063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3pPr>
      <a:lvl4pPr marL="19508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4pPr>
      <a:lvl5pPr marL="23953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5pPr>
      <a:lvl6pPr marL="2839860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6pPr>
      <a:lvl7pPr marL="3284361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7pPr>
      <a:lvl8pPr marL="3728861" marR="0" indent="-617360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8pPr>
      <a:lvl9pPr marL="4173361" marR="0" indent="-617361" algn="l" defTabSz="82153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9pPr>
    </p:bodyStyle>
    <p:otherStyle>
      <a:lvl1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15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o.carpignoli@chialab.i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.org/People#O" TargetMode="External"/><Relationship Id="rId5" Type="http://schemas.openxmlformats.org/officeDocument/2006/relationships/hyperlink" Target="mailto:joconnor@w3.org" TargetMode="External"/><Relationship Id="rId4" Type="http://schemas.openxmlformats.org/officeDocument/2006/relationships/hyperlink" Target="https://nicolocarpignoli.github.io/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UBLISHING @ W3C"/>
          <p:cNvSpPr>
            <a:spLocks noGrp="1"/>
          </p:cNvSpPr>
          <p:nvPr>
            <p:ph type="subTitle" sz="quarter" idx="1"/>
          </p:nvPr>
        </p:nvSpPr>
        <p:spPr>
          <a:xfrm>
            <a:off x="2898234" y="2438138"/>
            <a:ext cx="14716128" cy="1589488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/>
          <a:p>
            <a:r>
              <a:rPr lang="en-US" sz="8800" dirty="0"/>
              <a:t>TOWARDS ACCESSIBLE ANNOTATIONS for a native map viewer for the web platform</a:t>
            </a:r>
          </a:p>
          <a:p>
            <a:r>
              <a:rPr lang="en-US" sz="8800" dirty="0"/>
              <a:t>User Needs and REQUIREMENTS</a:t>
            </a:r>
            <a:endParaRPr sz="8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01E67-5E8E-874D-AF05-ECA636BF15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</a:t>
            </a:fld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BD3A1-F2A0-0748-A4B1-3E32D8842A0C}"/>
              </a:ext>
            </a:extLst>
          </p:cNvPr>
          <p:cNvSpPr txBox="1"/>
          <p:nvPr/>
        </p:nvSpPr>
        <p:spPr>
          <a:xfrm>
            <a:off x="4733963" y="5180511"/>
            <a:ext cx="11044687" cy="1683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Nicolò</a:t>
            </a:r>
            <a:r>
              <a:rPr kumimoji="0" lang="fr-FR" sz="5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 </a:t>
            </a:r>
            <a:r>
              <a:rPr kumimoji="0" lang="fr-FR" sz="5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Carpignoli</a:t>
            </a:r>
            <a:r>
              <a:rPr kumimoji="0" lang="fr-FR" sz="5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, W3C APA </a:t>
            </a:r>
            <a:r>
              <a:rPr kumimoji="0" lang="fr-FR" sz="5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Invited</a:t>
            </a:r>
            <a:r>
              <a:rPr kumimoji="0" lang="fr-FR" sz="5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 Expert</a:t>
            </a: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i="1" dirty="0">
                <a:latin typeface="Avenir Next Condensed" panose="020B0506020202020204" pitchFamily="34" charset="0"/>
              </a:rPr>
              <a:t>&amp; Joshue O Connor (W3C WAI)</a:t>
            </a:r>
            <a:endParaRPr kumimoji="0" lang="fr-FR" sz="5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B6CF-104F-944C-912A-EFE7163ECFA3}"/>
              </a:ext>
            </a:extLst>
          </p:cNvPr>
          <p:cNvSpPr txBox="1"/>
          <p:nvPr/>
        </p:nvSpPr>
        <p:spPr>
          <a:xfrm>
            <a:off x="2286970" y="8041847"/>
            <a:ext cx="15938656" cy="2452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latin typeface="Avenir Next Condensed" panose="020B0506020202020204" pitchFamily="34" charset="0"/>
              </a:rPr>
              <a:t>September</a:t>
            </a:r>
            <a:r>
              <a:rPr lang="fr-FR" dirty="0">
                <a:latin typeface="Avenir Next Condensed" panose="020B0506020202020204" pitchFamily="34" charset="0"/>
              </a:rPr>
              <a:t> 29, 2020</a:t>
            </a:r>
          </a:p>
          <a:p>
            <a:r>
              <a:rPr lang="fr-FR" b="1" dirty="0"/>
              <a:t>W3C/OGC Joint Workshop </a:t>
            </a:r>
            <a:r>
              <a:rPr lang="fr-FR" b="1" dirty="0" err="1"/>
              <a:t>Series</a:t>
            </a:r>
            <a:r>
              <a:rPr lang="fr-FR" b="1" dirty="0"/>
              <a:t> on </a:t>
            </a:r>
            <a:r>
              <a:rPr lang="fr-FR" b="1" dirty="0" err="1"/>
              <a:t>Maps</a:t>
            </a:r>
            <a:r>
              <a:rPr lang="fr-FR" b="1" dirty="0"/>
              <a:t> for the Web</a:t>
            </a:r>
          </a:p>
          <a:p>
            <a:r>
              <a:rPr lang="fr-FR" b="1" dirty="0">
                <a:solidFill>
                  <a:srgbClr val="0D6DB6"/>
                </a:solidFill>
              </a:rPr>
              <a:t>w3.org/2020/</a:t>
            </a:r>
            <a:r>
              <a:rPr lang="fr-FR" b="1" dirty="0" err="1">
                <a:solidFill>
                  <a:srgbClr val="0D6DB6"/>
                </a:solidFill>
              </a:rPr>
              <a:t>maps</a:t>
            </a:r>
            <a:r>
              <a:rPr lang="fr-FR" b="1" dirty="0">
                <a:solidFill>
                  <a:srgbClr val="0D6DB6"/>
                </a:solidFill>
              </a:rPr>
              <a:t>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0E5EF-B500-5249-873E-4F3B7EDC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" y="4027626"/>
            <a:ext cx="19561628" cy="224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Navigation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10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Information retrieval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b="1" dirty="0">
                <a:latin typeface="Geneva" panose="020B0503030404040204" pitchFamily="34" charset="0"/>
                <a:ea typeface="Geneva" panose="020B0503030404040204" pitchFamily="34" charset="0"/>
              </a:rPr>
              <a:t>Navigation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Comparing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Monitoring.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Navigation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11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2.1: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user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with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low-vision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highlight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route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between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two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places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2.1.a: The distance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between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places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must be available as a text label. If the user is using a real-time navigation mode, the distance should be updated and the update should be presented to the user, along with the data about its new position.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Navigation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12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Need 2.2: A user, who finds orientation difficult wants to navigate towards a destination.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2.2.a: If a real-time navigation mode is enabled, the directions to follow must be available as text labels and every update or change must be presented to the user.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2.2.b: If a real-time navigation mode is enabled, the directions should be available as visual hints (like arrows) with proper alternative text. This alternate text will need to be dynamically driven and accurate.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Navigation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13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Need 2.3: A wheelchair user wants to know the estimated time needed to move to a certain destination, following the route highlighted on the map.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2.3.a: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Estimated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travel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time must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available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 text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2.3.b: Estimated travel time must be available for different travel modes and each user must be able to choose the one that they need.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Comparing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14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Information retrieval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Navigation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b="1" dirty="0">
                <a:latin typeface="Geneva" panose="020B0503030404040204" pitchFamily="34" charset="0"/>
                <a:ea typeface="Geneva" panose="020B0503030404040204" pitchFamily="34" charset="0"/>
              </a:rPr>
              <a:t>Comparing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Monitoring.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Comparing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15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3.1: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journalist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study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data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about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spread of a virus on a large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geographic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area. 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quickly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understand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relevant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data and spot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main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differences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between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countries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3.1.a: Numeric data should be available as text labels placed over the map and not only with visual highlighting.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Each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should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contain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value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,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unit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and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related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country.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3.1.b: If numeric data are shown using colors or symbols, a legend must be available as text annotations on the map context.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Comparing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16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3.2: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blind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student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know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demographic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data of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certain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area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specified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on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map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3.2.a: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Numeric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data must be provided with </a:t>
            </a:r>
            <a:r>
              <a:rPr lang="it-IT" b="1" dirty="0">
                <a:latin typeface="Geneva" panose="020B0503030404040204" pitchFamily="34" charset="0"/>
                <a:ea typeface="Geneva" panose="020B0503030404040204" pitchFamily="34" charset="0"/>
              </a:rPr>
              <a:t>an alternative mode 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so that it is easy for the user to retrieve them without navigating the map elements for example using a table containing the data for each region of the selected area.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Comparing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17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b="1" dirty="0">
                <a:latin typeface="Geneva" panose="020B0503030404040204" pitchFamily="34" charset="0"/>
                <a:ea typeface="Geneva" panose="020B0503030404040204" pitchFamily="34" charset="0"/>
              </a:rPr>
              <a:t>Alternative Mode example: </a:t>
            </a:r>
            <a:r>
              <a:rPr lang="en-US" dirty="0">
                <a:latin typeface="Geneva" panose="020B0503030404040204" pitchFamily="34" charset="0"/>
                <a:ea typeface="Geneva" panose="020B0503030404040204" pitchFamily="34" charset="0"/>
              </a:rPr>
              <a:t>Numerical data on maps are usually shown with different colors graduations or with symbols (for example, with different sizes).</a:t>
            </a:r>
          </a:p>
          <a:p>
            <a:pPr algn="l"/>
            <a:endParaRPr lang="en-US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en-US" dirty="0">
                <a:latin typeface="Geneva" panose="020B0503030404040204" pitchFamily="34" charset="0"/>
                <a:ea typeface="Geneva" panose="020B0503030404040204" pitchFamily="34" charset="0"/>
              </a:rPr>
              <a:t>E.g. a city with 1000 people is highlighted with a big red circle, another one with 10 people with a tiny dot. Users may prefer to have those numerical data available as text over the map but also on a separate, alternative view: for example a table.</a:t>
            </a:r>
          </a:p>
          <a:p>
            <a:pPr algn="l"/>
            <a:endParaRPr lang="en-US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en-US" dirty="0">
                <a:latin typeface="Geneva" panose="020B0503030404040204" pitchFamily="34" charset="0"/>
                <a:ea typeface="Geneva" panose="020B0503030404040204" pitchFamily="34" charset="0"/>
              </a:rPr>
              <a:t>People who find difficult to differentiate colors, boundaries and symbols can retrieve the same content with the alternative 'mode'. </a:t>
            </a:r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25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Monitoring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18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Information retrieval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Navigation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Comparing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b="1" dirty="0">
                <a:latin typeface="Geneva" panose="020B0503030404040204" pitchFamily="34" charset="0"/>
                <a:ea typeface="Geneva" panose="020B0503030404040204" pitchFamily="34" charset="0"/>
              </a:rPr>
              <a:t>Monitoring</a:t>
            </a: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Monitoring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19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3.1: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user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analyze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how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real-time data are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changing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on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geographic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area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shown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on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map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3.1.a: Data must be available on the map as text labels or other metadata.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3.1.b: Data should update automatically if this feature is set, otherwise after a clear user action.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3.1.c: Data should be available via an alternative mode, for example using a table.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Maps and Accessibility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2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Maps are used everyday to find routes, navigate and provide other information.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Maps can be either complex or simple.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According to the user needs, maps are often configurable.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Users can switch to different views for the same data.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From an accessibility perspective, we need to create accessible experiences that adapt to the different ways people interact in different modalities.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UBLISHING @ W3C"/>
          <p:cNvSpPr>
            <a:spLocks noGrp="1"/>
          </p:cNvSpPr>
          <p:nvPr>
            <p:ph type="subTitle" sz="quarter" idx="1"/>
          </p:nvPr>
        </p:nvSpPr>
        <p:spPr>
          <a:xfrm>
            <a:off x="2898234" y="2438138"/>
            <a:ext cx="14716128" cy="15894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8800" dirty="0"/>
              <a:t>THANK YOU!</a:t>
            </a:r>
            <a:endParaRPr sz="8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01E67-5E8E-874D-AF05-ECA636BF15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B6CF-104F-944C-912A-EFE7163ECFA3}"/>
              </a:ext>
            </a:extLst>
          </p:cNvPr>
          <p:cNvSpPr txBox="1"/>
          <p:nvPr/>
        </p:nvSpPr>
        <p:spPr>
          <a:xfrm>
            <a:off x="2364319" y="8684400"/>
            <a:ext cx="15938656" cy="2452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September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 29, 2020</a:t>
            </a:r>
            <a:endParaRPr lang="fr-FR" dirty="0">
              <a:latin typeface="Avenir Next Condensed" panose="020B0506020202020204" pitchFamily="34" charset="0"/>
            </a:endParaRPr>
          </a:p>
          <a:p>
            <a:r>
              <a:rPr lang="fr-FR" b="1" dirty="0"/>
              <a:t>W3C/OGC Joint Workshop </a:t>
            </a:r>
            <a:r>
              <a:rPr lang="fr-FR" b="1" dirty="0" err="1"/>
              <a:t>Series</a:t>
            </a:r>
            <a:r>
              <a:rPr lang="fr-FR" b="1" dirty="0"/>
              <a:t> on </a:t>
            </a:r>
            <a:r>
              <a:rPr lang="fr-FR" b="1" dirty="0" err="1"/>
              <a:t>Maps</a:t>
            </a:r>
            <a:r>
              <a:rPr lang="fr-FR" b="1" dirty="0"/>
              <a:t> for the Web</a:t>
            </a:r>
          </a:p>
          <a:p>
            <a:r>
              <a:rPr lang="fr-FR" b="1" dirty="0">
                <a:solidFill>
                  <a:srgbClr val="0D6DB6"/>
                </a:solidFill>
              </a:rPr>
              <a:t>w3.org/2020/</a:t>
            </a:r>
            <a:r>
              <a:rPr lang="fr-FR" b="1" dirty="0" err="1">
                <a:solidFill>
                  <a:srgbClr val="0D6DB6"/>
                </a:solidFill>
              </a:rPr>
              <a:t>maps</a:t>
            </a:r>
            <a:r>
              <a:rPr lang="fr-FR" b="1" dirty="0">
                <a:solidFill>
                  <a:srgbClr val="0D6DB6"/>
                </a:solidFill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A6D5F-6D10-8F42-82BB-157A1DCFB397}"/>
              </a:ext>
            </a:extLst>
          </p:cNvPr>
          <p:cNvSpPr txBox="1"/>
          <p:nvPr/>
        </p:nvSpPr>
        <p:spPr>
          <a:xfrm>
            <a:off x="4636576" y="4250825"/>
            <a:ext cx="11394142" cy="3991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  <a:hlinkClick r:id="rId3"/>
              </a:rPr>
              <a:t>nicolo.carpignoli@chialab.it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  <a:t>@nicolocarp</a:t>
            </a:r>
            <a:b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Condensed" panose="020B0506020202020204" pitchFamily="34" charset="0"/>
                <a:sym typeface="Helvetica Light"/>
              </a:rPr>
            </a:br>
            <a:r>
              <a:rPr lang="fr-FR" dirty="0">
                <a:latin typeface="Avenir Next Condensed" panose="020B0506020202020204" pitchFamily="34" charset="0"/>
                <a:hlinkClick r:id="rId4"/>
              </a:rPr>
              <a:t>https://nicolocarpignoli.github.io/me</a:t>
            </a:r>
            <a:endParaRPr lang="fr-FR" dirty="0">
              <a:latin typeface="Avenir Next Condensed" panose="020B0506020202020204" pitchFamily="34" charset="0"/>
            </a:endParaRP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venir Next Condensed" panose="020B0506020202020204" pitchFamily="34" charset="0"/>
                <a:hlinkClick r:id="rId5"/>
              </a:rPr>
              <a:t>joconnor@w3.org</a:t>
            </a:r>
            <a:r>
              <a:rPr lang="fr-FR" dirty="0">
                <a:latin typeface="Avenir Next Condensed" panose="020B0506020202020204" pitchFamily="34" charset="0"/>
              </a:rPr>
              <a:t> / </a:t>
            </a:r>
            <a:r>
              <a:rPr lang="fr-FR" dirty="0">
                <a:latin typeface="Avenir Next Condensed" panose="020B0506020202020204" pitchFamily="34" charset="0"/>
                <a:hlinkClick r:id="rId6"/>
              </a:rPr>
              <a:t>https://www.w3.org/People#O</a:t>
            </a:r>
            <a:r>
              <a:rPr lang="fr-FR" dirty="0">
                <a:latin typeface="Avenir Next Condensed" panose="020B0506020202020204" pitchFamily="34" charset="0"/>
              </a:rPr>
              <a:t> 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Condensed" panose="020B0506020202020204" pitchFamily="34" charset="0"/>
              <a:sym typeface="Helvetica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EFA04-498F-5949-9511-E69F79E3E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" y="4027626"/>
            <a:ext cx="19561628" cy="2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4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The need for annotations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3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One of the needs relates to annotations of geolocated data and maps metadata.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Once those annotations are specified and delivered they become available to be used from different outputs, such as non-visual (e.g. Speech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Synthesis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) or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Symbols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Text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annotation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is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most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portable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format and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only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one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that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can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translated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into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others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Maps use cases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4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Maps use cases can be grouped into four main fields: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Information </a:t>
            </a:r>
            <a:r>
              <a:rPr lang="en-US" dirty="0">
                <a:latin typeface="Geneva" panose="020B0503030404040204" pitchFamily="34" charset="0"/>
                <a:ea typeface="Geneva" panose="020B0503030404040204" pitchFamily="34" charset="0"/>
              </a:rPr>
              <a:t>retrieval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Navigation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Comparing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Monitoring.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560909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5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The following user needs are neither exhaustive, nor definitive but are presented in order to help orientate us towards understanding diverse user needs and potential requirements.</a:t>
            </a:r>
          </a:p>
          <a:p>
            <a:pPr algn="l"/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9799584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Information retrieval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6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b="1" dirty="0">
                <a:latin typeface="Geneva" panose="020B0503030404040204" pitchFamily="34" charset="0"/>
                <a:ea typeface="Geneva" panose="020B0503030404040204" pitchFamily="34" charset="0"/>
              </a:rPr>
              <a:t>Information retrieval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Navigation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Comparing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r>
              <a:rPr lang="fr-FR" dirty="0">
                <a:latin typeface="Geneva" panose="020B0503030404040204" pitchFamily="34" charset="0"/>
                <a:ea typeface="Geneva" panose="020B0503030404040204" pitchFamily="34" charset="0"/>
              </a:rPr>
              <a:t>Monitoring.</a:t>
            </a:r>
          </a:p>
          <a:p>
            <a:pPr marL="685800" indent="-685800" algn="l">
              <a:buFont typeface="Courier New" panose="02070309020205020404" pitchFamily="49" charset="0"/>
              <a:buChar char="o"/>
            </a:pP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7691452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Information retrieval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7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1.1: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student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learn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boundaries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of a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certain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geographical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area.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1.1.a: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Different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regions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must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with text and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other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meta-data.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1.1.b: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Each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place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of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interest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(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like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cities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)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should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available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for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users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with an appropriate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that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contains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place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name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and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region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where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it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belongs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b="1" dirty="0">
                <a:latin typeface="Geneva" panose="020B0503030404040204" pitchFamily="34" charset="0"/>
                <a:ea typeface="Geneva" panose="020B0503030404040204" pitchFamily="34" charset="0"/>
              </a:rPr>
              <a:t>NOTE: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Meta-data in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this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context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may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be ARIA or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other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HTML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attributes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  <a:endParaRPr lang="fr-FR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7" y="0"/>
            <a:ext cx="18002669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Information retrieval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8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Need 1.2: A researcher wants to analyze a geographical area using different zoom levels and measurements.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1.2.a: Scale,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unit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other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metadata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must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available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on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map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context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 They also must be editable using available controls.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ublishing@W3C &amp;…"/>
          <p:cNvSpPr>
            <a:spLocks noGrp="1"/>
          </p:cNvSpPr>
          <p:nvPr>
            <p:ph type="title"/>
          </p:nvPr>
        </p:nvSpPr>
        <p:spPr>
          <a:xfrm>
            <a:off x="413668" y="0"/>
            <a:ext cx="19157700" cy="24351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07932">
              <a:defRPr sz="8288"/>
            </a:pPr>
            <a:r>
              <a:rPr lang="en-US" dirty="0"/>
              <a:t>User needs for Information retrieval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D2CC7-A4AD-5B40-A232-178FDC36F3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9841357" y="12738264"/>
            <a:ext cx="371895" cy="636710"/>
          </a:xfrm>
        </p:spPr>
        <p:txBody>
          <a:bodyPr/>
          <a:lstStyle/>
          <a:p>
            <a:fld id="{86CB4B4D-7CA3-9044-876B-883B54F8677D}" type="slidenum">
              <a:rPr lang="fr-FR" sz="3200" smtClean="0">
                <a:solidFill>
                  <a:srgbClr val="0D6DB6"/>
                </a:solidFill>
              </a:rPr>
              <a:t>9</a:t>
            </a:fld>
            <a:endParaRPr lang="fr-FR" sz="3200" dirty="0">
              <a:solidFill>
                <a:srgbClr val="0D6DB6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357AC9E-4258-844A-AC92-E66C38A3EFE5}"/>
              </a:ext>
            </a:extLst>
          </p:cNvPr>
          <p:cNvSpPr/>
          <p:nvPr/>
        </p:nvSpPr>
        <p:spPr>
          <a:xfrm>
            <a:off x="19435247" y="12650520"/>
            <a:ext cx="1090160" cy="775564"/>
          </a:xfrm>
          <a:prstGeom prst="bracketPair">
            <a:avLst/>
          </a:prstGeom>
          <a:noFill/>
          <a:ln w="25400" cap="flat">
            <a:solidFill>
              <a:srgbClr val="0D6DB6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010A6-8696-2148-A5C1-40B54A8142B9}"/>
              </a:ext>
            </a:extLst>
          </p:cNvPr>
          <p:cNvSpPr txBox="1"/>
          <p:nvPr/>
        </p:nvSpPr>
        <p:spPr>
          <a:xfrm>
            <a:off x="413668" y="2677886"/>
            <a:ext cx="19931731" cy="9470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Need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1.3: A </a:t>
            </a:r>
            <a:r>
              <a:rPr lang="it-IT">
                <a:latin typeface="Geneva" panose="020B0503030404040204" pitchFamily="34" charset="0"/>
                <a:ea typeface="Geneva" panose="020B0503030404040204" pitchFamily="34" charset="0"/>
              </a:rPr>
              <a:t>user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wants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to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study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only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the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rivers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and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lakes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of an area,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without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being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distracted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by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other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data.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algn="l"/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REQ 1.3.a: Maps’ different data must be available as layers that can be switched on and off by the user, according to their needs. Active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layers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must be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available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as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 text </a:t>
            </a:r>
            <a:r>
              <a:rPr lang="it-IT" dirty="0" err="1">
                <a:latin typeface="Geneva" panose="020B0503030404040204" pitchFamily="34" charset="0"/>
                <a:ea typeface="Geneva" panose="020B0503030404040204" pitchFamily="34" charset="0"/>
              </a:rPr>
              <a:t>labels</a:t>
            </a:r>
            <a:r>
              <a:rPr lang="it-IT" dirty="0">
                <a:latin typeface="Geneva" panose="020B0503030404040204" pitchFamily="34" charset="0"/>
                <a:ea typeface="Geneva" panose="020B0503030404040204" pitchFamily="34" charset="0"/>
              </a:rPr>
              <a:t>.</a:t>
            </a:r>
          </a:p>
          <a:p>
            <a:pPr algn="l"/>
            <a:endParaRPr lang="it-IT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D8489-2242-7D47-8FD6-065B2DB0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3668" y="1694761"/>
            <a:ext cx="20111739" cy="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ps-for-the-web" id="{49FE88A6-025B-5046-A429-D63F097E10D7}" vid="{FE8FD3C7-B50A-B944-AAA2-18713FA46005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5882</TotalTime>
  <Words>1197</Words>
  <Application>Microsoft Macintosh PowerPoint</Application>
  <PresentationFormat>Personalizzato</PresentationFormat>
  <Paragraphs>144</Paragraphs>
  <Slides>20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Alegreya Sans</vt:lpstr>
      <vt:lpstr>Arial</vt:lpstr>
      <vt:lpstr>Avenir Next Condensed</vt:lpstr>
      <vt:lpstr>Courier New</vt:lpstr>
      <vt:lpstr>Futura PT Book</vt:lpstr>
      <vt:lpstr>Futura PT Heavy</vt:lpstr>
      <vt:lpstr>Geneva</vt:lpstr>
      <vt:lpstr>Helvetica</vt:lpstr>
      <vt:lpstr>Helvetica Light</vt:lpstr>
      <vt:lpstr>Helvetica Neue</vt:lpstr>
      <vt:lpstr>White</vt:lpstr>
      <vt:lpstr>Presentazione standard di PowerPoint</vt:lpstr>
      <vt:lpstr>Maps and Accessibility</vt:lpstr>
      <vt:lpstr>The need for annotations</vt:lpstr>
      <vt:lpstr>Maps use cases</vt:lpstr>
      <vt:lpstr>User needs</vt:lpstr>
      <vt:lpstr>User needs for Information retrieval</vt:lpstr>
      <vt:lpstr>User needs for Information retrieval</vt:lpstr>
      <vt:lpstr>User needs for Information retrieval</vt:lpstr>
      <vt:lpstr>User needs for Information retrieval</vt:lpstr>
      <vt:lpstr>User needs for Navigation</vt:lpstr>
      <vt:lpstr>User needs for Navigation</vt:lpstr>
      <vt:lpstr>User needs for Navigation</vt:lpstr>
      <vt:lpstr>User needs for Navigation</vt:lpstr>
      <vt:lpstr>User needs for Comparing</vt:lpstr>
      <vt:lpstr>User needs for Comparing</vt:lpstr>
      <vt:lpstr>User needs for Comparing</vt:lpstr>
      <vt:lpstr>User needs for Comparing</vt:lpstr>
      <vt:lpstr>User needs for Monitoring</vt:lpstr>
      <vt:lpstr>User needs for Monitoring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Parmeggiani</dc:creator>
  <cp:lastModifiedBy>Federico Parmeggiani</cp:lastModifiedBy>
  <cp:revision>53</cp:revision>
  <dcterms:created xsi:type="dcterms:W3CDTF">2020-08-14T15:51:22Z</dcterms:created>
  <dcterms:modified xsi:type="dcterms:W3CDTF">2020-09-18T14:18:01Z</dcterms:modified>
</cp:coreProperties>
</file>