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8" r:id="rId4"/>
    <p:sldId id="293" r:id="rId5"/>
    <p:sldId id="285" r:id="rId6"/>
    <p:sldId id="287" r:id="rId7"/>
    <p:sldId id="260" r:id="rId8"/>
    <p:sldId id="283" r:id="rId9"/>
    <p:sldId id="259" r:id="rId10"/>
    <p:sldId id="294" r:id="rId11"/>
    <p:sldId id="282" r:id="rId12"/>
    <p:sldId id="276" r:id="rId13"/>
    <p:sldId id="261" r:id="rId14"/>
    <p:sldId id="267" r:id="rId15"/>
    <p:sldId id="284" r:id="rId16"/>
    <p:sldId id="262" r:id="rId17"/>
    <p:sldId id="288" r:id="rId18"/>
    <p:sldId id="295" r:id="rId19"/>
    <p:sldId id="269" r:id="rId20"/>
    <p:sldId id="270" r:id="rId21"/>
    <p:sldId id="273" r:id="rId22"/>
    <p:sldId id="278" r:id="rId23"/>
    <p:sldId id="279" r:id="rId24"/>
    <p:sldId id="296" r:id="rId25"/>
    <p:sldId id="280" r:id="rId26"/>
    <p:sldId id="263" r:id="rId27"/>
    <p:sldId id="290" r:id="rId28"/>
    <p:sldId id="291" r:id="rId29"/>
    <p:sldId id="292" r:id="rId30"/>
    <p:sldId id="281" r:id="rId31"/>
    <p:sldId id="265" r:id="rId32"/>
    <p:sldId id="26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8658" autoAdjust="0"/>
  </p:normalViewPr>
  <p:slideViewPr>
    <p:cSldViewPr>
      <p:cViewPr>
        <p:scale>
          <a:sx n="100" d="100"/>
          <a:sy n="100" d="100"/>
        </p:scale>
        <p:origin x="-20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42341-5DBA-4E2D-952E-7FFED7B55F84}" type="datetimeFigureOut">
              <a:rPr lang="en-US" smtClean="0"/>
              <a:t>2/27/13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D6502-AEE0-4B35-BCB2-8C1FE852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5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Relationship Id="rId3" Type="http://schemas.openxmlformats.org/officeDocument/2006/relationships/hyperlink" Target="http://bit.ly/ZvA9SH" TargetMode="Externa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74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ARIA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W3C Candidate Recommendation: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http://www.w3.org/TR/wai-aria/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ARIA Editors' Draft: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http://www.w3.org/WAI/PF/aria/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1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1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r>
              <a:rPr lang="en-US" baseline="0" dirty="0" smtClean="0"/>
              <a:t> element is </a:t>
            </a:r>
            <a:r>
              <a:rPr lang="en-US" dirty="0" smtClean="0"/>
              <a:t>not supported yet in browsers</a:t>
            </a:r>
            <a:r>
              <a:rPr lang="en-US" baseline="0" dirty="0" smtClean="0"/>
              <a:t> not AT. The spec: http://www.w3.org/html/wg/drafts/html/master/interactive-elements.html#the-menu-element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90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95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 smtClean="0"/>
              <a:t>http://www.flickr.com/photos/odmag/8034463748/</a:t>
            </a:r>
          </a:p>
          <a:p>
            <a:r>
              <a:rPr lang="en-US" dirty="0" smtClean="0"/>
              <a:t>http://www.flickr.com/photos/odmag/8467120722/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77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1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http://weboverhauls.com/sandbox/HTML5_DevConf_ARIA_Example/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7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/u/1065747/csun13/</a:t>
            </a:r>
            <a:r>
              <a:rPr lang="en-US" dirty="0" err="1" smtClean="0"/>
              <a:t>index.html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7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http://www.flickr.com/photos/odmag/8496072438/in/set-72157624925954995/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7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0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21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5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4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40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Demo URL: </a:t>
            </a:r>
            <a:r>
              <a:rPr lang="en-US" sz="1200" dirty="0" smtClean="0">
                <a:hlinkClick r:id="rId3"/>
              </a:rPr>
              <a:t>http://bit.ly/ZvA9SH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66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http://www.paciellogroup.com/blog/2012/06/html5-accessibility-chops-using-aria-notes/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62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62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62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62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9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8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71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http://www.flickr.com/photos/odmag/8454251671/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7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+HTML5 Developer Conference in 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11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59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http://www.html5accessibility.com/</a:t>
            </a:r>
          </a:p>
          <a:p>
            <a:r>
              <a:rPr lang="en-US" dirty="0" smtClean="0"/>
              <a:t>https://docs.google.com/presentation/d/1VCOM0TDZ3IxtDAc3GzR4Z58MhKIA9nAk4fA8f-7D058/present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9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HTML5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W3C Candidate Recommendation: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http://www.w3.org/TR/2012/CR-html5-20121217/dom.html#wai-aria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5.1 Nightly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http://www.w3.org/html/wg/drafts/html/master/dom.html#wai-aria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90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ARIA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W3C Candidate Recommendation: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http://www.w3.org/TR/wai-aria/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ARIA Editors' Draft: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http://www.w3.org/WAI/PF/aria/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6502-AEE0-4B35-BCB2-8C1FE8520A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1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1166" y="2913681"/>
            <a:ext cx="6116122" cy="1049428"/>
          </a:xfrm>
        </p:spPr>
        <p:txBody>
          <a:bodyPr anchor="t">
            <a:normAutofit/>
          </a:bodyPr>
          <a:lstStyle>
            <a:lvl1pPr algn="l">
              <a:defRPr lang="en-US" sz="2800" kern="1200" cap="all" baseline="0" dirty="0" smtClean="0">
                <a:solidFill>
                  <a:srgbClr val="00457C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type your one or two  headline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24964" y="3975588"/>
            <a:ext cx="6120574" cy="369332"/>
          </a:xfrm>
        </p:spPr>
        <p:txBody>
          <a:bodyPr anchor="t"/>
          <a:lstStyle>
            <a:lvl1pPr marL="0" indent="0" algn="l">
              <a:buNone/>
              <a:defRPr lang="en-US" sz="1800" kern="1200" baseline="0" dirty="0" smtClean="0">
                <a:solidFill>
                  <a:srgbClr val="0079C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Type your subhead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67878"/>
            <a:ext cx="4818201" cy="11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0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65889" y="3138927"/>
            <a:ext cx="5731931" cy="954107"/>
          </a:xfrm>
        </p:spPr>
        <p:txBody>
          <a:bodyPr anchor="t"/>
          <a:lstStyle>
            <a:lvl1pPr algn="l">
              <a:defRPr lang="en-US" sz="2800" kern="1200" cap="all" baseline="0" dirty="0" smtClean="0">
                <a:solidFill>
                  <a:srgbClr val="00457C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add one or</a:t>
            </a:r>
            <a:br>
              <a:rPr lang="en-US" dirty="0" smtClean="0"/>
            </a:br>
            <a:r>
              <a:rPr lang="en-US" dirty="0" smtClean="0"/>
              <a:t>two lined title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3104562" y="4127502"/>
            <a:ext cx="5693258" cy="338554"/>
          </a:xfrm>
        </p:spPr>
        <p:txBody>
          <a:bodyPr anchor="t"/>
          <a:lstStyle>
            <a:lvl1pPr marL="0" indent="0">
              <a:buNone/>
              <a:defRPr lang="en-US" sz="1600" kern="1200" baseline="0" smtClean="0">
                <a:solidFill>
                  <a:srgbClr val="0079C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46826" y="6306375"/>
            <a:ext cx="126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7F7F7F"/>
                </a:solidFill>
              </a:defRPr>
            </a:lvl1pPr>
          </a:lstStyle>
          <a:p>
            <a:fld id="{2CACFFF6-AED6-40BA-821F-11C54394FD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257299" y="6305550"/>
            <a:ext cx="266700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1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Confidential and Proprietary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" y="3251365"/>
            <a:ext cx="2912312" cy="8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8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5"/>
          <p:cNvSpPr txBox="1">
            <a:spLocks/>
          </p:cNvSpPr>
          <p:nvPr/>
        </p:nvSpPr>
        <p:spPr>
          <a:xfrm>
            <a:off x="457201" y="6305550"/>
            <a:ext cx="1981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1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17074"/>
                </a:solidFill>
              </a:rPr>
              <a:t>Confidential and Proprietary</a:t>
            </a:r>
            <a:endParaRPr lang="en-US" dirty="0">
              <a:solidFill>
                <a:srgbClr val="717074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72680" y="246238"/>
            <a:ext cx="6487440" cy="46166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aseline="0">
                <a:solidFill>
                  <a:srgbClr val="00457C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1366528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>
              <a:defRPr>
                <a:solidFill>
                  <a:srgbClr val="212121"/>
                </a:solidFill>
              </a:defRPr>
            </a:lvl2pPr>
            <a:lvl3pPr marL="519113" indent="-122238">
              <a:buClr>
                <a:srgbClr val="212121"/>
              </a:buClr>
              <a:buFont typeface="Arial"/>
              <a:buChar char="•"/>
              <a:defRPr>
                <a:solidFill>
                  <a:srgbClr val="212121"/>
                </a:solidFill>
              </a:defRPr>
            </a:lvl3pPr>
            <a:lvl4pPr marL="742950" indent="-173038">
              <a:buClr>
                <a:srgbClr val="212121"/>
              </a:buClr>
              <a:buFont typeface="Lucida Grande"/>
              <a:buChar char="-"/>
              <a:defRPr>
                <a:solidFill>
                  <a:srgbClr val="212121"/>
                </a:solidFill>
              </a:defRPr>
            </a:lvl4pPr>
            <a:lvl5pPr marL="915988" indent="-171450">
              <a:buClr>
                <a:srgbClr val="212121"/>
              </a:buClr>
              <a:buFont typeface="Wingdings" charset="2"/>
              <a:buChar char="§"/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30"/>
            <a:ext cx="2057400" cy="7493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657600" y="6324600"/>
            <a:ext cx="182880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E18B829A-4AC2-49A0-8EC1-C468AA672A10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kern="1200" cap="all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334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1366528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>
              <a:defRPr>
                <a:solidFill>
                  <a:srgbClr val="212121"/>
                </a:solidFill>
              </a:defRPr>
            </a:lvl2pPr>
            <a:lvl3pPr marL="519113" indent="-122238">
              <a:buClr>
                <a:srgbClr val="212121"/>
              </a:buClr>
              <a:buFont typeface="Arial"/>
              <a:buChar char="•"/>
              <a:defRPr>
                <a:solidFill>
                  <a:srgbClr val="212121"/>
                </a:solidFill>
              </a:defRPr>
            </a:lvl3pPr>
            <a:lvl4pPr marL="742950" indent="-173038">
              <a:buClr>
                <a:srgbClr val="212121"/>
              </a:buClr>
              <a:buFont typeface="Lucida Grande"/>
              <a:buChar char="-"/>
              <a:defRPr>
                <a:solidFill>
                  <a:srgbClr val="212121"/>
                </a:solidFill>
              </a:defRPr>
            </a:lvl4pPr>
            <a:lvl5pPr marL="915988" indent="-171450">
              <a:buClr>
                <a:srgbClr val="212121"/>
              </a:buClr>
              <a:buFont typeface="Wingdings" charset="2"/>
              <a:buChar char="§"/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46826" y="6306375"/>
            <a:ext cx="126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717074"/>
                </a:solidFill>
              </a:defRPr>
            </a:lvl1pPr>
          </a:lstStyle>
          <a:p>
            <a:fld id="{2CACFFF6-AED6-40BA-821F-11C54394FD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257299" y="6305550"/>
            <a:ext cx="266700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1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17074"/>
                </a:solidFill>
              </a:rPr>
              <a:t>Confidential and Proprietary</a:t>
            </a:r>
            <a:endParaRPr lang="en-US" dirty="0">
              <a:solidFill>
                <a:srgbClr val="717074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72680" y="246238"/>
            <a:ext cx="6487440" cy="830997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aseline="0">
                <a:solidFill>
                  <a:srgbClr val="00457C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smtClean="0"/>
              <a:t>Click to edit Master title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30"/>
            <a:ext cx="20574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4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624" y="241977"/>
            <a:ext cx="711517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62" y="1062562"/>
            <a:ext cx="6550637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46826" y="6306375"/>
            <a:ext cx="1269999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717074"/>
                </a:solidFill>
              </a:defRPr>
            </a:lvl1pPr>
          </a:lstStyle>
          <a:p>
            <a:fld id="{2CACFFF6-AED6-40BA-821F-11C54394FD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257299" y="6305550"/>
            <a:ext cx="2667002" cy="365125"/>
          </a:xfrm>
          <a:prstGeom prst="rect">
            <a:avLst/>
          </a:prstGeom>
        </p:spPr>
        <p:txBody>
          <a:bodyPr anchor="ctr"/>
          <a:lstStyle>
            <a:lvl1pPr>
              <a:defRPr lang="en-US" sz="1000" kern="1200" dirty="0" smtClean="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1027" name="Picture 3" descr="C:\Users\lorivera\Desktop\PayPal Logo_RGB_150dpi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8" y="6308074"/>
            <a:ext cx="1296987" cy="33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algn="l" defTabSz="457200" rtl="0" eaLnBrk="1" latinLnBrk="0" hangingPunct="1">
        <a:spcBef>
          <a:spcPct val="0"/>
        </a:spcBef>
        <a:buNone/>
        <a:defRPr lang="en-US" sz="2800" b="1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bit.ly/ZvA9SH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ZvA9SH" TargetMode="External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dlembree@paypal.com" TargetMode="External"/><Relationship Id="rId4" Type="http://schemas.openxmlformats.org/officeDocument/2006/relationships/hyperlink" Target="mailto:vtsaran@paypal.com" TargetMode="External"/><Relationship Id="rId5" Type="http://schemas.openxmlformats.org/officeDocument/2006/relationships/hyperlink" Target="https://twitter.com/dennisl/" TargetMode="External"/><Relationship Id="rId6" Type="http://schemas.openxmlformats.org/officeDocument/2006/relationships/hyperlink" Target="https://twitter.com/vick08/" TargetMode="External"/><Relationship Id="rId7" Type="http://schemas.openxmlformats.org/officeDocument/2006/relationships/hyperlink" Target="https://twitter.com/paypalinclusive" TargetMode="External"/><Relationship Id="rId8" Type="http://schemas.openxmlformats.org/officeDocument/2006/relationships/hyperlink" Target="http://bit.ly/ZvA9SH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gif"/><Relationship Id="rId6" Type="http://schemas.openxmlformats.org/officeDocument/2006/relationships/image" Target="../media/image12.png"/><Relationship Id="rId7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1166" y="2913681"/>
            <a:ext cx="6324234" cy="1049428"/>
          </a:xfrm>
        </p:spPr>
        <p:txBody>
          <a:bodyPr>
            <a:noAutofit/>
          </a:bodyPr>
          <a:lstStyle/>
          <a:p>
            <a:r>
              <a:rPr lang="en-US" dirty="0" smtClean="0"/>
              <a:t>Developing </a:t>
            </a:r>
            <a:r>
              <a:rPr lang="en-US" dirty="0"/>
              <a:t>an Accessible Widget with ARIA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964" y="3975588"/>
            <a:ext cx="6120574" cy="1508105"/>
          </a:xfrm>
        </p:spPr>
        <p:txBody>
          <a:bodyPr/>
          <a:lstStyle/>
          <a:p>
            <a:r>
              <a:rPr lang="en-US" sz="2000" dirty="0" smtClean="0"/>
              <a:t>with Dennis E. Lembrée and Victor Tsaran</a:t>
            </a:r>
          </a:p>
          <a:p>
            <a:r>
              <a:rPr lang="en-US" sz="2000" dirty="0" smtClean="0"/>
              <a:t>CSUN 2013</a:t>
            </a:r>
          </a:p>
          <a:p>
            <a:r>
              <a:rPr lang="en-US" sz="2000" dirty="0" smtClean="0"/>
              <a:t>San Diego, CA</a:t>
            </a:r>
            <a:endParaRPr lang="en-US" sz="2000" dirty="0"/>
          </a:p>
          <a:p>
            <a:r>
              <a:rPr lang="en-US" sz="2000" dirty="0" smtClean="0"/>
              <a:t>February 28, 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543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172680" y="246238"/>
            <a:ext cx="6487440" cy="461665"/>
          </a:xfrm>
        </p:spPr>
        <p:txBody>
          <a:bodyPr/>
          <a:lstStyle/>
          <a:p>
            <a:r>
              <a:rPr lang="en-US" dirty="0"/>
              <a:t>ARIA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181588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Types of attributes:</a:t>
            </a:r>
          </a:p>
          <a:p>
            <a:pPr marL="685800" lvl="1">
              <a:buSzPct val="90000"/>
              <a:buFont typeface="Arial" pitchFamily="34" charset="0"/>
              <a:buChar char="•"/>
            </a:pPr>
            <a:r>
              <a:rPr lang="en-US" sz="2000" dirty="0" smtClean="0"/>
              <a:t>Roles</a:t>
            </a:r>
          </a:p>
          <a:p>
            <a:pPr marL="685800" lvl="1">
              <a:buSzPct val="90000"/>
              <a:buFont typeface="Arial" pitchFamily="34" charset="0"/>
              <a:buChar char="•"/>
            </a:pPr>
            <a:r>
              <a:rPr lang="en-US" sz="2000" dirty="0" smtClean="0"/>
              <a:t>States </a:t>
            </a:r>
            <a:r>
              <a:rPr lang="en-US" sz="2000" dirty="0"/>
              <a:t>and </a:t>
            </a:r>
            <a:r>
              <a:rPr lang="en-US" sz="2000" dirty="0" smtClean="0"/>
              <a:t>Properties</a:t>
            </a:r>
          </a:p>
          <a:p>
            <a:pPr marL="685800" lvl="1">
              <a:buSzPct val="90000"/>
              <a:buFont typeface="Arial" pitchFamily="34" charset="0"/>
              <a:buChar char="•"/>
            </a:pPr>
            <a:r>
              <a:rPr lang="en-US" sz="2000" dirty="0" smtClean="0"/>
              <a:t>[Abstract </a:t>
            </a:r>
            <a:r>
              <a:rPr lang="en-US" sz="2000" dirty="0"/>
              <a:t>roles are used for </a:t>
            </a:r>
            <a:r>
              <a:rPr lang="en-US" sz="2000" dirty="0" smtClean="0"/>
              <a:t>ontology</a:t>
            </a:r>
            <a:r>
              <a:rPr lang="en-US" sz="2000" dirty="0"/>
              <a:t>. </a:t>
            </a:r>
            <a:r>
              <a:rPr lang="en-US" sz="2000" dirty="0" smtClean="0"/>
              <a:t>DO NOT use </a:t>
            </a:r>
            <a:r>
              <a:rPr lang="en-US" sz="2000" dirty="0"/>
              <a:t>abstract roles in content</a:t>
            </a:r>
            <a:r>
              <a:rPr lang="en-US" sz="2000" dirty="0" smtClean="0"/>
              <a:t>.]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8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172680" y="246238"/>
            <a:ext cx="6487440" cy="461665"/>
          </a:xfrm>
        </p:spPr>
        <p:txBody>
          <a:bodyPr/>
          <a:lstStyle/>
          <a:p>
            <a:r>
              <a:rPr lang="en-US" dirty="0" smtClean="0"/>
              <a:t>ARIA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4031873"/>
          </a:xfrm>
        </p:spPr>
        <p:txBody>
          <a:bodyPr/>
          <a:lstStyle/>
          <a:p>
            <a:r>
              <a:rPr lang="en-US" sz="2000" dirty="0"/>
              <a:t>Roles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Widget </a:t>
            </a:r>
            <a:r>
              <a:rPr lang="en-US" sz="2000" dirty="0" smtClean="0"/>
              <a:t>roles: button, dialogue, menu, radio, tab…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Document structure</a:t>
            </a:r>
            <a:r>
              <a:rPr lang="en-US" sz="2000" dirty="0"/>
              <a:t>: list, </a:t>
            </a:r>
            <a:r>
              <a:rPr lang="en-US" sz="2000" dirty="0" smtClean="0"/>
              <a:t>presentation, row, separator…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Landmark roles: banner, main, navigation…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States </a:t>
            </a:r>
            <a:r>
              <a:rPr lang="en-US" sz="2000" dirty="0"/>
              <a:t>and </a:t>
            </a:r>
            <a:r>
              <a:rPr lang="en-US" sz="2000" dirty="0" smtClean="0"/>
              <a:t>Properties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Widget attributes</a:t>
            </a:r>
            <a:r>
              <a:rPr lang="en-US" sz="2000" dirty="0"/>
              <a:t>: </a:t>
            </a:r>
            <a:r>
              <a:rPr lang="en-US" sz="2000" dirty="0" smtClean="0"/>
              <a:t>aria-checked, aria-expanded, aria-</a:t>
            </a:r>
            <a:r>
              <a:rPr lang="en-US" sz="2000" dirty="0" err="1" smtClean="0"/>
              <a:t>haspopup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aria-label, aria-</a:t>
            </a:r>
            <a:r>
              <a:rPr lang="en-US" sz="2000" dirty="0" err="1" smtClean="0"/>
              <a:t>readonly</a:t>
            </a:r>
            <a:r>
              <a:rPr lang="en-US" sz="2000" dirty="0" smtClean="0"/>
              <a:t>, aria-required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Live r</a:t>
            </a:r>
            <a:r>
              <a:rPr lang="en-US" sz="2000" dirty="0" smtClean="0"/>
              <a:t>egions: aria-atomic, aria-busy, aria-live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Relationship attributes: </a:t>
            </a:r>
            <a:r>
              <a:rPr lang="en-US" sz="2000" dirty="0" smtClean="0"/>
              <a:t>aria-controls, aria-</a:t>
            </a:r>
            <a:r>
              <a:rPr lang="en-US" sz="2000" dirty="0" err="1" smtClean="0"/>
              <a:t>describedby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aria-labelledby, aria-owns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509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vs. ARIA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1877437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required </a:t>
            </a:r>
            <a:r>
              <a:rPr lang="en-US" sz="2000" dirty="0"/>
              <a:t>and </a:t>
            </a:r>
            <a:r>
              <a:rPr lang="en-US" sz="2000" dirty="0" smtClean="0"/>
              <a:t>aria-required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menu element vs. menu role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aria-</a:t>
            </a:r>
            <a:r>
              <a:rPr lang="en-US" sz="2000" dirty="0" err="1" smtClean="0"/>
              <a:t>describedby</a:t>
            </a:r>
            <a:r>
              <a:rPr lang="en-US" sz="2000" dirty="0" smtClean="0"/>
              <a:t> vs. </a:t>
            </a:r>
            <a:r>
              <a:rPr lang="en-US" sz="2000" dirty="0" err="1" smtClean="0"/>
              <a:t>longdesc</a:t>
            </a:r>
            <a:r>
              <a:rPr lang="en-US" sz="2000" dirty="0" smtClean="0"/>
              <a:t> (heated debate!)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aria-</a:t>
            </a:r>
            <a:r>
              <a:rPr lang="en-US" sz="2000" dirty="0" err="1"/>
              <a:t>describedby</a:t>
            </a:r>
            <a:r>
              <a:rPr lang="en-US" sz="2000" dirty="0"/>
              <a:t> </a:t>
            </a:r>
            <a:r>
              <a:rPr lang="en-US" sz="2000" dirty="0" smtClean="0"/>
              <a:t>vs. summary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tructural elements vs. landmark roles (next slide)</a:t>
            </a:r>
            <a:endParaRPr lang="en-US" sz="2000" dirty="0"/>
          </a:p>
        </p:txBody>
      </p:sp>
      <p:pic>
        <p:nvPicPr>
          <p:cNvPr id="1026" name="Picture 2" title="Braille HTML5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60642"/>
            <a:ext cx="1219200" cy="17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86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2985433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Landmark Roles 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banner </a:t>
            </a:r>
            <a:r>
              <a:rPr lang="en-US" sz="2000" dirty="0" smtClean="0">
                <a:solidFill>
                  <a:schemeClr val="tx1"/>
                </a:solidFill>
              </a:rPr>
              <a:t>(page </a:t>
            </a:r>
            <a:r>
              <a:rPr lang="en-US" sz="2000" dirty="0" smtClean="0">
                <a:solidFill>
                  <a:srgbClr val="DB5F2D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navigation (</a:t>
            </a:r>
            <a:r>
              <a:rPr lang="en-US" sz="2000" dirty="0" err="1">
                <a:solidFill>
                  <a:srgbClr val="DB5F2D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main (</a:t>
            </a:r>
            <a:r>
              <a:rPr lang="en-US" sz="2000" strike="sngStrike" dirty="0" smtClean="0">
                <a:solidFill>
                  <a:schemeClr val="tx1"/>
                </a:solidFill>
              </a:rPr>
              <a:t>div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DB5F2D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complementary (</a:t>
            </a:r>
            <a:r>
              <a:rPr lang="en-US" sz="2000" dirty="0">
                <a:solidFill>
                  <a:srgbClr val="DB5F2D"/>
                </a:solidFill>
                <a:latin typeface="Courier New" pitchFamily="49" charset="0"/>
                <a:cs typeface="Courier New" pitchFamily="49" charset="0"/>
              </a:rPr>
              <a:t>aside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search </a:t>
            </a:r>
            <a:r>
              <a:rPr lang="en-US" sz="2000" dirty="0" smtClean="0">
                <a:solidFill>
                  <a:schemeClr val="tx1"/>
                </a:solidFill>
              </a:rPr>
              <a:t>(div, form)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contentinfo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(page </a:t>
            </a:r>
            <a:r>
              <a:rPr lang="en-US" sz="2000" dirty="0" smtClean="0">
                <a:solidFill>
                  <a:srgbClr val="DB5F2D"/>
                </a:solidFill>
                <a:latin typeface="Courier New" pitchFamily="49" charset="0"/>
                <a:cs typeface="Courier New" pitchFamily="49" charset="0"/>
              </a:rPr>
              <a:t>footer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form, </a:t>
            </a:r>
            <a:r>
              <a:rPr lang="en-US" sz="2000" dirty="0" smtClean="0">
                <a:solidFill>
                  <a:schemeClr val="tx1"/>
                </a:solidFill>
              </a:rPr>
              <a:t>application (div) </a:t>
            </a:r>
            <a:r>
              <a:rPr lang="en-US" sz="2000" i="1" dirty="0" smtClean="0">
                <a:solidFill>
                  <a:schemeClr val="tx1"/>
                </a:solidFill>
              </a:rPr>
              <a:t>use with caution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1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1026" name="Picture 2" title="Diagram of HTML5 structural elements with ARIA landmark ro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1219200"/>
            <a:ext cx="6858000" cy="482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53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2099036"/>
          </a:xfrm>
        </p:spPr>
        <p:txBody>
          <a:bodyPr/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1800" dirty="0" smtClean="0"/>
              <a:t>To navigate by landmarks in a screen reader: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NVDA: D key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JAWS: ; key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VoiceOver: use rotor (enable landmarks in settings) or assign a hot-key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172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1877437"/>
          </a:xfrm>
        </p:spPr>
        <p:txBody>
          <a:bodyPr/>
          <a:lstStyle/>
          <a:p>
            <a:r>
              <a:rPr lang="en-US" sz="2000" dirty="0" smtClean="0"/>
              <a:t>Goals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sz="2000" dirty="0" smtClean="0"/>
              <a:t>Make dropdown button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sz="2000" dirty="0" smtClean="0"/>
              <a:t>Use semantic HTML and progressive enhancement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sz="2000" dirty="0" smtClean="0"/>
              <a:t>Follow keyboard conventions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sz="2000" dirty="0" smtClean="0"/>
              <a:t>Accessible; specifically, with keyboard and screen reader</a:t>
            </a:r>
          </a:p>
        </p:txBody>
      </p:sp>
      <p:pic>
        <p:nvPicPr>
          <p:cNvPr id="1027" name="Picture 3" title="button with open dropdown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2438400" cy="2038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0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2923877"/>
          </a:xfrm>
        </p:spPr>
        <p:txBody>
          <a:bodyPr/>
          <a:lstStyle/>
          <a:p>
            <a:r>
              <a:rPr lang="en-US" sz="2000" dirty="0" smtClean="0"/>
              <a:t>Steps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HTML (content)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CSS (presentation)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JavaScript (behavior)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 smtClean="0"/>
              <a:t>ARIA (filling accessibility gaps)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Demo URL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bit.ly/ZvA9SH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4114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400110"/>
          </a:xfrm>
        </p:spPr>
        <p:txBody>
          <a:bodyPr/>
          <a:lstStyle/>
          <a:p>
            <a:endParaRPr lang="en-US" sz="2000" dirty="0" smtClean="0"/>
          </a:p>
        </p:txBody>
      </p:sp>
      <p:pic>
        <p:nvPicPr>
          <p:cNvPr id="1026" name="Picture 2" descr="C:\Users\dlembree\Dropbox\Images\3-layers-PE-mm-pack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19200"/>
            <a:ext cx="85725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6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/>
              <a:t>example –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62" y="1375831"/>
            <a:ext cx="8593138" cy="3173176"/>
          </a:xfrm>
        </p:spPr>
        <p:txBody>
          <a:bodyPr/>
          <a:lstStyle/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a&gt;Share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Options&lt;/a&gt;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&lt;div&gt;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&lt;div&gt;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	&lt;li&gt;&lt;a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="http://www.facebook.com"&gt;Facebook&lt;/a&gt;&lt;/li&gt;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	&lt;li&gt;&lt;a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="http://www.twitter.com"&gt;Twitter&lt;/a&gt;&lt;/li&gt;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	&lt;li&gt;&lt;a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="http://www.linkedin.com"&gt;LinkedIn&lt;/a&gt;&lt;/li&gt;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	&lt;li&gt;&lt;a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="mailto:dlembree@paypal.com"&gt;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Email&lt;/a&gt;&lt;/li&gt;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&lt;/div&gt;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4419600"/>
            <a:ext cx="12001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45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3354765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About 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HTML5 </a:t>
            </a:r>
            <a:r>
              <a:rPr lang="en-US" sz="2000" dirty="0" smtClean="0"/>
              <a:t>Support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ARIA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HTML5 vs. </a:t>
            </a:r>
            <a:r>
              <a:rPr lang="en-US" sz="2000" dirty="0" smtClean="0"/>
              <a:t>ARIA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Simple </a:t>
            </a:r>
            <a:r>
              <a:rPr lang="en-US" sz="2000" dirty="0" smtClean="0"/>
              <a:t>Example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Complex </a:t>
            </a:r>
            <a:r>
              <a:rPr lang="en-US" sz="2000" dirty="0" smtClean="0"/>
              <a:t>Example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Tips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Questions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Contact Info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798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/>
              <a:t>example –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62" y="1375831"/>
            <a:ext cx="8593138" cy="3173176"/>
          </a:xfrm>
        </p:spPr>
        <p:txBody>
          <a:bodyPr/>
          <a:lstStyle/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&lt;div class="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dropdownMenu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&lt;a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="#ddMenuList1" id="ddMenu1" class="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menuButton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"&gt;Share Options&lt;/a&gt;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&lt;div aria-labelledby="ddMenu1"&gt;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&lt;div id="ddMenuList1"&gt;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	&lt;li&gt;&lt;a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="http://www.facebook.com"&gt;Facebook&lt;/a&gt;&lt;/li&gt;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	&lt;li&gt;&lt;a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="http://www.twitter.com"&gt;Twitter&lt;/a&gt;&lt;/li&gt;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	&lt;li&gt;&lt;a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="http://www.linkedin.com"&gt;LinkedIn&lt;/a&gt;&lt;/li&gt;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	&lt;li&gt;&lt;a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mailto:dlembree@paypal.com"&gt;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Email&lt;/a&gt;&lt;/li&gt;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&lt;/div&gt;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4419600"/>
            <a:ext cx="12001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45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example – CSS (partial)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4613571"/>
          </a:xfrm>
        </p:spPr>
        <p:txBody>
          <a:bodyPr/>
          <a:lstStyle/>
          <a:p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dropdownMenu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position: relative;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display: inline-block;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dropdownMenu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a.menuButton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overflow: hidden;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display: inline-block;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width: 15px;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height: 15px;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margin-left: 4px;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z-index: 5;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top: 2px;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text-indent:-999px;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-moz-border-radius:3px;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-webkit-border-radius:3px;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border-radius:3px;</a:t>
            </a:r>
          </a:p>
          <a:p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943725" y="1905000"/>
            <a:ext cx="1200150" cy="3314748"/>
            <a:chOff x="6943725" y="1905000"/>
            <a:chExt cx="1200150" cy="3314748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4648200"/>
              <a:ext cx="571548" cy="571548"/>
            </a:xfrm>
            <a:prstGeom prst="rect">
              <a:avLst/>
            </a:prstGeom>
            <a:noFill/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725" y="1905000"/>
              <a:ext cx="1200150" cy="1238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ight Arrow 5"/>
            <p:cNvSpPr/>
            <p:nvPr/>
          </p:nvSpPr>
          <p:spPr>
            <a:xfrm rot="16200000" flipH="1">
              <a:off x="7082777" y="3463351"/>
              <a:ext cx="1009674" cy="788572"/>
            </a:xfrm>
            <a:prstGeom prst="rightArrow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21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680" y="246238"/>
            <a:ext cx="6487440" cy="830997"/>
          </a:xfrm>
        </p:spPr>
        <p:txBody>
          <a:bodyPr/>
          <a:lstStyle/>
          <a:p>
            <a:r>
              <a:rPr lang="en-US" dirty="0" smtClean="0"/>
              <a:t>Complex example – JavaScript  </a:t>
            </a:r>
            <a:r>
              <a:rPr lang="en-US" dirty="0"/>
              <a:t>(partial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4613571"/>
          </a:xfrm>
        </p:spPr>
        <p:txBody>
          <a:bodyPr/>
          <a:lstStyle/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(function() {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"use strict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$.widget("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widget.dropdownMenu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options: {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showOn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: "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click"</a:t>
            </a:r>
          </a:p>
          <a:p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},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_create: function() {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this._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getElements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this._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updateElements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this._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addListeners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},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getElements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: function() {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this.elements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= {};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// the menu container (div role=menu)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this.elements.container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this.element.find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div:first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},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addListeners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: function()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9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title="st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09600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example – inject ARIA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3613297"/>
          </a:xfrm>
        </p:spPr>
        <p:txBody>
          <a:bodyPr/>
          <a:lstStyle/>
          <a:p>
            <a:r>
              <a:rPr lang="en-US" sz="2000" dirty="0" smtClean="0"/>
              <a:t>Magic!</a:t>
            </a:r>
          </a:p>
          <a:p>
            <a:endParaRPr lang="en-US" sz="2000" dirty="0"/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updateElements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function()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this.element.find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a:first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("aria-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haspopup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"true")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("role", "button");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this.elements.container.attr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("role", "menu")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("aria-hidden", "true");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this.element.find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('div div').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("role", "presentation");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this.element.find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ul:first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("role", "presentation");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this.element.find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ul:first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li').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("role", "presentation");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this.element.find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ul:first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li a').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("role",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menuitem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"-1");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},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8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example – inject ARIA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520418" cy="4942892"/>
          </a:xfrm>
        </p:spPr>
        <p:txBody>
          <a:bodyPr/>
          <a:lstStyle/>
          <a:p>
            <a:r>
              <a:rPr lang="en-US" sz="2000" dirty="0" smtClean="0"/>
              <a:t>Rendered markup: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div class="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dropdownMenuAlt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showButton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&lt;a id="ddMenu1" class="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menuButton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="#ddMenuList1" </a:t>
            </a: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aria-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haspopup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="true" role="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aria-expanded="true"&gt;</a:t>
            </a: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Share Options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&lt;div aria-labelledby="ddMenu1" role="menu" aria-hidden="true"&gt;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&lt;div id="ddMenuList1" role="presentation"&gt;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role="presentation"&gt;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&lt;li role="presentation"&gt;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	&lt;a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="http://www.facebook.com" role="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menuitem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tabindex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="-1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	Facebook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&lt;/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&lt;/li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...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&lt;/div&gt;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91330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example –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769441"/>
          </a:xfrm>
        </p:spPr>
        <p:txBody>
          <a:bodyPr/>
          <a:lstStyle/>
          <a:p>
            <a:r>
              <a:rPr lang="en-US" sz="2000" dirty="0" smtClean="0"/>
              <a:t>Demo </a:t>
            </a:r>
            <a:r>
              <a:rPr lang="en-US" sz="2000" dirty="0"/>
              <a:t>URL: </a:t>
            </a:r>
            <a:r>
              <a:rPr lang="en-US" sz="2000" dirty="0">
                <a:hlinkClick r:id="rId3"/>
              </a:rPr>
              <a:t>http://bit.ly</a:t>
            </a:r>
            <a:r>
              <a:rPr lang="en-US" sz="2000">
                <a:hlinkClick r:id="rId3"/>
              </a:rPr>
              <a:t>/</a:t>
            </a:r>
            <a:r>
              <a:rPr lang="en-US" sz="2000" smtClean="0">
                <a:hlinkClick r:id="rId3"/>
              </a:rPr>
              <a:t>ZvA9SH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098" name="Picture 2" title="screen shot of button with open dropdown men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t="34525" r="19886" b="14948"/>
          <a:stretch/>
        </p:blipFill>
        <p:spPr bwMode="auto">
          <a:xfrm>
            <a:off x="445656" y="1371600"/>
            <a:ext cx="7174344" cy="3243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48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230832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“If </a:t>
            </a:r>
            <a:r>
              <a:rPr lang="en-US" sz="1800" dirty="0"/>
              <a:t>you can use a native HTML element or attribute instead of an ARIA role, state or property, then do so.” </a:t>
            </a:r>
            <a:r>
              <a:rPr lang="en-US" sz="1800" dirty="0" smtClean="0"/>
              <a:t>-Steve Faulkner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Before:</a:t>
            </a:r>
            <a:br>
              <a:rPr lang="en-US" sz="1800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&lt;div role=“form”&gt;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After:</a:t>
            </a:r>
            <a:br>
              <a:rPr lang="en-US" sz="1800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&lt;form&gt;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 title="light bul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882843"/>
            <a:ext cx="811424" cy="11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99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286232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Adding an ARIA role overrides the native role semantics.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Example:</a:t>
            </a:r>
            <a:br>
              <a:rPr lang="en-US" sz="1800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&lt;li role=button&gt;open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&lt;/li&gt;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/>
              <a:t>Becomes </a:t>
            </a:r>
            <a:r>
              <a:rPr lang="en-US" sz="1800" dirty="0"/>
              <a:t>this in the accessibility tree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button&gt;open foo&lt;/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button&gt;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/>
              <a:t>If you want both connotations, </a:t>
            </a:r>
            <a:r>
              <a:rPr lang="en-US" sz="1800" dirty="0"/>
              <a:t>do this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&lt;li&gt;&lt;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button&gt;open foo&lt;/button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&gt;&lt;/li&gt;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 title="light bul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882843"/>
            <a:ext cx="811424" cy="11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2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271458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U</a:t>
            </a:r>
            <a:r>
              <a:rPr lang="en-US" sz="1800" dirty="0" smtClean="0"/>
              <a:t>se role= "presentation" to repair parent-child relationships.</a:t>
            </a:r>
            <a:br>
              <a:rPr lang="en-US" sz="1800" dirty="0" smtClean="0"/>
            </a:br>
            <a:endParaRPr lang="en-US" sz="1800" dirty="0" smtClean="0"/>
          </a:p>
          <a:p>
            <a:pPr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div role=“menu”&gt;</a:t>
            </a:r>
          </a:p>
          <a:p>
            <a:pPr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role=“presentation”&gt;</a:t>
            </a:r>
          </a:p>
          <a:p>
            <a:pPr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&lt;li role=“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menuitem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”&gt;Foo&lt;/li&gt;</a:t>
            </a:r>
          </a:p>
          <a:p>
            <a:pPr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&lt;li role=“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menuitem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”&gt;Bar&lt;/li&gt;</a:t>
            </a:r>
          </a:p>
          <a:p>
            <a:pPr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285750" indent="-28575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 title="light bul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882843"/>
            <a:ext cx="811424" cy="11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33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1532727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Don’t </a:t>
            </a:r>
            <a:r>
              <a:rPr lang="en-US" sz="1800" dirty="0"/>
              <a:t>use role= </a:t>
            </a:r>
            <a:r>
              <a:rPr lang="en-US" sz="1800" dirty="0" smtClean="0"/>
              <a:t>"application" </a:t>
            </a:r>
            <a:r>
              <a:rPr lang="en-US" sz="1800" dirty="0"/>
              <a:t>unless you’re controlling interaction in every element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The tab role is </a:t>
            </a:r>
            <a:r>
              <a:rPr lang="en-US" sz="1800" dirty="0"/>
              <a:t>not a main navigation tab (ARIA tabs are used with panels to show/hide content</a:t>
            </a:r>
            <a:r>
              <a:rPr lang="en-US" sz="1800" dirty="0" smtClean="0"/>
              <a:t>).</a:t>
            </a:r>
            <a:endParaRPr lang="en-US" sz="1800" dirty="0"/>
          </a:p>
        </p:txBody>
      </p:sp>
      <p:pic>
        <p:nvPicPr>
          <p:cNvPr id="5122" name="Picture 2" title="light bul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882843"/>
            <a:ext cx="811424" cy="11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470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224676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@</a:t>
            </a:r>
            <a:r>
              <a:rPr lang="en-US" sz="2000" dirty="0" err="1"/>
              <a:t>DennisL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@</a:t>
            </a:r>
            <a:r>
              <a:rPr lang="en-US" sz="2000" dirty="0" smtClean="0"/>
              <a:t>Vick08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We both play guitar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We both are married.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We both like espresso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2" title="Victor playing electric guita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3"/>
          <a:stretch/>
        </p:blipFill>
        <p:spPr bwMode="auto">
          <a:xfrm>
            <a:off x="6477000" y="2514600"/>
            <a:ext cx="1637818" cy="217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title="Victor playing electric guita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r="4824"/>
          <a:stretch/>
        </p:blipFill>
        <p:spPr bwMode="auto">
          <a:xfrm>
            <a:off x="4343400" y="2514600"/>
            <a:ext cx="1835094" cy="202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9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0"/>
            <a:ext cx="8417442" cy="304698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Adding ARIA attributes inline </a:t>
            </a:r>
            <a:r>
              <a:rPr lang="en-US" sz="2000" dirty="0"/>
              <a:t>(landmark, </a:t>
            </a:r>
            <a:r>
              <a:rPr lang="en-US" sz="2000" dirty="0" smtClean="0"/>
              <a:t>labeling) vs. </a:t>
            </a:r>
            <a:r>
              <a:rPr lang="en-US" sz="2000" dirty="0"/>
              <a:t>with </a:t>
            </a:r>
            <a:r>
              <a:rPr lang="en-US" sz="2000" dirty="0" smtClean="0"/>
              <a:t>script (states, live regions).</a:t>
            </a:r>
            <a:br>
              <a:rPr lang="en-US" sz="2000" dirty="0" smtClean="0"/>
            </a:b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Live Regions </a:t>
            </a:r>
            <a:r>
              <a:rPr lang="en-US" sz="2000" dirty="0"/>
              <a:t>are great for </a:t>
            </a:r>
            <a:r>
              <a:rPr lang="en-US" sz="2000" dirty="0" smtClean="0"/>
              <a:t>AJAX/dynamic content.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If the label text is visible on screen, authors SHOULD use aria-labelledby and SHOULD NOT use </a:t>
            </a:r>
            <a:r>
              <a:rPr lang="en-US" sz="2000" dirty="0" smtClean="0"/>
              <a:t>aria-label.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Keyboard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/>
              <a:t>is your friend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pic>
        <p:nvPicPr>
          <p:cNvPr id="6" name="Picture 2" title="light bul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882843"/>
            <a:ext cx="811424" cy="11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46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6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0"/>
            <a:ext cx="8274356" cy="353943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Email: </a:t>
            </a:r>
            <a:br>
              <a:rPr lang="en-US" sz="2000" dirty="0" smtClean="0"/>
            </a:br>
            <a:r>
              <a:rPr lang="en-US" sz="2000" dirty="0" smtClean="0">
                <a:hlinkClick r:id="rId3"/>
              </a:rPr>
              <a:t>dlembree@paypal.com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4"/>
              </a:rPr>
              <a:t>vtsaran@paypal.com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Twitter Accounts</a:t>
            </a:r>
            <a:endParaRPr lang="en-US" sz="2000" dirty="0"/>
          </a:p>
          <a:p>
            <a:pPr marL="685800" lvl="1">
              <a:buSzPct val="90000"/>
              <a:buFont typeface="Arial" pitchFamily="34" charset="0"/>
              <a:buChar char="•"/>
            </a:pPr>
            <a:r>
              <a:rPr lang="en-US" sz="2000" dirty="0" smtClean="0">
                <a:hlinkClick r:id="rId5"/>
              </a:rPr>
              <a:t>@</a:t>
            </a:r>
            <a:r>
              <a:rPr lang="en-US" sz="2000" dirty="0" err="1" smtClean="0">
                <a:hlinkClick r:id="rId5"/>
              </a:rPr>
              <a:t>DennisL</a:t>
            </a:r>
            <a:endParaRPr lang="en-US" sz="2000" dirty="0" smtClean="0">
              <a:hlinkClick r:id="rId5"/>
            </a:endParaRPr>
          </a:p>
          <a:p>
            <a:pPr marL="685800" lvl="1">
              <a:buSzPct val="90000"/>
              <a:buFont typeface="Arial" pitchFamily="34" charset="0"/>
              <a:buChar char="•"/>
            </a:pPr>
            <a:r>
              <a:rPr lang="en-US" sz="2000" dirty="0" smtClean="0">
                <a:hlinkClick r:id="rId6"/>
              </a:rPr>
              <a:t>@Vick08</a:t>
            </a:r>
            <a:endParaRPr lang="en-US" sz="2000" dirty="0" smtClean="0">
              <a:hlinkClick r:id="rId5"/>
            </a:endParaRPr>
          </a:p>
          <a:p>
            <a:pPr marL="685800" lvl="1">
              <a:buSzPct val="90000"/>
              <a:buFont typeface="Arial" pitchFamily="34" charset="0"/>
              <a:buChar char="•"/>
            </a:pPr>
            <a:r>
              <a:rPr lang="en-US" sz="2000" dirty="0" smtClean="0">
                <a:hlinkClick r:id="rId7"/>
              </a:rPr>
              <a:t>@</a:t>
            </a:r>
            <a:r>
              <a:rPr lang="en-US" sz="2000" dirty="0" err="1" smtClean="0">
                <a:hlinkClick r:id="rId7"/>
              </a:rPr>
              <a:t>PayPalinclusive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Demo URL</a:t>
            </a:r>
            <a:r>
              <a:rPr lang="en-US" sz="2000" dirty="0"/>
              <a:t>: </a:t>
            </a:r>
            <a:r>
              <a:rPr lang="en-US" sz="2000" dirty="0">
                <a:hlinkClick r:id="rId8"/>
              </a:rPr>
              <a:t>http://</a:t>
            </a:r>
            <a:r>
              <a:rPr lang="en-US" sz="2000" dirty="0" smtClean="0">
                <a:hlinkClick r:id="rId8"/>
              </a:rPr>
              <a:t>bit.ly/ZvA9SH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1422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76944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We both work on the accessibility team at PayPal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@</a:t>
            </a:r>
            <a:r>
              <a:rPr lang="en-US" sz="2000" dirty="0" err="1" smtClean="0"/>
              <a:t>PayPalinclusive</a:t>
            </a:r>
            <a:endParaRPr lang="en-US" sz="2000" dirty="0"/>
          </a:p>
        </p:txBody>
      </p:sp>
      <p:pic>
        <p:nvPicPr>
          <p:cNvPr id="2052" name="Picture 4" title="Front of PayPal building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arm9.staticflickr.com/8096/8472723440_8ce9676af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0" b="10567"/>
          <a:stretch/>
        </p:blipFill>
        <p:spPr bwMode="auto">
          <a:xfrm>
            <a:off x="5181600" y="2638425"/>
            <a:ext cx="36957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82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r>
              <a:rPr lang="en-US" dirty="0"/>
              <a:t>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400110"/>
          </a:xfrm>
        </p:spPr>
        <p:txBody>
          <a:bodyPr/>
          <a:lstStyle/>
          <a:p>
            <a:r>
              <a:rPr lang="en-US" sz="2000" dirty="0" smtClean="0"/>
              <a:t>Lots of HTML5 excitement.</a:t>
            </a:r>
            <a:endParaRPr lang="en-US" sz="2000" dirty="0"/>
          </a:p>
        </p:txBody>
      </p:sp>
      <p:pic>
        <p:nvPicPr>
          <p:cNvPr id="4" name="Picture 2" title="HTML5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133600"/>
            <a:ext cx="1390650" cy="138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title="HTML5 Roc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0"/>
            <a:ext cx="2133600" cy="17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title="HTML5 Docto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" t="19542" r="8176" b="23973"/>
          <a:stretch/>
        </p:blipFill>
        <p:spPr bwMode="auto">
          <a:xfrm>
            <a:off x="1676400" y="4530228"/>
            <a:ext cx="2667000" cy="91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title="HTML5 Boilerpla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9" y="2163308"/>
            <a:ext cx="28860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title="HTML5 + CSS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767961"/>
            <a:ext cx="2228850" cy="152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4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r>
              <a:rPr lang="en-US" dirty="0"/>
              <a:t>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695575"/>
          </a:xfrm>
        </p:spPr>
        <p:txBody>
          <a:bodyPr/>
          <a:lstStyle/>
          <a:p>
            <a:r>
              <a:rPr lang="en-US" sz="2000" dirty="0" smtClean="0"/>
              <a:t>Browser support for HTML5 forms is poor. </a:t>
            </a:r>
          </a:p>
          <a:p>
            <a:r>
              <a:rPr lang="en-US" dirty="0" smtClean="0"/>
              <a:t>Source: http</a:t>
            </a:r>
            <a:r>
              <a:rPr lang="en-US" dirty="0"/>
              <a:t>://caniuse.com/</a:t>
            </a:r>
          </a:p>
        </p:txBody>
      </p:sp>
      <p:pic>
        <p:nvPicPr>
          <p:cNvPr id="1026" name="Picture 2" title="Chart with data of browser support of HTML5 form features; total is 61.85%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209800"/>
            <a:ext cx="88582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 rot="13954528" flipH="1">
            <a:off x="6857744" y="634756"/>
            <a:ext cx="1919844" cy="129540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0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680" y="246238"/>
            <a:ext cx="6487440" cy="461665"/>
          </a:xfrm>
        </p:spPr>
        <p:txBody>
          <a:bodyPr/>
          <a:lstStyle/>
          <a:p>
            <a:r>
              <a:rPr lang="en-US" dirty="0"/>
              <a:t>HTML5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1064907"/>
          </a:xfrm>
        </p:spPr>
        <p:txBody>
          <a:bodyPr/>
          <a:lstStyle/>
          <a:p>
            <a:r>
              <a:rPr lang="en-US" sz="2000" dirty="0" smtClean="0"/>
              <a:t>HTML5 browser accessibility is even less supported.</a:t>
            </a:r>
          </a:p>
          <a:p>
            <a:r>
              <a:rPr lang="en-US" sz="2000" dirty="0" smtClean="0"/>
              <a:t>ARIA helps bridge the gap.</a:t>
            </a:r>
            <a:endParaRPr lang="en-US" sz="2000" dirty="0"/>
          </a:p>
          <a:p>
            <a:r>
              <a:rPr lang="en-US" dirty="0" smtClean="0"/>
              <a:t>Source: http://www.html5accessibility.com</a:t>
            </a:r>
            <a:endParaRPr lang="en-US" dirty="0"/>
          </a:p>
        </p:txBody>
      </p:sp>
      <p:pic>
        <p:nvPicPr>
          <p:cNvPr id="4" name="Picture 2" descr="Firefox is highest on Windows; Safari is highest on Mac." title="HTML5 accessibility scores for browsers in Windows and Mac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t="22589" r="12842" b="14872"/>
          <a:stretch/>
        </p:blipFill>
        <p:spPr bwMode="auto">
          <a:xfrm>
            <a:off x="536822" y="2800564"/>
            <a:ext cx="8530978" cy="29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</a:t>
            </a:r>
          </a:p>
        </p:txBody>
      </p:sp>
      <p:grpSp>
        <p:nvGrpSpPr>
          <p:cNvPr id="4" name="Group 3" title="Partial screen shot of HTML5 spec outline; arrow points to 3.2.7 WAI-ARIA"/>
          <p:cNvGrpSpPr/>
          <p:nvPr/>
        </p:nvGrpSpPr>
        <p:grpSpPr>
          <a:xfrm>
            <a:off x="304800" y="1295400"/>
            <a:ext cx="6848475" cy="4924425"/>
            <a:chOff x="466725" y="1323975"/>
            <a:chExt cx="6848475" cy="492442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25" y="1323975"/>
              <a:ext cx="6848475" cy="4924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 rot="20593204" flipH="1">
              <a:off x="4794316" y="3712852"/>
              <a:ext cx="1919844" cy="1295400"/>
            </a:xfrm>
            <a:prstGeom prst="rightArrow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2169224" y="685800"/>
            <a:ext cx="666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1600" kern="1200">
                <a:solidFill>
                  <a:srgbClr val="212121"/>
                </a:solidFill>
                <a:latin typeface="Arial"/>
                <a:ea typeface="+mn-ea"/>
                <a:cs typeface="Arial"/>
              </a:defRPr>
            </a:lvl1pPr>
            <a:lvl2pPr marL="342900" indent="-342900" algn="l" defTabSz="457200" rtl="0" eaLnBrk="1" latinLnBrk="0" hangingPunct="1">
              <a:spcBef>
                <a:spcPct val="20000"/>
              </a:spcBef>
              <a:buSzPct val="120000"/>
              <a:buFont typeface="Wingdings" pitchFamily="2" charset="2"/>
              <a:buChar char="§"/>
              <a:defRPr lang="en-US" sz="1600" b="0" kern="1200">
                <a:solidFill>
                  <a:srgbClr val="212121"/>
                </a:solidFill>
                <a:latin typeface="Arial"/>
                <a:ea typeface="+mn-ea"/>
                <a:cs typeface="Arial"/>
              </a:defRPr>
            </a:lvl2pPr>
            <a:lvl3pPr marL="519113" indent="-122238" algn="l" defTabSz="744538" rtl="0" eaLnBrk="1" latinLnBrk="0" hangingPunct="1">
              <a:spcBef>
                <a:spcPct val="20000"/>
              </a:spcBef>
              <a:buClr>
                <a:srgbClr val="212121"/>
              </a:buClr>
              <a:buFont typeface="Arial"/>
              <a:buChar char="•"/>
              <a:defRPr lang="en-US" sz="1400" kern="1200">
                <a:solidFill>
                  <a:srgbClr val="212121"/>
                </a:solidFill>
                <a:latin typeface="Arial"/>
                <a:ea typeface="+mn-ea"/>
                <a:cs typeface="Arial"/>
              </a:defRPr>
            </a:lvl3pPr>
            <a:lvl4pPr marL="742950" indent="-173038" algn="l" defTabSz="457200" rtl="0" eaLnBrk="1" latinLnBrk="0" hangingPunct="1">
              <a:spcBef>
                <a:spcPct val="20000"/>
              </a:spcBef>
              <a:buClr>
                <a:srgbClr val="212121"/>
              </a:buClr>
              <a:buFont typeface="Lucida Grande"/>
              <a:buChar char="-"/>
              <a:defRPr lang="en-US" sz="1200" kern="1200">
                <a:solidFill>
                  <a:srgbClr val="212121"/>
                </a:solidFill>
                <a:latin typeface="Arial"/>
                <a:ea typeface="+mn-ea"/>
                <a:cs typeface="Arial"/>
              </a:defRPr>
            </a:lvl4pPr>
            <a:lvl5pPr marL="915988" indent="-171450" algn="l" defTabSz="457200" rtl="0" eaLnBrk="1" latinLnBrk="0" hangingPunct="1">
              <a:spcBef>
                <a:spcPct val="20000"/>
              </a:spcBef>
              <a:buClr>
                <a:srgbClr val="212121"/>
              </a:buClr>
              <a:buFont typeface="Wingdings" charset="2"/>
              <a:buChar char="§"/>
              <a:defRPr lang="en-US" sz="1100" kern="1200">
                <a:solidFill>
                  <a:srgbClr val="21212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ARIA is recognized in the HTML5 specification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75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172680" y="246238"/>
            <a:ext cx="6487440" cy="461665"/>
          </a:xfrm>
        </p:spPr>
        <p:txBody>
          <a:bodyPr/>
          <a:lstStyle/>
          <a:p>
            <a:r>
              <a:rPr lang="en-US" dirty="0"/>
              <a:t>ARIA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71182" y="1375831"/>
            <a:ext cx="8274356" cy="249299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W3C WAI-ARIA</a:t>
            </a:r>
          </a:p>
          <a:p>
            <a:pPr marL="685800" lvl="1">
              <a:buSzPct val="90000"/>
              <a:buFont typeface="Arial" pitchFamily="34" charset="0"/>
              <a:buChar char="•"/>
            </a:pPr>
            <a:r>
              <a:rPr lang="en-US" sz="2000" dirty="0" smtClean="0"/>
              <a:t>Accessible Rich Internet Applications (WAI-ARIA) 1.0</a:t>
            </a:r>
          </a:p>
          <a:p>
            <a:pPr marL="685800" lvl="1">
              <a:buSzPct val="90000"/>
              <a:buFont typeface="Arial" pitchFamily="34" charset="0"/>
              <a:buChar char="•"/>
            </a:pPr>
            <a:r>
              <a:rPr lang="en-US" sz="2000" dirty="0" smtClean="0"/>
              <a:t>W3C Candidate Recommendation, January 2011</a:t>
            </a:r>
          </a:p>
          <a:p>
            <a:pPr marL="685800" lvl="1">
              <a:buSzPct val="90000"/>
              <a:buFont typeface="Arial" pitchFamily="34" charset="0"/>
              <a:buChar char="•"/>
            </a:pPr>
            <a:r>
              <a:rPr lang="en-US" sz="2000" dirty="0" smtClean="0"/>
              <a:t>“attributes that define user interface elements to improve the accessibility and interoperability of web content and applications”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Basically, ARIA helps users of screen readers and other AT with modern web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932571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ayPal-PPT-template--FINAL 0612">
  <a:themeElements>
    <a:clrScheme name="Custom 1">
      <a:dk1>
        <a:sysClr val="windowText" lastClr="000000"/>
      </a:dk1>
      <a:lt1>
        <a:sysClr val="window" lastClr="FFFFFF"/>
      </a:lt1>
      <a:dk2>
        <a:srgbClr val="535352"/>
      </a:dk2>
      <a:lt2>
        <a:srgbClr val="DDDEDD"/>
      </a:lt2>
      <a:accent1>
        <a:srgbClr val="002B52"/>
      </a:accent1>
      <a:accent2>
        <a:srgbClr val="005A9B"/>
      </a:accent2>
      <a:accent3>
        <a:srgbClr val="59A131"/>
      </a:accent3>
      <a:accent4>
        <a:srgbClr val="B0C123"/>
      </a:accent4>
      <a:accent5>
        <a:srgbClr val="8B181B"/>
      </a:accent5>
      <a:accent6>
        <a:srgbClr val="E57C23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kern="1200" cap="all" spc="0" normalizeH="0" baseline="0" noProof="0" dirty="0" smtClean="0">
            <a:ln>
              <a:noFill/>
            </a:ln>
            <a:solidFill>
              <a:srgbClr val="0079C1"/>
            </a:solidFill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PayPal-PPT-template-FINAL-0612</Template>
  <TotalTime>930</TotalTime>
  <Words>959</Words>
  <Application>Microsoft Macintosh PowerPoint</Application>
  <PresentationFormat>On-screen Show (4:3)</PresentationFormat>
  <Paragraphs>276</Paragraphs>
  <Slides>32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PayPal-PPT-template--FINAL 0612</vt:lpstr>
      <vt:lpstr>Developing an Accessible Widget with ARIA</vt:lpstr>
      <vt:lpstr>Agenda</vt:lpstr>
      <vt:lpstr>About Us</vt:lpstr>
      <vt:lpstr>About Us</vt:lpstr>
      <vt:lpstr>HTML5 Support</vt:lpstr>
      <vt:lpstr>HTML5 Support</vt:lpstr>
      <vt:lpstr>HTML5 Support</vt:lpstr>
      <vt:lpstr>ARIA</vt:lpstr>
      <vt:lpstr>ARIA</vt:lpstr>
      <vt:lpstr>ARIA</vt:lpstr>
      <vt:lpstr>ARIA</vt:lpstr>
      <vt:lpstr>HTML5 vs. ARIA</vt:lpstr>
      <vt:lpstr>Simple example</vt:lpstr>
      <vt:lpstr>Simple example</vt:lpstr>
      <vt:lpstr>Simple example</vt:lpstr>
      <vt:lpstr>Complex example</vt:lpstr>
      <vt:lpstr>Complex example</vt:lpstr>
      <vt:lpstr>Complex example</vt:lpstr>
      <vt:lpstr>Complex example – HTML</vt:lpstr>
      <vt:lpstr>Complex example – HTML</vt:lpstr>
      <vt:lpstr>Complex example – CSS (partial)</vt:lpstr>
      <vt:lpstr>Complex example – JavaScript  (partial)</vt:lpstr>
      <vt:lpstr>Complex example – inject ARIA </vt:lpstr>
      <vt:lpstr>Complex example – inject ARIA </vt:lpstr>
      <vt:lpstr>Complex example – demo</vt:lpstr>
      <vt:lpstr>tips</vt:lpstr>
      <vt:lpstr>tips</vt:lpstr>
      <vt:lpstr>tips</vt:lpstr>
      <vt:lpstr>tips</vt:lpstr>
      <vt:lpstr>tips</vt:lpstr>
      <vt:lpstr>Questions</vt:lpstr>
      <vt:lpstr>Contact info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Lembree, Dennis</dc:creator>
  <cp:lastModifiedBy>Lembree, Dennis</cp:lastModifiedBy>
  <cp:revision>227</cp:revision>
  <dcterms:created xsi:type="dcterms:W3CDTF">2012-08-21T20:51:38Z</dcterms:created>
  <dcterms:modified xsi:type="dcterms:W3CDTF">2013-02-28T07:11:54Z</dcterms:modified>
</cp:coreProperties>
</file>