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BAD6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09B7D0-8ADB-E248-9974-1E87C230847E}" v="30" dt="2023-04-07T09:30:05.4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1"/>
    <p:restoredTop sz="94694"/>
  </p:normalViewPr>
  <p:slideViewPr>
    <p:cSldViewPr snapToGrid="0" snapToObjects="1" showGuides="1">
      <p:cViewPr varScale="1">
        <p:scale>
          <a:sx n="109" d="100"/>
          <a:sy n="109" d="100"/>
        </p:scale>
        <p:origin x="216" y="35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7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5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0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6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2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5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5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1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2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8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8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" TargetMode="External"/><Relationship Id="rId2" Type="http://schemas.openxmlformats.org/officeDocument/2006/relationships/hyperlink" Target="https://www.w3schools.com/sql/sql_syntax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cbs-stradl/coding_club/blob/main/Sessions/2023_04_05_ukb_duckdb.md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ccbs-stradl/coding_club/blob/main/Sessions/2023_04_05_ukb_duckdb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ccbs-stradl/coding_club/blob/main/Sessions/2023_04_05_ukb_duckdb.m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wars.com/dashboard" TargetMode="External"/><Relationship Id="rId2" Type="http://schemas.openxmlformats.org/officeDocument/2006/relationships/hyperlink" Target="https://www.sql-practic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ackerran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B2BAECB-35E2-4DD9-8B8C-22D215DD0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">
            <a:extLst>
              <a:ext uri="{FF2B5EF4-FFF2-40B4-BE49-F238E27FC236}">
                <a16:creationId xmlns:a16="http://schemas.microsoft.com/office/drawing/2014/main" id="{C60DF003-0733-F123-4A55-54843827F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6" r="20003" b="1"/>
          <a:stretch/>
        </p:blipFill>
        <p:spPr>
          <a:xfrm>
            <a:off x="6938682" y="10"/>
            <a:ext cx="5253320" cy="6857990"/>
          </a:xfrm>
          <a:custGeom>
            <a:avLst/>
            <a:gdLst/>
            <a:ahLst/>
            <a:cxnLst/>
            <a:rect l="l" t="t" r="r" b="b"/>
            <a:pathLst>
              <a:path w="5253320" h="6858000">
                <a:moveTo>
                  <a:pt x="722088" y="0"/>
                </a:moveTo>
                <a:lnTo>
                  <a:pt x="5253320" y="0"/>
                </a:lnTo>
                <a:lnTo>
                  <a:pt x="525332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239AD9-AD35-3949-B87D-C07975C8B0D5}"/>
              </a:ext>
            </a:extLst>
          </p:cNvPr>
          <p:cNvSpPr txBox="1"/>
          <p:nvPr/>
        </p:nvSpPr>
        <p:spPr>
          <a:xfrm>
            <a:off x="1104901" y="467834"/>
            <a:ext cx="6132605" cy="1738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i="1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SQL workshop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528235" y="0"/>
            <a:ext cx="6663765" cy="9920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84918FF-FF79-CF46-BEDE-569CCF42F939}"/>
              </a:ext>
            </a:extLst>
          </p:cNvPr>
          <p:cNvSpPr txBox="1"/>
          <p:nvPr/>
        </p:nvSpPr>
        <p:spPr>
          <a:xfrm>
            <a:off x="608854" y="2302756"/>
            <a:ext cx="6396388" cy="3303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Overview of SQL</a:t>
            </a:r>
          </a:p>
          <a:p>
            <a:pPr marL="342900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/>
              </a:solidFill>
            </a:endParaRPr>
          </a:p>
          <a:p>
            <a:pPr marL="342900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Recap/intro of the UK Biobank </a:t>
            </a:r>
            <a:r>
              <a:rPr lang="en-US" sz="2800" dirty="0" err="1">
                <a:solidFill>
                  <a:schemeClr val="tx2"/>
                </a:solidFill>
              </a:rPr>
              <a:t>duckDB</a:t>
            </a:r>
            <a:endParaRPr lang="en-US" sz="2800" dirty="0">
              <a:solidFill>
                <a:schemeClr val="tx2"/>
              </a:solidFill>
            </a:endParaRPr>
          </a:p>
          <a:p>
            <a:pPr marL="342900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/>
              </a:solidFill>
            </a:endParaRPr>
          </a:p>
          <a:p>
            <a:pPr marL="342900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Practice exercises using SQL </a:t>
            </a:r>
          </a:p>
          <a:p>
            <a:pPr marL="114300">
              <a:spcAft>
                <a:spcPts val="600"/>
              </a:spcAft>
              <a:buSzPct val="80000"/>
            </a:pPr>
            <a:r>
              <a:rPr lang="en-US" sz="2800" dirty="0">
                <a:solidFill>
                  <a:schemeClr val="tx2"/>
                </a:solidFill>
              </a:rPr>
              <a:t>(command line on a dummy database)</a:t>
            </a:r>
          </a:p>
        </p:txBody>
      </p:sp>
    </p:spTree>
    <p:extLst>
      <p:ext uri="{BB962C8B-B14F-4D97-AF65-F5344CB8AC3E}">
        <p14:creationId xmlns:p14="http://schemas.microsoft.com/office/powerpoint/2010/main" val="11217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B3E6-3960-214A-AE2D-02D80994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247E9-AD00-5549-B6DD-41E76207C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48783"/>
            <a:ext cx="9906000" cy="5040115"/>
          </a:xfrm>
        </p:spPr>
        <p:txBody>
          <a:bodyPr>
            <a:normAutofit/>
          </a:bodyPr>
          <a:lstStyle/>
          <a:p>
            <a:r>
              <a:rPr lang="en-US" b="1" dirty="0"/>
              <a:t>S</a:t>
            </a:r>
            <a:r>
              <a:rPr lang="en-US" dirty="0"/>
              <a:t>tructured </a:t>
            </a:r>
            <a:r>
              <a:rPr lang="en-US" b="1" dirty="0"/>
              <a:t>Q</a:t>
            </a:r>
            <a:r>
              <a:rPr lang="en-US" dirty="0"/>
              <a:t>uery </a:t>
            </a:r>
            <a:r>
              <a:rPr lang="en-US" b="1" dirty="0"/>
              <a:t>L</a:t>
            </a:r>
            <a:r>
              <a:rPr lang="en-US" dirty="0"/>
              <a:t>anguage</a:t>
            </a:r>
          </a:p>
          <a:p>
            <a:r>
              <a:rPr lang="en-US" dirty="0"/>
              <a:t>Allows you to access and manipulate relational databases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Different types of SQL:</a:t>
            </a:r>
          </a:p>
          <a:p>
            <a:pPr lvl="1"/>
            <a:r>
              <a:rPr lang="en-US" dirty="0" err="1"/>
              <a:t>Eg.</a:t>
            </a:r>
            <a:r>
              <a:rPr lang="en-US" dirty="0"/>
              <a:t> MySQL, SQL Server, MS Access, Oracle</a:t>
            </a:r>
          </a:p>
          <a:p>
            <a:pPr lvl="1"/>
            <a:r>
              <a:rPr lang="en-US" dirty="0"/>
              <a:t>Some SQL </a:t>
            </a:r>
            <a:r>
              <a:rPr lang="en-US" dirty="0" err="1"/>
              <a:t>synataxes</a:t>
            </a:r>
            <a:r>
              <a:rPr lang="en-US" dirty="0"/>
              <a:t> can vary between these different types of database systems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B232D18-27BC-7841-B7A8-3B3215F21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4" y="2704388"/>
            <a:ext cx="4372499" cy="2689662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B9E9B75-E087-D249-B159-B5C9A570B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228" y="2704388"/>
            <a:ext cx="4880512" cy="29323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CC79E6-3482-CA4F-989C-3FA2FFFE26A8}"/>
              </a:ext>
            </a:extLst>
          </p:cNvPr>
          <p:cNvSpPr txBox="1"/>
          <p:nvPr/>
        </p:nvSpPr>
        <p:spPr>
          <a:xfrm>
            <a:off x="8390947" y="5636712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https://www.w3schools.com/sql/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45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5EDE-42B5-9C45-B3F4-7A0C388D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152D4-1952-6A46-8C5C-02D1263BA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databases are more memory efficient when you have lots of data</a:t>
            </a:r>
          </a:p>
          <a:p>
            <a:r>
              <a:rPr lang="en-US" dirty="0"/>
              <a:t>We can query different tables to extract the specific data we need for our analysis into a flat table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F823A5-F87F-6741-B1B8-5840A835C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691" y="3840141"/>
            <a:ext cx="2844474" cy="248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5A8CB736-48A5-9546-8963-A5E44892C7FB}"/>
              </a:ext>
            </a:extLst>
          </p:cNvPr>
          <p:cNvSpPr/>
          <p:nvPr/>
        </p:nvSpPr>
        <p:spPr>
          <a:xfrm>
            <a:off x="5351128" y="4746573"/>
            <a:ext cx="1440493" cy="53861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7051EC1-3743-B747-8413-BA05B776A125}"/>
              </a:ext>
            </a:extLst>
          </p:cNvPr>
          <p:cNvSpPr/>
          <p:nvPr/>
        </p:nvSpPr>
        <p:spPr>
          <a:xfrm>
            <a:off x="7288567" y="4190260"/>
            <a:ext cx="4003829" cy="1651247"/>
          </a:xfrm>
          <a:prstGeom prst="roundRect">
            <a:avLst>
              <a:gd name="adj" fmla="val 10215"/>
            </a:avLst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EB63B34-04A2-5446-99AD-6725E436DA79}"/>
              </a:ext>
            </a:extLst>
          </p:cNvPr>
          <p:cNvSpPr/>
          <p:nvPr/>
        </p:nvSpPr>
        <p:spPr>
          <a:xfrm>
            <a:off x="7281585" y="4190259"/>
            <a:ext cx="4003829" cy="417251"/>
          </a:xfrm>
          <a:prstGeom prst="roundRect">
            <a:avLst>
              <a:gd name="adj" fmla="val 10215"/>
            </a:avLst>
          </a:prstGeom>
          <a:solidFill>
            <a:srgbClr val="94B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EC9C89B1-F5B0-A249-9596-6EAEF7933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613865"/>
              </p:ext>
            </p:extLst>
          </p:nvPr>
        </p:nvGraphicFramePr>
        <p:xfrm>
          <a:off x="7288564" y="4190259"/>
          <a:ext cx="3996850" cy="1651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85">
                  <a:extLst>
                    <a:ext uri="{9D8B030D-6E8A-4147-A177-3AD203B41FA5}">
                      <a16:colId xmlns:a16="http://schemas.microsoft.com/office/drawing/2014/main" val="1397096806"/>
                    </a:ext>
                  </a:extLst>
                </a:gridCol>
                <a:gridCol w="399685">
                  <a:extLst>
                    <a:ext uri="{9D8B030D-6E8A-4147-A177-3AD203B41FA5}">
                      <a16:colId xmlns:a16="http://schemas.microsoft.com/office/drawing/2014/main" val="2558166267"/>
                    </a:ext>
                  </a:extLst>
                </a:gridCol>
                <a:gridCol w="399685">
                  <a:extLst>
                    <a:ext uri="{9D8B030D-6E8A-4147-A177-3AD203B41FA5}">
                      <a16:colId xmlns:a16="http://schemas.microsoft.com/office/drawing/2014/main" val="2683354081"/>
                    </a:ext>
                  </a:extLst>
                </a:gridCol>
                <a:gridCol w="399685">
                  <a:extLst>
                    <a:ext uri="{9D8B030D-6E8A-4147-A177-3AD203B41FA5}">
                      <a16:colId xmlns:a16="http://schemas.microsoft.com/office/drawing/2014/main" val="425289591"/>
                    </a:ext>
                  </a:extLst>
                </a:gridCol>
                <a:gridCol w="399685">
                  <a:extLst>
                    <a:ext uri="{9D8B030D-6E8A-4147-A177-3AD203B41FA5}">
                      <a16:colId xmlns:a16="http://schemas.microsoft.com/office/drawing/2014/main" val="945153850"/>
                    </a:ext>
                  </a:extLst>
                </a:gridCol>
                <a:gridCol w="399685">
                  <a:extLst>
                    <a:ext uri="{9D8B030D-6E8A-4147-A177-3AD203B41FA5}">
                      <a16:colId xmlns:a16="http://schemas.microsoft.com/office/drawing/2014/main" val="664617442"/>
                    </a:ext>
                  </a:extLst>
                </a:gridCol>
                <a:gridCol w="399685">
                  <a:extLst>
                    <a:ext uri="{9D8B030D-6E8A-4147-A177-3AD203B41FA5}">
                      <a16:colId xmlns:a16="http://schemas.microsoft.com/office/drawing/2014/main" val="2606879920"/>
                    </a:ext>
                  </a:extLst>
                </a:gridCol>
                <a:gridCol w="399685">
                  <a:extLst>
                    <a:ext uri="{9D8B030D-6E8A-4147-A177-3AD203B41FA5}">
                      <a16:colId xmlns:a16="http://schemas.microsoft.com/office/drawing/2014/main" val="3083524687"/>
                    </a:ext>
                  </a:extLst>
                </a:gridCol>
                <a:gridCol w="399685">
                  <a:extLst>
                    <a:ext uri="{9D8B030D-6E8A-4147-A177-3AD203B41FA5}">
                      <a16:colId xmlns:a16="http://schemas.microsoft.com/office/drawing/2014/main" val="2615350019"/>
                    </a:ext>
                  </a:extLst>
                </a:gridCol>
                <a:gridCol w="399685">
                  <a:extLst>
                    <a:ext uri="{9D8B030D-6E8A-4147-A177-3AD203B41FA5}">
                      <a16:colId xmlns:a16="http://schemas.microsoft.com/office/drawing/2014/main" val="1394187691"/>
                    </a:ext>
                  </a:extLst>
                </a:gridCol>
              </a:tblGrid>
              <a:tr h="4128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844108"/>
                  </a:ext>
                </a:extLst>
              </a:tr>
              <a:tr h="4128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918324"/>
                  </a:ext>
                </a:extLst>
              </a:tr>
              <a:tr h="4128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307335"/>
                  </a:ext>
                </a:extLst>
              </a:tr>
              <a:tr h="4128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253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48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81CA8-967A-4346-A6F3-DC6FFAC4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query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C913E-5C86-204F-A81C-8F7D0872A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13" y="2031326"/>
            <a:ext cx="9906000" cy="3574817"/>
          </a:xfrm>
        </p:spPr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>
                <a:hlinkClick r:id="rId3"/>
              </a:rPr>
              <a:t>https://www.w3schools.com/sql/</a:t>
            </a:r>
            <a:endParaRPr lang="en-US" dirty="0"/>
          </a:p>
          <a:p>
            <a:pPr lvl="1"/>
            <a:r>
              <a:rPr lang="en-US" dirty="0"/>
              <a:t>SELECT</a:t>
            </a:r>
          </a:p>
          <a:p>
            <a:pPr lvl="1"/>
            <a:r>
              <a:rPr lang="en-US" dirty="0"/>
              <a:t>SELECT DISTINCT</a:t>
            </a:r>
          </a:p>
          <a:p>
            <a:pPr lvl="1"/>
            <a:r>
              <a:rPr lang="en-US" dirty="0"/>
              <a:t>WHERE</a:t>
            </a:r>
          </a:p>
          <a:p>
            <a:pPr lvl="1"/>
            <a:r>
              <a:rPr lang="en-US" dirty="0"/>
              <a:t>ORDER BY</a:t>
            </a:r>
          </a:p>
          <a:p>
            <a:pPr lvl="1"/>
            <a:r>
              <a:rPr lang="en-US" dirty="0"/>
              <a:t>GROUP BY</a:t>
            </a:r>
          </a:p>
          <a:p>
            <a:pPr lvl="1"/>
            <a:r>
              <a:rPr lang="en-US" dirty="0"/>
              <a:t>INNER JOIN, LEFT JOIN, RIGHT JOIN, FULL JOIN, SELF JOIN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3E2323A-EE57-0546-B839-70417697B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881" y="2562766"/>
            <a:ext cx="3564960" cy="27347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45EC9C-9FCE-3C48-86CB-929215967661}"/>
              </a:ext>
            </a:extLst>
          </p:cNvPr>
          <p:cNvSpPr txBox="1"/>
          <p:nvPr/>
        </p:nvSpPr>
        <p:spPr>
          <a:xfrm>
            <a:off x="9504551" y="5163295"/>
            <a:ext cx="1984032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hlinkClick r:id="rId5"/>
              </a:rPr>
              <a:t>https://github.com/ccbs-stradl/coding_club/blob/main/Sessions/2023_04_05_ukb_duckdb.md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5985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67D4C-0535-9B4E-97B0-8C698602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UK Biobank </a:t>
            </a:r>
            <a:r>
              <a:rPr lang="en-US" dirty="0" err="1"/>
              <a:t>duckdb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CBACE-081B-FE42-B90D-FCBBC6E2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7663" y="208822"/>
            <a:ext cx="4794337" cy="3413470"/>
          </a:xfrm>
        </p:spPr>
        <p:txBody>
          <a:bodyPr/>
          <a:lstStyle/>
          <a:p>
            <a:r>
              <a:rPr lang="en-US" dirty="0"/>
              <a:t>Created by Dr Mark Adams: </a:t>
            </a:r>
            <a:r>
              <a:rPr lang="en-US" dirty="0">
                <a:hlinkClick r:id="rId2"/>
              </a:rPr>
              <a:t>https://github.com/ccbs-stradl/coding_club/blob/main/Sessions/2023_04_05_ukb_duckdb.md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0618156-B6D8-2A43-B117-B5A78EEE61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81"/>
          <a:stretch/>
        </p:blipFill>
        <p:spPr>
          <a:xfrm>
            <a:off x="685192" y="1831952"/>
            <a:ext cx="4246497" cy="4492647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F35B2A7-367A-A547-91CA-6AFBBB85D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904" y="2309329"/>
            <a:ext cx="6569431" cy="327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9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67D4C-0535-9B4E-97B0-8C698602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UK Biobank </a:t>
            </a:r>
            <a:r>
              <a:rPr lang="en-US" dirty="0" err="1"/>
              <a:t>duckdb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CBACE-081B-FE42-B90D-FCBBC6E2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7663" y="208822"/>
            <a:ext cx="4794337" cy="3413470"/>
          </a:xfrm>
        </p:spPr>
        <p:txBody>
          <a:bodyPr/>
          <a:lstStyle/>
          <a:p>
            <a:r>
              <a:rPr lang="en-US" dirty="0"/>
              <a:t>Created by Dr Mark Adams: </a:t>
            </a:r>
            <a:r>
              <a:rPr lang="en-US" dirty="0">
                <a:hlinkClick r:id="rId2"/>
              </a:rPr>
              <a:t>https://github.com/ccbs-stradl/coding_club/blob/main/Sessions/2023_04_05_ukb_duckdb.md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F0651152-699A-1C44-81A3-51CFEE7CE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555" y="1915557"/>
            <a:ext cx="7152890" cy="40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3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CEBEE-EF8F-B947-9DE7-7BAB3755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sql</a:t>
            </a:r>
            <a:r>
              <a:rPr lang="en-US" dirty="0"/>
              <a:t>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06D98-C5A7-7548-B355-279557468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153" y="2021276"/>
            <a:ext cx="10603523" cy="45084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https://www.sql-practice.com/</a:t>
            </a:r>
            <a:endParaRPr lang="en-US" dirty="0"/>
          </a:p>
          <a:p>
            <a:r>
              <a:rPr lang="en-US" dirty="0"/>
              <a:t>I’ll share my screen and we can work through a few examples together so you can see what SQL queries look like in the command line.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Next session we can try this with the UKB </a:t>
            </a:r>
            <a:r>
              <a:rPr lang="en-US" dirty="0" err="1"/>
              <a:t>DuckDB</a:t>
            </a:r>
            <a:r>
              <a:rPr lang="en-US" dirty="0"/>
              <a:t> to make tables useful for your analyses</a:t>
            </a:r>
          </a:p>
          <a:p>
            <a:r>
              <a:rPr lang="en-US" dirty="0"/>
              <a:t>By next session:</a:t>
            </a:r>
          </a:p>
          <a:p>
            <a:pPr lvl="1"/>
            <a:r>
              <a:rPr lang="en-US" dirty="0"/>
              <a:t>Practice some SQL exercises to get a feel for the main functions used</a:t>
            </a:r>
          </a:p>
          <a:p>
            <a:pPr lvl="1"/>
            <a:r>
              <a:rPr lang="en-US" dirty="0"/>
              <a:t>Try and connect to the UKB </a:t>
            </a:r>
            <a:r>
              <a:rPr lang="en-US" dirty="0" err="1"/>
              <a:t>duckDB</a:t>
            </a:r>
            <a:r>
              <a:rPr lang="en-US" dirty="0"/>
              <a:t> (ask for help if stuck or you want a group zoom call for this)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Other coding practice exercises resources:</a:t>
            </a:r>
          </a:p>
          <a:p>
            <a:pPr lvl="1"/>
            <a:r>
              <a:rPr lang="en-US" dirty="0">
                <a:hlinkClick r:id="rId3"/>
              </a:rPr>
              <a:t>https://www.codewars.com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https://www.hackerrank.com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2989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DarkSeedLeftStep">
      <a:dk1>
        <a:srgbClr val="000000"/>
      </a:dk1>
      <a:lt1>
        <a:srgbClr val="FFFFFF"/>
      </a:lt1>
      <a:dk2>
        <a:srgbClr val="31231C"/>
      </a:dk2>
      <a:lt2>
        <a:srgbClr val="F0F3F3"/>
      </a:lt2>
      <a:accent1>
        <a:srgbClr val="C34D58"/>
      </a:accent1>
      <a:accent2>
        <a:srgbClr val="B13B77"/>
      </a:accent2>
      <a:accent3>
        <a:srgbClr val="C34DBB"/>
      </a:accent3>
      <a:accent4>
        <a:srgbClr val="893BB1"/>
      </a:accent4>
      <a:accent5>
        <a:srgbClr val="694DC3"/>
      </a:accent5>
      <a:accent6>
        <a:srgbClr val="3B50B1"/>
      </a:accent6>
      <a:hlink>
        <a:srgbClr val="8659C7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355</Words>
  <Application>Microsoft Macintosh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Univers Condensed Light</vt:lpstr>
      <vt:lpstr>Walbaum Display Light</vt:lpstr>
      <vt:lpstr>AngleLinesVTI</vt:lpstr>
      <vt:lpstr>PowerPoint Presentation</vt:lpstr>
      <vt:lpstr>SQL Introduction</vt:lpstr>
      <vt:lpstr>The aim</vt:lpstr>
      <vt:lpstr>How to query the database</vt:lpstr>
      <vt:lpstr>UK Biobank duckdb </vt:lpstr>
      <vt:lpstr>UK Biobank duckdb </vt:lpstr>
      <vt:lpstr>Intro to sql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Edmondson-Stait</dc:creator>
  <cp:lastModifiedBy>Amelia Edmondson-Stait</cp:lastModifiedBy>
  <cp:revision>1</cp:revision>
  <dcterms:created xsi:type="dcterms:W3CDTF">2023-04-07T09:14:12Z</dcterms:created>
  <dcterms:modified xsi:type="dcterms:W3CDTF">2023-04-07T09:42:53Z</dcterms:modified>
</cp:coreProperties>
</file>