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78" r:id="rId3"/>
    <p:sldId id="304" r:id="rId4"/>
    <p:sldId id="296" r:id="rId5"/>
    <p:sldId id="305" r:id="rId6"/>
    <p:sldId id="283" r:id="rId7"/>
    <p:sldId id="27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45"/>
    <p:restoredTop sz="96327"/>
  </p:normalViewPr>
  <p:slideViewPr>
    <p:cSldViewPr snapToGrid="0" snapToObjects="1">
      <p:cViewPr varScale="1">
        <p:scale>
          <a:sx n="105" d="100"/>
          <a:sy n="105" d="100"/>
        </p:scale>
        <p:origin x="24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10CB81-9ADD-C14B-8C95-16C33CEDB637}" type="datetimeFigureOut">
              <a:rPr lang="en-US" smtClean="0"/>
              <a:t>10/28/20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6734A4-86E7-544A-9652-5231B0BFA429}" type="slidenum">
              <a:rPr lang="en-US" smtClean="0"/>
              <a:t>‹#›</a:t>
            </a:fld>
            <a:endParaRPr lang="en-US"/>
          </a:p>
        </p:txBody>
      </p:sp>
    </p:spTree>
    <p:extLst>
      <p:ext uri="{BB962C8B-B14F-4D97-AF65-F5344CB8AC3E}">
        <p14:creationId xmlns:p14="http://schemas.microsoft.com/office/powerpoint/2010/main" val="3981316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Funny tweet based on the classic monad joke</a:t>
            </a:r>
          </a:p>
        </p:txBody>
      </p:sp>
      <p:sp>
        <p:nvSpPr>
          <p:cNvPr id="4" name="Slide Number Placeholder 3"/>
          <p:cNvSpPr>
            <a:spLocks noGrp="1"/>
          </p:cNvSpPr>
          <p:nvPr>
            <p:ph type="sldNum" sz="quarter" idx="5"/>
          </p:nvPr>
        </p:nvSpPr>
        <p:spPr/>
        <p:txBody>
          <a:bodyPr/>
          <a:lstStyle/>
          <a:p>
            <a:fld id="{72B83457-8146-3746-BBF2-FF5F40247123}" type="slidenum">
              <a:rPr lang="en-US" smtClean="0"/>
              <a:t>2</a:t>
            </a:fld>
            <a:endParaRPr lang="en-US"/>
          </a:p>
        </p:txBody>
      </p:sp>
    </p:spTree>
    <p:extLst>
      <p:ext uri="{BB962C8B-B14F-4D97-AF65-F5344CB8AC3E}">
        <p14:creationId xmlns:p14="http://schemas.microsoft.com/office/powerpoint/2010/main" val="2545816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Each commit contains only the content changes that were made at that time and a reference to the previous version (arrows point from child commit to parent commit).</a:t>
            </a:r>
          </a:p>
        </p:txBody>
      </p:sp>
      <p:sp>
        <p:nvSpPr>
          <p:cNvPr id="4" name="Slide Number Placeholder 3"/>
          <p:cNvSpPr>
            <a:spLocks noGrp="1"/>
          </p:cNvSpPr>
          <p:nvPr>
            <p:ph type="sldNum" sz="quarter" idx="5"/>
          </p:nvPr>
        </p:nvSpPr>
        <p:spPr/>
        <p:txBody>
          <a:bodyPr/>
          <a:lstStyle/>
          <a:p>
            <a:fld id="{72B83457-8146-3746-BBF2-FF5F40247123}" type="slidenum">
              <a:rPr lang="en-US" smtClean="0"/>
              <a:t>3</a:t>
            </a:fld>
            <a:endParaRPr lang="en-US"/>
          </a:p>
        </p:txBody>
      </p:sp>
    </p:spTree>
    <p:extLst>
      <p:ext uri="{BB962C8B-B14F-4D97-AF65-F5344CB8AC3E}">
        <p14:creationId xmlns:p14="http://schemas.microsoft.com/office/powerpoint/2010/main" val="370670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what is happening  under the hood. When a repository is copied (cloned) a directory is contained with the most recent version of each file. The local copy also contains a hidden folder called “.git” containing the internal data structure git uses to record and manage the history of the repository. “Staging” changes gets them ready to be part of the next commit. All commits are private until shared back to the cloud (“pushed”).</a:t>
            </a:r>
          </a:p>
        </p:txBody>
      </p:sp>
      <p:sp>
        <p:nvSpPr>
          <p:cNvPr id="4" name="Slide Number Placeholder 3"/>
          <p:cNvSpPr>
            <a:spLocks noGrp="1"/>
          </p:cNvSpPr>
          <p:nvPr>
            <p:ph type="sldNum" sz="quarter" idx="5"/>
          </p:nvPr>
        </p:nvSpPr>
        <p:spPr/>
        <p:txBody>
          <a:bodyPr/>
          <a:lstStyle/>
          <a:p>
            <a:fld id="{72B83457-8146-3746-BBF2-FF5F40247123}" type="slidenum">
              <a:rPr lang="en-US" smtClean="0"/>
              <a:t>4</a:t>
            </a:fld>
            <a:endParaRPr lang="en-US"/>
          </a:p>
        </p:txBody>
      </p:sp>
    </p:spTree>
    <p:extLst>
      <p:ext uri="{BB962C8B-B14F-4D97-AF65-F5344CB8AC3E}">
        <p14:creationId xmlns:p14="http://schemas.microsoft.com/office/powerpoint/2010/main" val="1706838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power of branching. Branching lets you try alternative changes and then merge or discard them later. The default branch is called “master”. Here we create another branch called “</a:t>
            </a:r>
            <a:r>
              <a:rPr lang="en-GB" dirty="0" err="1"/>
              <a:t>NewIdea</a:t>
            </a:r>
            <a:r>
              <a:rPr lang="en-GB" dirty="0"/>
              <a:t>”. The “git branch” command creates a new branch, but it does not update the working copy. So the first “add” command is committed to the master branch. “git checkout” command updates the working copy with the last commit on the specified branch. We then make a new commit then switch back to the master branch. Finally, we merge the changes from the </a:t>
            </a:r>
            <a:r>
              <a:rPr lang="en-GB" dirty="0" err="1"/>
              <a:t>NewIdea</a:t>
            </a:r>
            <a:r>
              <a:rPr lang="en-GB" dirty="0"/>
              <a:t> branch into the master branch. </a:t>
            </a:r>
          </a:p>
        </p:txBody>
      </p:sp>
      <p:sp>
        <p:nvSpPr>
          <p:cNvPr id="4" name="Slide Number Placeholder 3"/>
          <p:cNvSpPr>
            <a:spLocks noGrp="1"/>
          </p:cNvSpPr>
          <p:nvPr>
            <p:ph type="sldNum" sz="quarter" idx="5"/>
          </p:nvPr>
        </p:nvSpPr>
        <p:spPr/>
        <p:txBody>
          <a:bodyPr/>
          <a:lstStyle/>
          <a:p>
            <a:fld id="{72B83457-8146-3746-BBF2-FF5F40247123}" type="slidenum">
              <a:rPr lang="en-US" smtClean="0"/>
              <a:t>5</a:t>
            </a:fld>
            <a:endParaRPr lang="en-US"/>
          </a:p>
        </p:txBody>
      </p:sp>
    </p:spTree>
    <p:extLst>
      <p:ext uri="{BB962C8B-B14F-4D97-AF65-F5344CB8AC3E}">
        <p14:creationId xmlns:p14="http://schemas.microsoft.com/office/powerpoint/2010/main" val="3165652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Handling merge conflicts, when two parts of the same file have been changed by different commits that need to be merged together. The conflicting portions of each file will be surrounded in less than/greater than symbols. Manually resolve the conflict and then “git add …; git commit” the file.</a:t>
            </a:r>
          </a:p>
        </p:txBody>
      </p:sp>
      <p:sp>
        <p:nvSpPr>
          <p:cNvPr id="4" name="Slide Number Placeholder 3"/>
          <p:cNvSpPr>
            <a:spLocks noGrp="1"/>
          </p:cNvSpPr>
          <p:nvPr>
            <p:ph type="sldNum" sz="quarter" idx="5"/>
          </p:nvPr>
        </p:nvSpPr>
        <p:spPr/>
        <p:txBody>
          <a:bodyPr/>
          <a:lstStyle/>
          <a:p>
            <a:fld id="{72B83457-8146-3746-BBF2-FF5F40247123}" type="slidenum">
              <a:rPr lang="en-US" smtClean="0"/>
              <a:t>6</a:t>
            </a:fld>
            <a:endParaRPr lang="en-US"/>
          </a:p>
        </p:txBody>
      </p:sp>
    </p:spTree>
    <p:extLst>
      <p:ext uri="{BB962C8B-B14F-4D97-AF65-F5344CB8AC3E}">
        <p14:creationId xmlns:p14="http://schemas.microsoft.com/office/powerpoint/2010/main" val="3660035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list of the most common git commands. </a:t>
            </a:r>
          </a:p>
        </p:txBody>
      </p:sp>
      <p:sp>
        <p:nvSpPr>
          <p:cNvPr id="4" name="Slide Number Placeholder 3"/>
          <p:cNvSpPr>
            <a:spLocks noGrp="1"/>
          </p:cNvSpPr>
          <p:nvPr>
            <p:ph type="sldNum" sz="quarter" idx="5"/>
          </p:nvPr>
        </p:nvSpPr>
        <p:spPr/>
        <p:txBody>
          <a:bodyPr/>
          <a:lstStyle/>
          <a:p>
            <a:fld id="{72B83457-8146-3746-BBF2-FF5F40247123}" type="slidenum">
              <a:rPr lang="en-US" smtClean="0"/>
              <a:t>7</a:t>
            </a:fld>
            <a:endParaRPr lang="en-US"/>
          </a:p>
        </p:txBody>
      </p:sp>
    </p:spTree>
    <p:extLst>
      <p:ext uri="{BB962C8B-B14F-4D97-AF65-F5344CB8AC3E}">
        <p14:creationId xmlns:p14="http://schemas.microsoft.com/office/powerpoint/2010/main" val="1320605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6DB67-C690-B44E-8072-3F8BAE9571E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D83A3A5-D732-E34F-807A-4113CB089B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9C5228B-920D-164C-A9E1-4B88991C8319}"/>
              </a:ext>
            </a:extLst>
          </p:cNvPr>
          <p:cNvSpPr>
            <a:spLocks noGrp="1"/>
          </p:cNvSpPr>
          <p:nvPr>
            <p:ph type="dt" sz="half" idx="10"/>
          </p:nvPr>
        </p:nvSpPr>
        <p:spPr/>
        <p:txBody>
          <a:bodyPr/>
          <a:lstStyle/>
          <a:p>
            <a:fld id="{F2D0416D-30A0-6844-9A1E-55A87FAF3C45}" type="datetimeFigureOut">
              <a:rPr lang="en-US" smtClean="0"/>
              <a:t>10/28/20</a:t>
            </a:fld>
            <a:endParaRPr lang="en-US"/>
          </a:p>
        </p:txBody>
      </p:sp>
      <p:sp>
        <p:nvSpPr>
          <p:cNvPr id="5" name="Footer Placeholder 4">
            <a:extLst>
              <a:ext uri="{FF2B5EF4-FFF2-40B4-BE49-F238E27FC236}">
                <a16:creationId xmlns:a16="http://schemas.microsoft.com/office/drawing/2014/main" id="{BFC7452D-532E-164F-8D37-05AD32684A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730E65-E2E8-2A4B-B777-C864FD678F6C}"/>
              </a:ext>
            </a:extLst>
          </p:cNvPr>
          <p:cNvSpPr>
            <a:spLocks noGrp="1"/>
          </p:cNvSpPr>
          <p:nvPr>
            <p:ph type="sldNum" sz="quarter" idx="12"/>
          </p:nvPr>
        </p:nvSpPr>
        <p:spPr/>
        <p:txBody>
          <a:bodyPr/>
          <a:lstStyle/>
          <a:p>
            <a:fld id="{219B444F-7D93-E04A-A238-835A663E0164}" type="slidenum">
              <a:rPr lang="en-US" smtClean="0"/>
              <a:t>‹#›</a:t>
            </a:fld>
            <a:endParaRPr lang="en-US"/>
          </a:p>
        </p:txBody>
      </p:sp>
    </p:spTree>
    <p:extLst>
      <p:ext uri="{BB962C8B-B14F-4D97-AF65-F5344CB8AC3E}">
        <p14:creationId xmlns:p14="http://schemas.microsoft.com/office/powerpoint/2010/main" val="3746573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20751-18EF-674A-AE57-5DE8D3ECFAF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0B75495-2B59-1449-9C5D-EB67CB884D1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493EC88-7EF1-AE43-80CC-367192260B78}"/>
              </a:ext>
            </a:extLst>
          </p:cNvPr>
          <p:cNvSpPr>
            <a:spLocks noGrp="1"/>
          </p:cNvSpPr>
          <p:nvPr>
            <p:ph type="dt" sz="half" idx="10"/>
          </p:nvPr>
        </p:nvSpPr>
        <p:spPr/>
        <p:txBody>
          <a:bodyPr/>
          <a:lstStyle/>
          <a:p>
            <a:fld id="{F2D0416D-30A0-6844-9A1E-55A87FAF3C45}" type="datetimeFigureOut">
              <a:rPr lang="en-US" smtClean="0"/>
              <a:t>10/28/20</a:t>
            </a:fld>
            <a:endParaRPr lang="en-US"/>
          </a:p>
        </p:txBody>
      </p:sp>
      <p:sp>
        <p:nvSpPr>
          <p:cNvPr id="5" name="Footer Placeholder 4">
            <a:extLst>
              <a:ext uri="{FF2B5EF4-FFF2-40B4-BE49-F238E27FC236}">
                <a16:creationId xmlns:a16="http://schemas.microsoft.com/office/drawing/2014/main" id="{976366BB-DB58-D141-B6B3-71B0480EB7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5E854E-D9AA-D243-9C95-3366F8A979DB}"/>
              </a:ext>
            </a:extLst>
          </p:cNvPr>
          <p:cNvSpPr>
            <a:spLocks noGrp="1"/>
          </p:cNvSpPr>
          <p:nvPr>
            <p:ph type="sldNum" sz="quarter" idx="12"/>
          </p:nvPr>
        </p:nvSpPr>
        <p:spPr/>
        <p:txBody>
          <a:bodyPr/>
          <a:lstStyle/>
          <a:p>
            <a:fld id="{219B444F-7D93-E04A-A238-835A663E0164}" type="slidenum">
              <a:rPr lang="en-US" smtClean="0"/>
              <a:t>‹#›</a:t>
            </a:fld>
            <a:endParaRPr lang="en-US"/>
          </a:p>
        </p:txBody>
      </p:sp>
    </p:spTree>
    <p:extLst>
      <p:ext uri="{BB962C8B-B14F-4D97-AF65-F5344CB8AC3E}">
        <p14:creationId xmlns:p14="http://schemas.microsoft.com/office/powerpoint/2010/main" val="3386004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B491DE-D56E-EE46-87AC-7B4CECE9144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ABE3335-C9FF-6C4F-8AA8-68D43C11B51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A964A0C-F99A-194B-8254-B5B0EE1F13A7}"/>
              </a:ext>
            </a:extLst>
          </p:cNvPr>
          <p:cNvSpPr>
            <a:spLocks noGrp="1"/>
          </p:cNvSpPr>
          <p:nvPr>
            <p:ph type="dt" sz="half" idx="10"/>
          </p:nvPr>
        </p:nvSpPr>
        <p:spPr/>
        <p:txBody>
          <a:bodyPr/>
          <a:lstStyle/>
          <a:p>
            <a:fld id="{F2D0416D-30A0-6844-9A1E-55A87FAF3C45}" type="datetimeFigureOut">
              <a:rPr lang="en-US" smtClean="0"/>
              <a:t>10/28/20</a:t>
            </a:fld>
            <a:endParaRPr lang="en-US"/>
          </a:p>
        </p:txBody>
      </p:sp>
      <p:sp>
        <p:nvSpPr>
          <p:cNvPr id="5" name="Footer Placeholder 4">
            <a:extLst>
              <a:ext uri="{FF2B5EF4-FFF2-40B4-BE49-F238E27FC236}">
                <a16:creationId xmlns:a16="http://schemas.microsoft.com/office/drawing/2014/main" id="{72CFD58A-00BA-7840-B853-71C580E02B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39E429-34EE-CF49-9BA9-55D6857BF02F}"/>
              </a:ext>
            </a:extLst>
          </p:cNvPr>
          <p:cNvSpPr>
            <a:spLocks noGrp="1"/>
          </p:cNvSpPr>
          <p:nvPr>
            <p:ph type="sldNum" sz="quarter" idx="12"/>
          </p:nvPr>
        </p:nvSpPr>
        <p:spPr/>
        <p:txBody>
          <a:bodyPr/>
          <a:lstStyle/>
          <a:p>
            <a:fld id="{219B444F-7D93-E04A-A238-835A663E0164}" type="slidenum">
              <a:rPr lang="en-US" smtClean="0"/>
              <a:t>‹#›</a:t>
            </a:fld>
            <a:endParaRPr lang="en-US"/>
          </a:p>
        </p:txBody>
      </p:sp>
    </p:spTree>
    <p:extLst>
      <p:ext uri="{BB962C8B-B14F-4D97-AF65-F5344CB8AC3E}">
        <p14:creationId xmlns:p14="http://schemas.microsoft.com/office/powerpoint/2010/main" val="3143652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A26FC-A07D-CF45-8607-9572D5EAC95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FB65EEA-789F-BE46-9406-B8FEB4C3E12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F8AF602-56C4-5142-861A-90364ED1BF05}"/>
              </a:ext>
            </a:extLst>
          </p:cNvPr>
          <p:cNvSpPr>
            <a:spLocks noGrp="1"/>
          </p:cNvSpPr>
          <p:nvPr>
            <p:ph type="dt" sz="half" idx="10"/>
          </p:nvPr>
        </p:nvSpPr>
        <p:spPr/>
        <p:txBody>
          <a:bodyPr/>
          <a:lstStyle/>
          <a:p>
            <a:fld id="{F2D0416D-30A0-6844-9A1E-55A87FAF3C45}" type="datetimeFigureOut">
              <a:rPr lang="en-US" smtClean="0"/>
              <a:t>10/28/20</a:t>
            </a:fld>
            <a:endParaRPr lang="en-US"/>
          </a:p>
        </p:txBody>
      </p:sp>
      <p:sp>
        <p:nvSpPr>
          <p:cNvPr id="5" name="Footer Placeholder 4">
            <a:extLst>
              <a:ext uri="{FF2B5EF4-FFF2-40B4-BE49-F238E27FC236}">
                <a16:creationId xmlns:a16="http://schemas.microsoft.com/office/drawing/2014/main" id="{E0976219-AD90-E344-B41D-E0E808416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9831-6E99-7848-AAF7-40FC5EACA484}"/>
              </a:ext>
            </a:extLst>
          </p:cNvPr>
          <p:cNvSpPr>
            <a:spLocks noGrp="1"/>
          </p:cNvSpPr>
          <p:nvPr>
            <p:ph type="sldNum" sz="quarter" idx="12"/>
          </p:nvPr>
        </p:nvSpPr>
        <p:spPr/>
        <p:txBody>
          <a:bodyPr/>
          <a:lstStyle/>
          <a:p>
            <a:fld id="{219B444F-7D93-E04A-A238-835A663E0164}" type="slidenum">
              <a:rPr lang="en-US" smtClean="0"/>
              <a:t>‹#›</a:t>
            </a:fld>
            <a:endParaRPr lang="en-US"/>
          </a:p>
        </p:txBody>
      </p:sp>
    </p:spTree>
    <p:extLst>
      <p:ext uri="{BB962C8B-B14F-4D97-AF65-F5344CB8AC3E}">
        <p14:creationId xmlns:p14="http://schemas.microsoft.com/office/powerpoint/2010/main" val="919730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8C804-AB9D-D24C-8A14-9D863386E9B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8E44589-F8E7-1D4F-BACA-CCE80568F5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B7873C2-2BDC-BF40-A760-881BA8F80413}"/>
              </a:ext>
            </a:extLst>
          </p:cNvPr>
          <p:cNvSpPr>
            <a:spLocks noGrp="1"/>
          </p:cNvSpPr>
          <p:nvPr>
            <p:ph type="dt" sz="half" idx="10"/>
          </p:nvPr>
        </p:nvSpPr>
        <p:spPr/>
        <p:txBody>
          <a:bodyPr/>
          <a:lstStyle/>
          <a:p>
            <a:fld id="{F2D0416D-30A0-6844-9A1E-55A87FAF3C45}" type="datetimeFigureOut">
              <a:rPr lang="en-US" smtClean="0"/>
              <a:t>10/28/20</a:t>
            </a:fld>
            <a:endParaRPr lang="en-US"/>
          </a:p>
        </p:txBody>
      </p:sp>
      <p:sp>
        <p:nvSpPr>
          <p:cNvPr id="5" name="Footer Placeholder 4">
            <a:extLst>
              <a:ext uri="{FF2B5EF4-FFF2-40B4-BE49-F238E27FC236}">
                <a16:creationId xmlns:a16="http://schemas.microsoft.com/office/drawing/2014/main" id="{A9D61864-A335-474B-95EE-64666C9D2A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8B42FD-A67B-1644-A838-C3A7EC2E1B01}"/>
              </a:ext>
            </a:extLst>
          </p:cNvPr>
          <p:cNvSpPr>
            <a:spLocks noGrp="1"/>
          </p:cNvSpPr>
          <p:nvPr>
            <p:ph type="sldNum" sz="quarter" idx="12"/>
          </p:nvPr>
        </p:nvSpPr>
        <p:spPr/>
        <p:txBody>
          <a:bodyPr/>
          <a:lstStyle/>
          <a:p>
            <a:fld id="{219B444F-7D93-E04A-A238-835A663E0164}" type="slidenum">
              <a:rPr lang="en-US" smtClean="0"/>
              <a:t>‹#›</a:t>
            </a:fld>
            <a:endParaRPr lang="en-US"/>
          </a:p>
        </p:txBody>
      </p:sp>
    </p:spTree>
    <p:extLst>
      <p:ext uri="{BB962C8B-B14F-4D97-AF65-F5344CB8AC3E}">
        <p14:creationId xmlns:p14="http://schemas.microsoft.com/office/powerpoint/2010/main" val="1434054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4DABC-349A-F14F-AB50-6433D0E7C1D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A752155-E395-A845-B9BE-7BA8D9FE66C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E37357C-9580-B542-8D31-C9433D05062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EB47EC7-9CE8-9B41-A9DA-631DC6BD7048}"/>
              </a:ext>
            </a:extLst>
          </p:cNvPr>
          <p:cNvSpPr>
            <a:spLocks noGrp="1"/>
          </p:cNvSpPr>
          <p:nvPr>
            <p:ph type="dt" sz="half" idx="10"/>
          </p:nvPr>
        </p:nvSpPr>
        <p:spPr/>
        <p:txBody>
          <a:bodyPr/>
          <a:lstStyle/>
          <a:p>
            <a:fld id="{F2D0416D-30A0-6844-9A1E-55A87FAF3C45}" type="datetimeFigureOut">
              <a:rPr lang="en-US" smtClean="0"/>
              <a:t>10/28/20</a:t>
            </a:fld>
            <a:endParaRPr lang="en-US"/>
          </a:p>
        </p:txBody>
      </p:sp>
      <p:sp>
        <p:nvSpPr>
          <p:cNvPr id="6" name="Footer Placeholder 5">
            <a:extLst>
              <a:ext uri="{FF2B5EF4-FFF2-40B4-BE49-F238E27FC236}">
                <a16:creationId xmlns:a16="http://schemas.microsoft.com/office/drawing/2014/main" id="{54FE374D-081B-4D4F-9A41-C3DF2BCB0F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7E2C09-BFB8-8C4A-8654-46F4F60F32FB}"/>
              </a:ext>
            </a:extLst>
          </p:cNvPr>
          <p:cNvSpPr>
            <a:spLocks noGrp="1"/>
          </p:cNvSpPr>
          <p:nvPr>
            <p:ph type="sldNum" sz="quarter" idx="12"/>
          </p:nvPr>
        </p:nvSpPr>
        <p:spPr/>
        <p:txBody>
          <a:bodyPr/>
          <a:lstStyle/>
          <a:p>
            <a:fld id="{219B444F-7D93-E04A-A238-835A663E0164}" type="slidenum">
              <a:rPr lang="en-US" smtClean="0"/>
              <a:t>‹#›</a:t>
            </a:fld>
            <a:endParaRPr lang="en-US"/>
          </a:p>
        </p:txBody>
      </p:sp>
    </p:spTree>
    <p:extLst>
      <p:ext uri="{BB962C8B-B14F-4D97-AF65-F5344CB8AC3E}">
        <p14:creationId xmlns:p14="http://schemas.microsoft.com/office/powerpoint/2010/main" val="1226223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FE8F7-D3C0-F145-9F4F-66362290E78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EB7B9EE-8B5D-5444-A0A6-8B1B977E11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AA08034-1B71-A84F-9D19-592940B6EC8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E689215-4C0F-1140-AF06-922C50D958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F403175-3BC9-1340-9AFA-B6726DC72E3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71E41EC-42E2-CE44-A210-8E28387B56F1}"/>
              </a:ext>
            </a:extLst>
          </p:cNvPr>
          <p:cNvSpPr>
            <a:spLocks noGrp="1"/>
          </p:cNvSpPr>
          <p:nvPr>
            <p:ph type="dt" sz="half" idx="10"/>
          </p:nvPr>
        </p:nvSpPr>
        <p:spPr/>
        <p:txBody>
          <a:bodyPr/>
          <a:lstStyle/>
          <a:p>
            <a:fld id="{F2D0416D-30A0-6844-9A1E-55A87FAF3C45}" type="datetimeFigureOut">
              <a:rPr lang="en-US" smtClean="0"/>
              <a:t>10/28/20</a:t>
            </a:fld>
            <a:endParaRPr lang="en-US"/>
          </a:p>
        </p:txBody>
      </p:sp>
      <p:sp>
        <p:nvSpPr>
          <p:cNvPr id="8" name="Footer Placeholder 7">
            <a:extLst>
              <a:ext uri="{FF2B5EF4-FFF2-40B4-BE49-F238E27FC236}">
                <a16:creationId xmlns:a16="http://schemas.microsoft.com/office/drawing/2014/main" id="{8358E50A-34F5-434A-8726-0E33205CD4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BEF488-CEF7-1147-9FB0-02F3E8755BFD}"/>
              </a:ext>
            </a:extLst>
          </p:cNvPr>
          <p:cNvSpPr>
            <a:spLocks noGrp="1"/>
          </p:cNvSpPr>
          <p:nvPr>
            <p:ph type="sldNum" sz="quarter" idx="12"/>
          </p:nvPr>
        </p:nvSpPr>
        <p:spPr/>
        <p:txBody>
          <a:bodyPr/>
          <a:lstStyle/>
          <a:p>
            <a:fld id="{219B444F-7D93-E04A-A238-835A663E0164}" type="slidenum">
              <a:rPr lang="en-US" smtClean="0"/>
              <a:t>‹#›</a:t>
            </a:fld>
            <a:endParaRPr lang="en-US"/>
          </a:p>
        </p:txBody>
      </p:sp>
    </p:spTree>
    <p:extLst>
      <p:ext uri="{BB962C8B-B14F-4D97-AF65-F5344CB8AC3E}">
        <p14:creationId xmlns:p14="http://schemas.microsoft.com/office/powerpoint/2010/main" val="289044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B91E0-9146-2C40-922E-2CB56CB0FC8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8027D3D-A811-8940-A2F6-70DDFA236376}"/>
              </a:ext>
            </a:extLst>
          </p:cNvPr>
          <p:cNvSpPr>
            <a:spLocks noGrp="1"/>
          </p:cNvSpPr>
          <p:nvPr>
            <p:ph type="dt" sz="half" idx="10"/>
          </p:nvPr>
        </p:nvSpPr>
        <p:spPr/>
        <p:txBody>
          <a:bodyPr/>
          <a:lstStyle/>
          <a:p>
            <a:fld id="{F2D0416D-30A0-6844-9A1E-55A87FAF3C45}" type="datetimeFigureOut">
              <a:rPr lang="en-US" smtClean="0"/>
              <a:t>10/28/20</a:t>
            </a:fld>
            <a:endParaRPr lang="en-US"/>
          </a:p>
        </p:txBody>
      </p:sp>
      <p:sp>
        <p:nvSpPr>
          <p:cNvPr id="4" name="Footer Placeholder 3">
            <a:extLst>
              <a:ext uri="{FF2B5EF4-FFF2-40B4-BE49-F238E27FC236}">
                <a16:creationId xmlns:a16="http://schemas.microsoft.com/office/drawing/2014/main" id="{C680C4FF-F970-F849-BE88-46308B4ED4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FC5F79-6E56-DA44-962E-D2F6A2EB1566}"/>
              </a:ext>
            </a:extLst>
          </p:cNvPr>
          <p:cNvSpPr>
            <a:spLocks noGrp="1"/>
          </p:cNvSpPr>
          <p:nvPr>
            <p:ph type="sldNum" sz="quarter" idx="12"/>
          </p:nvPr>
        </p:nvSpPr>
        <p:spPr/>
        <p:txBody>
          <a:bodyPr/>
          <a:lstStyle/>
          <a:p>
            <a:fld id="{219B444F-7D93-E04A-A238-835A663E0164}" type="slidenum">
              <a:rPr lang="en-US" smtClean="0"/>
              <a:t>‹#›</a:t>
            </a:fld>
            <a:endParaRPr lang="en-US"/>
          </a:p>
        </p:txBody>
      </p:sp>
    </p:spTree>
    <p:extLst>
      <p:ext uri="{BB962C8B-B14F-4D97-AF65-F5344CB8AC3E}">
        <p14:creationId xmlns:p14="http://schemas.microsoft.com/office/powerpoint/2010/main" val="683850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E5A25B-BB54-164E-B8BE-3151B8FA3012}"/>
              </a:ext>
            </a:extLst>
          </p:cNvPr>
          <p:cNvSpPr>
            <a:spLocks noGrp="1"/>
          </p:cNvSpPr>
          <p:nvPr>
            <p:ph type="dt" sz="half" idx="10"/>
          </p:nvPr>
        </p:nvSpPr>
        <p:spPr/>
        <p:txBody>
          <a:bodyPr/>
          <a:lstStyle/>
          <a:p>
            <a:fld id="{F2D0416D-30A0-6844-9A1E-55A87FAF3C45}" type="datetimeFigureOut">
              <a:rPr lang="en-US" smtClean="0"/>
              <a:t>10/28/20</a:t>
            </a:fld>
            <a:endParaRPr lang="en-US"/>
          </a:p>
        </p:txBody>
      </p:sp>
      <p:sp>
        <p:nvSpPr>
          <p:cNvPr id="3" name="Footer Placeholder 2">
            <a:extLst>
              <a:ext uri="{FF2B5EF4-FFF2-40B4-BE49-F238E27FC236}">
                <a16:creationId xmlns:a16="http://schemas.microsoft.com/office/drawing/2014/main" id="{D31D2841-6CC3-2C4C-BE5C-A266CE531E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F65AEE-3F05-7443-8784-C53BC5D24322}"/>
              </a:ext>
            </a:extLst>
          </p:cNvPr>
          <p:cNvSpPr>
            <a:spLocks noGrp="1"/>
          </p:cNvSpPr>
          <p:nvPr>
            <p:ph type="sldNum" sz="quarter" idx="12"/>
          </p:nvPr>
        </p:nvSpPr>
        <p:spPr/>
        <p:txBody>
          <a:bodyPr/>
          <a:lstStyle/>
          <a:p>
            <a:fld id="{219B444F-7D93-E04A-A238-835A663E0164}" type="slidenum">
              <a:rPr lang="en-US" smtClean="0"/>
              <a:t>‹#›</a:t>
            </a:fld>
            <a:endParaRPr lang="en-US"/>
          </a:p>
        </p:txBody>
      </p:sp>
    </p:spTree>
    <p:extLst>
      <p:ext uri="{BB962C8B-B14F-4D97-AF65-F5344CB8AC3E}">
        <p14:creationId xmlns:p14="http://schemas.microsoft.com/office/powerpoint/2010/main" val="3987761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CDB68-097E-4C44-817E-ABAB0F9107C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3B6AE42-BFC9-B747-A960-88F4C1891B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C93E285-17E4-CC48-811D-51B2185EA5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97D2CB0-165D-7940-8311-4F0186DB5533}"/>
              </a:ext>
            </a:extLst>
          </p:cNvPr>
          <p:cNvSpPr>
            <a:spLocks noGrp="1"/>
          </p:cNvSpPr>
          <p:nvPr>
            <p:ph type="dt" sz="half" idx="10"/>
          </p:nvPr>
        </p:nvSpPr>
        <p:spPr/>
        <p:txBody>
          <a:bodyPr/>
          <a:lstStyle/>
          <a:p>
            <a:fld id="{F2D0416D-30A0-6844-9A1E-55A87FAF3C45}" type="datetimeFigureOut">
              <a:rPr lang="en-US" smtClean="0"/>
              <a:t>10/28/20</a:t>
            </a:fld>
            <a:endParaRPr lang="en-US"/>
          </a:p>
        </p:txBody>
      </p:sp>
      <p:sp>
        <p:nvSpPr>
          <p:cNvPr id="6" name="Footer Placeholder 5">
            <a:extLst>
              <a:ext uri="{FF2B5EF4-FFF2-40B4-BE49-F238E27FC236}">
                <a16:creationId xmlns:a16="http://schemas.microsoft.com/office/drawing/2014/main" id="{697FC5F4-D721-9F49-BEFC-F12B9D8A0E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848225-5F7B-4E49-89A3-99AE481ED4BE}"/>
              </a:ext>
            </a:extLst>
          </p:cNvPr>
          <p:cNvSpPr>
            <a:spLocks noGrp="1"/>
          </p:cNvSpPr>
          <p:nvPr>
            <p:ph type="sldNum" sz="quarter" idx="12"/>
          </p:nvPr>
        </p:nvSpPr>
        <p:spPr/>
        <p:txBody>
          <a:bodyPr/>
          <a:lstStyle/>
          <a:p>
            <a:fld id="{219B444F-7D93-E04A-A238-835A663E0164}" type="slidenum">
              <a:rPr lang="en-US" smtClean="0"/>
              <a:t>‹#›</a:t>
            </a:fld>
            <a:endParaRPr lang="en-US"/>
          </a:p>
        </p:txBody>
      </p:sp>
    </p:spTree>
    <p:extLst>
      <p:ext uri="{BB962C8B-B14F-4D97-AF65-F5344CB8AC3E}">
        <p14:creationId xmlns:p14="http://schemas.microsoft.com/office/powerpoint/2010/main" val="1173115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C065A-3680-5343-80FB-7818AABEBD2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7F92685-7DE5-9A46-A2EB-333250C3BF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BCEBD8-ADEA-B943-A184-63DB64C38E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3357110-6D08-0C42-B0C2-7535C4E1F445}"/>
              </a:ext>
            </a:extLst>
          </p:cNvPr>
          <p:cNvSpPr>
            <a:spLocks noGrp="1"/>
          </p:cNvSpPr>
          <p:nvPr>
            <p:ph type="dt" sz="half" idx="10"/>
          </p:nvPr>
        </p:nvSpPr>
        <p:spPr/>
        <p:txBody>
          <a:bodyPr/>
          <a:lstStyle/>
          <a:p>
            <a:fld id="{F2D0416D-30A0-6844-9A1E-55A87FAF3C45}" type="datetimeFigureOut">
              <a:rPr lang="en-US" smtClean="0"/>
              <a:t>10/28/20</a:t>
            </a:fld>
            <a:endParaRPr lang="en-US"/>
          </a:p>
        </p:txBody>
      </p:sp>
      <p:sp>
        <p:nvSpPr>
          <p:cNvPr id="6" name="Footer Placeholder 5">
            <a:extLst>
              <a:ext uri="{FF2B5EF4-FFF2-40B4-BE49-F238E27FC236}">
                <a16:creationId xmlns:a16="http://schemas.microsoft.com/office/drawing/2014/main" id="{C36D6B61-D1A9-5240-A42E-04E5A6BCDC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D53C0C-EB43-5949-BE62-6DCBCAC5F0B6}"/>
              </a:ext>
            </a:extLst>
          </p:cNvPr>
          <p:cNvSpPr>
            <a:spLocks noGrp="1"/>
          </p:cNvSpPr>
          <p:nvPr>
            <p:ph type="sldNum" sz="quarter" idx="12"/>
          </p:nvPr>
        </p:nvSpPr>
        <p:spPr/>
        <p:txBody>
          <a:bodyPr/>
          <a:lstStyle/>
          <a:p>
            <a:fld id="{219B444F-7D93-E04A-A238-835A663E0164}" type="slidenum">
              <a:rPr lang="en-US" smtClean="0"/>
              <a:t>‹#›</a:t>
            </a:fld>
            <a:endParaRPr lang="en-US"/>
          </a:p>
        </p:txBody>
      </p:sp>
    </p:spTree>
    <p:extLst>
      <p:ext uri="{BB962C8B-B14F-4D97-AF65-F5344CB8AC3E}">
        <p14:creationId xmlns:p14="http://schemas.microsoft.com/office/powerpoint/2010/main" val="104650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7944B5-DBCE-914D-A1E2-69F0B3FA12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BF8C4CB-542B-3943-823B-DDCA689910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81FBCE8-8BCB-2943-BE99-EE87DE30F3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D0416D-30A0-6844-9A1E-55A87FAF3C45}" type="datetimeFigureOut">
              <a:rPr lang="en-US" smtClean="0"/>
              <a:t>10/28/20</a:t>
            </a:fld>
            <a:endParaRPr lang="en-US"/>
          </a:p>
        </p:txBody>
      </p:sp>
      <p:sp>
        <p:nvSpPr>
          <p:cNvPr id="5" name="Footer Placeholder 4">
            <a:extLst>
              <a:ext uri="{FF2B5EF4-FFF2-40B4-BE49-F238E27FC236}">
                <a16:creationId xmlns:a16="http://schemas.microsoft.com/office/drawing/2014/main" id="{C4BEE283-C1BE-004F-83BB-66A9D06DC1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FED6F9-F196-474B-9B68-1B18A21D8C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9B444F-7D93-E04A-A238-835A663E0164}" type="slidenum">
              <a:rPr lang="en-US" smtClean="0"/>
              <a:t>‹#›</a:t>
            </a:fld>
            <a:endParaRPr lang="en-US"/>
          </a:p>
        </p:txBody>
      </p:sp>
    </p:spTree>
    <p:extLst>
      <p:ext uri="{BB962C8B-B14F-4D97-AF65-F5344CB8AC3E}">
        <p14:creationId xmlns:p14="http://schemas.microsoft.com/office/powerpoint/2010/main" val="587227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5.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4.svg"/><Relationship Id="rId17" Type="http://schemas.openxmlformats.org/officeDocument/2006/relationships/image" Target="../media/image17.svg"/><Relationship Id="rId2" Type="http://schemas.openxmlformats.org/officeDocument/2006/relationships/notesSlide" Target="../notesSlides/notesSlide3.xml"/><Relationship Id="rId16" Type="http://schemas.openxmlformats.org/officeDocument/2006/relationships/image" Target="../media/image16.svg"/><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3.png"/><Relationship Id="rId5" Type="http://schemas.openxmlformats.org/officeDocument/2006/relationships/image" Target="../media/image9.png"/><Relationship Id="rId15" Type="http://schemas.openxmlformats.org/officeDocument/2006/relationships/image" Target="../media/image15.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scm.com/book/en/v2"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52672-D9B4-7943-B595-CBA0C6A7F951}"/>
              </a:ext>
            </a:extLst>
          </p:cNvPr>
          <p:cNvSpPr>
            <a:spLocks noGrp="1"/>
          </p:cNvSpPr>
          <p:nvPr>
            <p:ph type="ctrTitle"/>
          </p:nvPr>
        </p:nvSpPr>
        <p:spPr>
          <a:xfrm>
            <a:off x="457200" y="531019"/>
            <a:ext cx="4322618" cy="3509963"/>
          </a:xfrm>
        </p:spPr>
        <p:txBody>
          <a:bodyPr>
            <a:normAutofit/>
          </a:bodyPr>
          <a:lstStyle/>
          <a:p>
            <a:r>
              <a:rPr lang="en-US" dirty="0"/>
              <a:t>GitHub: Collaboration and Code Review</a:t>
            </a:r>
          </a:p>
        </p:txBody>
      </p:sp>
      <p:sp>
        <p:nvSpPr>
          <p:cNvPr id="3" name="Subtitle 2">
            <a:extLst>
              <a:ext uri="{FF2B5EF4-FFF2-40B4-BE49-F238E27FC236}">
                <a16:creationId xmlns:a16="http://schemas.microsoft.com/office/drawing/2014/main" id="{2045970E-B333-894D-8B6C-AD0B2EDFA4C2}"/>
              </a:ext>
            </a:extLst>
          </p:cNvPr>
          <p:cNvSpPr>
            <a:spLocks noGrp="1"/>
          </p:cNvSpPr>
          <p:nvPr>
            <p:ph type="subTitle" idx="1"/>
          </p:nvPr>
        </p:nvSpPr>
        <p:spPr>
          <a:xfrm>
            <a:off x="581891" y="4364038"/>
            <a:ext cx="4197927" cy="1655762"/>
          </a:xfrm>
        </p:spPr>
        <p:txBody>
          <a:bodyPr/>
          <a:lstStyle/>
          <a:p>
            <a:r>
              <a:rPr lang="en-US" dirty="0"/>
              <a:t>KT Coding Club</a:t>
            </a:r>
          </a:p>
          <a:p>
            <a:r>
              <a:rPr lang="en-US" dirty="0"/>
              <a:t>28 Oct 2020</a:t>
            </a:r>
          </a:p>
        </p:txBody>
      </p:sp>
      <p:pic>
        <p:nvPicPr>
          <p:cNvPr id="1026" name="Picture 2" descr="The Simpsons Episode 3 GIF">
            <a:extLst>
              <a:ext uri="{FF2B5EF4-FFF2-40B4-BE49-F238E27FC236}">
                <a16:creationId xmlns:a16="http://schemas.microsoft.com/office/drawing/2014/main" id="{066E3CC8-6AE0-D244-BB9F-47DE8DE612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2763" y="969962"/>
            <a:ext cx="6096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432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48FEB3-9595-9B49-B96D-308F9046EA5C}"/>
              </a:ext>
            </a:extLst>
          </p:cNvPr>
          <p:cNvPicPr>
            <a:picLocks noChangeAspect="1"/>
          </p:cNvPicPr>
          <p:nvPr/>
        </p:nvPicPr>
        <p:blipFill>
          <a:blip r:embed="rId3"/>
          <a:stretch>
            <a:fillRect/>
          </a:stretch>
        </p:blipFill>
        <p:spPr>
          <a:xfrm>
            <a:off x="463550" y="387350"/>
            <a:ext cx="11264900" cy="6083300"/>
          </a:xfrm>
          <a:prstGeom prst="rect">
            <a:avLst/>
          </a:prstGeom>
        </p:spPr>
      </p:pic>
    </p:spTree>
    <p:extLst>
      <p:ext uri="{BB962C8B-B14F-4D97-AF65-F5344CB8AC3E}">
        <p14:creationId xmlns:p14="http://schemas.microsoft.com/office/powerpoint/2010/main" val="695241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D3924-6574-1843-8EBC-04DD2258CC91}"/>
              </a:ext>
            </a:extLst>
          </p:cNvPr>
          <p:cNvSpPr>
            <a:spLocks noGrp="1"/>
          </p:cNvSpPr>
          <p:nvPr>
            <p:ph type="title"/>
          </p:nvPr>
        </p:nvSpPr>
        <p:spPr/>
        <p:txBody>
          <a:bodyPr/>
          <a:lstStyle/>
          <a:p>
            <a:r>
              <a:rPr lang="en-US" dirty="0"/>
              <a:t>Grasping git</a:t>
            </a:r>
          </a:p>
        </p:txBody>
      </p:sp>
      <p:sp>
        <p:nvSpPr>
          <p:cNvPr id="3" name="Content Placeholder 2">
            <a:extLst>
              <a:ext uri="{FF2B5EF4-FFF2-40B4-BE49-F238E27FC236}">
                <a16:creationId xmlns:a16="http://schemas.microsoft.com/office/drawing/2014/main" id="{961580B2-16E0-BC4A-A1DE-9825A007FB65}"/>
              </a:ext>
            </a:extLst>
          </p:cNvPr>
          <p:cNvSpPr>
            <a:spLocks noGrp="1"/>
          </p:cNvSpPr>
          <p:nvPr>
            <p:ph idx="1"/>
          </p:nvPr>
        </p:nvSpPr>
        <p:spPr/>
        <p:txBody>
          <a:bodyPr/>
          <a:lstStyle/>
          <a:p>
            <a:r>
              <a:rPr lang="en-US" dirty="0"/>
              <a:t>A "repository" is a linked series of content changes ("commits")</a:t>
            </a:r>
          </a:p>
          <a:p>
            <a:r>
              <a:rPr lang="en-US" dirty="0"/>
              <a:t>Each commit is identified with a cryptographic hash (hexadecimal) of changes and a reference to the commit it was based off ("parent")</a:t>
            </a:r>
          </a:p>
        </p:txBody>
      </p:sp>
      <p:sp>
        <p:nvSpPr>
          <p:cNvPr id="4" name="Rounded Rectangle 3">
            <a:extLst>
              <a:ext uri="{FF2B5EF4-FFF2-40B4-BE49-F238E27FC236}">
                <a16:creationId xmlns:a16="http://schemas.microsoft.com/office/drawing/2014/main" id="{2DB49C93-716D-6043-80CF-E9D74D0BF9F2}"/>
              </a:ext>
            </a:extLst>
          </p:cNvPr>
          <p:cNvSpPr/>
          <p:nvPr/>
        </p:nvSpPr>
        <p:spPr>
          <a:xfrm>
            <a:off x="1232839" y="4054006"/>
            <a:ext cx="1324402" cy="1364125"/>
          </a:xfrm>
          <a:prstGeom prst="roundRect">
            <a:avLst/>
          </a:prstGeom>
          <a:noFill/>
          <a:ln w="3492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Paper">
            <a:extLst>
              <a:ext uri="{FF2B5EF4-FFF2-40B4-BE49-F238E27FC236}">
                <a16:creationId xmlns:a16="http://schemas.microsoft.com/office/drawing/2014/main" id="{1E13663D-8590-F048-BA5B-996A2A58EE5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52620" y="4035561"/>
            <a:ext cx="914400" cy="914400"/>
          </a:xfrm>
          <a:prstGeom prst="rect">
            <a:avLst/>
          </a:prstGeom>
        </p:spPr>
      </p:pic>
      <p:sp>
        <p:nvSpPr>
          <p:cNvPr id="7" name="TextBox 6">
            <a:extLst>
              <a:ext uri="{FF2B5EF4-FFF2-40B4-BE49-F238E27FC236}">
                <a16:creationId xmlns:a16="http://schemas.microsoft.com/office/drawing/2014/main" id="{289F28E6-6452-6C4D-A918-55373A59AA7E}"/>
              </a:ext>
            </a:extLst>
          </p:cNvPr>
          <p:cNvSpPr txBox="1"/>
          <p:nvPr/>
        </p:nvSpPr>
        <p:spPr>
          <a:xfrm>
            <a:off x="1282993" y="4873761"/>
            <a:ext cx="1071127"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file1.R</a:t>
            </a:r>
          </a:p>
        </p:txBody>
      </p:sp>
      <p:pic>
        <p:nvPicPr>
          <p:cNvPr id="26" name="Graphic 25" descr="Paper">
            <a:extLst>
              <a:ext uri="{FF2B5EF4-FFF2-40B4-BE49-F238E27FC236}">
                <a16:creationId xmlns:a16="http://schemas.microsoft.com/office/drawing/2014/main" id="{8BF1FBFC-EED7-424A-8B9B-603A34A476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71874" y="4144046"/>
            <a:ext cx="914400" cy="914400"/>
          </a:xfrm>
          <a:prstGeom prst="rect">
            <a:avLst/>
          </a:prstGeom>
        </p:spPr>
      </p:pic>
      <p:sp>
        <p:nvSpPr>
          <p:cNvPr id="27" name="TextBox 26">
            <a:extLst>
              <a:ext uri="{FF2B5EF4-FFF2-40B4-BE49-F238E27FC236}">
                <a16:creationId xmlns:a16="http://schemas.microsoft.com/office/drawing/2014/main" id="{3E35D511-7BA1-6E4B-8B3D-AC6CCF6B25F8}"/>
              </a:ext>
            </a:extLst>
          </p:cNvPr>
          <p:cNvSpPr txBox="1"/>
          <p:nvPr/>
        </p:nvSpPr>
        <p:spPr>
          <a:xfrm>
            <a:off x="8102247" y="4982246"/>
            <a:ext cx="1071127"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file2.R</a:t>
            </a:r>
          </a:p>
        </p:txBody>
      </p:sp>
      <p:sp>
        <p:nvSpPr>
          <p:cNvPr id="8" name="TextBox 7">
            <a:extLst>
              <a:ext uri="{FF2B5EF4-FFF2-40B4-BE49-F238E27FC236}">
                <a16:creationId xmlns:a16="http://schemas.microsoft.com/office/drawing/2014/main" id="{A1D9313D-9480-8146-82EB-7D6B33C9416D}"/>
              </a:ext>
            </a:extLst>
          </p:cNvPr>
          <p:cNvSpPr txBox="1"/>
          <p:nvPr/>
        </p:nvSpPr>
        <p:spPr>
          <a:xfrm>
            <a:off x="890951" y="3598761"/>
            <a:ext cx="2037737" cy="369332"/>
          </a:xfrm>
          <a:prstGeom prst="rect">
            <a:avLst/>
          </a:prstGeom>
          <a:noFill/>
        </p:spPr>
        <p:txBody>
          <a:bodyPr wrap="none" rtlCol="0">
            <a:spAutoFit/>
          </a:bodyPr>
          <a:lstStyle/>
          <a:p>
            <a:r>
              <a:rPr lang="en-US" dirty="0"/>
              <a:t>Commit: </a:t>
            </a:r>
            <a:r>
              <a:rPr lang="en-GB" dirty="0"/>
              <a:t>96120d18</a:t>
            </a:r>
            <a:endParaRPr lang="en-US" dirty="0"/>
          </a:p>
        </p:txBody>
      </p:sp>
      <p:sp>
        <p:nvSpPr>
          <p:cNvPr id="9" name="TextBox 8">
            <a:extLst>
              <a:ext uri="{FF2B5EF4-FFF2-40B4-BE49-F238E27FC236}">
                <a16:creationId xmlns:a16="http://schemas.microsoft.com/office/drawing/2014/main" id="{D2AB90D8-12B5-7D44-B578-C4A844F39157}"/>
              </a:ext>
            </a:extLst>
          </p:cNvPr>
          <p:cNvSpPr txBox="1"/>
          <p:nvPr/>
        </p:nvSpPr>
        <p:spPr>
          <a:xfrm>
            <a:off x="1119731" y="5549077"/>
            <a:ext cx="1650925" cy="646331"/>
          </a:xfrm>
          <a:prstGeom prst="rect">
            <a:avLst/>
          </a:prstGeom>
          <a:noFill/>
        </p:spPr>
        <p:txBody>
          <a:bodyPr wrap="square" rtlCol="0">
            <a:spAutoFit/>
          </a:bodyPr>
          <a:lstStyle/>
          <a:p>
            <a:r>
              <a:rPr lang="en-GB" i="1" dirty="0"/>
              <a:t>First commit adds file1.R</a:t>
            </a:r>
            <a:endParaRPr lang="en-US" i="1" dirty="0"/>
          </a:p>
        </p:txBody>
      </p:sp>
      <p:sp>
        <p:nvSpPr>
          <p:cNvPr id="10" name="Rounded Rectangle 9">
            <a:extLst>
              <a:ext uri="{FF2B5EF4-FFF2-40B4-BE49-F238E27FC236}">
                <a16:creationId xmlns:a16="http://schemas.microsoft.com/office/drawing/2014/main" id="{920AC4CF-BBF5-2A4C-88C1-697F09F5A3F9}"/>
              </a:ext>
            </a:extLst>
          </p:cNvPr>
          <p:cNvSpPr/>
          <p:nvPr/>
        </p:nvSpPr>
        <p:spPr>
          <a:xfrm>
            <a:off x="3819626" y="4054006"/>
            <a:ext cx="1324402" cy="1364125"/>
          </a:xfrm>
          <a:prstGeom prst="roundRect">
            <a:avLst/>
          </a:prstGeom>
          <a:noFill/>
          <a:ln w="3492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39611D9-5381-A042-8ED3-7DEB8466A422}"/>
              </a:ext>
            </a:extLst>
          </p:cNvPr>
          <p:cNvSpPr txBox="1"/>
          <p:nvPr/>
        </p:nvSpPr>
        <p:spPr>
          <a:xfrm>
            <a:off x="3543108" y="3561789"/>
            <a:ext cx="1877437" cy="369332"/>
          </a:xfrm>
          <a:prstGeom prst="rect">
            <a:avLst/>
          </a:prstGeom>
          <a:noFill/>
        </p:spPr>
        <p:txBody>
          <a:bodyPr wrap="none" rtlCol="0">
            <a:spAutoFit/>
          </a:bodyPr>
          <a:lstStyle/>
          <a:p>
            <a:r>
              <a:rPr lang="en-US" dirty="0"/>
              <a:t>Commit: </a:t>
            </a:r>
            <a:r>
              <a:rPr lang="en-GB" dirty="0"/>
              <a:t>bd9720b</a:t>
            </a:r>
            <a:endParaRPr lang="en-US" dirty="0"/>
          </a:p>
        </p:txBody>
      </p:sp>
      <p:grpSp>
        <p:nvGrpSpPr>
          <p:cNvPr id="12" name="Group 11">
            <a:extLst>
              <a:ext uri="{FF2B5EF4-FFF2-40B4-BE49-F238E27FC236}">
                <a16:creationId xmlns:a16="http://schemas.microsoft.com/office/drawing/2014/main" id="{C0FB393F-04F5-7744-BB76-517FB7A63B80}"/>
              </a:ext>
            </a:extLst>
          </p:cNvPr>
          <p:cNvGrpSpPr/>
          <p:nvPr/>
        </p:nvGrpSpPr>
        <p:grpSpPr>
          <a:xfrm>
            <a:off x="3903032" y="4068812"/>
            <a:ext cx="1084027" cy="1207532"/>
            <a:chOff x="950436" y="4554365"/>
            <a:chExt cx="1084027" cy="1207532"/>
          </a:xfrm>
        </p:grpSpPr>
        <p:pic>
          <p:nvPicPr>
            <p:cNvPr id="13" name="Graphic 12" descr="Paper">
              <a:extLst>
                <a:ext uri="{FF2B5EF4-FFF2-40B4-BE49-F238E27FC236}">
                  <a16:creationId xmlns:a16="http://schemas.microsoft.com/office/drawing/2014/main" id="{0BCF4FAE-C6DC-A741-A379-217C5D74795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0063" y="4554365"/>
              <a:ext cx="914400" cy="914400"/>
            </a:xfrm>
            <a:prstGeom prst="rect">
              <a:avLst/>
            </a:prstGeom>
          </p:spPr>
        </p:pic>
        <p:sp>
          <p:nvSpPr>
            <p:cNvPr id="14" name="TextBox 13">
              <a:extLst>
                <a:ext uri="{FF2B5EF4-FFF2-40B4-BE49-F238E27FC236}">
                  <a16:creationId xmlns:a16="http://schemas.microsoft.com/office/drawing/2014/main" id="{9EBBDDA9-02BF-A944-A30A-F1B425DC0F55}"/>
                </a:ext>
              </a:extLst>
            </p:cNvPr>
            <p:cNvSpPr txBox="1"/>
            <p:nvPr/>
          </p:nvSpPr>
          <p:spPr>
            <a:xfrm>
              <a:off x="950436" y="5392565"/>
              <a:ext cx="1071127"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file1.R</a:t>
              </a:r>
            </a:p>
          </p:txBody>
        </p:sp>
      </p:grpSp>
      <p:sp>
        <p:nvSpPr>
          <p:cNvPr id="15" name="Rectangle 14">
            <a:extLst>
              <a:ext uri="{FF2B5EF4-FFF2-40B4-BE49-F238E27FC236}">
                <a16:creationId xmlns:a16="http://schemas.microsoft.com/office/drawing/2014/main" id="{D9947CB2-8A19-E947-A510-57B83B92F98A}"/>
              </a:ext>
            </a:extLst>
          </p:cNvPr>
          <p:cNvSpPr/>
          <p:nvPr/>
        </p:nvSpPr>
        <p:spPr>
          <a:xfrm>
            <a:off x="4290401" y="4656045"/>
            <a:ext cx="471577" cy="92015"/>
          </a:xfrm>
          <a:prstGeom prst="rect">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4CEACE-2DD5-204D-BB00-5124BBAF6934}"/>
              </a:ext>
            </a:extLst>
          </p:cNvPr>
          <p:cNvSpPr/>
          <p:nvPr/>
        </p:nvSpPr>
        <p:spPr>
          <a:xfrm>
            <a:off x="4290401" y="4444961"/>
            <a:ext cx="471577" cy="92015"/>
          </a:xfrm>
          <a:prstGeom prst="rect">
            <a:avLst/>
          </a:prstGeom>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6BBC739-78CD-A940-806A-BADF3120F3B3}"/>
              </a:ext>
            </a:extLst>
          </p:cNvPr>
          <p:cNvSpPr txBox="1"/>
          <p:nvPr/>
        </p:nvSpPr>
        <p:spPr>
          <a:xfrm>
            <a:off x="3738944" y="5580073"/>
            <a:ext cx="1650925" cy="1200329"/>
          </a:xfrm>
          <a:prstGeom prst="rect">
            <a:avLst/>
          </a:prstGeom>
          <a:noFill/>
        </p:spPr>
        <p:txBody>
          <a:bodyPr wrap="square" rtlCol="0">
            <a:spAutoFit/>
          </a:bodyPr>
          <a:lstStyle/>
          <a:p>
            <a:r>
              <a:rPr lang="en-GB" i="1" dirty="0"/>
              <a:t>Second commit adds and deletes lines in file1.R</a:t>
            </a:r>
            <a:endParaRPr lang="en-US" i="1" dirty="0"/>
          </a:p>
        </p:txBody>
      </p:sp>
      <p:sp>
        <p:nvSpPr>
          <p:cNvPr id="18" name="Rounded Rectangle 17">
            <a:extLst>
              <a:ext uri="{FF2B5EF4-FFF2-40B4-BE49-F238E27FC236}">
                <a16:creationId xmlns:a16="http://schemas.microsoft.com/office/drawing/2014/main" id="{05A1ADD0-DCBD-1E47-AA39-8DEAFB88458E}"/>
              </a:ext>
            </a:extLst>
          </p:cNvPr>
          <p:cNvSpPr/>
          <p:nvPr/>
        </p:nvSpPr>
        <p:spPr>
          <a:xfrm>
            <a:off x="6771457" y="4068812"/>
            <a:ext cx="2674164" cy="1364125"/>
          </a:xfrm>
          <a:prstGeom prst="roundRect">
            <a:avLst/>
          </a:prstGeom>
          <a:noFill/>
          <a:ln w="3492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97A0DA3-4063-9C46-8E8D-0DDDBDBAC61B}"/>
              </a:ext>
            </a:extLst>
          </p:cNvPr>
          <p:cNvSpPr txBox="1"/>
          <p:nvPr/>
        </p:nvSpPr>
        <p:spPr>
          <a:xfrm>
            <a:off x="7013116" y="3607840"/>
            <a:ext cx="2032929" cy="369332"/>
          </a:xfrm>
          <a:prstGeom prst="rect">
            <a:avLst/>
          </a:prstGeom>
          <a:noFill/>
        </p:spPr>
        <p:txBody>
          <a:bodyPr wrap="none" rtlCol="0">
            <a:spAutoFit/>
          </a:bodyPr>
          <a:lstStyle/>
          <a:p>
            <a:r>
              <a:rPr lang="en-US" dirty="0"/>
              <a:t>Commit: </a:t>
            </a:r>
            <a:r>
              <a:rPr lang="en-GB" dirty="0"/>
              <a:t>86733075</a:t>
            </a:r>
            <a:endParaRPr lang="en-US" dirty="0"/>
          </a:p>
        </p:txBody>
      </p:sp>
      <p:grpSp>
        <p:nvGrpSpPr>
          <p:cNvPr id="20" name="Group 19">
            <a:extLst>
              <a:ext uri="{FF2B5EF4-FFF2-40B4-BE49-F238E27FC236}">
                <a16:creationId xmlns:a16="http://schemas.microsoft.com/office/drawing/2014/main" id="{6C1E0CE1-7DAE-114F-95E1-B30A560C3C9B}"/>
              </a:ext>
            </a:extLst>
          </p:cNvPr>
          <p:cNvGrpSpPr/>
          <p:nvPr/>
        </p:nvGrpSpPr>
        <p:grpSpPr>
          <a:xfrm>
            <a:off x="6863208" y="4146301"/>
            <a:ext cx="1084027" cy="1207532"/>
            <a:chOff x="950436" y="4554365"/>
            <a:chExt cx="1084027" cy="1207532"/>
          </a:xfrm>
        </p:grpSpPr>
        <p:pic>
          <p:nvPicPr>
            <p:cNvPr id="21" name="Graphic 20" descr="Paper">
              <a:extLst>
                <a:ext uri="{FF2B5EF4-FFF2-40B4-BE49-F238E27FC236}">
                  <a16:creationId xmlns:a16="http://schemas.microsoft.com/office/drawing/2014/main" id="{3C88B4CF-CF08-8440-9052-D52CF04E20D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0063" y="4554365"/>
              <a:ext cx="914400" cy="914400"/>
            </a:xfrm>
            <a:prstGeom prst="rect">
              <a:avLst/>
            </a:prstGeom>
          </p:spPr>
        </p:pic>
        <p:sp>
          <p:nvSpPr>
            <p:cNvPr id="22" name="TextBox 21">
              <a:extLst>
                <a:ext uri="{FF2B5EF4-FFF2-40B4-BE49-F238E27FC236}">
                  <a16:creationId xmlns:a16="http://schemas.microsoft.com/office/drawing/2014/main" id="{A950450D-F93F-AE4B-92AD-91B9DA9B91EF}"/>
                </a:ext>
              </a:extLst>
            </p:cNvPr>
            <p:cNvSpPr txBox="1"/>
            <p:nvPr/>
          </p:nvSpPr>
          <p:spPr>
            <a:xfrm>
              <a:off x="950436" y="5392565"/>
              <a:ext cx="1071127"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file1.R</a:t>
              </a:r>
            </a:p>
          </p:txBody>
        </p:sp>
      </p:grpSp>
      <p:sp>
        <p:nvSpPr>
          <p:cNvPr id="24" name="Rectangle 23">
            <a:extLst>
              <a:ext uri="{FF2B5EF4-FFF2-40B4-BE49-F238E27FC236}">
                <a16:creationId xmlns:a16="http://schemas.microsoft.com/office/drawing/2014/main" id="{559783F7-D51E-574C-9BAC-95BE1A86928A}"/>
              </a:ext>
            </a:extLst>
          </p:cNvPr>
          <p:cNvSpPr/>
          <p:nvPr/>
        </p:nvSpPr>
        <p:spPr>
          <a:xfrm>
            <a:off x="7250577" y="4770423"/>
            <a:ext cx="471577" cy="92015"/>
          </a:xfrm>
          <a:prstGeom prst="rect">
            <a:avLst/>
          </a:prstGeom>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F4CE649-7DFE-5745-B543-D74BBF0D7DB4}"/>
              </a:ext>
            </a:extLst>
          </p:cNvPr>
          <p:cNvSpPr txBox="1"/>
          <p:nvPr/>
        </p:nvSpPr>
        <p:spPr>
          <a:xfrm>
            <a:off x="6699120" y="5533578"/>
            <a:ext cx="2674164" cy="646331"/>
          </a:xfrm>
          <a:prstGeom prst="rect">
            <a:avLst/>
          </a:prstGeom>
          <a:noFill/>
        </p:spPr>
        <p:txBody>
          <a:bodyPr wrap="square" rtlCol="0">
            <a:spAutoFit/>
          </a:bodyPr>
          <a:lstStyle/>
          <a:p>
            <a:r>
              <a:rPr lang="en-GB" i="1" dirty="0"/>
              <a:t>Third commit adds lines to file1.R and adds file2.R</a:t>
            </a:r>
            <a:endParaRPr lang="en-US" i="1" dirty="0"/>
          </a:p>
        </p:txBody>
      </p:sp>
      <p:cxnSp>
        <p:nvCxnSpPr>
          <p:cNvPr id="29" name="Straight Arrow Connector 28">
            <a:extLst>
              <a:ext uri="{FF2B5EF4-FFF2-40B4-BE49-F238E27FC236}">
                <a16:creationId xmlns:a16="http://schemas.microsoft.com/office/drawing/2014/main" id="{D0DF5CC6-C5EF-0B45-8322-5EF4BC537B1B}"/>
              </a:ext>
            </a:extLst>
          </p:cNvPr>
          <p:cNvCxnSpPr>
            <a:stCxn id="18" idx="1"/>
            <a:endCxn id="10" idx="3"/>
          </p:cNvCxnSpPr>
          <p:nvPr/>
        </p:nvCxnSpPr>
        <p:spPr>
          <a:xfrm flipH="1" flipV="1">
            <a:off x="5144028" y="4736069"/>
            <a:ext cx="1627429" cy="14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BCC67AC-DAE7-AC4E-8813-7EE6839859E7}"/>
              </a:ext>
            </a:extLst>
          </p:cNvPr>
          <p:cNvCxnSpPr>
            <a:stCxn id="10" idx="1"/>
            <a:endCxn id="4" idx="3"/>
          </p:cNvCxnSpPr>
          <p:nvPr/>
        </p:nvCxnSpPr>
        <p:spPr>
          <a:xfrm flipH="1">
            <a:off x="2557241" y="4736069"/>
            <a:ext cx="12623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7390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9FE5C9C6-B82C-C642-B649-A3F1BA66B533}"/>
              </a:ext>
            </a:extLst>
          </p:cNvPr>
          <p:cNvSpPr/>
          <p:nvPr/>
        </p:nvSpPr>
        <p:spPr>
          <a:xfrm>
            <a:off x="-168867" y="4509315"/>
            <a:ext cx="12529734" cy="2559921"/>
          </a:xfrm>
          <a:prstGeom prst="rect">
            <a:avLst/>
          </a:prstGeom>
          <a:solidFill>
            <a:schemeClr val="bg1">
              <a:lumMod val="85000"/>
            </a:schemeClr>
          </a:solidFill>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sp>
        <p:nvSpPr>
          <p:cNvPr id="29" name="Rounded Rectangle 28">
            <a:extLst>
              <a:ext uri="{FF2B5EF4-FFF2-40B4-BE49-F238E27FC236}">
                <a16:creationId xmlns:a16="http://schemas.microsoft.com/office/drawing/2014/main" id="{406645DB-4B07-7743-9623-AECFFDA0EFE3}"/>
              </a:ext>
            </a:extLst>
          </p:cNvPr>
          <p:cNvSpPr/>
          <p:nvPr/>
        </p:nvSpPr>
        <p:spPr>
          <a:xfrm>
            <a:off x="251503" y="3172821"/>
            <a:ext cx="6304279" cy="1364125"/>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26E4A5-568B-7242-A407-2472C78589C5}"/>
              </a:ext>
            </a:extLst>
          </p:cNvPr>
          <p:cNvSpPr>
            <a:spLocks noGrp="1"/>
          </p:cNvSpPr>
          <p:nvPr>
            <p:ph type="title"/>
          </p:nvPr>
        </p:nvSpPr>
        <p:spPr>
          <a:xfrm>
            <a:off x="838200" y="97492"/>
            <a:ext cx="10515600" cy="515408"/>
          </a:xfrm>
        </p:spPr>
        <p:txBody>
          <a:bodyPr>
            <a:normAutofit fontScale="90000"/>
          </a:bodyPr>
          <a:lstStyle/>
          <a:p>
            <a:r>
              <a:rPr lang="en-US" dirty="0"/>
              <a:t>Example git session</a:t>
            </a:r>
          </a:p>
        </p:txBody>
      </p:sp>
      <p:pic>
        <p:nvPicPr>
          <p:cNvPr id="7" name="Graphic 6" descr="Syncing cloud">
            <a:extLst>
              <a:ext uri="{FF2B5EF4-FFF2-40B4-BE49-F238E27FC236}">
                <a16:creationId xmlns:a16="http://schemas.microsoft.com/office/drawing/2014/main" id="{EE3C67C2-F4FC-354E-94CD-77E0C388D6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11866" y="616887"/>
            <a:ext cx="1101130" cy="1101130"/>
          </a:xfrm>
          <a:prstGeom prst="rect">
            <a:avLst/>
          </a:prstGeom>
        </p:spPr>
      </p:pic>
      <p:sp>
        <p:nvSpPr>
          <p:cNvPr id="8" name="TextBox 7">
            <a:extLst>
              <a:ext uri="{FF2B5EF4-FFF2-40B4-BE49-F238E27FC236}">
                <a16:creationId xmlns:a16="http://schemas.microsoft.com/office/drawing/2014/main" id="{F08008CF-2357-B64F-89C3-8E747F5B61BF}"/>
              </a:ext>
            </a:extLst>
          </p:cNvPr>
          <p:cNvSpPr txBox="1"/>
          <p:nvPr/>
        </p:nvSpPr>
        <p:spPr>
          <a:xfrm>
            <a:off x="14807" y="673780"/>
            <a:ext cx="1735668" cy="1200329"/>
          </a:xfrm>
          <a:prstGeom prst="rect">
            <a:avLst/>
          </a:prstGeom>
          <a:noFill/>
        </p:spPr>
        <p:txBody>
          <a:bodyPr wrap="none" rtlCol="0">
            <a:spAutoFit/>
          </a:bodyPr>
          <a:lstStyle/>
          <a:p>
            <a:pPr algn="ctr"/>
            <a:r>
              <a:rPr lang="en-US" dirty="0"/>
              <a:t>Remote</a:t>
            </a:r>
          </a:p>
          <a:p>
            <a:pPr algn="ctr"/>
            <a:r>
              <a:rPr lang="en-US" dirty="0"/>
              <a:t>repository</a:t>
            </a:r>
          </a:p>
          <a:p>
            <a:pPr algn="ctr"/>
            <a:r>
              <a:rPr lang="en-US" dirty="0"/>
              <a:t>[“origin”]</a:t>
            </a:r>
          </a:p>
          <a:p>
            <a:pPr algn="ctr"/>
            <a:r>
              <a:rPr lang="en-US" dirty="0"/>
              <a:t>(E.g., on GitHub)</a:t>
            </a:r>
          </a:p>
        </p:txBody>
      </p:sp>
      <p:pic>
        <p:nvPicPr>
          <p:cNvPr id="10" name="Graphic 9" descr="Laptop">
            <a:extLst>
              <a:ext uri="{FF2B5EF4-FFF2-40B4-BE49-F238E27FC236}">
                <a16:creationId xmlns:a16="http://schemas.microsoft.com/office/drawing/2014/main" id="{7A111199-51B0-B048-87DC-679A98274F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05231" y="2258421"/>
            <a:ext cx="914400" cy="914400"/>
          </a:xfrm>
          <a:prstGeom prst="rect">
            <a:avLst/>
          </a:prstGeom>
        </p:spPr>
      </p:pic>
      <p:cxnSp>
        <p:nvCxnSpPr>
          <p:cNvPr id="12" name="Straight Arrow Connector 11">
            <a:extLst>
              <a:ext uri="{FF2B5EF4-FFF2-40B4-BE49-F238E27FC236}">
                <a16:creationId xmlns:a16="http://schemas.microsoft.com/office/drawing/2014/main" id="{E87E5782-62E1-3143-9EB3-C5301480A54E}"/>
              </a:ext>
            </a:extLst>
          </p:cNvPr>
          <p:cNvCxnSpPr>
            <a:cxnSpLocks/>
            <a:stCxn id="7" idx="2"/>
            <a:endCxn id="10" idx="0"/>
          </p:cNvCxnSpPr>
          <p:nvPr/>
        </p:nvCxnSpPr>
        <p:spPr>
          <a:xfrm>
            <a:off x="2362431" y="1718017"/>
            <a:ext cx="0" cy="540404"/>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4787AFE9-3A8E-B04B-AD49-506138D647AC}"/>
              </a:ext>
            </a:extLst>
          </p:cNvPr>
          <p:cNvGrpSpPr/>
          <p:nvPr/>
        </p:nvGrpSpPr>
        <p:grpSpPr>
          <a:xfrm>
            <a:off x="687744" y="3216988"/>
            <a:ext cx="914400" cy="1224335"/>
            <a:chOff x="123629" y="4513926"/>
            <a:chExt cx="914400" cy="1224335"/>
          </a:xfrm>
        </p:grpSpPr>
        <p:sp>
          <p:nvSpPr>
            <p:cNvPr id="15" name="TextBox 14">
              <a:extLst>
                <a:ext uri="{FF2B5EF4-FFF2-40B4-BE49-F238E27FC236}">
                  <a16:creationId xmlns:a16="http://schemas.microsoft.com/office/drawing/2014/main" id="{A4203D5E-8E8B-1F42-8960-945D0706A0B7}"/>
                </a:ext>
              </a:extLst>
            </p:cNvPr>
            <p:cNvSpPr txBox="1"/>
            <p:nvPr/>
          </p:nvSpPr>
          <p:spPr>
            <a:xfrm>
              <a:off x="191425" y="5368929"/>
              <a:ext cx="691215" cy="369332"/>
            </a:xfrm>
            <a:prstGeom prst="rect">
              <a:avLst/>
            </a:prstGeom>
            <a:noFill/>
          </p:spPr>
          <p:txBody>
            <a:bodyPr wrap="none" rtlCol="0">
              <a:spAutoFit/>
            </a:bodyPr>
            <a:lstStyle/>
            <a:p>
              <a:r>
                <a:rPr lang="en-US" dirty="0">
                  <a:solidFill>
                    <a:schemeClr val="bg1">
                      <a:lumMod val="75000"/>
                    </a:schemeClr>
                  </a:solidFill>
                  <a:latin typeface="Consolas" panose="020B0609020204030204" pitchFamily="49" charset="0"/>
                  <a:cs typeface="Consolas" panose="020B0609020204030204" pitchFamily="49" charset="0"/>
                </a:rPr>
                <a:t>.git</a:t>
              </a:r>
            </a:p>
          </p:txBody>
        </p:sp>
        <p:pic>
          <p:nvPicPr>
            <p:cNvPr id="21" name="Graphic 20" descr="Open folder">
              <a:extLst>
                <a:ext uri="{FF2B5EF4-FFF2-40B4-BE49-F238E27FC236}">
                  <a16:creationId xmlns:a16="http://schemas.microsoft.com/office/drawing/2014/main" id="{EB5D2900-B67D-0549-9679-CFFF79561C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23629" y="4513926"/>
              <a:ext cx="914400" cy="914400"/>
            </a:xfrm>
            <a:prstGeom prst="rect">
              <a:avLst/>
            </a:prstGeom>
          </p:spPr>
        </p:pic>
      </p:grpSp>
      <p:grpSp>
        <p:nvGrpSpPr>
          <p:cNvPr id="24" name="Group 23">
            <a:extLst>
              <a:ext uri="{FF2B5EF4-FFF2-40B4-BE49-F238E27FC236}">
                <a16:creationId xmlns:a16="http://schemas.microsoft.com/office/drawing/2014/main" id="{F1185F5B-6410-D841-A41C-D3497DFBAFF3}"/>
              </a:ext>
            </a:extLst>
          </p:cNvPr>
          <p:cNvGrpSpPr/>
          <p:nvPr/>
        </p:nvGrpSpPr>
        <p:grpSpPr>
          <a:xfrm>
            <a:off x="2291843" y="3251117"/>
            <a:ext cx="1451038" cy="1207532"/>
            <a:chOff x="950436" y="4554365"/>
            <a:chExt cx="1451038" cy="1207532"/>
          </a:xfrm>
        </p:grpSpPr>
        <p:pic>
          <p:nvPicPr>
            <p:cNvPr id="18" name="Graphic 17" descr="Paper">
              <a:extLst>
                <a:ext uri="{FF2B5EF4-FFF2-40B4-BE49-F238E27FC236}">
                  <a16:creationId xmlns:a16="http://schemas.microsoft.com/office/drawing/2014/main" id="{F4FBF176-CB50-6144-8392-C9E42F42283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20063" y="4554365"/>
              <a:ext cx="914400" cy="914400"/>
            </a:xfrm>
            <a:prstGeom prst="rect">
              <a:avLst/>
            </a:prstGeom>
          </p:spPr>
        </p:pic>
        <p:sp>
          <p:nvSpPr>
            <p:cNvPr id="22" name="TextBox 21">
              <a:extLst>
                <a:ext uri="{FF2B5EF4-FFF2-40B4-BE49-F238E27FC236}">
                  <a16:creationId xmlns:a16="http://schemas.microsoft.com/office/drawing/2014/main" id="{602B96CC-EC96-E14C-82DC-E9B40480CA76}"/>
                </a:ext>
              </a:extLst>
            </p:cNvPr>
            <p:cNvSpPr txBox="1"/>
            <p:nvPr/>
          </p:nvSpPr>
          <p:spPr>
            <a:xfrm>
              <a:off x="950436" y="5392565"/>
              <a:ext cx="1451038"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analysis.R</a:t>
              </a:r>
              <a:endParaRPr lang="en-US" dirty="0">
                <a:latin typeface="Consolas" panose="020B0609020204030204" pitchFamily="49" charset="0"/>
                <a:cs typeface="Consolas" panose="020B0609020204030204" pitchFamily="49" charset="0"/>
              </a:endParaRPr>
            </a:p>
          </p:txBody>
        </p:sp>
      </p:grpSp>
      <p:grpSp>
        <p:nvGrpSpPr>
          <p:cNvPr id="25" name="Group 24">
            <a:extLst>
              <a:ext uri="{FF2B5EF4-FFF2-40B4-BE49-F238E27FC236}">
                <a16:creationId xmlns:a16="http://schemas.microsoft.com/office/drawing/2014/main" id="{696117FA-3717-BE4D-9EE6-1FFDDC8BBD87}"/>
              </a:ext>
            </a:extLst>
          </p:cNvPr>
          <p:cNvGrpSpPr/>
          <p:nvPr/>
        </p:nvGrpSpPr>
        <p:grpSpPr>
          <a:xfrm>
            <a:off x="3951567" y="3220121"/>
            <a:ext cx="1197764" cy="1247948"/>
            <a:chOff x="-474141" y="5164240"/>
            <a:chExt cx="1197764" cy="1247948"/>
          </a:xfrm>
        </p:grpSpPr>
        <p:pic>
          <p:nvPicPr>
            <p:cNvPr id="19" name="Graphic 18" descr="Paper">
              <a:extLst>
                <a:ext uri="{FF2B5EF4-FFF2-40B4-BE49-F238E27FC236}">
                  <a16:creationId xmlns:a16="http://schemas.microsoft.com/office/drawing/2014/main" id="{EDD94055-3350-504B-8C7F-B04FC9C4892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11588" y="5164240"/>
              <a:ext cx="914400" cy="914400"/>
            </a:xfrm>
            <a:prstGeom prst="rect">
              <a:avLst/>
            </a:prstGeom>
          </p:spPr>
        </p:pic>
        <p:sp>
          <p:nvSpPr>
            <p:cNvPr id="23" name="TextBox 22">
              <a:extLst>
                <a:ext uri="{FF2B5EF4-FFF2-40B4-BE49-F238E27FC236}">
                  <a16:creationId xmlns:a16="http://schemas.microsoft.com/office/drawing/2014/main" id="{F5A97662-B977-844B-9E88-DC4E6D0676EB}"/>
                </a:ext>
              </a:extLst>
            </p:cNvPr>
            <p:cNvSpPr txBox="1"/>
            <p:nvPr/>
          </p:nvSpPr>
          <p:spPr>
            <a:xfrm>
              <a:off x="-474141" y="6042856"/>
              <a:ext cx="1197764" cy="369332"/>
            </a:xfrm>
            <a:prstGeom prst="rect">
              <a:avLst/>
            </a:prstGeom>
            <a:noFill/>
          </p:spPr>
          <p:txBody>
            <a:bodyPr wrap="none" rtlCol="0">
              <a:spAutoFit/>
            </a:bodyPr>
            <a:lstStyle/>
            <a:p>
              <a:r>
                <a:rPr lang="en-US" dirty="0" err="1">
                  <a:latin typeface="Consolas" panose="020B0609020204030204" pitchFamily="49" charset="0"/>
                  <a:cs typeface="Consolas" panose="020B0609020204030204" pitchFamily="49" charset="0"/>
                </a:rPr>
                <a:t>helper.R</a:t>
              </a:r>
              <a:endParaRPr lang="en-US" dirty="0">
                <a:latin typeface="Consolas" panose="020B0609020204030204" pitchFamily="49" charset="0"/>
                <a:cs typeface="Consolas" panose="020B0609020204030204" pitchFamily="49" charset="0"/>
              </a:endParaRPr>
            </a:p>
          </p:txBody>
        </p:sp>
      </p:grpSp>
      <p:sp>
        <p:nvSpPr>
          <p:cNvPr id="26" name="TextBox 25">
            <a:extLst>
              <a:ext uri="{FF2B5EF4-FFF2-40B4-BE49-F238E27FC236}">
                <a16:creationId xmlns:a16="http://schemas.microsoft.com/office/drawing/2014/main" id="{B09CCD8F-9539-DA44-B1FB-9427BCE974B3}"/>
              </a:ext>
            </a:extLst>
          </p:cNvPr>
          <p:cNvSpPr txBox="1"/>
          <p:nvPr/>
        </p:nvSpPr>
        <p:spPr>
          <a:xfrm>
            <a:off x="45296" y="2216705"/>
            <a:ext cx="1674690" cy="923330"/>
          </a:xfrm>
          <a:prstGeom prst="rect">
            <a:avLst/>
          </a:prstGeom>
          <a:noFill/>
        </p:spPr>
        <p:txBody>
          <a:bodyPr wrap="none" rtlCol="0">
            <a:spAutoFit/>
          </a:bodyPr>
          <a:lstStyle/>
          <a:p>
            <a:pPr algn="ctr"/>
            <a:r>
              <a:rPr lang="en-US" dirty="0"/>
              <a:t>Local</a:t>
            </a:r>
          </a:p>
          <a:p>
            <a:pPr algn="ctr"/>
            <a:r>
              <a:rPr lang="en-US" dirty="0"/>
              <a:t>repository</a:t>
            </a:r>
          </a:p>
          <a:p>
            <a:pPr algn="ctr"/>
            <a:r>
              <a:rPr lang="en-US" dirty="0"/>
              <a:t>(E.g., on laptop)</a:t>
            </a:r>
          </a:p>
        </p:txBody>
      </p:sp>
      <p:sp>
        <p:nvSpPr>
          <p:cNvPr id="27" name="TextBox 26">
            <a:extLst>
              <a:ext uri="{FF2B5EF4-FFF2-40B4-BE49-F238E27FC236}">
                <a16:creationId xmlns:a16="http://schemas.microsoft.com/office/drawing/2014/main" id="{525E84BC-78B1-B64E-86D5-902020820A7D}"/>
              </a:ext>
            </a:extLst>
          </p:cNvPr>
          <p:cNvSpPr txBox="1"/>
          <p:nvPr/>
        </p:nvSpPr>
        <p:spPr>
          <a:xfrm>
            <a:off x="1524978" y="1764562"/>
            <a:ext cx="817853"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clone</a:t>
            </a:r>
          </a:p>
        </p:txBody>
      </p:sp>
      <p:sp>
        <p:nvSpPr>
          <p:cNvPr id="30" name="Rounded Rectangle 29">
            <a:extLst>
              <a:ext uri="{FF2B5EF4-FFF2-40B4-BE49-F238E27FC236}">
                <a16:creationId xmlns:a16="http://schemas.microsoft.com/office/drawing/2014/main" id="{038667B4-9CA9-AE4A-800C-D75E9428FD35}"/>
              </a:ext>
            </a:extLst>
          </p:cNvPr>
          <p:cNvSpPr/>
          <p:nvPr/>
        </p:nvSpPr>
        <p:spPr>
          <a:xfrm>
            <a:off x="45296" y="5200064"/>
            <a:ext cx="2988990" cy="1364125"/>
          </a:xfrm>
          <a:prstGeom prst="roundRect">
            <a:avLst/>
          </a:prstGeom>
          <a:noFill/>
          <a:ln w="349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4560A21E-69CB-9142-BC30-7DB9D0453966}"/>
              </a:ext>
            </a:extLst>
          </p:cNvPr>
          <p:cNvSpPr txBox="1"/>
          <p:nvPr/>
        </p:nvSpPr>
        <p:spPr>
          <a:xfrm>
            <a:off x="5055081" y="3125639"/>
            <a:ext cx="1465529" cy="369332"/>
          </a:xfrm>
          <a:prstGeom prst="rect">
            <a:avLst/>
          </a:prstGeom>
          <a:noFill/>
        </p:spPr>
        <p:txBody>
          <a:bodyPr wrap="none" rtlCol="0">
            <a:spAutoFit/>
          </a:bodyPr>
          <a:lstStyle/>
          <a:p>
            <a:r>
              <a:rPr lang="en-US" dirty="0"/>
              <a:t>Working copy</a:t>
            </a:r>
          </a:p>
        </p:txBody>
      </p:sp>
      <p:sp>
        <p:nvSpPr>
          <p:cNvPr id="40" name="TextBox 39">
            <a:extLst>
              <a:ext uri="{FF2B5EF4-FFF2-40B4-BE49-F238E27FC236}">
                <a16:creationId xmlns:a16="http://schemas.microsoft.com/office/drawing/2014/main" id="{9130A3B0-0F9B-604D-A3DA-7EC63F186E4A}"/>
              </a:ext>
            </a:extLst>
          </p:cNvPr>
          <p:cNvSpPr txBox="1"/>
          <p:nvPr/>
        </p:nvSpPr>
        <p:spPr>
          <a:xfrm>
            <a:off x="533795" y="4820763"/>
            <a:ext cx="1399550" cy="369332"/>
          </a:xfrm>
          <a:prstGeom prst="rect">
            <a:avLst/>
          </a:prstGeom>
          <a:noFill/>
        </p:spPr>
        <p:txBody>
          <a:bodyPr wrap="none" rtlCol="0">
            <a:spAutoFit/>
          </a:bodyPr>
          <a:lstStyle/>
          <a:p>
            <a:r>
              <a:rPr lang="en-US" dirty="0"/>
              <a:t>Stage (index)</a:t>
            </a:r>
          </a:p>
        </p:txBody>
      </p:sp>
      <p:sp>
        <p:nvSpPr>
          <p:cNvPr id="54" name="Rounded Rectangle 53">
            <a:extLst>
              <a:ext uri="{FF2B5EF4-FFF2-40B4-BE49-F238E27FC236}">
                <a16:creationId xmlns:a16="http://schemas.microsoft.com/office/drawing/2014/main" id="{A1F7FD31-A26F-E945-AEA8-9F15B94C6009}"/>
              </a:ext>
            </a:extLst>
          </p:cNvPr>
          <p:cNvSpPr/>
          <p:nvPr/>
        </p:nvSpPr>
        <p:spPr>
          <a:xfrm>
            <a:off x="10657190" y="5178575"/>
            <a:ext cx="1324402" cy="1364125"/>
          </a:xfrm>
          <a:prstGeom prst="roundRect">
            <a:avLst/>
          </a:prstGeom>
          <a:noFill/>
          <a:ln w="3492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Graphic 54" descr="Paper">
            <a:extLst>
              <a:ext uri="{FF2B5EF4-FFF2-40B4-BE49-F238E27FC236}">
                <a16:creationId xmlns:a16="http://schemas.microsoft.com/office/drawing/2014/main" id="{6B4DCF30-5537-4145-801B-71D77218CC7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876971" y="5160130"/>
            <a:ext cx="914400" cy="914400"/>
          </a:xfrm>
          <a:prstGeom prst="rect">
            <a:avLst/>
          </a:prstGeom>
        </p:spPr>
      </p:pic>
      <p:sp>
        <p:nvSpPr>
          <p:cNvPr id="56" name="TextBox 55">
            <a:extLst>
              <a:ext uri="{FF2B5EF4-FFF2-40B4-BE49-F238E27FC236}">
                <a16:creationId xmlns:a16="http://schemas.microsoft.com/office/drawing/2014/main" id="{8F0DF1E4-1CF5-4B46-9B72-A151D8EC91CE}"/>
              </a:ext>
            </a:extLst>
          </p:cNvPr>
          <p:cNvSpPr txBox="1"/>
          <p:nvPr/>
        </p:nvSpPr>
        <p:spPr>
          <a:xfrm>
            <a:off x="10798606" y="6034382"/>
            <a:ext cx="1178528" cy="307777"/>
          </a:xfrm>
          <a:prstGeom prst="rect">
            <a:avLst/>
          </a:prstGeom>
          <a:noFill/>
        </p:spPr>
        <p:txBody>
          <a:bodyPr wrap="none" rtlCol="0">
            <a:spAutoFit/>
          </a:bodyPr>
          <a:lstStyle/>
          <a:p>
            <a:r>
              <a:rPr lang="en-US" sz="1400" dirty="0" err="1">
                <a:latin typeface="Consolas" panose="020B0609020204030204" pitchFamily="49" charset="0"/>
                <a:cs typeface="Consolas" panose="020B0609020204030204" pitchFamily="49" charset="0"/>
              </a:rPr>
              <a:t>analysis.R</a:t>
            </a:r>
            <a:endParaRPr lang="en-US" sz="1400" dirty="0">
              <a:latin typeface="Consolas" panose="020B0609020204030204" pitchFamily="49" charset="0"/>
              <a:cs typeface="Consolas" panose="020B0609020204030204" pitchFamily="49" charset="0"/>
            </a:endParaRPr>
          </a:p>
        </p:txBody>
      </p:sp>
      <p:sp>
        <p:nvSpPr>
          <p:cNvPr id="57" name="TextBox 56">
            <a:extLst>
              <a:ext uri="{FF2B5EF4-FFF2-40B4-BE49-F238E27FC236}">
                <a16:creationId xmlns:a16="http://schemas.microsoft.com/office/drawing/2014/main" id="{FCF1C64A-1352-5546-AA3A-227D0DB25514}"/>
              </a:ext>
            </a:extLst>
          </p:cNvPr>
          <p:cNvSpPr txBox="1"/>
          <p:nvPr/>
        </p:nvSpPr>
        <p:spPr>
          <a:xfrm>
            <a:off x="10738142" y="4798223"/>
            <a:ext cx="1197764" cy="369332"/>
          </a:xfrm>
          <a:prstGeom prst="rect">
            <a:avLst/>
          </a:prstGeom>
          <a:noFill/>
        </p:spPr>
        <p:txBody>
          <a:bodyPr wrap="none" rtlCol="0">
            <a:spAutoFit/>
          </a:bodyPr>
          <a:lstStyle/>
          <a:p>
            <a:r>
              <a:rPr lang="en-GB" dirty="0">
                <a:latin typeface="Consolas" panose="020B0609020204030204" pitchFamily="49" charset="0"/>
              </a:rPr>
              <a:t>96120d18</a:t>
            </a:r>
            <a:endParaRPr lang="en-US" dirty="0">
              <a:latin typeface="Consolas" panose="020B0609020204030204" pitchFamily="49" charset="0"/>
            </a:endParaRPr>
          </a:p>
        </p:txBody>
      </p:sp>
      <p:sp>
        <p:nvSpPr>
          <p:cNvPr id="79" name="TextBox 78">
            <a:extLst>
              <a:ext uri="{FF2B5EF4-FFF2-40B4-BE49-F238E27FC236}">
                <a16:creationId xmlns:a16="http://schemas.microsoft.com/office/drawing/2014/main" id="{CC50BCD9-A95B-D24C-9467-B77F976EBE39}"/>
              </a:ext>
            </a:extLst>
          </p:cNvPr>
          <p:cNvSpPr txBox="1"/>
          <p:nvPr/>
        </p:nvSpPr>
        <p:spPr>
          <a:xfrm>
            <a:off x="10586524" y="6549877"/>
            <a:ext cx="1705980" cy="369332"/>
          </a:xfrm>
          <a:prstGeom prst="rect">
            <a:avLst/>
          </a:prstGeom>
          <a:noFill/>
        </p:spPr>
        <p:txBody>
          <a:bodyPr wrap="none" rtlCol="0">
            <a:spAutoFit/>
          </a:bodyPr>
          <a:lstStyle/>
          <a:p>
            <a:r>
              <a:rPr lang="en-GB" i="1" dirty="0"/>
              <a:t>"Data munging"</a:t>
            </a:r>
            <a:endParaRPr lang="en-US" i="1" dirty="0"/>
          </a:p>
        </p:txBody>
      </p:sp>
      <p:sp>
        <p:nvSpPr>
          <p:cNvPr id="80" name="TextBox 79">
            <a:extLst>
              <a:ext uri="{FF2B5EF4-FFF2-40B4-BE49-F238E27FC236}">
                <a16:creationId xmlns:a16="http://schemas.microsoft.com/office/drawing/2014/main" id="{C2223496-1C89-FA42-AED0-6047E9AC7BDE}"/>
              </a:ext>
            </a:extLst>
          </p:cNvPr>
          <p:cNvSpPr txBox="1"/>
          <p:nvPr/>
        </p:nvSpPr>
        <p:spPr>
          <a:xfrm>
            <a:off x="8903168" y="6549877"/>
            <a:ext cx="1620059" cy="369332"/>
          </a:xfrm>
          <a:prstGeom prst="rect">
            <a:avLst/>
          </a:prstGeom>
          <a:noFill/>
        </p:spPr>
        <p:txBody>
          <a:bodyPr wrap="none" rtlCol="0">
            <a:spAutoFit/>
          </a:bodyPr>
          <a:lstStyle/>
          <a:p>
            <a:r>
              <a:rPr lang="en-GB" i="1" dirty="0"/>
              <a:t>"Create model"</a:t>
            </a:r>
            <a:endParaRPr lang="en-US" i="1" dirty="0"/>
          </a:p>
        </p:txBody>
      </p:sp>
      <p:grpSp>
        <p:nvGrpSpPr>
          <p:cNvPr id="71" name="Group 70">
            <a:extLst>
              <a:ext uri="{FF2B5EF4-FFF2-40B4-BE49-F238E27FC236}">
                <a16:creationId xmlns:a16="http://schemas.microsoft.com/office/drawing/2014/main" id="{1B0A0990-DC68-0B41-87B9-8DCD6EBA1F00}"/>
              </a:ext>
            </a:extLst>
          </p:cNvPr>
          <p:cNvGrpSpPr/>
          <p:nvPr/>
        </p:nvGrpSpPr>
        <p:grpSpPr>
          <a:xfrm>
            <a:off x="8888325" y="4798223"/>
            <a:ext cx="1395213" cy="1747278"/>
            <a:chOff x="4722298" y="4757958"/>
            <a:chExt cx="1395213" cy="1747278"/>
          </a:xfrm>
        </p:grpSpPr>
        <p:sp>
          <p:nvSpPr>
            <p:cNvPr id="59" name="Rounded Rectangle 58">
              <a:extLst>
                <a:ext uri="{FF2B5EF4-FFF2-40B4-BE49-F238E27FC236}">
                  <a16:creationId xmlns:a16="http://schemas.microsoft.com/office/drawing/2014/main" id="{DF498E9E-2C8F-F945-8996-F3B4F2166212}"/>
                </a:ext>
              </a:extLst>
            </p:cNvPr>
            <p:cNvSpPr/>
            <p:nvPr/>
          </p:nvSpPr>
          <p:spPr>
            <a:xfrm>
              <a:off x="4722298" y="5141111"/>
              <a:ext cx="1324402" cy="1364125"/>
            </a:xfrm>
            <a:prstGeom prst="roundRect">
              <a:avLst/>
            </a:prstGeom>
            <a:noFill/>
            <a:ln w="3492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A73AF3F4-BB5A-3042-B3BF-F946187BD7C9}"/>
                </a:ext>
              </a:extLst>
            </p:cNvPr>
            <p:cNvSpPr txBox="1"/>
            <p:nvPr/>
          </p:nvSpPr>
          <p:spPr>
            <a:xfrm>
              <a:off x="4919747" y="4757958"/>
              <a:ext cx="1197764" cy="369332"/>
            </a:xfrm>
            <a:prstGeom prst="rect">
              <a:avLst/>
            </a:prstGeom>
            <a:noFill/>
          </p:spPr>
          <p:txBody>
            <a:bodyPr wrap="none" rtlCol="0">
              <a:spAutoFit/>
            </a:bodyPr>
            <a:lstStyle/>
            <a:p>
              <a:r>
                <a:rPr lang="en-GB" dirty="0">
                  <a:latin typeface="Consolas" panose="020B0609020204030204" pitchFamily="49" charset="0"/>
                </a:rPr>
                <a:t>bd9720b8</a:t>
              </a:r>
              <a:endParaRPr lang="en-US" dirty="0">
                <a:latin typeface="Consolas" panose="020B0609020204030204" pitchFamily="49" charset="0"/>
              </a:endParaRPr>
            </a:p>
          </p:txBody>
        </p:sp>
        <p:grpSp>
          <p:nvGrpSpPr>
            <p:cNvPr id="61" name="Group 60">
              <a:extLst>
                <a:ext uri="{FF2B5EF4-FFF2-40B4-BE49-F238E27FC236}">
                  <a16:creationId xmlns:a16="http://schemas.microsoft.com/office/drawing/2014/main" id="{6A2347A9-0C12-8F4E-BEDD-0678C6406CB5}"/>
                </a:ext>
              </a:extLst>
            </p:cNvPr>
            <p:cNvGrpSpPr/>
            <p:nvPr/>
          </p:nvGrpSpPr>
          <p:grpSpPr>
            <a:xfrm>
              <a:off x="4805704" y="5155917"/>
              <a:ext cx="1178528" cy="1145977"/>
              <a:chOff x="950436" y="4554365"/>
              <a:chExt cx="1178528" cy="1145977"/>
            </a:xfrm>
          </p:grpSpPr>
          <p:pic>
            <p:nvPicPr>
              <p:cNvPr id="62" name="Graphic 61" descr="Paper">
                <a:extLst>
                  <a:ext uri="{FF2B5EF4-FFF2-40B4-BE49-F238E27FC236}">
                    <a16:creationId xmlns:a16="http://schemas.microsoft.com/office/drawing/2014/main" id="{47085CC2-9805-FA47-AA10-E81990C1D22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120063" y="4554365"/>
                <a:ext cx="914400" cy="914400"/>
              </a:xfrm>
              <a:prstGeom prst="rect">
                <a:avLst/>
              </a:prstGeom>
            </p:spPr>
          </p:pic>
          <p:sp>
            <p:nvSpPr>
              <p:cNvPr id="63" name="TextBox 62">
                <a:extLst>
                  <a:ext uri="{FF2B5EF4-FFF2-40B4-BE49-F238E27FC236}">
                    <a16:creationId xmlns:a16="http://schemas.microsoft.com/office/drawing/2014/main" id="{2CA0F3AA-F31D-7241-950C-EDDEABE37D15}"/>
                  </a:ext>
                </a:extLst>
              </p:cNvPr>
              <p:cNvSpPr txBox="1"/>
              <p:nvPr/>
            </p:nvSpPr>
            <p:spPr>
              <a:xfrm>
                <a:off x="950436" y="5392565"/>
                <a:ext cx="1178528" cy="307777"/>
              </a:xfrm>
              <a:prstGeom prst="rect">
                <a:avLst/>
              </a:prstGeom>
              <a:noFill/>
            </p:spPr>
            <p:txBody>
              <a:bodyPr wrap="none" rtlCol="0">
                <a:spAutoFit/>
              </a:bodyPr>
              <a:lstStyle/>
              <a:p>
                <a:r>
                  <a:rPr lang="en-US" sz="1400" dirty="0" err="1">
                    <a:latin typeface="Consolas" panose="020B0609020204030204" pitchFamily="49" charset="0"/>
                    <a:cs typeface="Consolas" panose="020B0609020204030204" pitchFamily="49" charset="0"/>
                  </a:rPr>
                  <a:t>analysis.R</a:t>
                </a:r>
                <a:endParaRPr lang="en-US" sz="1400" dirty="0">
                  <a:latin typeface="Consolas" panose="020B0609020204030204" pitchFamily="49" charset="0"/>
                  <a:cs typeface="Consolas" panose="020B0609020204030204" pitchFamily="49" charset="0"/>
                </a:endParaRPr>
              </a:p>
            </p:txBody>
          </p:sp>
        </p:grpSp>
        <p:sp>
          <p:nvSpPr>
            <p:cNvPr id="65" name="Rectangle 64">
              <a:extLst>
                <a:ext uri="{FF2B5EF4-FFF2-40B4-BE49-F238E27FC236}">
                  <a16:creationId xmlns:a16="http://schemas.microsoft.com/office/drawing/2014/main" id="{2CC72075-15FC-0949-A4F2-30A866EF5A32}"/>
                </a:ext>
              </a:extLst>
            </p:cNvPr>
            <p:cNvSpPr/>
            <p:nvPr/>
          </p:nvSpPr>
          <p:spPr>
            <a:xfrm>
              <a:off x="5193073" y="5532066"/>
              <a:ext cx="471577" cy="92015"/>
            </a:xfrm>
            <a:prstGeom prst="rect">
              <a:avLst/>
            </a:prstGeom>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sp>
        <p:nvSpPr>
          <p:cNvPr id="73" name="TextBox 72">
            <a:extLst>
              <a:ext uri="{FF2B5EF4-FFF2-40B4-BE49-F238E27FC236}">
                <a16:creationId xmlns:a16="http://schemas.microsoft.com/office/drawing/2014/main" id="{86A6088F-1716-FA41-B1A1-CBEEBEC53C8E}"/>
              </a:ext>
            </a:extLst>
          </p:cNvPr>
          <p:cNvSpPr txBox="1"/>
          <p:nvPr/>
        </p:nvSpPr>
        <p:spPr>
          <a:xfrm>
            <a:off x="5032863" y="412765"/>
            <a:ext cx="7159137" cy="2308324"/>
          </a:xfrm>
          <a:prstGeom prst="rect">
            <a:avLst/>
          </a:prstGeom>
          <a:noFill/>
        </p:spPr>
        <p:txBody>
          <a:bodyPr wrap="square" rtlCol="0">
            <a:spAutoFit/>
          </a:bodyPr>
          <a:lstStyle/>
          <a:p>
            <a:r>
              <a:rPr lang="en-US" dirty="0">
                <a:latin typeface="Consolas" panose="020B0609020204030204" pitchFamily="49" charset="0"/>
                <a:cs typeface="Consolas" panose="020B0609020204030204" pitchFamily="49" charset="0"/>
              </a:rPr>
              <a:t>$ git clone user@remote.server:repository-name.git</a:t>
            </a:r>
          </a:p>
          <a:p>
            <a:r>
              <a:rPr lang="en-US" dirty="0">
                <a:latin typeface="Consolas" panose="020B0609020204030204" pitchFamily="49" charset="0"/>
                <a:cs typeface="Consolas" panose="020B0609020204030204" pitchFamily="49" charset="0"/>
              </a:rPr>
              <a:t>$ git add </a:t>
            </a:r>
            <a:r>
              <a:rPr lang="en-US" dirty="0" err="1">
                <a:latin typeface="Consolas" panose="020B0609020204030204" pitchFamily="49" charset="0"/>
                <a:cs typeface="Consolas" panose="020B0609020204030204" pitchFamily="49" charset="0"/>
              </a:rPr>
              <a:t>analysis.R</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git commit –m 'Fix bug'</a:t>
            </a:r>
          </a:p>
          <a:p>
            <a:r>
              <a:rPr lang="en-US" dirty="0">
                <a:latin typeface="Consolas" panose="020B0609020204030204" pitchFamily="49" charset="0"/>
                <a:cs typeface="Consolas" panose="020B0609020204030204" pitchFamily="49" charset="0"/>
              </a:rPr>
              <a:t>$ git add </a:t>
            </a:r>
            <a:r>
              <a:rPr lang="en-US" dirty="0" err="1">
                <a:latin typeface="Consolas" panose="020B0609020204030204" pitchFamily="49" charset="0"/>
                <a:cs typeface="Consolas" panose="020B0609020204030204" pitchFamily="49" charset="0"/>
              </a:rPr>
              <a:t>analysis.R</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helper.R</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git commit –m 'Helper functions in external file"</a:t>
            </a:r>
          </a:p>
          <a:p>
            <a:r>
              <a:rPr lang="en-US" dirty="0">
                <a:latin typeface="Consolas" panose="020B0609020204030204" pitchFamily="49" charset="0"/>
                <a:cs typeface="Consolas" panose="020B0609020204030204" pitchFamily="49" charset="0"/>
              </a:rPr>
              <a:t>$ git rm </a:t>
            </a:r>
            <a:r>
              <a:rPr lang="en-US" dirty="0" err="1">
                <a:latin typeface="Consolas" panose="020B0609020204030204" pitchFamily="49" charset="0"/>
                <a:cs typeface="Consolas" panose="020B0609020204030204" pitchFamily="49" charset="0"/>
              </a:rPr>
              <a:t>helper.R</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git commit –m 'Replace helper functions with package"</a:t>
            </a:r>
          </a:p>
          <a:p>
            <a:r>
              <a:rPr lang="en-US" dirty="0">
                <a:latin typeface="Consolas" panose="020B0609020204030204" pitchFamily="49" charset="0"/>
                <a:cs typeface="Consolas" panose="020B0609020204030204" pitchFamily="49" charset="0"/>
              </a:rPr>
              <a:t>$ git push</a:t>
            </a:r>
            <a:endParaRPr lang="en-US" dirty="0"/>
          </a:p>
        </p:txBody>
      </p:sp>
      <p:cxnSp>
        <p:nvCxnSpPr>
          <p:cNvPr id="91" name="Straight Arrow Connector 90">
            <a:extLst>
              <a:ext uri="{FF2B5EF4-FFF2-40B4-BE49-F238E27FC236}">
                <a16:creationId xmlns:a16="http://schemas.microsoft.com/office/drawing/2014/main" id="{CDDF637D-CDA4-6E40-99A9-D8A47FD005FB}"/>
              </a:ext>
            </a:extLst>
          </p:cNvPr>
          <p:cNvCxnSpPr>
            <a:cxnSpLocks/>
            <a:stCxn id="59" idx="3"/>
            <a:endCxn id="54" idx="1"/>
          </p:cNvCxnSpPr>
          <p:nvPr/>
        </p:nvCxnSpPr>
        <p:spPr>
          <a:xfrm flipV="1">
            <a:off x="10212727" y="5860638"/>
            <a:ext cx="444463" cy="2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375279AD-5A0A-7840-83A8-320BBBB77FAD}"/>
              </a:ext>
            </a:extLst>
          </p:cNvPr>
          <p:cNvSpPr/>
          <p:nvPr/>
        </p:nvSpPr>
        <p:spPr>
          <a:xfrm>
            <a:off x="2689310" y="3725383"/>
            <a:ext cx="471577" cy="92015"/>
          </a:xfrm>
          <a:prstGeom prst="rect">
            <a:avLst/>
          </a:prstGeom>
          <a:solidFill>
            <a:srgbClr val="FF0000"/>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nvGrpSpPr>
          <p:cNvPr id="123" name="Group 122">
            <a:extLst>
              <a:ext uri="{FF2B5EF4-FFF2-40B4-BE49-F238E27FC236}">
                <a16:creationId xmlns:a16="http://schemas.microsoft.com/office/drawing/2014/main" id="{1E3ED6F4-BAF8-254D-BE9A-F9BDF6444094}"/>
              </a:ext>
            </a:extLst>
          </p:cNvPr>
          <p:cNvGrpSpPr/>
          <p:nvPr/>
        </p:nvGrpSpPr>
        <p:grpSpPr>
          <a:xfrm>
            <a:off x="7255384" y="4783969"/>
            <a:ext cx="1632941" cy="2135240"/>
            <a:chOff x="7255384" y="4783969"/>
            <a:chExt cx="1632941" cy="2135240"/>
          </a:xfrm>
        </p:grpSpPr>
        <p:cxnSp>
          <p:nvCxnSpPr>
            <p:cNvPr id="67" name="Straight Arrow Connector 66">
              <a:extLst>
                <a:ext uri="{FF2B5EF4-FFF2-40B4-BE49-F238E27FC236}">
                  <a16:creationId xmlns:a16="http://schemas.microsoft.com/office/drawing/2014/main" id="{43DECEA2-5DE8-7A45-8B23-50832DC702CC}"/>
                </a:ext>
              </a:extLst>
            </p:cNvPr>
            <p:cNvCxnSpPr>
              <a:cxnSpLocks/>
              <a:stCxn id="83" idx="3"/>
              <a:endCxn id="59" idx="1"/>
            </p:cNvCxnSpPr>
            <p:nvPr/>
          </p:nvCxnSpPr>
          <p:spPr>
            <a:xfrm>
              <a:off x="8579786" y="5863439"/>
              <a:ext cx="30853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D4F1F900-076F-9244-80D9-D61C30B11B74}"/>
                </a:ext>
              </a:extLst>
            </p:cNvPr>
            <p:cNvSpPr txBox="1"/>
            <p:nvPr/>
          </p:nvSpPr>
          <p:spPr>
            <a:xfrm>
              <a:off x="7270227" y="6549877"/>
              <a:ext cx="1037463" cy="369332"/>
            </a:xfrm>
            <a:prstGeom prst="rect">
              <a:avLst/>
            </a:prstGeom>
            <a:noFill/>
          </p:spPr>
          <p:txBody>
            <a:bodyPr wrap="none" rtlCol="0">
              <a:spAutoFit/>
            </a:bodyPr>
            <a:lstStyle/>
            <a:p>
              <a:r>
                <a:rPr lang="en-GB" i="1" dirty="0"/>
                <a:t>"Fix bug"</a:t>
              </a:r>
              <a:endParaRPr lang="en-US" i="1" dirty="0"/>
            </a:p>
          </p:txBody>
        </p:sp>
        <p:sp>
          <p:nvSpPr>
            <p:cNvPr id="83" name="Rounded Rectangle 82">
              <a:extLst>
                <a:ext uri="{FF2B5EF4-FFF2-40B4-BE49-F238E27FC236}">
                  <a16:creationId xmlns:a16="http://schemas.microsoft.com/office/drawing/2014/main" id="{67BDAD63-171A-2144-9F7B-510C61804785}"/>
                </a:ext>
              </a:extLst>
            </p:cNvPr>
            <p:cNvSpPr/>
            <p:nvPr/>
          </p:nvSpPr>
          <p:spPr>
            <a:xfrm>
              <a:off x="7255384" y="5181376"/>
              <a:ext cx="1324402" cy="1364125"/>
            </a:xfrm>
            <a:prstGeom prst="roundRect">
              <a:avLst/>
            </a:prstGeom>
            <a:noFill/>
            <a:ln w="3492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4FB2DB5B-EB21-7E4A-8BAC-2303C9276A0F}"/>
                </a:ext>
              </a:extLst>
            </p:cNvPr>
            <p:cNvSpPr txBox="1"/>
            <p:nvPr/>
          </p:nvSpPr>
          <p:spPr>
            <a:xfrm>
              <a:off x="7385507" y="4783969"/>
              <a:ext cx="1250663" cy="369332"/>
            </a:xfrm>
            <a:prstGeom prst="rect">
              <a:avLst/>
            </a:prstGeom>
            <a:noFill/>
          </p:spPr>
          <p:txBody>
            <a:bodyPr wrap="none" rtlCol="0">
              <a:spAutoFit/>
            </a:bodyPr>
            <a:lstStyle/>
            <a:p>
              <a:r>
                <a:rPr lang="en-GB" dirty="0">
                  <a:latin typeface="Consolas" panose="020B0609020204030204" pitchFamily="49" charset="0"/>
                </a:rPr>
                <a:t>6152e1c9</a:t>
              </a:r>
              <a:r>
                <a:rPr lang="en-GB" dirty="0"/>
                <a:t> </a:t>
              </a:r>
              <a:endParaRPr lang="en-US" dirty="0"/>
            </a:p>
          </p:txBody>
        </p:sp>
        <p:grpSp>
          <p:nvGrpSpPr>
            <p:cNvPr id="85" name="Group 84">
              <a:extLst>
                <a:ext uri="{FF2B5EF4-FFF2-40B4-BE49-F238E27FC236}">
                  <a16:creationId xmlns:a16="http://schemas.microsoft.com/office/drawing/2014/main" id="{4AD5919E-D4A1-E946-8556-7AEA8E087BB0}"/>
                </a:ext>
              </a:extLst>
            </p:cNvPr>
            <p:cNvGrpSpPr/>
            <p:nvPr/>
          </p:nvGrpSpPr>
          <p:grpSpPr>
            <a:xfrm>
              <a:off x="7338790" y="5196182"/>
              <a:ext cx="1178528" cy="1145977"/>
              <a:chOff x="950436" y="4554365"/>
              <a:chExt cx="1178528" cy="1145977"/>
            </a:xfrm>
          </p:grpSpPr>
          <p:pic>
            <p:nvPicPr>
              <p:cNvPr id="87" name="Graphic 86" descr="Paper">
                <a:extLst>
                  <a:ext uri="{FF2B5EF4-FFF2-40B4-BE49-F238E27FC236}">
                    <a16:creationId xmlns:a16="http://schemas.microsoft.com/office/drawing/2014/main" id="{3222EECA-91D1-BC49-9144-A331ECC13F2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120063" y="4554365"/>
                <a:ext cx="914400" cy="914400"/>
              </a:xfrm>
              <a:prstGeom prst="rect">
                <a:avLst/>
              </a:prstGeom>
            </p:spPr>
          </p:pic>
          <p:sp>
            <p:nvSpPr>
              <p:cNvPr id="88" name="TextBox 87">
                <a:extLst>
                  <a:ext uri="{FF2B5EF4-FFF2-40B4-BE49-F238E27FC236}">
                    <a16:creationId xmlns:a16="http://schemas.microsoft.com/office/drawing/2014/main" id="{ABC83512-44DE-7747-B131-A0B09ADCD4EF}"/>
                  </a:ext>
                </a:extLst>
              </p:cNvPr>
              <p:cNvSpPr txBox="1"/>
              <p:nvPr/>
            </p:nvSpPr>
            <p:spPr>
              <a:xfrm>
                <a:off x="950436" y="5392565"/>
                <a:ext cx="1178528" cy="307777"/>
              </a:xfrm>
              <a:prstGeom prst="rect">
                <a:avLst/>
              </a:prstGeom>
              <a:noFill/>
            </p:spPr>
            <p:txBody>
              <a:bodyPr wrap="none" rtlCol="0">
                <a:spAutoFit/>
              </a:bodyPr>
              <a:lstStyle/>
              <a:p>
                <a:r>
                  <a:rPr lang="en-US" sz="1400" dirty="0" err="1">
                    <a:latin typeface="Consolas" panose="020B0609020204030204" pitchFamily="49" charset="0"/>
                    <a:cs typeface="Consolas" panose="020B0609020204030204" pitchFamily="49" charset="0"/>
                  </a:rPr>
                  <a:t>analysis.R</a:t>
                </a:r>
                <a:endParaRPr lang="en-US" sz="1400" dirty="0">
                  <a:latin typeface="Consolas" panose="020B0609020204030204" pitchFamily="49" charset="0"/>
                  <a:cs typeface="Consolas" panose="020B0609020204030204" pitchFamily="49" charset="0"/>
                </a:endParaRPr>
              </a:p>
            </p:txBody>
          </p:sp>
        </p:grpSp>
        <p:sp>
          <p:nvSpPr>
            <p:cNvPr id="86" name="Rectangle 85">
              <a:extLst>
                <a:ext uri="{FF2B5EF4-FFF2-40B4-BE49-F238E27FC236}">
                  <a16:creationId xmlns:a16="http://schemas.microsoft.com/office/drawing/2014/main" id="{D0A69DD8-9DC9-4B40-8FE6-C1232C0E3980}"/>
                </a:ext>
              </a:extLst>
            </p:cNvPr>
            <p:cNvSpPr/>
            <p:nvPr/>
          </p:nvSpPr>
          <p:spPr>
            <a:xfrm>
              <a:off x="7726159" y="5572331"/>
              <a:ext cx="471577" cy="92015"/>
            </a:xfrm>
            <a:prstGeom prst="rect">
              <a:avLst/>
            </a:prstGeom>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3ABF252C-ACFB-DE4F-ADC4-5ED4C7DD031B}"/>
                </a:ext>
              </a:extLst>
            </p:cNvPr>
            <p:cNvSpPr/>
            <p:nvPr/>
          </p:nvSpPr>
          <p:spPr>
            <a:xfrm>
              <a:off x="7729959" y="5764836"/>
              <a:ext cx="471577" cy="92015"/>
            </a:xfrm>
            <a:prstGeom prst="rect">
              <a:avLst/>
            </a:prstGeom>
            <a:solidFill>
              <a:srgbClr val="FF0000"/>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grpSp>
        <p:nvGrpSpPr>
          <p:cNvPr id="124" name="Group 123">
            <a:extLst>
              <a:ext uri="{FF2B5EF4-FFF2-40B4-BE49-F238E27FC236}">
                <a16:creationId xmlns:a16="http://schemas.microsoft.com/office/drawing/2014/main" id="{EA7F6CEB-A9C2-D841-BB7D-D20B22449981}"/>
              </a:ext>
            </a:extLst>
          </p:cNvPr>
          <p:cNvGrpSpPr/>
          <p:nvPr/>
        </p:nvGrpSpPr>
        <p:grpSpPr>
          <a:xfrm>
            <a:off x="4881982" y="4770612"/>
            <a:ext cx="2373402" cy="2166331"/>
            <a:chOff x="4881982" y="4770612"/>
            <a:chExt cx="2373402" cy="2166331"/>
          </a:xfrm>
        </p:grpSpPr>
        <p:sp>
          <p:nvSpPr>
            <p:cNvPr id="94" name="TextBox 93">
              <a:extLst>
                <a:ext uri="{FF2B5EF4-FFF2-40B4-BE49-F238E27FC236}">
                  <a16:creationId xmlns:a16="http://schemas.microsoft.com/office/drawing/2014/main" id="{85D942AE-687C-124E-9B75-22C3710E9E21}"/>
                </a:ext>
              </a:extLst>
            </p:cNvPr>
            <p:cNvSpPr txBox="1"/>
            <p:nvPr/>
          </p:nvSpPr>
          <p:spPr>
            <a:xfrm>
              <a:off x="4922076" y="6567611"/>
              <a:ext cx="2058577" cy="369332"/>
            </a:xfrm>
            <a:prstGeom prst="rect">
              <a:avLst/>
            </a:prstGeom>
            <a:noFill/>
          </p:spPr>
          <p:txBody>
            <a:bodyPr wrap="none" rtlCol="0">
              <a:spAutoFit/>
            </a:bodyPr>
            <a:lstStyle/>
            <a:p>
              <a:r>
                <a:rPr lang="en-GB" i="1" dirty="0"/>
                <a:t>"Helper functions…"</a:t>
              </a:r>
              <a:endParaRPr lang="en-US" i="1" dirty="0"/>
            </a:p>
          </p:txBody>
        </p:sp>
        <p:sp>
          <p:nvSpPr>
            <p:cNvPr id="96" name="Rounded Rectangle 95">
              <a:extLst>
                <a:ext uri="{FF2B5EF4-FFF2-40B4-BE49-F238E27FC236}">
                  <a16:creationId xmlns:a16="http://schemas.microsoft.com/office/drawing/2014/main" id="{48C6296D-E15A-1042-A7A9-D2F643BC071C}"/>
                </a:ext>
              </a:extLst>
            </p:cNvPr>
            <p:cNvSpPr/>
            <p:nvPr/>
          </p:nvSpPr>
          <p:spPr>
            <a:xfrm>
              <a:off x="4913022" y="5168019"/>
              <a:ext cx="2048062" cy="1364125"/>
            </a:xfrm>
            <a:prstGeom prst="roundRect">
              <a:avLst/>
            </a:prstGeom>
            <a:noFill/>
            <a:ln w="3492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A79601C6-1C5C-7E44-AC3C-11B159C11BF9}"/>
                </a:ext>
              </a:extLst>
            </p:cNvPr>
            <p:cNvSpPr txBox="1"/>
            <p:nvPr/>
          </p:nvSpPr>
          <p:spPr>
            <a:xfrm>
              <a:off x="5625357" y="4770612"/>
              <a:ext cx="1250663" cy="369332"/>
            </a:xfrm>
            <a:prstGeom prst="rect">
              <a:avLst/>
            </a:prstGeom>
            <a:noFill/>
          </p:spPr>
          <p:txBody>
            <a:bodyPr wrap="none" rtlCol="0">
              <a:spAutoFit/>
            </a:bodyPr>
            <a:lstStyle/>
            <a:p>
              <a:r>
                <a:rPr lang="en-GB" dirty="0">
                  <a:latin typeface="Consolas" panose="020B0609020204030204" pitchFamily="49" charset="0"/>
                </a:rPr>
                <a:t>dfddcf3e</a:t>
              </a:r>
              <a:r>
                <a:rPr lang="en-GB" dirty="0"/>
                <a:t> </a:t>
              </a:r>
              <a:endParaRPr lang="en-US" dirty="0"/>
            </a:p>
          </p:txBody>
        </p:sp>
        <p:grpSp>
          <p:nvGrpSpPr>
            <p:cNvPr id="98" name="Group 97">
              <a:extLst>
                <a:ext uri="{FF2B5EF4-FFF2-40B4-BE49-F238E27FC236}">
                  <a16:creationId xmlns:a16="http://schemas.microsoft.com/office/drawing/2014/main" id="{98452C5F-09AA-7B4B-BEE1-6D1C98B446C6}"/>
                </a:ext>
              </a:extLst>
            </p:cNvPr>
            <p:cNvGrpSpPr/>
            <p:nvPr/>
          </p:nvGrpSpPr>
          <p:grpSpPr>
            <a:xfrm>
              <a:off x="4881982" y="5211948"/>
              <a:ext cx="1178528" cy="1145977"/>
              <a:chOff x="950436" y="4554365"/>
              <a:chExt cx="1178528" cy="1145977"/>
            </a:xfrm>
          </p:grpSpPr>
          <p:pic>
            <p:nvPicPr>
              <p:cNvPr id="100" name="Graphic 99" descr="Paper">
                <a:extLst>
                  <a:ext uri="{FF2B5EF4-FFF2-40B4-BE49-F238E27FC236}">
                    <a16:creationId xmlns:a16="http://schemas.microsoft.com/office/drawing/2014/main" id="{E213C3B6-D25A-DB42-82ED-392F44284F9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120063" y="4554365"/>
                <a:ext cx="914400" cy="914400"/>
              </a:xfrm>
              <a:prstGeom prst="rect">
                <a:avLst/>
              </a:prstGeom>
            </p:spPr>
          </p:pic>
          <p:sp>
            <p:nvSpPr>
              <p:cNvPr id="101" name="TextBox 100">
                <a:extLst>
                  <a:ext uri="{FF2B5EF4-FFF2-40B4-BE49-F238E27FC236}">
                    <a16:creationId xmlns:a16="http://schemas.microsoft.com/office/drawing/2014/main" id="{75A93082-C86F-514C-B27E-349D507D765B}"/>
                  </a:ext>
                </a:extLst>
              </p:cNvPr>
              <p:cNvSpPr txBox="1"/>
              <p:nvPr/>
            </p:nvSpPr>
            <p:spPr>
              <a:xfrm>
                <a:off x="950436" y="5392565"/>
                <a:ext cx="1178528" cy="307777"/>
              </a:xfrm>
              <a:prstGeom prst="rect">
                <a:avLst/>
              </a:prstGeom>
              <a:noFill/>
            </p:spPr>
            <p:txBody>
              <a:bodyPr wrap="none" rtlCol="0">
                <a:spAutoFit/>
              </a:bodyPr>
              <a:lstStyle/>
              <a:p>
                <a:r>
                  <a:rPr lang="en-US" sz="1400" dirty="0" err="1">
                    <a:latin typeface="Consolas" panose="020B0609020204030204" pitchFamily="49" charset="0"/>
                    <a:cs typeface="Consolas" panose="020B0609020204030204" pitchFamily="49" charset="0"/>
                  </a:rPr>
                  <a:t>analysis.R</a:t>
                </a:r>
                <a:endParaRPr lang="en-US" sz="1400" dirty="0">
                  <a:latin typeface="Consolas" panose="020B0609020204030204" pitchFamily="49" charset="0"/>
                  <a:cs typeface="Consolas" panose="020B0609020204030204" pitchFamily="49" charset="0"/>
                </a:endParaRPr>
              </a:p>
            </p:txBody>
          </p:sp>
        </p:grpSp>
        <p:grpSp>
          <p:nvGrpSpPr>
            <p:cNvPr id="102" name="Group 101">
              <a:extLst>
                <a:ext uri="{FF2B5EF4-FFF2-40B4-BE49-F238E27FC236}">
                  <a16:creationId xmlns:a16="http://schemas.microsoft.com/office/drawing/2014/main" id="{956A3197-9F7E-5E4D-A99E-A316E2C28088}"/>
                </a:ext>
              </a:extLst>
            </p:cNvPr>
            <p:cNvGrpSpPr/>
            <p:nvPr/>
          </p:nvGrpSpPr>
          <p:grpSpPr>
            <a:xfrm>
              <a:off x="5948845" y="5231515"/>
              <a:ext cx="1006537" cy="1145977"/>
              <a:chOff x="1027926" y="4554365"/>
              <a:chExt cx="1006537" cy="1145977"/>
            </a:xfrm>
          </p:grpSpPr>
          <p:pic>
            <p:nvPicPr>
              <p:cNvPr id="103" name="Graphic 102" descr="Paper">
                <a:extLst>
                  <a:ext uri="{FF2B5EF4-FFF2-40B4-BE49-F238E27FC236}">
                    <a16:creationId xmlns:a16="http://schemas.microsoft.com/office/drawing/2014/main" id="{9CDD928C-A069-7044-BA69-721E185ADE3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20063" y="4554365"/>
                <a:ext cx="914400" cy="914400"/>
              </a:xfrm>
              <a:prstGeom prst="rect">
                <a:avLst/>
              </a:prstGeom>
            </p:spPr>
          </p:pic>
          <p:sp>
            <p:nvSpPr>
              <p:cNvPr id="104" name="TextBox 103">
                <a:extLst>
                  <a:ext uri="{FF2B5EF4-FFF2-40B4-BE49-F238E27FC236}">
                    <a16:creationId xmlns:a16="http://schemas.microsoft.com/office/drawing/2014/main" id="{548FC738-1CC4-B34E-8E4C-21AD2A0A3FDB}"/>
                  </a:ext>
                </a:extLst>
              </p:cNvPr>
              <p:cNvSpPr txBox="1"/>
              <p:nvPr/>
            </p:nvSpPr>
            <p:spPr>
              <a:xfrm>
                <a:off x="1027926" y="5392565"/>
                <a:ext cx="979755" cy="307777"/>
              </a:xfrm>
              <a:prstGeom prst="rect">
                <a:avLst/>
              </a:prstGeom>
              <a:noFill/>
            </p:spPr>
            <p:txBody>
              <a:bodyPr wrap="none" rtlCol="0">
                <a:spAutoFit/>
              </a:bodyPr>
              <a:lstStyle/>
              <a:p>
                <a:r>
                  <a:rPr lang="en-US" sz="1400" dirty="0" err="1">
                    <a:latin typeface="Consolas" panose="020B0609020204030204" pitchFamily="49" charset="0"/>
                    <a:cs typeface="Consolas" panose="020B0609020204030204" pitchFamily="49" charset="0"/>
                  </a:rPr>
                  <a:t>helper.R</a:t>
                </a:r>
                <a:endParaRPr lang="en-US" sz="1400" dirty="0">
                  <a:latin typeface="Consolas" panose="020B0609020204030204" pitchFamily="49" charset="0"/>
                  <a:cs typeface="Consolas" panose="020B0609020204030204" pitchFamily="49" charset="0"/>
                </a:endParaRPr>
              </a:p>
            </p:txBody>
          </p:sp>
        </p:grpSp>
        <p:cxnSp>
          <p:nvCxnSpPr>
            <p:cNvPr id="116" name="Straight Arrow Connector 115">
              <a:extLst>
                <a:ext uri="{FF2B5EF4-FFF2-40B4-BE49-F238E27FC236}">
                  <a16:creationId xmlns:a16="http://schemas.microsoft.com/office/drawing/2014/main" id="{336CEB41-6DAC-5D47-BF93-A282E657070A}"/>
                </a:ext>
              </a:extLst>
            </p:cNvPr>
            <p:cNvCxnSpPr>
              <a:cxnSpLocks/>
              <a:endCxn id="83" idx="1"/>
            </p:cNvCxnSpPr>
            <p:nvPr/>
          </p:nvCxnSpPr>
          <p:spPr>
            <a:xfrm flipV="1">
              <a:off x="6992124" y="5863439"/>
              <a:ext cx="263260" cy="18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25" name="Group 124">
            <a:extLst>
              <a:ext uri="{FF2B5EF4-FFF2-40B4-BE49-F238E27FC236}">
                <a16:creationId xmlns:a16="http://schemas.microsoft.com/office/drawing/2014/main" id="{73BB9BE8-B213-A140-826A-528E99116EA6}"/>
              </a:ext>
            </a:extLst>
          </p:cNvPr>
          <p:cNvGrpSpPr/>
          <p:nvPr/>
        </p:nvGrpSpPr>
        <p:grpSpPr>
          <a:xfrm>
            <a:off x="3158030" y="4783969"/>
            <a:ext cx="1754992" cy="2135240"/>
            <a:chOff x="3158030" y="4783969"/>
            <a:chExt cx="1754992" cy="2135240"/>
          </a:xfrm>
        </p:grpSpPr>
        <p:sp>
          <p:nvSpPr>
            <p:cNvPr id="105" name="TextBox 104">
              <a:extLst>
                <a:ext uri="{FF2B5EF4-FFF2-40B4-BE49-F238E27FC236}">
                  <a16:creationId xmlns:a16="http://schemas.microsoft.com/office/drawing/2014/main" id="{5D2088F6-3B5A-CC48-9ED2-C750EB96CEC4}"/>
                </a:ext>
              </a:extLst>
            </p:cNvPr>
            <p:cNvSpPr txBox="1"/>
            <p:nvPr/>
          </p:nvSpPr>
          <p:spPr>
            <a:xfrm>
              <a:off x="3172873" y="6549877"/>
              <a:ext cx="1256370" cy="369332"/>
            </a:xfrm>
            <a:prstGeom prst="rect">
              <a:avLst/>
            </a:prstGeom>
            <a:noFill/>
          </p:spPr>
          <p:txBody>
            <a:bodyPr wrap="none" rtlCol="0">
              <a:spAutoFit/>
            </a:bodyPr>
            <a:lstStyle/>
            <a:p>
              <a:r>
                <a:rPr lang="en-GB" i="1" dirty="0"/>
                <a:t>"Replace…"</a:t>
              </a:r>
              <a:endParaRPr lang="en-US" i="1" dirty="0"/>
            </a:p>
          </p:txBody>
        </p:sp>
        <p:grpSp>
          <p:nvGrpSpPr>
            <p:cNvPr id="106" name="Group 105">
              <a:extLst>
                <a:ext uri="{FF2B5EF4-FFF2-40B4-BE49-F238E27FC236}">
                  <a16:creationId xmlns:a16="http://schemas.microsoft.com/office/drawing/2014/main" id="{7CBA5659-E243-DF4F-B7D2-DBB8B51B8394}"/>
                </a:ext>
              </a:extLst>
            </p:cNvPr>
            <p:cNvGrpSpPr/>
            <p:nvPr/>
          </p:nvGrpSpPr>
          <p:grpSpPr>
            <a:xfrm>
              <a:off x="3158030" y="4783969"/>
              <a:ext cx="1327887" cy="1761532"/>
              <a:chOff x="4722298" y="4743704"/>
              <a:chExt cx="1327887" cy="1761532"/>
            </a:xfrm>
          </p:grpSpPr>
          <p:sp>
            <p:nvSpPr>
              <p:cNvPr id="107" name="Rounded Rectangle 106">
                <a:extLst>
                  <a:ext uri="{FF2B5EF4-FFF2-40B4-BE49-F238E27FC236}">
                    <a16:creationId xmlns:a16="http://schemas.microsoft.com/office/drawing/2014/main" id="{8B23CD5A-CE84-D842-8909-60032A0286D2}"/>
                  </a:ext>
                </a:extLst>
              </p:cNvPr>
              <p:cNvSpPr/>
              <p:nvPr/>
            </p:nvSpPr>
            <p:spPr>
              <a:xfrm>
                <a:off x="4722298" y="5141111"/>
                <a:ext cx="1324402" cy="1364125"/>
              </a:xfrm>
              <a:prstGeom prst="roundRect">
                <a:avLst/>
              </a:prstGeom>
              <a:noFill/>
              <a:ln w="3492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4500CF0C-81BF-564C-8297-96646E973211}"/>
                  </a:ext>
                </a:extLst>
              </p:cNvPr>
              <p:cNvSpPr txBox="1"/>
              <p:nvPr/>
            </p:nvSpPr>
            <p:spPr>
              <a:xfrm>
                <a:off x="4852421" y="4743704"/>
                <a:ext cx="1197764" cy="369332"/>
              </a:xfrm>
              <a:prstGeom prst="rect">
                <a:avLst/>
              </a:prstGeom>
              <a:noFill/>
            </p:spPr>
            <p:txBody>
              <a:bodyPr wrap="none" rtlCol="0">
                <a:spAutoFit/>
              </a:bodyPr>
              <a:lstStyle/>
              <a:p>
                <a:r>
                  <a:rPr lang="en-GB" dirty="0">
                    <a:latin typeface="Consolas" panose="020B0609020204030204" pitchFamily="49" charset="0"/>
                  </a:rPr>
                  <a:t>4c5f0569</a:t>
                </a:r>
                <a:endParaRPr lang="en-US" dirty="0">
                  <a:latin typeface="Consolas" panose="020B0609020204030204" pitchFamily="49" charset="0"/>
                </a:endParaRPr>
              </a:p>
            </p:txBody>
          </p:sp>
          <p:grpSp>
            <p:nvGrpSpPr>
              <p:cNvPr id="109" name="Group 108">
                <a:extLst>
                  <a:ext uri="{FF2B5EF4-FFF2-40B4-BE49-F238E27FC236}">
                    <a16:creationId xmlns:a16="http://schemas.microsoft.com/office/drawing/2014/main" id="{6EFDD694-BB32-604C-91F8-347AA1DD838C}"/>
                  </a:ext>
                </a:extLst>
              </p:cNvPr>
              <p:cNvGrpSpPr/>
              <p:nvPr/>
            </p:nvGrpSpPr>
            <p:grpSpPr>
              <a:xfrm>
                <a:off x="4805704" y="5155917"/>
                <a:ext cx="1084027" cy="1145977"/>
                <a:chOff x="950436" y="4554365"/>
                <a:chExt cx="1084027" cy="1145977"/>
              </a:xfrm>
            </p:grpSpPr>
            <p:pic>
              <p:nvPicPr>
                <p:cNvPr id="111" name="Graphic 110" descr="Paper">
                  <a:extLst>
                    <a:ext uri="{FF2B5EF4-FFF2-40B4-BE49-F238E27FC236}">
                      <a16:creationId xmlns:a16="http://schemas.microsoft.com/office/drawing/2014/main" id="{E1BA8F9E-B54E-2F46-B43F-255CC7C1163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120063" y="4554365"/>
                  <a:ext cx="914400" cy="914400"/>
                </a:xfrm>
                <a:prstGeom prst="rect">
                  <a:avLst/>
                </a:prstGeom>
              </p:spPr>
            </p:pic>
            <p:sp>
              <p:nvSpPr>
                <p:cNvPr id="112" name="TextBox 111">
                  <a:extLst>
                    <a:ext uri="{FF2B5EF4-FFF2-40B4-BE49-F238E27FC236}">
                      <a16:creationId xmlns:a16="http://schemas.microsoft.com/office/drawing/2014/main" id="{29AE5C2E-3A98-E74A-A051-C0BCB5302525}"/>
                    </a:ext>
                  </a:extLst>
                </p:cNvPr>
                <p:cNvSpPr txBox="1"/>
                <p:nvPr/>
              </p:nvSpPr>
              <p:spPr>
                <a:xfrm>
                  <a:off x="950436" y="5392565"/>
                  <a:ext cx="979755" cy="307777"/>
                </a:xfrm>
                <a:prstGeom prst="rect">
                  <a:avLst/>
                </a:prstGeom>
                <a:noFill/>
              </p:spPr>
              <p:txBody>
                <a:bodyPr wrap="none" rtlCol="0">
                  <a:spAutoFit/>
                </a:bodyPr>
                <a:lstStyle/>
                <a:p>
                  <a:r>
                    <a:rPr lang="en-US" sz="1400" dirty="0" err="1">
                      <a:latin typeface="Consolas" panose="020B0609020204030204" pitchFamily="49" charset="0"/>
                      <a:cs typeface="Consolas" panose="020B0609020204030204" pitchFamily="49" charset="0"/>
                    </a:rPr>
                    <a:t>helper.R</a:t>
                  </a:r>
                  <a:endParaRPr lang="en-US" sz="1400" dirty="0">
                    <a:latin typeface="Consolas" panose="020B0609020204030204" pitchFamily="49" charset="0"/>
                    <a:cs typeface="Consolas" panose="020B0609020204030204" pitchFamily="49" charset="0"/>
                  </a:endParaRPr>
                </a:p>
              </p:txBody>
            </p:sp>
          </p:grpSp>
        </p:grpSp>
        <p:cxnSp>
          <p:nvCxnSpPr>
            <p:cNvPr id="119" name="Straight Arrow Connector 118">
              <a:extLst>
                <a:ext uri="{FF2B5EF4-FFF2-40B4-BE49-F238E27FC236}">
                  <a16:creationId xmlns:a16="http://schemas.microsoft.com/office/drawing/2014/main" id="{13F63391-5D08-A640-A8DE-F375EF02B605}"/>
                </a:ext>
              </a:extLst>
            </p:cNvPr>
            <p:cNvCxnSpPr>
              <a:cxnSpLocks/>
              <a:endCxn id="96" idx="1"/>
            </p:cNvCxnSpPr>
            <p:nvPr/>
          </p:nvCxnSpPr>
          <p:spPr>
            <a:xfrm flipV="1">
              <a:off x="4491811" y="5850082"/>
              <a:ext cx="421211" cy="17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21" name="Rectangle 120">
            <a:extLst>
              <a:ext uri="{FF2B5EF4-FFF2-40B4-BE49-F238E27FC236}">
                <a16:creationId xmlns:a16="http://schemas.microsoft.com/office/drawing/2014/main" id="{13B12C6C-4C25-384B-8F5D-894ED21BD67D}"/>
              </a:ext>
            </a:extLst>
          </p:cNvPr>
          <p:cNvSpPr/>
          <p:nvPr/>
        </p:nvSpPr>
        <p:spPr>
          <a:xfrm>
            <a:off x="2696959" y="3622508"/>
            <a:ext cx="471577" cy="92015"/>
          </a:xfrm>
          <a:prstGeom prst="rect">
            <a:avLst/>
          </a:prstGeom>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E2D19E9F-BAFA-AF4D-99D2-43B54AEC314E}"/>
              </a:ext>
            </a:extLst>
          </p:cNvPr>
          <p:cNvSpPr/>
          <p:nvPr/>
        </p:nvSpPr>
        <p:spPr>
          <a:xfrm>
            <a:off x="2693010" y="3861507"/>
            <a:ext cx="471577" cy="92015"/>
          </a:xfrm>
          <a:prstGeom prst="rect">
            <a:avLst/>
          </a:prstGeom>
          <a:solidFill>
            <a:srgbClr val="FF0000"/>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nvGrpSpPr>
          <p:cNvPr id="126" name="Group 125">
            <a:extLst>
              <a:ext uri="{FF2B5EF4-FFF2-40B4-BE49-F238E27FC236}">
                <a16:creationId xmlns:a16="http://schemas.microsoft.com/office/drawing/2014/main" id="{4D0C74D6-BFB0-F544-8E76-475EF32D6EE5}"/>
              </a:ext>
            </a:extLst>
          </p:cNvPr>
          <p:cNvGrpSpPr/>
          <p:nvPr/>
        </p:nvGrpSpPr>
        <p:grpSpPr>
          <a:xfrm>
            <a:off x="168190" y="5281395"/>
            <a:ext cx="1178528" cy="1145977"/>
            <a:chOff x="950436" y="4554365"/>
            <a:chExt cx="1178528" cy="1145977"/>
          </a:xfrm>
        </p:grpSpPr>
        <p:pic>
          <p:nvPicPr>
            <p:cNvPr id="127" name="Graphic 126" descr="Paper">
              <a:extLst>
                <a:ext uri="{FF2B5EF4-FFF2-40B4-BE49-F238E27FC236}">
                  <a16:creationId xmlns:a16="http://schemas.microsoft.com/office/drawing/2014/main" id="{FA9051F9-4112-8940-83E0-1EA99357CA5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20063" y="4554365"/>
              <a:ext cx="914400" cy="914400"/>
            </a:xfrm>
            <a:prstGeom prst="rect">
              <a:avLst/>
            </a:prstGeom>
          </p:spPr>
        </p:pic>
        <p:sp>
          <p:nvSpPr>
            <p:cNvPr id="128" name="TextBox 127">
              <a:extLst>
                <a:ext uri="{FF2B5EF4-FFF2-40B4-BE49-F238E27FC236}">
                  <a16:creationId xmlns:a16="http://schemas.microsoft.com/office/drawing/2014/main" id="{3267310B-5912-5345-9AB1-793CF61B5DC1}"/>
                </a:ext>
              </a:extLst>
            </p:cNvPr>
            <p:cNvSpPr txBox="1"/>
            <p:nvPr/>
          </p:nvSpPr>
          <p:spPr>
            <a:xfrm>
              <a:off x="950436" y="5392565"/>
              <a:ext cx="1178528" cy="307777"/>
            </a:xfrm>
            <a:prstGeom prst="rect">
              <a:avLst/>
            </a:prstGeom>
            <a:noFill/>
          </p:spPr>
          <p:txBody>
            <a:bodyPr wrap="none" rtlCol="0">
              <a:spAutoFit/>
            </a:bodyPr>
            <a:lstStyle/>
            <a:p>
              <a:r>
                <a:rPr lang="en-US" sz="1400" dirty="0" err="1">
                  <a:latin typeface="Consolas" panose="020B0609020204030204" pitchFamily="49" charset="0"/>
                  <a:cs typeface="Consolas" panose="020B0609020204030204" pitchFamily="49" charset="0"/>
                </a:rPr>
                <a:t>analysis.R</a:t>
              </a:r>
              <a:endParaRPr lang="en-US" sz="1400" dirty="0">
                <a:latin typeface="Consolas" panose="020B0609020204030204" pitchFamily="49" charset="0"/>
                <a:cs typeface="Consolas" panose="020B0609020204030204" pitchFamily="49" charset="0"/>
              </a:endParaRPr>
            </a:p>
          </p:txBody>
        </p:sp>
      </p:grpSp>
      <p:grpSp>
        <p:nvGrpSpPr>
          <p:cNvPr id="129" name="Group 128">
            <a:extLst>
              <a:ext uri="{FF2B5EF4-FFF2-40B4-BE49-F238E27FC236}">
                <a16:creationId xmlns:a16="http://schemas.microsoft.com/office/drawing/2014/main" id="{4F0CEEFB-D6BE-DD45-8ECA-476D4C5E7CD8}"/>
              </a:ext>
            </a:extLst>
          </p:cNvPr>
          <p:cNvGrpSpPr/>
          <p:nvPr/>
        </p:nvGrpSpPr>
        <p:grpSpPr>
          <a:xfrm>
            <a:off x="1714728" y="5281395"/>
            <a:ext cx="979755" cy="1194828"/>
            <a:chOff x="-474437" y="5195236"/>
            <a:chExt cx="979755" cy="1194828"/>
          </a:xfrm>
        </p:grpSpPr>
        <p:pic>
          <p:nvPicPr>
            <p:cNvPr id="130" name="Graphic 129" descr="Paper">
              <a:extLst>
                <a:ext uri="{FF2B5EF4-FFF2-40B4-BE49-F238E27FC236}">
                  <a16:creationId xmlns:a16="http://schemas.microsoft.com/office/drawing/2014/main" id="{A50E0CB0-5D67-EC4E-8A25-D9D59965C663}"/>
                </a:ext>
              </a:extLst>
            </p:cNvPr>
            <p:cNvPicPr>
              <a:picLocks noChangeAspect="1"/>
            </p:cNvPicPr>
            <p:nvPr/>
          </p:nvPicPr>
          <p:blipFill>
            <a:blip r:embed="rId11">
              <a:extLst>
                <a:ext uri="{96DAC541-7B7A-43D3-8B79-37D633B846F1}">
                  <asvg:svgBlip xmlns:asvg="http://schemas.microsoft.com/office/drawing/2016/SVG/main" r:embed="rId17"/>
                </a:ext>
              </a:extLst>
            </a:blip>
            <a:stretch>
              <a:fillRect/>
            </a:stretch>
          </p:blipFill>
          <p:spPr>
            <a:xfrm>
              <a:off x="-427086" y="5195236"/>
              <a:ext cx="914400" cy="914400"/>
            </a:xfrm>
            <a:prstGeom prst="rect">
              <a:avLst/>
            </a:prstGeom>
          </p:spPr>
        </p:pic>
        <p:sp>
          <p:nvSpPr>
            <p:cNvPr id="131" name="TextBox 130">
              <a:extLst>
                <a:ext uri="{FF2B5EF4-FFF2-40B4-BE49-F238E27FC236}">
                  <a16:creationId xmlns:a16="http://schemas.microsoft.com/office/drawing/2014/main" id="{B3DF81CA-425F-6646-ADC0-6AF00E896A7D}"/>
                </a:ext>
              </a:extLst>
            </p:cNvPr>
            <p:cNvSpPr txBox="1"/>
            <p:nvPr/>
          </p:nvSpPr>
          <p:spPr>
            <a:xfrm>
              <a:off x="-474437" y="6082287"/>
              <a:ext cx="979755" cy="307777"/>
            </a:xfrm>
            <a:prstGeom prst="rect">
              <a:avLst/>
            </a:prstGeom>
            <a:noFill/>
          </p:spPr>
          <p:txBody>
            <a:bodyPr wrap="none" rtlCol="0">
              <a:spAutoFit/>
            </a:bodyPr>
            <a:lstStyle/>
            <a:p>
              <a:r>
                <a:rPr lang="en-US" sz="1400" dirty="0" err="1">
                  <a:latin typeface="Consolas" panose="020B0609020204030204" pitchFamily="49" charset="0"/>
                  <a:cs typeface="Consolas" panose="020B0609020204030204" pitchFamily="49" charset="0"/>
                </a:rPr>
                <a:t>helper.R</a:t>
              </a:r>
              <a:endParaRPr lang="en-US" sz="1400" dirty="0">
                <a:latin typeface="Consolas" panose="020B0609020204030204" pitchFamily="49" charset="0"/>
                <a:cs typeface="Consolas" panose="020B0609020204030204" pitchFamily="49" charset="0"/>
              </a:endParaRPr>
            </a:p>
          </p:txBody>
        </p:sp>
      </p:grpSp>
      <p:sp>
        <p:nvSpPr>
          <p:cNvPr id="132" name="Rectangle 131">
            <a:extLst>
              <a:ext uri="{FF2B5EF4-FFF2-40B4-BE49-F238E27FC236}">
                <a16:creationId xmlns:a16="http://schemas.microsoft.com/office/drawing/2014/main" id="{347431BF-59EE-E246-A212-E4CDF0F57672}"/>
              </a:ext>
            </a:extLst>
          </p:cNvPr>
          <p:cNvSpPr/>
          <p:nvPr/>
        </p:nvSpPr>
        <p:spPr>
          <a:xfrm>
            <a:off x="558002" y="5739813"/>
            <a:ext cx="471577" cy="92015"/>
          </a:xfrm>
          <a:prstGeom prst="rect">
            <a:avLst/>
          </a:prstGeom>
          <a:solidFill>
            <a:srgbClr val="FF0000"/>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33" name="Rectangle 132">
            <a:extLst>
              <a:ext uri="{FF2B5EF4-FFF2-40B4-BE49-F238E27FC236}">
                <a16:creationId xmlns:a16="http://schemas.microsoft.com/office/drawing/2014/main" id="{96190F1C-A63C-F04E-9D26-A86CA5F5D708}"/>
              </a:ext>
            </a:extLst>
          </p:cNvPr>
          <p:cNvSpPr/>
          <p:nvPr/>
        </p:nvSpPr>
        <p:spPr>
          <a:xfrm>
            <a:off x="565651" y="5636938"/>
            <a:ext cx="471577" cy="92015"/>
          </a:xfrm>
          <a:prstGeom prst="rect">
            <a:avLst/>
          </a:prstGeom>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8CB12750-1796-1A44-9744-C3D5E06F0AD5}"/>
              </a:ext>
            </a:extLst>
          </p:cNvPr>
          <p:cNvSpPr/>
          <p:nvPr/>
        </p:nvSpPr>
        <p:spPr>
          <a:xfrm>
            <a:off x="561702" y="5875937"/>
            <a:ext cx="471577" cy="92015"/>
          </a:xfrm>
          <a:prstGeom prst="rect">
            <a:avLst/>
          </a:prstGeom>
          <a:solidFill>
            <a:srgbClr val="FF0000"/>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DEDE3260-2AA8-484B-8E71-3B62276B787B}"/>
              </a:ext>
            </a:extLst>
          </p:cNvPr>
          <p:cNvSpPr/>
          <p:nvPr/>
        </p:nvSpPr>
        <p:spPr>
          <a:xfrm>
            <a:off x="5275659" y="5675077"/>
            <a:ext cx="471577" cy="92015"/>
          </a:xfrm>
          <a:prstGeom prst="rect">
            <a:avLst/>
          </a:prstGeom>
          <a:solidFill>
            <a:srgbClr val="FF0000"/>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pic>
        <p:nvPicPr>
          <p:cNvPr id="137" name="Graphic 136" descr="Paper">
            <a:extLst>
              <a:ext uri="{FF2B5EF4-FFF2-40B4-BE49-F238E27FC236}">
                <a16:creationId xmlns:a16="http://schemas.microsoft.com/office/drawing/2014/main" id="{F86BB464-D483-674D-B1D0-3B1C4B16E62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771081" y="5281395"/>
            <a:ext cx="914400" cy="914400"/>
          </a:xfrm>
          <a:prstGeom prst="rect">
            <a:avLst/>
          </a:prstGeom>
        </p:spPr>
      </p:pic>
      <p:sp>
        <p:nvSpPr>
          <p:cNvPr id="140" name="TextBox 139">
            <a:extLst>
              <a:ext uri="{FF2B5EF4-FFF2-40B4-BE49-F238E27FC236}">
                <a16:creationId xmlns:a16="http://schemas.microsoft.com/office/drawing/2014/main" id="{DC9BE20F-02E6-584F-912D-D5400ED8C9C5}"/>
              </a:ext>
            </a:extLst>
          </p:cNvPr>
          <p:cNvSpPr txBox="1"/>
          <p:nvPr/>
        </p:nvSpPr>
        <p:spPr>
          <a:xfrm>
            <a:off x="1719986" y="6168445"/>
            <a:ext cx="979755" cy="307777"/>
          </a:xfrm>
          <a:prstGeom prst="rect">
            <a:avLst/>
          </a:prstGeom>
          <a:noFill/>
        </p:spPr>
        <p:txBody>
          <a:bodyPr wrap="none" rtlCol="0">
            <a:spAutoFit/>
          </a:bodyPr>
          <a:lstStyle/>
          <a:p>
            <a:r>
              <a:rPr lang="en-US" sz="1400" dirty="0" err="1">
                <a:latin typeface="Consolas" panose="020B0609020204030204" pitchFamily="49" charset="0"/>
                <a:cs typeface="Consolas" panose="020B0609020204030204" pitchFamily="49" charset="0"/>
              </a:rPr>
              <a:t>helper.R</a:t>
            </a:r>
            <a:endParaRPr lang="en-US" sz="1400" dirty="0">
              <a:latin typeface="Consolas" panose="020B0609020204030204" pitchFamily="49" charset="0"/>
              <a:cs typeface="Consolas" panose="020B0609020204030204" pitchFamily="49" charset="0"/>
            </a:endParaRPr>
          </a:p>
        </p:txBody>
      </p:sp>
      <p:cxnSp>
        <p:nvCxnSpPr>
          <p:cNvPr id="142" name="Straight Arrow Connector 141">
            <a:extLst>
              <a:ext uri="{FF2B5EF4-FFF2-40B4-BE49-F238E27FC236}">
                <a16:creationId xmlns:a16="http://schemas.microsoft.com/office/drawing/2014/main" id="{F8F70DCB-8714-7940-A5F0-D6BE2D4757DF}"/>
              </a:ext>
            </a:extLst>
          </p:cNvPr>
          <p:cNvCxnSpPr/>
          <p:nvPr/>
        </p:nvCxnSpPr>
        <p:spPr>
          <a:xfrm flipV="1">
            <a:off x="2572741" y="1764562"/>
            <a:ext cx="0" cy="4284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101398AA-2B42-4649-8521-A2DD67A8582E}"/>
              </a:ext>
            </a:extLst>
          </p:cNvPr>
          <p:cNvSpPr txBox="1"/>
          <p:nvPr/>
        </p:nvSpPr>
        <p:spPr>
          <a:xfrm>
            <a:off x="2693378" y="1802662"/>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push</a:t>
            </a:r>
          </a:p>
        </p:txBody>
      </p:sp>
      <p:sp>
        <p:nvSpPr>
          <p:cNvPr id="9" name="TextBox 8">
            <a:extLst>
              <a:ext uri="{FF2B5EF4-FFF2-40B4-BE49-F238E27FC236}">
                <a16:creationId xmlns:a16="http://schemas.microsoft.com/office/drawing/2014/main" id="{C4E57692-A314-4C08-9055-E391BC02E16C}"/>
              </a:ext>
            </a:extLst>
          </p:cNvPr>
          <p:cNvSpPr txBox="1"/>
          <p:nvPr/>
        </p:nvSpPr>
        <p:spPr>
          <a:xfrm>
            <a:off x="2958067" y="603970"/>
            <a:ext cx="928595" cy="101566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sz="1200" dirty="0">
                <a:latin typeface="Consolas" panose="020B0609020204030204" pitchFamily="49" charset="0"/>
              </a:rPr>
              <a:t>96120d18</a:t>
            </a:r>
          </a:p>
          <a:p>
            <a:r>
              <a:rPr lang="en-GB" sz="1200" dirty="0">
                <a:latin typeface="Consolas" panose="020B0609020204030204" pitchFamily="49" charset="0"/>
              </a:rPr>
              <a:t>bd9720b8</a:t>
            </a:r>
          </a:p>
          <a:p>
            <a:r>
              <a:rPr lang="en-GB" sz="1200" dirty="0">
                <a:solidFill>
                  <a:schemeClr val="accent5"/>
                </a:solidFill>
                <a:latin typeface="Consolas" panose="020B0609020204030204" pitchFamily="49" charset="0"/>
              </a:rPr>
              <a:t>6152e1c9</a:t>
            </a:r>
          </a:p>
          <a:p>
            <a:r>
              <a:rPr lang="en-GB" sz="1200" dirty="0">
                <a:solidFill>
                  <a:schemeClr val="accent5"/>
                </a:solidFill>
                <a:latin typeface="Consolas" panose="020B0609020204030204" pitchFamily="49" charset="0"/>
              </a:rPr>
              <a:t>Dfddcf3e</a:t>
            </a:r>
          </a:p>
          <a:p>
            <a:r>
              <a:rPr lang="en-GB" sz="1200" dirty="0">
                <a:solidFill>
                  <a:schemeClr val="accent5"/>
                </a:solidFill>
                <a:latin typeface="Consolas" panose="020B0609020204030204" pitchFamily="49" charset="0"/>
              </a:rPr>
              <a:t>4c5f0569</a:t>
            </a:r>
            <a:endParaRPr lang="en-US" sz="1200" dirty="0">
              <a:solidFill>
                <a:schemeClr val="accent5"/>
              </a:solidFill>
              <a:latin typeface="Consolas" panose="020B0609020204030204" pitchFamily="49" charset="0"/>
            </a:endParaRPr>
          </a:p>
        </p:txBody>
      </p:sp>
      <p:sp>
        <p:nvSpPr>
          <p:cNvPr id="3" name="Rounded Rectangle 2">
            <a:extLst>
              <a:ext uri="{FF2B5EF4-FFF2-40B4-BE49-F238E27FC236}">
                <a16:creationId xmlns:a16="http://schemas.microsoft.com/office/drawing/2014/main" id="{7E77361D-CCB9-B645-8778-2C1AC7C8FD5D}"/>
              </a:ext>
            </a:extLst>
          </p:cNvPr>
          <p:cNvSpPr/>
          <p:nvPr/>
        </p:nvSpPr>
        <p:spPr>
          <a:xfrm>
            <a:off x="3091840" y="4770612"/>
            <a:ext cx="5660110" cy="2166331"/>
          </a:xfrm>
          <a:prstGeom prst="roundRect">
            <a:avLst/>
          </a:prstGeom>
          <a:solidFill>
            <a:srgbClr val="4472C4">
              <a:alpha val="2117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506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up)">
                                      <p:cBhvr>
                                        <p:cTn id="11" dur="500"/>
                                        <p:tgtEl>
                                          <p:spTgt spid="27"/>
                                        </p:tgtEl>
                                      </p:cBhvr>
                                    </p:animEffect>
                                  </p:childTnLst>
                                </p:cTn>
                              </p:par>
                              <p:par>
                                <p:cTn id="12" presetID="22" presetClass="entr" presetSubtype="1" fill="hold"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up)">
                                      <p:cBhvr>
                                        <p:cTn id="14" dur="500"/>
                                        <p:tgtEl>
                                          <p:spTgt spid="12"/>
                                        </p:tgtEl>
                                      </p:cBhvr>
                                    </p:animEffect>
                                  </p:childTnLst>
                                </p:cTn>
                              </p:par>
                            </p:childTnLst>
                          </p:cTn>
                        </p:par>
                        <p:par>
                          <p:cTn id="15" fill="hold">
                            <p:stCondLst>
                              <p:cond delay="500"/>
                            </p:stCondLst>
                            <p:childTnLst>
                              <p:par>
                                <p:cTn id="16" presetID="18" presetClass="entr" presetSubtype="12"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strips(downLeft)">
                                      <p:cBhvr>
                                        <p:cTn id="18" dur="500"/>
                                        <p:tgtEl>
                                          <p:spTgt spid="24"/>
                                        </p:tgtEl>
                                      </p:cBhvr>
                                    </p:animEffect>
                                  </p:childTnLst>
                                </p:cTn>
                              </p:par>
                              <p:par>
                                <p:cTn id="19" presetID="18" presetClass="entr" presetSubtype="12"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strips(downLeft)">
                                      <p:cBhvr>
                                        <p:cTn id="21" dur="500"/>
                                        <p:tgtEl>
                                          <p:spTgt spid="31"/>
                                        </p:tgtEl>
                                      </p:cBhvr>
                                    </p:animEffect>
                                  </p:childTnLst>
                                </p:cTn>
                              </p:par>
                              <p:par>
                                <p:cTn id="22" presetID="18" presetClass="entr" presetSubtype="12"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strips(downLeft)">
                                      <p:cBhvr>
                                        <p:cTn id="24" dur="500"/>
                                        <p:tgtEl>
                                          <p:spTgt spid="36"/>
                                        </p:tgtEl>
                                      </p:cBhvr>
                                    </p:animEffect>
                                  </p:childTnLst>
                                </p:cTn>
                              </p:par>
                              <p:par>
                                <p:cTn id="25" presetID="18" presetClass="entr" presetSubtype="12"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strips(downLeft)">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checkerboard(across)">
                                      <p:cBhvr>
                                        <p:cTn id="32" dur="500"/>
                                        <p:tgtEl>
                                          <p:spTgt spid="40"/>
                                        </p:tgtEl>
                                      </p:cBhvr>
                                    </p:animEffect>
                                  </p:childTnLst>
                                </p:cTn>
                              </p:par>
                              <p:par>
                                <p:cTn id="33" presetID="5" presetClass="entr" presetSubtype="1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animEffect transition="in" filter="checkerboard(across)">
                                      <p:cBhvr>
                                        <p:cTn id="35" dur="500"/>
                                        <p:tgtEl>
                                          <p:spTgt spid="56"/>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30"/>
                                        </p:tgtEl>
                                        <p:attrNameLst>
                                          <p:attrName>style.visibility</p:attrName>
                                        </p:attrNameLst>
                                      </p:cBhvr>
                                      <p:to>
                                        <p:strVal val="visible"/>
                                      </p:to>
                                    </p:set>
                                    <p:animEffect transition="in" filter="checkerboard(across)">
                                      <p:cBhvr>
                                        <p:cTn id="38" dur="500"/>
                                        <p:tgtEl>
                                          <p:spTgt spid="30"/>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78"/>
                                        </p:tgtEl>
                                        <p:attrNameLst>
                                          <p:attrName>style.visibility</p:attrName>
                                        </p:attrNameLst>
                                      </p:cBhvr>
                                      <p:to>
                                        <p:strVal val="visible"/>
                                      </p:to>
                                    </p:set>
                                    <p:animEffect transition="in" filter="checkerboard(across)">
                                      <p:cBhvr>
                                        <p:cTn id="41" dur="500"/>
                                        <p:tgtEl>
                                          <p:spTgt spid="78"/>
                                        </p:tgtEl>
                                      </p:cBhvr>
                                    </p:animEffect>
                                  </p:childTnLst>
                                </p:cTn>
                              </p:par>
                              <p:par>
                                <p:cTn id="42" presetID="5" presetClass="entr" presetSubtype="10" fill="hold" grpId="0" nodeType="withEffect">
                                  <p:stCondLst>
                                    <p:cond delay="0"/>
                                  </p:stCondLst>
                                  <p:childTnLst>
                                    <p:set>
                                      <p:cBhvr>
                                        <p:cTn id="43" dur="1" fill="hold">
                                          <p:stCondLst>
                                            <p:cond delay="0"/>
                                          </p:stCondLst>
                                        </p:cTn>
                                        <p:tgtEl>
                                          <p:spTgt spid="57"/>
                                        </p:tgtEl>
                                        <p:attrNameLst>
                                          <p:attrName>style.visibility</p:attrName>
                                        </p:attrNameLst>
                                      </p:cBhvr>
                                      <p:to>
                                        <p:strVal val="visible"/>
                                      </p:to>
                                    </p:set>
                                    <p:animEffect transition="in" filter="checkerboard(across)">
                                      <p:cBhvr>
                                        <p:cTn id="44" dur="500"/>
                                        <p:tgtEl>
                                          <p:spTgt spid="57"/>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checkerboard(across)">
                                      <p:cBhvr>
                                        <p:cTn id="47" dur="500"/>
                                        <p:tgtEl>
                                          <p:spTgt spid="79"/>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80"/>
                                        </p:tgtEl>
                                        <p:attrNameLst>
                                          <p:attrName>style.visibility</p:attrName>
                                        </p:attrNameLst>
                                      </p:cBhvr>
                                      <p:to>
                                        <p:strVal val="visible"/>
                                      </p:to>
                                    </p:set>
                                    <p:animEffect transition="in" filter="checkerboard(across)">
                                      <p:cBhvr>
                                        <p:cTn id="50" dur="500"/>
                                        <p:tgtEl>
                                          <p:spTgt spid="80"/>
                                        </p:tgtEl>
                                      </p:cBhvr>
                                    </p:animEffect>
                                  </p:childTnLst>
                                </p:cTn>
                              </p:par>
                              <p:par>
                                <p:cTn id="51" presetID="5" presetClass="entr" presetSubtype="10"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animEffect transition="in" filter="checkerboard(across)">
                                      <p:cBhvr>
                                        <p:cTn id="53" dur="500"/>
                                        <p:tgtEl>
                                          <p:spTgt spid="55"/>
                                        </p:tgtEl>
                                      </p:cBhvr>
                                    </p:animEffect>
                                  </p:childTnLst>
                                </p:cTn>
                              </p:par>
                              <p:par>
                                <p:cTn id="54" presetID="5" presetClass="entr" presetSubtype="10" fill="hold" nodeType="withEffect">
                                  <p:stCondLst>
                                    <p:cond delay="0"/>
                                  </p:stCondLst>
                                  <p:childTnLst>
                                    <p:set>
                                      <p:cBhvr>
                                        <p:cTn id="55" dur="1" fill="hold">
                                          <p:stCondLst>
                                            <p:cond delay="0"/>
                                          </p:stCondLst>
                                        </p:cTn>
                                        <p:tgtEl>
                                          <p:spTgt spid="71"/>
                                        </p:tgtEl>
                                        <p:attrNameLst>
                                          <p:attrName>style.visibility</p:attrName>
                                        </p:attrNameLst>
                                      </p:cBhvr>
                                      <p:to>
                                        <p:strVal val="visible"/>
                                      </p:to>
                                    </p:set>
                                    <p:animEffect transition="in" filter="checkerboard(across)">
                                      <p:cBhvr>
                                        <p:cTn id="56" dur="500"/>
                                        <p:tgtEl>
                                          <p:spTgt spid="71"/>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animEffect transition="in" filter="checkerboard(across)">
                                      <p:cBhvr>
                                        <p:cTn id="59" dur="500"/>
                                        <p:tgtEl>
                                          <p:spTgt spid="54"/>
                                        </p:tgtEl>
                                      </p:cBhvr>
                                    </p:animEffect>
                                  </p:childTnLst>
                                </p:cTn>
                              </p:par>
                              <p:par>
                                <p:cTn id="60" presetID="5" presetClass="entr" presetSubtype="10" fill="hold" nodeType="withEffect">
                                  <p:stCondLst>
                                    <p:cond delay="0"/>
                                  </p:stCondLst>
                                  <p:childTnLst>
                                    <p:set>
                                      <p:cBhvr>
                                        <p:cTn id="61" dur="1" fill="hold">
                                          <p:stCondLst>
                                            <p:cond delay="0"/>
                                          </p:stCondLst>
                                        </p:cTn>
                                        <p:tgtEl>
                                          <p:spTgt spid="91"/>
                                        </p:tgtEl>
                                        <p:attrNameLst>
                                          <p:attrName>style.visibility</p:attrName>
                                        </p:attrNameLst>
                                      </p:cBhvr>
                                      <p:to>
                                        <p:strVal val="visible"/>
                                      </p:to>
                                    </p:set>
                                    <p:animEffect transition="in" filter="checkerboard(across)">
                                      <p:cBhvr>
                                        <p:cTn id="62" dur="500"/>
                                        <p:tgtEl>
                                          <p:spTgt spid="91"/>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3">
                                            <p:txEl>
                                              <p:pRg st="1" end="1"/>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3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33"/>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121"/>
                                        </p:tgtEl>
                                        <p:attrNameLst>
                                          <p:attrName>style.visibility</p:attrName>
                                        </p:attrNameLst>
                                      </p:cBhvr>
                                      <p:to>
                                        <p:strVal val="hidden"/>
                                      </p:to>
                                    </p:set>
                                  </p:childTnLst>
                                </p:cTn>
                              </p:par>
                              <p:par>
                                <p:cTn id="81" presetID="1" presetClass="entr" presetSubtype="0" fill="hold" nodeType="withEffect">
                                  <p:stCondLst>
                                    <p:cond delay="0"/>
                                  </p:stCondLst>
                                  <p:childTnLst>
                                    <p:set>
                                      <p:cBhvr>
                                        <p:cTn id="82" dur="1" fill="hold">
                                          <p:stCondLst>
                                            <p:cond delay="0"/>
                                          </p:stCondLst>
                                        </p:cTn>
                                        <p:tgtEl>
                                          <p:spTgt spid="126"/>
                                        </p:tgtEl>
                                        <p:attrNameLst>
                                          <p:attrName>style.visibility</p:attrName>
                                        </p:attrNameLst>
                                      </p:cBhvr>
                                      <p:to>
                                        <p:strVal val="visible"/>
                                      </p:to>
                                    </p:set>
                                  </p:childTnLst>
                                </p:cTn>
                              </p:par>
                              <p:par>
                                <p:cTn id="83" presetID="1" presetClass="exit" presetSubtype="0" fill="hold" grpId="2" nodeType="withEffect">
                                  <p:stCondLst>
                                    <p:cond delay="0"/>
                                  </p:stCondLst>
                                  <p:childTnLst>
                                    <p:set>
                                      <p:cBhvr>
                                        <p:cTn id="84" dur="1" fill="hold">
                                          <p:stCondLst>
                                            <p:cond delay="0"/>
                                          </p:stCondLst>
                                        </p:cTn>
                                        <p:tgtEl>
                                          <p:spTgt spid="121"/>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22"/>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73">
                                            <p:txEl>
                                              <p:pRg st="2" end="2"/>
                                            </p:txEl>
                                          </p:spTgt>
                                        </p:tgtEl>
                                        <p:attrNameLst>
                                          <p:attrName>style.visibility</p:attrName>
                                        </p:attrNameLst>
                                      </p:cBhvr>
                                      <p:to>
                                        <p:strVal val="visible"/>
                                      </p:to>
                                    </p:set>
                                  </p:childTnLst>
                                </p:cTn>
                              </p:par>
                              <p:par>
                                <p:cTn id="91" presetID="1" presetClass="exit" presetSubtype="0" fill="hold" nodeType="withEffect">
                                  <p:stCondLst>
                                    <p:cond delay="0"/>
                                  </p:stCondLst>
                                  <p:childTnLst>
                                    <p:set>
                                      <p:cBhvr>
                                        <p:cTn id="92" dur="1" fill="hold">
                                          <p:stCondLst>
                                            <p:cond delay="0"/>
                                          </p:stCondLst>
                                        </p:cTn>
                                        <p:tgtEl>
                                          <p:spTgt spid="126"/>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133"/>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134"/>
                                        </p:tgtEl>
                                        <p:attrNameLst>
                                          <p:attrName>style.visibility</p:attrName>
                                        </p:attrNameLst>
                                      </p:cBhvr>
                                      <p:to>
                                        <p:strVal val="hidden"/>
                                      </p:to>
                                    </p:set>
                                  </p:childTnLst>
                                </p:cTn>
                              </p:par>
                              <p:par>
                                <p:cTn id="97" presetID="1" presetClass="entr" presetSubtype="0" fill="hold" nodeType="withEffect">
                                  <p:stCondLst>
                                    <p:cond delay="0"/>
                                  </p:stCondLst>
                                  <p:childTnLst>
                                    <p:set>
                                      <p:cBhvr>
                                        <p:cTn id="98" dur="1" fill="hold">
                                          <p:stCondLst>
                                            <p:cond delay="0"/>
                                          </p:stCondLst>
                                        </p:cTn>
                                        <p:tgtEl>
                                          <p:spTgt spid="12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99"/>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73">
                                            <p:txEl>
                                              <p:pRg st="3" end="3"/>
                                            </p:txEl>
                                          </p:spTgt>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29"/>
                                        </p:tgtEl>
                                        <p:attrNameLst>
                                          <p:attrName>style.visibility</p:attrName>
                                        </p:attrNameLst>
                                      </p:cBhvr>
                                      <p:to>
                                        <p:strVal val="visible"/>
                                      </p:to>
                                    </p:set>
                                  </p:childTnLst>
                                </p:cTn>
                              </p:par>
                              <p:par>
                                <p:cTn id="111" presetID="1" presetClass="exit" presetSubtype="0" fill="hold" grpId="1" nodeType="withEffect">
                                  <p:stCondLst>
                                    <p:cond delay="0"/>
                                  </p:stCondLst>
                                  <p:childTnLst>
                                    <p:set>
                                      <p:cBhvr>
                                        <p:cTn id="112" dur="1" fill="hold">
                                          <p:stCondLst>
                                            <p:cond delay="0"/>
                                          </p:stCondLst>
                                        </p:cTn>
                                        <p:tgtEl>
                                          <p:spTgt spid="99"/>
                                        </p:tgtEl>
                                        <p:attrNameLst>
                                          <p:attrName>style.visibility</p:attrName>
                                        </p:attrNameLst>
                                      </p:cBhvr>
                                      <p:to>
                                        <p:strVal val="hidden"/>
                                      </p:to>
                                    </p:set>
                                  </p:childTnLst>
                                </p:cTn>
                              </p:par>
                              <p:par>
                                <p:cTn id="113" presetID="1" presetClass="entr" presetSubtype="0" fill="hold" nodeType="withEffect">
                                  <p:stCondLst>
                                    <p:cond delay="0"/>
                                  </p:stCondLst>
                                  <p:childTnLst>
                                    <p:set>
                                      <p:cBhvr>
                                        <p:cTn id="114" dur="1" fill="hold">
                                          <p:stCondLst>
                                            <p:cond delay="0"/>
                                          </p:stCondLst>
                                        </p:cTn>
                                        <p:tgtEl>
                                          <p:spTgt spid="12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3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73">
                                            <p:txEl>
                                              <p:pRg st="4" end="4"/>
                                            </p:txEl>
                                          </p:spTgt>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24"/>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129"/>
                                        </p:tgtEl>
                                        <p:attrNameLst>
                                          <p:attrName>style.visibility</p:attrName>
                                        </p:attrNameLst>
                                      </p:cBhvr>
                                      <p:to>
                                        <p:strVal val="hidden"/>
                                      </p:to>
                                    </p:set>
                                  </p:childTnLst>
                                </p:cTn>
                              </p:par>
                              <p:par>
                                <p:cTn id="125" presetID="1" presetClass="exit" presetSubtype="0" fill="hold" nodeType="withEffect">
                                  <p:stCondLst>
                                    <p:cond delay="0"/>
                                  </p:stCondLst>
                                  <p:childTnLst>
                                    <p:set>
                                      <p:cBhvr>
                                        <p:cTn id="126" dur="1" fill="hold">
                                          <p:stCondLst>
                                            <p:cond delay="0"/>
                                          </p:stCondLst>
                                        </p:cTn>
                                        <p:tgtEl>
                                          <p:spTgt spid="126"/>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132"/>
                                        </p:tgtEl>
                                        <p:attrNameLst>
                                          <p:attrName>style.visibility</p:attrName>
                                        </p:attrNameLst>
                                      </p:cBhvr>
                                      <p:to>
                                        <p:strVal val="hidden"/>
                                      </p:to>
                                    </p:set>
                                  </p:childTnLst>
                                </p:cTn>
                              </p:par>
                              <p:par>
                                <p:cTn id="129" presetID="1" presetClass="entr" presetSubtype="0" fill="hold" grpId="0" nodeType="withEffect">
                                  <p:stCondLst>
                                    <p:cond delay="0"/>
                                  </p:stCondLst>
                                  <p:childTnLst>
                                    <p:set>
                                      <p:cBhvr>
                                        <p:cTn id="130" dur="1" fill="hold">
                                          <p:stCondLst>
                                            <p:cond delay="0"/>
                                          </p:stCondLst>
                                        </p:cTn>
                                        <p:tgtEl>
                                          <p:spTgt spid="135"/>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73">
                                            <p:txEl>
                                              <p:pRg st="5" end="5"/>
                                            </p:txEl>
                                          </p:spTgt>
                                        </p:tgtEl>
                                        <p:attrNameLst>
                                          <p:attrName>style.visibility</p:attrName>
                                        </p:attrNameLst>
                                      </p:cBhvr>
                                      <p:to>
                                        <p:strVal val="visible"/>
                                      </p:to>
                                    </p:set>
                                  </p:childTnLst>
                                </p:cTn>
                              </p:par>
                              <p:par>
                                <p:cTn id="135" presetID="1" presetClass="exit" presetSubtype="0" fill="hold" nodeType="withEffect">
                                  <p:stCondLst>
                                    <p:cond delay="0"/>
                                  </p:stCondLst>
                                  <p:childTnLst>
                                    <p:set>
                                      <p:cBhvr>
                                        <p:cTn id="136" dur="1" fill="hold">
                                          <p:stCondLst>
                                            <p:cond delay="0"/>
                                          </p:stCondLst>
                                        </p:cTn>
                                        <p:tgtEl>
                                          <p:spTgt spid="25"/>
                                        </p:tgtEl>
                                        <p:attrNameLst>
                                          <p:attrName>style.visibility</p:attrName>
                                        </p:attrNameLst>
                                      </p:cBhvr>
                                      <p:to>
                                        <p:strVal val="hidden"/>
                                      </p:to>
                                    </p:set>
                                  </p:childTnLst>
                                </p:cTn>
                              </p:par>
                              <p:par>
                                <p:cTn id="137" presetID="1" presetClass="entr" presetSubtype="0" fill="hold" nodeType="withEffect">
                                  <p:stCondLst>
                                    <p:cond delay="0"/>
                                  </p:stCondLst>
                                  <p:childTnLst>
                                    <p:set>
                                      <p:cBhvr>
                                        <p:cTn id="138" dur="1" fill="hold">
                                          <p:stCondLst>
                                            <p:cond delay="0"/>
                                          </p:stCondLst>
                                        </p:cTn>
                                        <p:tgtEl>
                                          <p:spTgt spid="137"/>
                                        </p:tgtEl>
                                        <p:attrNameLst>
                                          <p:attrName>style.visibility</p:attrName>
                                        </p:attrNameLst>
                                      </p:cBhvr>
                                      <p:to>
                                        <p:strVal val="visible"/>
                                      </p:to>
                                    </p:set>
                                  </p:childTnLst>
                                </p:cTn>
                              </p:par>
                              <p:par>
                                <p:cTn id="139" presetID="1" presetClass="entr" presetSubtype="0" fill="hold" grpId="1" nodeType="withEffect">
                                  <p:stCondLst>
                                    <p:cond delay="0"/>
                                  </p:stCondLst>
                                  <p:childTnLst>
                                    <p:set>
                                      <p:cBhvr>
                                        <p:cTn id="140" dur="1" fill="hold">
                                          <p:stCondLst>
                                            <p:cond delay="0"/>
                                          </p:stCondLst>
                                        </p:cTn>
                                        <p:tgtEl>
                                          <p:spTgt spid="140"/>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73">
                                            <p:txEl>
                                              <p:pRg st="6" end="6"/>
                                            </p:txEl>
                                          </p:spTgt>
                                        </p:tgtEl>
                                        <p:attrNameLst>
                                          <p:attrName>style.visibility</p:attrName>
                                        </p:attrNameLst>
                                      </p:cBhvr>
                                      <p:to>
                                        <p:strVal val="visible"/>
                                      </p:to>
                                    </p:set>
                                  </p:childTnLst>
                                </p:cTn>
                              </p:par>
                              <p:par>
                                <p:cTn id="145" presetID="1" presetClass="exit" presetSubtype="0" fill="hold" grpId="0" nodeType="withEffect">
                                  <p:stCondLst>
                                    <p:cond delay="0"/>
                                  </p:stCondLst>
                                  <p:childTnLst>
                                    <p:set>
                                      <p:cBhvr>
                                        <p:cTn id="146" dur="1" fill="hold">
                                          <p:stCondLst>
                                            <p:cond delay="0"/>
                                          </p:stCondLst>
                                        </p:cTn>
                                        <p:tgtEl>
                                          <p:spTgt spid="140"/>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137"/>
                                        </p:tgtEl>
                                        <p:attrNameLst>
                                          <p:attrName>style.visibility</p:attrName>
                                        </p:attrNameLst>
                                      </p:cBhvr>
                                      <p:to>
                                        <p:strVal val="hidden"/>
                                      </p:to>
                                    </p:set>
                                  </p:childTnLst>
                                </p:cTn>
                              </p:par>
                              <p:par>
                                <p:cTn id="149" presetID="1" presetClass="entr" presetSubtype="0" fill="hold" nodeType="withEffect">
                                  <p:stCondLst>
                                    <p:cond delay="0"/>
                                  </p:stCondLst>
                                  <p:childTnLst>
                                    <p:set>
                                      <p:cBhvr>
                                        <p:cTn id="150" dur="1" fill="hold">
                                          <p:stCondLst>
                                            <p:cond delay="0"/>
                                          </p:stCondLst>
                                        </p:cTn>
                                        <p:tgtEl>
                                          <p:spTgt spid="125"/>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4" presetClass="entr" presetSubtype="10" fill="hold" grpId="0" nodeType="clickEffect">
                                  <p:stCondLst>
                                    <p:cond delay="0"/>
                                  </p:stCondLst>
                                  <p:childTnLst>
                                    <p:set>
                                      <p:cBhvr>
                                        <p:cTn id="154" dur="1" fill="hold">
                                          <p:stCondLst>
                                            <p:cond delay="0"/>
                                          </p:stCondLst>
                                        </p:cTn>
                                        <p:tgtEl>
                                          <p:spTgt spid="3"/>
                                        </p:tgtEl>
                                        <p:attrNameLst>
                                          <p:attrName>style.visibility</p:attrName>
                                        </p:attrNameLst>
                                      </p:cBhvr>
                                      <p:to>
                                        <p:strVal val="visible"/>
                                      </p:to>
                                    </p:set>
                                    <p:animEffect transition="in" filter="randombar(horizontal)">
                                      <p:cBhvr>
                                        <p:cTn id="155" dur="500"/>
                                        <p:tgtEl>
                                          <p:spTgt spid="3"/>
                                        </p:tgtEl>
                                      </p:cBhvr>
                                    </p:animEffec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nodeType="clickEffect">
                                  <p:stCondLst>
                                    <p:cond delay="0"/>
                                  </p:stCondLst>
                                  <p:childTnLst>
                                    <p:set>
                                      <p:cBhvr>
                                        <p:cTn id="159" dur="1" fill="hold">
                                          <p:stCondLst>
                                            <p:cond delay="0"/>
                                          </p:stCondLst>
                                        </p:cTn>
                                        <p:tgtEl>
                                          <p:spTgt spid="73">
                                            <p:txEl>
                                              <p:pRg st="7" end="7"/>
                                            </p:txEl>
                                          </p:spTgt>
                                        </p:tgtEl>
                                        <p:attrNameLst>
                                          <p:attrName>style.visibility</p:attrName>
                                        </p:attrNameLst>
                                      </p:cBhvr>
                                      <p:to>
                                        <p:strVal val="visible"/>
                                      </p:to>
                                    </p:set>
                                  </p:childTnLst>
                                </p:cTn>
                              </p:par>
                              <p:par>
                                <p:cTn id="160" presetID="1" presetClass="entr" presetSubtype="0" fill="hold" grpId="0" nodeType="withEffect">
                                  <p:stCondLst>
                                    <p:cond delay="0"/>
                                  </p:stCondLst>
                                  <p:childTnLst>
                                    <p:set>
                                      <p:cBhvr>
                                        <p:cTn id="161" dur="1" fill="hold">
                                          <p:stCondLst>
                                            <p:cond delay="0"/>
                                          </p:stCondLst>
                                        </p:cTn>
                                        <p:tgtEl>
                                          <p:spTgt spid="143"/>
                                        </p:tgtEl>
                                        <p:attrNameLst>
                                          <p:attrName>style.visibility</p:attrName>
                                        </p:attrNameLst>
                                      </p:cBhvr>
                                      <p:to>
                                        <p:strVal val="visible"/>
                                      </p:to>
                                    </p:set>
                                  </p:childTnLst>
                                </p:cTn>
                              </p:par>
                              <p:par>
                                <p:cTn id="162" presetID="1" presetClass="entr" presetSubtype="0" fill="hold" nodeType="withEffect">
                                  <p:stCondLst>
                                    <p:cond delay="0"/>
                                  </p:stCondLst>
                                  <p:childTnLst>
                                    <p:set>
                                      <p:cBhvr>
                                        <p:cTn id="163" dur="1" fill="hold">
                                          <p:stCondLst>
                                            <p:cond delay="0"/>
                                          </p:stCondLst>
                                        </p:cTn>
                                        <p:tgtEl>
                                          <p:spTgt spid="142"/>
                                        </p:tgtEl>
                                        <p:attrNameLst>
                                          <p:attrName>style.visibility</p:attrName>
                                        </p:attrNameLst>
                                      </p:cBhvr>
                                      <p:to>
                                        <p:strVal val="visible"/>
                                      </p:to>
                                    </p:set>
                                  </p:childTnLst>
                                </p:cTn>
                              </p:par>
                              <p:par>
                                <p:cTn id="164" presetID="1" presetClass="entr" presetSubtype="0" fill="hold" nodeType="withEffect">
                                  <p:stCondLst>
                                    <p:cond delay="0"/>
                                  </p:stCondLst>
                                  <p:childTnLst>
                                    <p:set>
                                      <p:cBhvr>
                                        <p:cTn id="165" dur="1" fill="hold">
                                          <p:stCondLst>
                                            <p:cond delay="0"/>
                                          </p:stCondLst>
                                        </p:cTn>
                                        <p:tgtEl>
                                          <p:spTgt spid="9">
                                            <p:txEl>
                                              <p:pRg st="2" end="2"/>
                                            </p:txEl>
                                          </p:spTgt>
                                        </p:tgtEl>
                                        <p:attrNameLst>
                                          <p:attrName>style.visibility</p:attrName>
                                        </p:attrNameLst>
                                      </p:cBhvr>
                                      <p:to>
                                        <p:strVal val="visible"/>
                                      </p:to>
                                    </p:set>
                                  </p:childTnLst>
                                </p:cTn>
                              </p:par>
                              <p:par>
                                <p:cTn id="166" presetID="1" presetClass="entr" presetSubtype="0" fill="hold" nodeType="withEffect">
                                  <p:stCondLst>
                                    <p:cond delay="0"/>
                                  </p:stCondLst>
                                  <p:childTnLst>
                                    <p:set>
                                      <p:cBhvr>
                                        <p:cTn id="167" dur="1" fill="hold">
                                          <p:stCondLst>
                                            <p:cond delay="0"/>
                                          </p:stCondLst>
                                        </p:cTn>
                                        <p:tgtEl>
                                          <p:spTgt spid="9">
                                            <p:txEl>
                                              <p:pRg st="3" end="3"/>
                                            </p:txEl>
                                          </p:spTgt>
                                        </p:tgtEl>
                                        <p:attrNameLst>
                                          <p:attrName>style.visibility</p:attrName>
                                        </p:attrNameLst>
                                      </p:cBhvr>
                                      <p:to>
                                        <p:strVal val="visible"/>
                                      </p:to>
                                    </p:set>
                                  </p:childTnLst>
                                </p:cTn>
                              </p:par>
                              <p:par>
                                <p:cTn id="168" presetID="1" presetClass="entr" presetSubtype="0" fill="hold" nodeType="withEffect">
                                  <p:stCondLst>
                                    <p:cond delay="0"/>
                                  </p:stCondLst>
                                  <p:childTnLst>
                                    <p:set>
                                      <p:cBhvr>
                                        <p:cTn id="169"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29" grpId="0" animBg="1"/>
      <p:bldP spid="27" grpId="0"/>
      <p:bldP spid="30" grpId="0" animBg="1"/>
      <p:bldP spid="36" grpId="0"/>
      <p:bldP spid="40" grpId="0"/>
      <p:bldP spid="54" grpId="0" animBg="1"/>
      <p:bldP spid="56" grpId="0"/>
      <p:bldP spid="57" grpId="0"/>
      <p:bldP spid="79" grpId="0"/>
      <p:bldP spid="80" grpId="0"/>
      <p:bldP spid="99" grpId="0" animBg="1"/>
      <p:bldP spid="99" grpId="1" animBg="1"/>
      <p:bldP spid="121" grpId="0" animBg="1"/>
      <p:bldP spid="121" grpId="1" animBg="1"/>
      <p:bldP spid="121" grpId="2" animBg="1"/>
      <p:bldP spid="122" grpId="0" animBg="1"/>
      <p:bldP spid="122" grpId="1" animBg="1"/>
      <p:bldP spid="132" grpId="0" animBg="1"/>
      <p:bldP spid="132" grpId="1" animBg="1"/>
      <p:bldP spid="133" grpId="0" animBg="1"/>
      <p:bldP spid="133" grpId="1" animBg="1"/>
      <p:bldP spid="134" grpId="0" animBg="1"/>
      <p:bldP spid="134" grpId="1" animBg="1"/>
      <p:bldP spid="135" grpId="0" animBg="1"/>
      <p:bldP spid="140" grpId="0"/>
      <p:bldP spid="140" grpId="1"/>
      <p:bldP spid="143" grpId="0"/>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D3924-6574-1843-8EBC-04DD2258CC91}"/>
              </a:ext>
            </a:extLst>
          </p:cNvPr>
          <p:cNvSpPr>
            <a:spLocks noGrp="1"/>
          </p:cNvSpPr>
          <p:nvPr>
            <p:ph type="title"/>
          </p:nvPr>
        </p:nvSpPr>
        <p:spPr>
          <a:xfrm>
            <a:off x="302842" y="252516"/>
            <a:ext cx="10515600" cy="692524"/>
          </a:xfrm>
        </p:spPr>
        <p:txBody>
          <a:bodyPr>
            <a:normAutofit fontScale="90000"/>
          </a:bodyPr>
          <a:lstStyle/>
          <a:p>
            <a:r>
              <a:rPr lang="en-US" dirty="0"/>
              <a:t>Branching and merging</a:t>
            </a:r>
          </a:p>
        </p:txBody>
      </p:sp>
      <p:sp>
        <p:nvSpPr>
          <p:cNvPr id="7" name="TextBox 6">
            <a:extLst>
              <a:ext uri="{FF2B5EF4-FFF2-40B4-BE49-F238E27FC236}">
                <a16:creationId xmlns:a16="http://schemas.microsoft.com/office/drawing/2014/main" id="{289F28E6-6452-6C4D-A918-55373A59AA7E}"/>
              </a:ext>
            </a:extLst>
          </p:cNvPr>
          <p:cNvSpPr txBox="1"/>
          <p:nvPr/>
        </p:nvSpPr>
        <p:spPr>
          <a:xfrm>
            <a:off x="594824" y="3705220"/>
            <a:ext cx="1071127"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file1.R</a:t>
            </a:r>
          </a:p>
        </p:txBody>
      </p:sp>
      <p:grpSp>
        <p:nvGrpSpPr>
          <p:cNvPr id="16" name="Group 15">
            <a:extLst>
              <a:ext uri="{FF2B5EF4-FFF2-40B4-BE49-F238E27FC236}">
                <a16:creationId xmlns:a16="http://schemas.microsoft.com/office/drawing/2014/main" id="{14776D5C-D1A1-4E81-ADF0-50D97E3CCBD3}"/>
              </a:ext>
            </a:extLst>
          </p:cNvPr>
          <p:cNvGrpSpPr/>
          <p:nvPr/>
        </p:nvGrpSpPr>
        <p:grpSpPr>
          <a:xfrm>
            <a:off x="544670" y="2460335"/>
            <a:ext cx="1324402" cy="1789255"/>
            <a:chOff x="544670" y="2460335"/>
            <a:chExt cx="1324402" cy="1789255"/>
          </a:xfrm>
        </p:grpSpPr>
        <p:sp>
          <p:nvSpPr>
            <p:cNvPr id="4" name="Rounded Rectangle 3">
              <a:extLst>
                <a:ext uri="{FF2B5EF4-FFF2-40B4-BE49-F238E27FC236}">
                  <a16:creationId xmlns:a16="http://schemas.microsoft.com/office/drawing/2014/main" id="{2DB49C93-716D-6043-80CF-E9D74D0BF9F2}"/>
                </a:ext>
              </a:extLst>
            </p:cNvPr>
            <p:cNvSpPr/>
            <p:nvPr/>
          </p:nvSpPr>
          <p:spPr>
            <a:xfrm>
              <a:off x="544670" y="2885465"/>
              <a:ext cx="1324402" cy="1364125"/>
            </a:xfrm>
            <a:prstGeom prst="roundRect">
              <a:avLst/>
            </a:prstGeom>
            <a:noFill/>
            <a:ln w="3492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Paper">
              <a:extLst>
                <a:ext uri="{FF2B5EF4-FFF2-40B4-BE49-F238E27FC236}">
                  <a16:creationId xmlns:a16="http://schemas.microsoft.com/office/drawing/2014/main" id="{1E13663D-8590-F048-BA5B-996A2A58EE5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4451" y="2867020"/>
              <a:ext cx="914400" cy="914400"/>
            </a:xfrm>
            <a:prstGeom prst="rect">
              <a:avLst/>
            </a:prstGeom>
          </p:spPr>
        </p:pic>
        <p:sp>
          <p:nvSpPr>
            <p:cNvPr id="8" name="TextBox 7">
              <a:extLst>
                <a:ext uri="{FF2B5EF4-FFF2-40B4-BE49-F238E27FC236}">
                  <a16:creationId xmlns:a16="http://schemas.microsoft.com/office/drawing/2014/main" id="{A1D9313D-9480-8146-82EB-7D6B33C9416D}"/>
                </a:ext>
              </a:extLst>
            </p:cNvPr>
            <p:cNvSpPr txBox="1"/>
            <p:nvPr/>
          </p:nvSpPr>
          <p:spPr>
            <a:xfrm>
              <a:off x="645540" y="2460335"/>
              <a:ext cx="1125629" cy="369332"/>
            </a:xfrm>
            <a:prstGeom prst="rect">
              <a:avLst/>
            </a:prstGeom>
            <a:noFill/>
          </p:spPr>
          <p:txBody>
            <a:bodyPr wrap="none" rtlCol="0">
              <a:spAutoFit/>
            </a:bodyPr>
            <a:lstStyle/>
            <a:p>
              <a:r>
                <a:rPr lang="en-GB" dirty="0"/>
                <a:t>96120d18</a:t>
              </a:r>
              <a:endParaRPr lang="en-US" dirty="0"/>
            </a:p>
          </p:txBody>
        </p:sp>
      </p:grpSp>
      <p:grpSp>
        <p:nvGrpSpPr>
          <p:cNvPr id="5" name="Group 4">
            <a:extLst>
              <a:ext uri="{FF2B5EF4-FFF2-40B4-BE49-F238E27FC236}">
                <a16:creationId xmlns:a16="http://schemas.microsoft.com/office/drawing/2014/main" id="{CCFEE9E2-6CCE-4DC5-8E11-409F198CD0F3}"/>
              </a:ext>
            </a:extLst>
          </p:cNvPr>
          <p:cNvGrpSpPr/>
          <p:nvPr/>
        </p:nvGrpSpPr>
        <p:grpSpPr>
          <a:xfrm>
            <a:off x="1869072" y="3567528"/>
            <a:ext cx="2793756" cy="3186936"/>
            <a:chOff x="1869072" y="3567528"/>
            <a:chExt cx="2793756" cy="3186936"/>
          </a:xfrm>
        </p:grpSpPr>
        <p:sp>
          <p:nvSpPr>
            <p:cNvPr id="10" name="Rounded Rectangle 9">
              <a:extLst>
                <a:ext uri="{FF2B5EF4-FFF2-40B4-BE49-F238E27FC236}">
                  <a16:creationId xmlns:a16="http://schemas.microsoft.com/office/drawing/2014/main" id="{920AC4CF-BBF5-2A4C-88C1-697F09F5A3F9}"/>
                </a:ext>
              </a:extLst>
            </p:cNvPr>
            <p:cNvSpPr/>
            <p:nvPr/>
          </p:nvSpPr>
          <p:spPr>
            <a:xfrm>
              <a:off x="3338426" y="5390339"/>
              <a:ext cx="1324402" cy="1364125"/>
            </a:xfrm>
            <a:prstGeom prst="roundRect">
              <a:avLst/>
            </a:prstGeom>
            <a:noFill/>
            <a:ln w="3492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39611D9-5381-A042-8ED3-7DEB8466A422}"/>
                </a:ext>
              </a:extLst>
            </p:cNvPr>
            <p:cNvSpPr txBox="1"/>
            <p:nvPr/>
          </p:nvSpPr>
          <p:spPr>
            <a:xfrm>
              <a:off x="3491513" y="4941531"/>
              <a:ext cx="1018227" cy="369332"/>
            </a:xfrm>
            <a:prstGeom prst="rect">
              <a:avLst/>
            </a:prstGeom>
            <a:noFill/>
          </p:spPr>
          <p:txBody>
            <a:bodyPr wrap="none" rtlCol="0">
              <a:spAutoFit/>
            </a:bodyPr>
            <a:lstStyle/>
            <a:p>
              <a:r>
                <a:rPr lang="en-GB" dirty="0"/>
                <a:t>bd9720b</a:t>
              </a:r>
              <a:endParaRPr lang="en-US" dirty="0"/>
            </a:p>
          </p:txBody>
        </p:sp>
        <p:grpSp>
          <p:nvGrpSpPr>
            <p:cNvPr id="12" name="Group 11">
              <a:extLst>
                <a:ext uri="{FF2B5EF4-FFF2-40B4-BE49-F238E27FC236}">
                  <a16:creationId xmlns:a16="http://schemas.microsoft.com/office/drawing/2014/main" id="{C0FB393F-04F5-7744-BB76-517FB7A63B80}"/>
                </a:ext>
              </a:extLst>
            </p:cNvPr>
            <p:cNvGrpSpPr/>
            <p:nvPr/>
          </p:nvGrpSpPr>
          <p:grpSpPr>
            <a:xfrm>
              <a:off x="3448112" y="5405145"/>
              <a:ext cx="1084027" cy="1207532"/>
              <a:chOff x="950436" y="4554365"/>
              <a:chExt cx="1084027" cy="1207532"/>
            </a:xfrm>
          </p:grpSpPr>
          <p:pic>
            <p:nvPicPr>
              <p:cNvPr id="13" name="Graphic 12" descr="Paper">
                <a:extLst>
                  <a:ext uri="{FF2B5EF4-FFF2-40B4-BE49-F238E27FC236}">
                    <a16:creationId xmlns:a16="http://schemas.microsoft.com/office/drawing/2014/main" id="{0BCF4FAE-C6DC-A741-A379-217C5D74795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0063" y="4554365"/>
                <a:ext cx="914400" cy="914400"/>
              </a:xfrm>
              <a:prstGeom prst="rect">
                <a:avLst/>
              </a:prstGeom>
            </p:spPr>
          </p:pic>
          <p:sp>
            <p:nvSpPr>
              <p:cNvPr id="14" name="TextBox 13">
                <a:extLst>
                  <a:ext uri="{FF2B5EF4-FFF2-40B4-BE49-F238E27FC236}">
                    <a16:creationId xmlns:a16="http://schemas.microsoft.com/office/drawing/2014/main" id="{9EBBDDA9-02BF-A944-A30A-F1B425DC0F55}"/>
                  </a:ext>
                </a:extLst>
              </p:cNvPr>
              <p:cNvSpPr txBox="1"/>
              <p:nvPr/>
            </p:nvSpPr>
            <p:spPr>
              <a:xfrm>
                <a:off x="950436" y="5392565"/>
                <a:ext cx="1071127"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file1.R</a:t>
                </a:r>
              </a:p>
            </p:txBody>
          </p:sp>
        </p:grpSp>
        <p:sp>
          <p:nvSpPr>
            <p:cNvPr id="15" name="Rectangle 14">
              <a:extLst>
                <a:ext uri="{FF2B5EF4-FFF2-40B4-BE49-F238E27FC236}">
                  <a16:creationId xmlns:a16="http://schemas.microsoft.com/office/drawing/2014/main" id="{D9947CB2-8A19-E947-A510-57B83B92F98A}"/>
                </a:ext>
              </a:extLst>
            </p:cNvPr>
            <p:cNvSpPr/>
            <p:nvPr/>
          </p:nvSpPr>
          <p:spPr>
            <a:xfrm>
              <a:off x="3809201" y="5992378"/>
              <a:ext cx="471577" cy="92015"/>
            </a:xfrm>
            <a:prstGeom prst="rect">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6BCC67AC-DAE7-AC4E-8813-7EE6839859E7}"/>
                </a:ext>
              </a:extLst>
            </p:cNvPr>
            <p:cNvCxnSpPr>
              <a:stCxn id="10" idx="1"/>
              <a:endCxn id="4" idx="3"/>
            </p:cNvCxnSpPr>
            <p:nvPr/>
          </p:nvCxnSpPr>
          <p:spPr>
            <a:xfrm flipH="1" flipV="1">
              <a:off x="1869072" y="3567528"/>
              <a:ext cx="1469354" cy="25048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D4BC883D-FA28-4759-A814-93FD49133EE9}"/>
              </a:ext>
            </a:extLst>
          </p:cNvPr>
          <p:cNvGrpSpPr/>
          <p:nvPr/>
        </p:nvGrpSpPr>
        <p:grpSpPr>
          <a:xfrm>
            <a:off x="4561228" y="2396451"/>
            <a:ext cx="2692156" cy="3675951"/>
            <a:chOff x="4561228" y="2396451"/>
            <a:chExt cx="2692156" cy="3675951"/>
          </a:xfrm>
        </p:grpSpPr>
        <p:sp>
          <p:nvSpPr>
            <p:cNvPr id="18" name="Rounded Rectangle 17">
              <a:extLst>
                <a:ext uri="{FF2B5EF4-FFF2-40B4-BE49-F238E27FC236}">
                  <a16:creationId xmlns:a16="http://schemas.microsoft.com/office/drawing/2014/main" id="{05A1ADD0-DCBD-1E47-AA39-8DEAFB88458E}"/>
                </a:ext>
              </a:extLst>
            </p:cNvPr>
            <p:cNvSpPr/>
            <p:nvPr/>
          </p:nvSpPr>
          <p:spPr>
            <a:xfrm>
              <a:off x="5928982" y="2835597"/>
              <a:ext cx="1324402" cy="1364125"/>
            </a:xfrm>
            <a:prstGeom prst="roundRect">
              <a:avLst/>
            </a:prstGeom>
            <a:noFill/>
            <a:ln w="3492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97A0DA3-4063-9C46-8E8D-0DDDBDBAC61B}"/>
                </a:ext>
              </a:extLst>
            </p:cNvPr>
            <p:cNvSpPr txBox="1"/>
            <p:nvPr/>
          </p:nvSpPr>
          <p:spPr>
            <a:xfrm>
              <a:off x="6006251" y="2396451"/>
              <a:ext cx="1120820" cy="369332"/>
            </a:xfrm>
            <a:prstGeom prst="rect">
              <a:avLst/>
            </a:prstGeom>
            <a:noFill/>
          </p:spPr>
          <p:txBody>
            <a:bodyPr wrap="none" rtlCol="0">
              <a:spAutoFit/>
            </a:bodyPr>
            <a:lstStyle/>
            <a:p>
              <a:r>
                <a:rPr lang="en-GB" dirty="0"/>
                <a:t>86733075</a:t>
              </a:r>
              <a:endParaRPr lang="en-US" dirty="0"/>
            </a:p>
          </p:txBody>
        </p:sp>
        <p:grpSp>
          <p:nvGrpSpPr>
            <p:cNvPr id="20" name="Group 19">
              <a:extLst>
                <a:ext uri="{FF2B5EF4-FFF2-40B4-BE49-F238E27FC236}">
                  <a16:creationId xmlns:a16="http://schemas.microsoft.com/office/drawing/2014/main" id="{6C1E0CE1-7DAE-114F-95E1-B30A560C3C9B}"/>
                </a:ext>
              </a:extLst>
            </p:cNvPr>
            <p:cNvGrpSpPr/>
            <p:nvPr/>
          </p:nvGrpSpPr>
          <p:grpSpPr>
            <a:xfrm>
              <a:off x="6006251" y="2975016"/>
              <a:ext cx="1084027" cy="1207532"/>
              <a:chOff x="950436" y="4554365"/>
              <a:chExt cx="1084027" cy="1207532"/>
            </a:xfrm>
          </p:grpSpPr>
          <p:pic>
            <p:nvPicPr>
              <p:cNvPr id="21" name="Graphic 20" descr="Paper">
                <a:extLst>
                  <a:ext uri="{FF2B5EF4-FFF2-40B4-BE49-F238E27FC236}">
                    <a16:creationId xmlns:a16="http://schemas.microsoft.com/office/drawing/2014/main" id="{3C88B4CF-CF08-8440-9052-D52CF04E20D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0063" y="4554365"/>
                <a:ext cx="914400" cy="914400"/>
              </a:xfrm>
              <a:prstGeom prst="rect">
                <a:avLst/>
              </a:prstGeom>
            </p:spPr>
          </p:pic>
          <p:sp>
            <p:nvSpPr>
              <p:cNvPr id="22" name="TextBox 21">
                <a:extLst>
                  <a:ext uri="{FF2B5EF4-FFF2-40B4-BE49-F238E27FC236}">
                    <a16:creationId xmlns:a16="http://schemas.microsoft.com/office/drawing/2014/main" id="{A950450D-F93F-AE4B-92AD-91B9DA9B91EF}"/>
                  </a:ext>
                </a:extLst>
              </p:cNvPr>
              <p:cNvSpPr txBox="1"/>
              <p:nvPr/>
            </p:nvSpPr>
            <p:spPr>
              <a:xfrm>
                <a:off x="950436" y="5392565"/>
                <a:ext cx="1071127"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file1.R</a:t>
                </a:r>
              </a:p>
            </p:txBody>
          </p:sp>
        </p:grpSp>
        <p:sp>
          <p:nvSpPr>
            <p:cNvPr id="24" name="Rectangle 23">
              <a:extLst>
                <a:ext uri="{FF2B5EF4-FFF2-40B4-BE49-F238E27FC236}">
                  <a16:creationId xmlns:a16="http://schemas.microsoft.com/office/drawing/2014/main" id="{559783F7-D51E-574C-9BAC-95BE1A86928A}"/>
                </a:ext>
              </a:extLst>
            </p:cNvPr>
            <p:cNvSpPr/>
            <p:nvPr/>
          </p:nvSpPr>
          <p:spPr>
            <a:xfrm>
              <a:off x="6393620" y="3314658"/>
              <a:ext cx="471577" cy="92015"/>
            </a:xfrm>
            <a:prstGeom prst="rect">
              <a:avLst/>
            </a:prstGeom>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D0DF5CC6-C5EF-0B45-8322-5EF4BC537B1B}"/>
                </a:ext>
              </a:extLst>
            </p:cNvPr>
            <p:cNvCxnSpPr>
              <a:cxnSpLocks/>
              <a:stCxn id="18" idx="1"/>
              <a:endCxn id="10" idx="3"/>
            </p:cNvCxnSpPr>
            <p:nvPr/>
          </p:nvCxnSpPr>
          <p:spPr>
            <a:xfrm flipH="1">
              <a:off x="4662828" y="3517660"/>
              <a:ext cx="1266154" cy="2554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0EDCEE6-459E-084D-B8AB-9F8C4B94DE95}"/>
                </a:ext>
              </a:extLst>
            </p:cNvPr>
            <p:cNvSpPr/>
            <p:nvPr/>
          </p:nvSpPr>
          <p:spPr>
            <a:xfrm>
              <a:off x="6374340" y="3560319"/>
              <a:ext cx="471577" cy="92015"/>
            </a:xfrm>
            <a:prstGeom prst="rect">
              <a:avLst/>
            </a:prstGeom>
            <a:solidFill>
              <a:srgbClr val="FF0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BD96E7DA-6A0A-7D42-B9C5-C809C6786F52}"/>
                </a:ext>
              </a:extLst>
            </p:cNvPr>
            <p:cNvCxnSpPr>
              <a:cxnSpLocks/>
              <a:stCxn id="18" idx="1"/>
              <a:endCxn id="38" idx="3"/>
            </p:cNvCxnSpPr>
            <p:nvPr/>
          </p:nvCxnSpPr>
          <p:spPr>
            <a:xfrm flipH="1">
              <a:off x="4561228" y="3517660"/>
              <a:ext cx="1367754" cy="350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4985EB24-8F67-46EA-A039-F297ACF51DA7}"/>
              </a:ext>
            </a:extLst>
          </p:cNvPr>
          <p:cNvGrpSpPr/>
          <p:nvPr/>
        </p:nvGrpSpPr>
        <p:grpSpPr>
          <a:xfrm>
            <a:off x="1869072" y="2421851"/>
            <a:ext cx="2692156" cy="1812933"/>
            <a:chOff x="1869072" y="2421851"/>
            <a:chExt cx="2692156" cy="1812933"/>
          </a:xfrm>
        </p:grpSpPr>
        <p:sp>
          <p:nvSpPr>
            <p:cNvPr id="38" name="Rounded Rectangle 37">
              <a:extLst>
                <a:ext uri="{FF2B5EF4-FFF2-40B4-BE49-F238E27FC236}">
                  <a16:creationId xmlns:a16="http://schemas.microsoft.com/office/drawing/2014/main" id="{7493BC2D-015D-6047-9D43-DEAEB2A6B352}"/>
                </a:ext>
              </a:extLst>
            </p:cNvPr>
            <p:cNvSpPr/>
            <p:nvPr/>
          </p:nvSpPr>
          <p:spPr>
            <a:xfrm>
              <a:off x="3236826" y="2870659"/>
              <a:ext cx="1324402" cy="1364125"/>
            </a:xfrm>
            <a:prstGeom prst="roundRect">
              <a:avLst/>
            </a:prstGeom>
            <a:noFill/>
            <a:ln w="3492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5D6D64CD-BADF-3A4A-B739-DE27B9C2BF75}"/>
                </a:ext>
              </a:extLst>
            </p:cNvPr>
            <p:cNvSpPr txBox="1"/>
            <p:nvPr/>
          </p:nvSpPr>
          <p:spPr>
            <a:xfrm>
              <a:off x="3389913" y="2421851"/>
              <a:ext cx="1120820" cy="369332"/>
            </a:xfrm>
            <a:prstGeom prst="rect">
              <a:avLst/>
            </a:prstGeom>
            <a:noFill/>
          </p:spPr>
          <p:txBody>
            <a:bodyPr wrap="none" rtlCol="0">
              <a:spAutoFit/>
            </a:bodyPr>
            <a:lstStyle/>
            <a:p>
              <a:r>
                <a:rPr lang="en-GB" dirty="0"/>
                <a:t>d5ae2e0b</a:t>
              </a:r>
              <a:endParaRPr lang="en-US" dirty="0"/>
            </a:p>
          </p:txBody>
        </p:sp>
        <p:grpSp>
          <p:nvGrpSpPr>
            <p:cNvPr id="40" name="Group 39">
              <a:extLst>
                <a:ext uri="{FF2B5EF4-FFF2-40B4-BE49-F238E27FC236}">
                  <a16:creationId xmlns:a16="http://schemas.microsoft.com/office/drawing/2014/main" id="{0E93B395-A307-8B46-A5E0-4CD6057A0840}"/>
                </a:ext>
              </a:extLst>
            </p:cNvPr>
            <p:cNvGrpSpPr/>
            <p:nvPr/>
          </p:nvGrpSpPr>
          <p:grpSpPr>
            <a:xfrm>
              <a:off x="3346512" y="2885465"/>
              <a:ext cx="1084027" cy="1207532"/>
              <a:chOff x="950436" y="4554365"/>
              <a:chExt cx="1084027" cy="1207532"/>
            </a:xfrm>
          </p:grpSpPr>
          <p:pic>
            <p:nvPicPr>
              <p:cNvPr id="41" name="Graphic 40" descr="Paper">
                <a:extLst>
                  <a:ext uri="{FF2B5EF4-FFF2-40B4-BE49-F238E27FC236}">
                    <a16:creationId xmlns:a16="http://schemas.microsoft.com/office/drawing/2014/main" id="{CD71AD66-EC08-A24D-B39D-A908416FE67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0063" y="4554365"/>
                <a:ext cx="914400" cy="914400"/>
              </a:xfrm>
              <a:prstGeom prst="rect">
                <a:avLst/>
              </a:prstGeom>
            </p:spPr>
          </p:pic>
          <p:sp>
            <p:nvSpPr>
              <p:cNvPr id="42" name="TextBox 41">
                <a:extLst>
                  <a:ext uri="{FF2B5EF4-FFF2-40B4-BE49-F238E27FC236}">
                    <a16:creationId xmlns:a16="http://schemas.microsoft.com/office/drawing/2014/main" id="{71E0D16B-A5C3-6E45-AD9F-4E61E6B32248}"/>
                  </a:ext>
                </a:extLst>
              </p:cNvPr>
              <p:cNvSpPr txBox="1"/>
              <p:nvPr/>
            </p:nvSpPr>
            <p:spPr>
              <a:xfrm>
                <a:off x="950436" y="5392565"/>
                <a:ext cx="1071127"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file1.R</a:t>
                </a:r>
              </a:p>
            </p:txBody>
          </p:sp>
        </p:grpSp>
        <p:cxnSp>
          <p:nvCxnSpPr>
            <p:cNvPr id="44" name="Straight Arrow Connector 43">
              <a:extLst>
                <a:ext uri="{FF2B5EF4-FFF2-40B4-BE49-F238E27FC236}">
                  <a16:creationId xmlns:a16="http://schemas.microsoft.com/office/drawing/2014/main" id="{A1D704EA-93D0-D94C-9271-3D3F319B3557}"/>
                </a:ext>
              </a:extLst>
            </p:cNvPr>
            <p:cNvCxnSpPr>
              <a:cxnSpLocks/>
              <a:stCxn id="38" idx="1"/>
              <a:endCxn id="4" idx="3"/>
            </p:cNvCxnSpPr>
            <p:nvPr/>
          </p:nvCxnSpPr>
          <p:spPr>
            <a:xfrm flipH="1">
              <a:off x="1869072" y="3552722"/>
              <a:ext cx="1367754" cy="1480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7203ED07-FB89-7940-B32A-FDF54ABC33A6}"/>
                </a:ext>
              </a:extLst>
            </p:cNvPr>
            <p:cNvSpPr/>
            <p:nvPr/>
          </p:nvSpPr>
          <p:spPr>
            <a:xfrm>
              <a:off x="3698045" y="3248784"/>
              <a:ext cx="471577" cy="92015"/>
            </a:xfrm>
            <a:prstGeom prst="rect">
              <a:avLst/>
            </a:prstGeom>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cxnSp>
        <p:nvCxnSpPr>
          <p:cNvPr id="65" name="Straight Connector 64">
            <a:extLst>
              <a:ext uri="{FF2B5EF4-FFF2-40B4-BE49-F238E27FC236}">
                <a16:creationId xmlns:a16="http://schemas.microsoft.com/office/drawing/2014/main" id="{A7056E6B-967B-3F41-92DF-2E97993DDB74}"/>
              </a:ext>
            </a:extLst>
          </p:cNvPr>
          <p:cNvCxnSpPr/>
          <p:nvPr/>
        </p:nvCxnSpPr>
        <p:spPr>
          <a:xfrm>
            <a:off x="296361" y="4784033"/>
            <a:ext cx="7746521" cy="0"/>
          </a:xfrm>
          <a:prstGeom prst="line">
            <a:avLst/>
          </a:prstGeom>
          <a:ln w="28575">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C20803A-3E8B-B84E-811A-A5F26FA4A2DE}"/>
              </a:ext>
            </a:extLst>
          </p:cNvPr>
          <p:cNvSpPr txBox="1"/>
          <p:nvPr/>
        </p:nvSpPr>
        <p:spPr>
          <a:xfrm>
            <a:off x="202198" y="4401174"/>
            <a:ext cx="1601529" cy="369332"/>
          </a:xfrm>
          <a:prstGeom prst="rect">
            <a:avLst/>
          </a:prstGeom>
          <a:noFill/>
        </p:spPr>
        <p:txBody>
          <a:bodyPr wrap="none" rtlCol="0">
            <a:spAutoFit/>
          </a:bodyPr>
          <a:lstStyle/>
          <a:p>
            <a:r>
              <a:rPr lang="en-US" dirty="0">
                <a:solidFill>
                  <a:schemeClr val="bg1">
                    <a:lumMod val="65000"/>
                  </a:schemeClr>
                </a:solidFill>
              </a:rPr>
              <a:t>branch: master</a:t>
            </a:r>
          </a:p>
        </p:txBody>
      </p:sp>
      <p:sp>
        <p:nvSpPr>
          <p:cNvPr id="67" name="TextBox 66">
            <a:extLst>
              <a:ext uri="{FF2B5EF4-FFF2-40B4-BE49-F238E27FC236}">
                <a16:creationId xmlns:a16="http://schemas.microsoft.com/office/drawing/2014/main" id="{7FB5EB46-10DC-7948-96EB-407DA5ECBDBA}"/>
              </a:ext>
            </a:extLst>
          </p:cNvPr>
          <p:cNvSpPr txBox="1"/>
          <p:nvPr/>
        </p:nvSpPr>
        <p:spPr>
          <a:xfrm>
            <a:off x="236704" y="4815242"/>
            <a:ext cx="1783373" cy="369332"/>
          </a:xfrm>
          <a:prstGeom prst="rect">
            <a:avLst/>
          </a:prstGeom>
          <a:noFill/>
        </p:spPr>
        <p:txBody>
          <a:bodyPr wrap="none" rtlCol="0">
            <a:spAutoFit/>
          </a:bodyPr>
          <a:lstStyle/>
          <a:p>
            <a:r>
              <a:rPr lang="en-US" dirty="0">
                <a:solidFill>
                  <a:schemeClr val="bg1">
                    <a:lumMod val="65000"/>
                  </a:schemeClr>
                </a:solidFill>
              </a:rPr>
              <a:t>branch: </a:t>
            </a:r>
            <a:r>
              <a:rPr lang="en-US" dirty="0" err="1">
                <a:solidFill>
                  <a:schemeClr val="bg1">
                    <a:lumMod val="65000"/>
                  </a:schemeClr>
                </a:solidFill>
              </a:rPr>
              <a:t>NewIdea</a:t>
            </a:r>
            <a:endParaRPr lang="en-US" dirty="0">
              <a:solidFill>
                <a:schemeClr val="bg1">
                  <a:lumMod val="65000"/>
                </a:schemeClr>
              </a:solidFill>
            </a:endParaRPr>
          </a:p>
        </p:txBody>
      </p:sp>
      <p:sp>
        <p:nvSpPr>
          <p:cNvPr id="68" name="TextBox 67">
            <a:extLst>
              <a:ext uri="{FF2B5EF4-FFF2-40B4-BE49-F238E27FC236}">
                <a16:creationId xmlns:a16="http://schemas.microsoft.com/office/drawing/2014/main" id="{16002466-8432-034D-9D8E-D447F0BB00B3}"/>
              </a:ext>
            </a:extLst>
          </p:cNvPr>
          <p:cNvSpPr txBox="1"/>
          <p:nvPr/>
        </p:nvSpPr>
        <p:spPr>
          <a:xfrm>
            <a:off x="6146730" y="252516"/>
            <a:ext cx="6136616" cy="2031325"/>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 git add file1.R</a:t>
            </a:r>
          </a:p>
          <a:p>
            <a:r>
              <a:rPr lang="en-US" dirty="0">
                <a:latin typeface="Consolas" panose="020B0609020204030204" pitchFamily="49" charset="0"/>
                <a:cs typeface="Consolas" panose="020B0609020204030204" pitchFamily="49" charset="0"/>
              </a:rPr>
              <a:t>$ git branch </a:t>
            </a:r>
            <a:r>
              <a:rPr lang="en-US" dirty="0" err="1">
                <a:latin typeface="Consolas" panose="020B0609020204030204" pitchFamily="49" charset="0"/>
                <a:cs typeface="Consolas" panose="020B0609020204030204" pitchFamily="49" charset="0"/>
              </a:rPr>
              <a:t>NewIdea</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git add file1.R; git commit -m "add lines"</a:t>
            </a:r>
          </a:p>
          <a:p>
            <a:r>
              <a:rPr lang="en-US" dirty="0">
                <a:latin typeface="Consolas" panose="020B0609020204030204" pitchFamily="49" charset="0"/>
                <a:cs typeface="Consolas" panose="020B0609020204030204" pitchFamily="49" charset="0"/>
              </a:rPr>
              <a:t>$ git checkout </a:t>
            </a:r>
            <a:r>
              <a:rPr lang="en-US" dirty="0" err="1">
                <a:latin typeface="Consolas" panose="020B0609020204030204" pitchFamily="49" charset="0"/>
                <a:cs typeface="Consolas" panose="020B0609020204030204" pitchFamily="49" charset="0"/>
              </a:rPr>
              <a:t>NewIdea</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git add file1.R; git commit –m "remove lines"</a:t>
            </a:r>
          </a:p>
          <a:p>
            <a:r>
              <a:rPr lang="en-US" dirty="0">
                <a:latin typeface="Consolas" panose="020B0609020204030204" pitchFamily="49" charset="0"/>
                <a:cs typeface="Consolas" panose="020B0609020204030204" pitchFamily="49" charset="0"/>
              </a:rPr>
              <a:t>$ git checkout master</a:t>
            </a:r>
          </a:p>
          <a:p>
            <a:r>
              <a:rPr lang="en-US" dirty="0">
                <a:latin typeface="Consolas" panose="020B0609020204030204" pitchFamily="49" charset="0"/>
                <a:cs typeface="Consolas" panose="020B0609020204030204" pitchFamily="49" charset="0"/>
              </a:rPr>
              <a:t>$ git merge </a:t>
            </a:r>
            <a:r>
              <a:rPr lang="en-US" dirty="0" err="1">
                <a:latin typeface="Consolas" panose="020B0609020204030204" pitchFamily="49" charset="0"/>
                <a:cs typeface="Consolas" panose="020B0609020204030204" pitchFamily="49" charset="0"/>
              </a:rPr>
              <a:t>NewIdea</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13540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8">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8">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8">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8">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5CD77-8883-3547-80D8-C016E8100D9E}"/>
              </a:ext>
            </a:extLst>
          </p:cNvPr>
          <p:cNvSpPr>
            <a:spLocks noGrp="1"/>
          </p:cNvSpPr>
          <p:nvPr>
            <p:ph type="title"/>
          </p:nvPr>
        </p:nvSpPr>
        <p:spPr>
          <a:xfrm>
            <a:off x="838200" y="84425"/>
            <a:ext cx="10515600" cy="1325563"/>
          </a:xfrm>
        </p:spPr>
        <p:txBody>
          <a:bodyPr/>
          <a:lstStyle/>
          <a:p>
            <a:r>
              <a:rPr lang="en-US" dirty="0"/>
              <a:t>Merge conflicts</a:t>
            </a:r>
          </a:p>
        </p:txBody>
      </p:sp>
      <p:sp>
        <p:nvSpPr>
          <p:cNvPr id="3" name="Content Placeholder 2">
            <a:extLst>
              <a:ext uri="{FF2B5EF4-FFF2-40B4-BE49-F238E27FC236}">
                <a16:creationId xmlns:a16="http://schemas.microsoft.com/office/drawing/2014/main" id="{5AAE23B3-258A-9E4D-9156-73ECA1E9500E}"/>
              </a:ext>
            </a:extLst>
          </p:cNvPr>
          <p:cNvSpPr>
            <a:spLocks noGrp="1"/>
          </p:cNvSpPr>
          <p:nvPr>
            <p:ph idx="1"/>
          </p:nvPr>
        </p:nvSpPr>
        <p:spPr>
          <a:xfrm>
            <a:off x="838200" y="1127354"/>
            <a:ext cx="10515600" cy="5290071"/>
          </a:xfrm>
        </p:spPr>
        <p:txBody>
          <a:bodyPr>
            <a:normAutofit fontScale="85000" lnSpcReduction="20000"/>
          </a:bodyPr>
          <a:lstStyle/>
          <a:p>
            <a:r>
              <a:rPr lang="en-US" dirty="0"/>
              <a:t>Git will automatically merge changes unless the same part of a file has two different sets of edits</a:t>
            </a:r>
          </a:p>
          <a:p>
            <a:r>
              <a:rPr lang="en-US" dirty="0"/>
              <a:t>Git will tell you which file has the conflict</a:t>
            </a:r>
          </a:p>
          <a:p>
            <a:r>
              <a:rPr lang="en-US" dirty="0"/>
              <a:t>Conflicting sections will be wrapped in &lt;&lt;&lt;&lt;&lt;&lt;&lt; &gt;&gt;&gt;&gt;&gt;&gt;&gt; symbols</a:t>
            </a:r>
            <a:br>
              <a:rPr lang="en-US" dirty="0"/>
            </a:br>
            <a:br>
              <a:rPr lang="en-US" dirty="0"/>
            </a:br>
            <a:br>
              <a:rPr lang="en-US" dirty="0"/>
            </a:br>
            <a:br>
              <a:rPr lang="en-US" dirty="0"/>
            </a:br>
            <a:br>
              <a:rPr lang="en-US" dirty="0"/>
            </a:br>
            <a:endParaRPr lang="en-US" dirty="0"/>
          </a:p>
          <a:p>
            <a:pPr marL="0" indent="0">
              <a:buNone/>
            </a:pPr>
            <a:br>
              <a:rPr lang="en-US" sz="2600" dirty="0">
                <a:latin typeface="Consolas" panose="020B0609020204030204" pitchFamily="49" charset="0"/>
                <a:cs typeface="Consolas" panose="020B0609020204030204" pitchFamily="49" charset="0"/>
              </a:rPr>
            </a:br>
            <a:endParaRPr lang="en-GB" sz="2600" dirty="0">
              <a:latin typeface="Consolas" panose="020B0609020204030204" pitchFamily="49" charset="0"/>
              <a:cs typeface="Consolas" panose="020B0609020204030204" pitchFamily="49" charset="0"/>
            </a:endParaRPr>
          </a:p>
          <a:p>
            <a:pPr marL="0" indent="0">
              <a:buNone/>
            </a:pPr>
            <a:endParaRPr lang="en-GB" sz="2600" dirty="0">
              <a:latin typeface="Consolas" panose="020B0609020204030204" pitchFamily="49" charset="0"/>
              <a:cs typeface="Consolas" panose="020B0609020204030204" pitchFamily="49" charset="0"/>
            </a:endParaRPr>
          </a:p>
          <a:p>
            <a:br>
              <a:rPr lang="en-US" dirty="0"/>
            </a:br>
            <a:br>
              <a:rPr lang="en-US" dirty="0"/>
            </a:br>
            <a:r>
              <a:rPr lang="en-US" dirty="0"/>
              <a:t>Manually edit the file to resolve the changes, then</a:t>
            </a:r>
            <a:br>
              <a:rPr lang="en-US" dirty="0"/>
            </a:br>
            <a:br>
              <a:rPr lang="en-US" dirty="0"/>
            </a:br>
            <a:r>
              <a:rPr lang="en-US" dirty="0">
                <a:latin typeface="Consolas" panose="020B0609020204030204" pitchFamily="49" charset="0"/>
                <a:cs typeface="Consolas" panose="020B0609020204030204" pitchFamily="49" charset="0"/>
              </a:rPr>
              <a:t>   git add </a:t>
            </a:r>
            <a:r>
              <a:rPr lang="en-US" dirty="0" err="1">
                <a:latin typeface="Consolas" panose="020B0609020204030204" pitchFamily="49" charset="0"/>
                <a:cs typeface="Consolas" panose="020B0609020204030204" pitchFamily="49" charset="0"/>
              </a:rPr>
              <a:t>file.txt</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git commit -m “message”</a:t>
            </a:r>
          </a:p>
          <a:p>
            <a:endParaRPr lang="en-US" dirty="0"/>
          </a:p>
          <a:p>
            <a:endParaRPr lang="en-US" dirty="0"/>
          </a:p>
        </p:txBody>
      </p:sp>
      <p:sp>
        <p:nvSpPr>
          <p:cNvPr id="5" name="Rectangle 4">
            <a:extLst>
              <a:ext uri="{FF2B5EF4-FFF2-40B4-BE49-F238E27FC236}">
                <a16:creationId xmlns:a16="http://schemas.microsoft.com/office/drawing/2014/main" id="{207A5A29-A9D4-4749-8819-3EA225363B9F}"/>
              </a:ext>
            </a:extLst>
          </p:cNvPr>
          <p:cNvSpPr/>
          <p:nvPr/>
        </p:nvSpPr>
        <p:spPr>
          <a:xfrm>
            <a:off x="2050472" y="2479727"/>
            <a:ext cx="6096000" cy="2585323"/>
          </a:xfrm>
          <a:prstGeom prst="rect">
            <a:avLst/>
          </a:prstGeom>
        </p:spPr>
        <p:style>
          <a:lnRef idx="2">
            <a:schemeClr val="dk1">
              <a:shade val="50000"/>
            </a:schemeClr>
          </a:lnRef>
          <a:fillRef idx="1">
            <a:schemeClr val="dk1"/>
          </a:fillRef>
          <a:effectRef idx="0">
            <a:schemeClr val="dk1"/>
          </a:effectRef>
          <a:fontRef idx="minor">
            <a:schemeClr val="lt1"/>
          </a:fontRef>
        </p:style>
        <p:txBody>
          <a:bodyPr>
            <a:spAutoFit/>
          </a:bodyPr>
          <a:lstStyle/>
          <a:p>
            <a:r>
              <a:rPr lang="en-GB" b="1" dirty="0">
                <a:latin typeface="Consolas" panose="020B0609020204030204" pitchFamily="49" charset="0"/>
                <a:cs typeface="Consolas" panose="020B0609020204030204" pitchFamily="49" charset="0"/>
              </a:rPr>
              <a:t>&lt;&lt;&lt;&lt;&lt;&lt;&lt; </a:t>
            </a:r>
            <a:r>
              <a:rPr lang="en-GB" dirty="0" err="1">
                <a:latin typeface="Consolas" panose="020B0609020204030204" pitchFamily="49" charset="0"/>
                <a:cs typeface="Consolas" panose="020B0609020204030204" pitchFamily="49" charset="0"/>
              </a:rPr>
              <a:t>BRANCH_A:file.txt</a:t>
            </a:r>
            <a:br>
              <a:rPr lang="en-GB" dirty="0">
                <a:latin typeface="Consolas" panose="020B0609020204030204" pitchFamily="49" charset="0"/>
                <a:cs typeface="Consolas" panose="020B0609020204030204" pitchFamily="49" charset="0"/>
              </a:rPr>
            </a:br>
            <a:br>
              <a:rPr lang="en-GB" dirty="0">
                <a:latin typeface="Consolas" panose="020B0609020204030204" pitchFamily="49" charset="0"/>
                <a:cs typeface="Consolas" panose="020B0609020204030204" pitchFamily="49" charset="0"/>
              </a:rPr>
            </a:br>
            <a:r>
              <a:rPr lang="en-GB" i="1" dirty="0">
                <a:latin typeface="Consolas" panose="020B0609020204030204" pitchFamily="49" charset="0"/>
                <a:cs typeface="Consolas" panose="020B0609020204030204" pitchFamily="49" charset="0"/>
              </a:rPr>
              <a:t>CHANGES FROM BRANCH_A</a:t>
            </a:r>
            <a:br>
              <a:rPr lang="en-GB" i="1" dirty="0">
                <a:latin typeface="Consolas" panose="020B0609020204030204" pitchFamily="49" charset="0"/>
                <a:cs typeface="Consolas" panose="020B0609020204030204" pitchFamily="49" charset="0"/>
              </a:rPr>
            </a:br>
            <a:br>
              <a:rPr lang="en-GB" i="1" dirty="0">
                <a:latin typeface="Consolas" panose="020B0609020204030204" pitchFamily="49" charset="0"/>
                <a:cs typeface="Consolas" panose="020B0609020204030204" pitchFamily="49" charset="0"/>
              </a:rPr>
            </a:br>
            <a:r>
              <a:rPr lang="en-GB" b="1" dirty="0">
                <a:latin typeface="Consolas" panose="020B0609020204030204" pitchFamily="49" charset="0"/>
                <a:cs typeface="Consolas" panose="020B0609020204030204" pitchFamily="49" charset="0"/>
              </a:rPr>
              <a:t>=======</a:t>
            </a:r>
            <a:br>
              <a:rPr lang="en-GB" b="1" dirty="0">
                <a:latin typeface="Consolas" panose="020B0609020204030204" pitchFamily="49" charset="0"/>
                <a:cs typeface="Consolas" panose="020B0609020204030204" pitchFamily="49" charset="0"/>
              </a:rPr>
            </a:br>
            <a:br>
              <a:rPr lang="en-GB" b="1" dirty="0">
                <a:latin typeface="Consolas" panose="020B0609020204030204" pitchFamily="49" charset="0"/>
                <a:cs typeface="Consolas" panose="020B0609020204030204" pitchFamily="49" charset="0"/>
              </a:rPr>
            </a:br>
            <a:r>
              <a:rPr lang="en-GB" i="1" dirty="0">
                <a:latin typeface="Consolas" panose="020B0609020204030204" pitchFamily="49" charset="0"/>
                <a:cs typeface="Consolas" panose="020B0609020204030204" pitchFamily="49" charset="0"/>
              </a:rPr>
              <a:t>CHANGES FROM BRANCH_B</a:t>
            </a:r>
            <a:br>
              <a:rPr lang="en-GB" i="1" dirty="0">
                <a:latin typeface="Consolas" panose="020B0609020204030204" pitchFamily="49" charset="0"/>
                <a:cs typeface="Consolas" panose="020B0609020204030204" pitchFamily="49" charset="0"/>
              </a:rPr>
            </a:br>
            <a:br>
              <a:rPr lang="en-GB" i="1" dirty="0">
                <a:latin typeface="Consolas" panose="020B0609020204030204" pitchFamily="49" charset="0"/>
                <a:cs typeface="Consolas" panose="020B0609020204030204" pitchFamily="49" charset="0"/>
              </a:rPr>
            </a:br>
            <a:r>
              <a:rPr lang="en-GB" b="1" dirty="0">
                <a:latin typeface="Consolas" panose="020B0609020204030204" pitchFamily="49" charset="0"/>
                <a:cs typeface="Consolas" panose="020B0609020204030204" pitchFamily="49" charset="0"/>
              </a:rPr>
              <a:t>&gt;&gt;&gt;&gt;&gt;&gt;&gt; </a:t>
            </a:r>
            <a:r>
              <a:rPr lang="en-GB" dirty="0" err="1">
                <a:latin typeface="Consolas" panose="020B0609020204030204" pitchFamily="49" charset="0"/>
                <a:cs typeface="Consolas" panose="020B0609020204030204" pitchFamily="49" charset="0"/>
              </a:rPr>
              <a:t>BRANCH_B:file.txt</a:t>
            </a:r>
            <a:endParaRPr lang="en-US" dirty="0"/>
          </a:p>
        </p:txBody>
      </p:sp>
    </p:spTree>
    <p:extLst>
      <p:ext uri="{BB962C8B-B14F-4D97-AF65-F5344CB8AC3E}">
        <p14:creationId xmlns:p14="http://schemas.microsoft.com/office/powerpoint/2010/main" val="3563862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BCB5B45-D6A6-C845-A6AB-3D1989AB0E2C}"/>
              </a:ext>
            </a:extLst>
          </p:cNvPr>
          <p:cNvGraphicFramePr>
            <a:graphicFrameLocks noGrp="1"/>
          </p:cNvGraphicFramePr>
          <p:nvPr>
            <p:ph idx="1"/>
            <p:extLst>
              <p:ext uri="{D42A27DB-BD31-4B8C-83A1-F6EECF244321}">
                <p14:modId xmlns:p14="http://schemas.microsoft.com/office/powerpoint/2010/main" val="2574605407"/>
              </p:ext>
            </p:extLst>
          </p:nvPr>
        </p:nvGraphicFramePr>
        <p:xfrm>
          <a:off x="838200" y="149685"/>
          <a:ext cx="10671313" cy="6251289"/>
        </p:xfrm>
        <a:graphic>
          <a:graphicData uri="http://schemas.openxmlformats.org/drawingml/2006/table">
            <a:tbl>
              <a:tblPr firstRow="1" bandRow="1">
                <a:tableStyleId>{5C22544A-7EE6-4342-B048-85BDC9FD1C3A}</a:tableStyleId>
              </a:tblPr>
              <a:tblGrid>
                <a:gridCol w="6793405">
                  <a:extLst>
                    <a:ext uri="{9D8B030D-6E8A-4147-A177-3AD203B41FA5}">
                      <a16:colId xmlns:a16="http://schemas.microsoft.com/office/drawing/2014/main" val="14048688"/>
                    </a:ext>
                  </a:extLst>
                </a:gridCol>
                <a:gridCol w="3877908">
                  <a:extLst>
                    <a:ext uri="{9D8B030D-6E8A-4147-A177-3AD203B41FA5}">
                      <a16:colId xmlns:a16="http://schemas.microsoft.com/office/drawing/2014/main" val="2437671003"/>
                    </a:ext>
                  </a:extLst>
                </a:gridCol>
              </a:tblGrid>
              <a:tr h="352138">
                <a:tc>
                  <a:txBody>
                    <a:bodyPr/>
                    <a:lstStyle/>
                    <a:p>
                      <a:r>
                        <a:rPr lang="en-US" dirty="0"/>
                        <a:t>Command</a:t>
                      </a:r>
                    </a:p>
                  </a:txBody>
                  <a:tcPr/>
                </a:tc>
                <a:tc>
                  <a:txBody>
                    <a:bodyPr/>
                    <a:lstStyle/>
                    <a:p>
                      <a:r>
                        <a:rPr lang="en-US" dirty="0"/>
                        <a:t>Description</a:t>
                      </a:r>
                    </a:p>
                  </a:txBody>
                  <a:tcPr/>
                </a:tc>
                <a:extLst>
                  <a:ext uri="{0D108BD9-81ED-4DB2-BD59-A6C34878D82A}">
                    <a16:rowId xmlns:a16="http://schemas.microsoft.com/office/drawing/2014/main" val="1576213988"/>
                  </a:ext>
                </a:extLst>
              </a:tr>
              <a:tr h="455259">
                <a:tc>
                  <a:txBody>
                    <a:bodyPr/>
                    <a:lstStyle/>
                    <a:p>
                      <a:r>
                        <a:rPr lang="en-US" dirty="0">
                          <a:latin typeface="Consolas" panose="020B0609020204030204" pitchFamily="49" charset="0"/>
                          <a:cs typeface="Consolas" panose="020B0609020204030204" pitchFamily="49" charset="0"/>
                        </a:rPr>
                        <a:t>git clone </a:t>
                      </a:r>
                      <a:r>
                        <a:rPr lang="en-US" i="1" dirty="0" err="1">
                          <a:latin typeface="Consolas" panose="020B0609020204030204" pitchFamily="49" charset="0"/>
                          <a:cs typeface="Consolas" panose="020B0609020204030204" pitchFamily="49" charset="0"/>
                        </a:rPr>
                        <a:t>user@remote.server:repository-name.git</a:t>
                      </a:r>
                      <a:endParaRPr lang="en-US" i="1" dirty="0">
                        <a:latin typeface="Consolas" panose="020B0609020204030204" pitchFamily="49" charset="0"/>
                        <a:cs typeface="Consolas" panose="020B0609020204030204" pitchFamily="49" charset="0"/>
                      </a:endParaRPr>
                    </a:p>
                  </a:txBody>
                  <a:tcPr/>
                </a:tc>
                <a:tc>
                  <a:txBody>
                    <a:bodyPr/>
                    <a:lstStyle/>
                    <a:p>
                      <a:r>
                        <a:rPr lang="en-US" sz="1600" dirty="0"/>
                        <a:t>Make a local copy of a repository</a:t>
                      </a:r>
                    </a:p>
                  </a:txBody>
                  <a:tcPr/>
                </a:tc>
                <a:extLst>
                  <a:ext uri="{0D108BD9-81ED-4DB2-BD59-A6C34878D82A}">
                    <a16:rowId xmlns:a16="http://schemas.microsoft.com/office/drawing/2014/main" val="891791224"/>
                  </a:ext>
                </a:extLst>
              </a:tr>
              <a:tr h="557552">
                <a:tc>
                  <a:txBody>
                    <a:bodyPr/>
                    <a:lstStyle/>
                    <a:p>
                      <a:r>
                        <a:rPr lang="en-US" i="0" dirty="0">
                          <a:latin typeface="Consolas" panose="020B0609020204030204" pitchFamily="49" charset="0"/>
                          <a:cs typeface="Consolas" panose="020B0609020204030204" pitchFamily="49" charset="0"/>
                        </a:rPr>
                        <a:t>git status</a:t>
                      </a:r>
                    </a:p>
                  </a:txBody>
                  <a:tcPr/>
                </a:tc>
                <a:tc>
                  <a:txBody>
                    <a:bodyPr/>
                    <a:lstStyle/>
                    <a:p>
                      <a:r>
                        <a:rPr lang="en-US" sz="1600" dirty="0"/>
                        <a:t>Compare state of working copy to last commit</a:t>
                      </a:r>
                    </a:p>
                  </a:txBody>
                  <a:tcPr/>
                </a:tc>
                <a:extLst>
                  <a:ext uri="{0D108BD9-81ED-4DB2-BD59-A6C34878D82A}">
                    <a16:rowId xmlns:a16="http://schemas.microsoft.com/office/drawing/2014/main" val="1084093582"/>
                  </a:ext>
                </a:extLst>
              </a:tr>
              <a:tr h="557552">
                <a:tc>
                  <a:txBody>
                    <a:bodyPr/>
                    <a:lstStyle/>
                    <a:p>
                      <a:r>
                        <a:rPr lang="en-US" i="0" dirty="0">
                          <a:latin typeface="Consolas" panose="020B0609020204030204" pitchFamily="49" charset="0"/>
                          <a:cs typeface="Consolas" panose="020B0609020204030204" pitchFamily="49" charset="0"/>
                        </a:rPr>
                        <a:t>git diff</a:t>
                      </a:r>
                    </a:p>
                  </a:txBody>
                  <a:tcPr/>
                </a:tc>
                <a:tc>
                  <a:txBody>
                    <a:bodyPr/>
                    <a:lstStyle/>
                    <a:p>
                      <a:r>
                        <a:rPr lang="en-US" sz="1600" dirty="0"/>
                        <a:t>Display changes in working copy against last commit</a:t>
                      </a:r>
                    </a:p>
                  </a:txBody>
                  <a:tcPr/>
                </a:tc>
                <a:extLst>
                  <a:ext uri="{0D108BD9-81ED-4DB2-BD59-A6C34878D82A}">
                    <a16:rowId xmlns:a16="http://schemas.microsoft.com/office/drawing/2014/main" val="2737904798"/>
                  </a:ext>
                </a:extLst>
              </a:tr>
              <a:tr h="352138">
                <a:tc>
                  <a:txBody>
                    <a:bodyPr/>
                    <a:lstStyle/>
                    <a:p>
                      <a:r>
                        <a:rPr lang="en-US" dirty="0">
                          <a:latin typeface="Consolas" panose="020B0609020204030204" pitchFamily="49" charset="0"/>
                          <a:cs typeface="Consolas" panose="020B0609020204030204" pitchFamily="49" charset="0"/>
                        </a:rPr>
                        <a:t>git add </a:t>
                      </a:r>
                      <a:r>
                        <a:rPr lang="en-US" i="1" dirty="0">
                          <a:latin typeface="Consolas" panose="020B0609020204030204" pitchFamily="49" charset="0"/>
                          <a:cs typeface="Consolas" panose="020B0609020204030204" pitchFamily="49" charset="0"/>
                        </a:rPr>
                        <a:t>file1 file2</a:t>
                      </a:r>
                    </a:p>
                  </a:txBody>
                  <a:tcPr/>
                </a:tc>
                <a:tc>
                  <a:txBody>
                    <a:bodyPr/>
                    <a:lstStyle/>
                    <a:p>
                      <a:r>
                        <a:rPr lang="en-US" sz="1600" dirty="0"/>
                        <a:t>Add changes to the staging area</a:t>
                      </a:r>
                    </a:p>
                  </a:txBody>
                  <a:tcPr/>
                </a:tc>
                <a:extLst>
                  <a:ext uri="{0D108BD9-81ED-4DB2-BD59-A6C34878D82A}">
                    <a16:rowId xmlns:a16="http://schemas.microsoft.com/office/drawing/2014/main" val="3644344899"/>
                  </a:ext>
                </a:extLst>
              </a:tr>
              <a:tr h="352138">
                <a:tc>
                  <a:txBody>
                    <a:bodyPr/>
                    <a:lstStyle/>
                    <a:p>
                      <a:r>
                        <a:rPr lang="en-US" i="0" dirty="0">
                          <a:latin typeface="Consolas" panose="020B0609020204030204" pitchFamily="49" charset="0"/>
                          <a:cs typeface="Consolas" panose="020B0609020204030204" pitchFamily="49" charset="0"/>
                        </a:rPr>
                        <a:t>git add -</a:t>
                      </a:r>
                      <a:r>
                        <a:rPr lang="en-US" i="0" dirty="0" err="1">
                          <a:latin typeface="Consolas" panose="020B0609020204030204" pitchFamily="49" charset="0"/>
                          <a:cs typeface="Consolas" panose="020B0609020204030204" pitchFamily="49" charset="0"/>
                        </a:rPr>
                        <a:t>i</a:t>
                      </a:r>
                      <a:endParaRPr lang="en-US" i="0" dirty="0">
                        <a:latin typeface="Consolas" panose="020B0609020204030204" pitchFamily="49" charset="0"/>
                        <a:cs typeface="Consolas" panose="020B0609020204030204" pitchFamily="49" charset="0"/>
                      </a:endParaRPr>
                    </a:p>
                  </a:txBody>
                  <a:tcPr/>
                </a:tc>
                <a:tc>
                  <a:txBody>
                    <a:bodyPr/>
                    <a:lstStyle/>
                    <a:p>
                      <a:r>
                        <a:rPr lang="en-US" sz="1600" dirty="0"/>
                        <a:t>Modify the staging index</a:t>
                      </a:r>
                    </a:p>
                  </a:txBody>
                  <a:tcPr/>
                </a:tc>
                <a:extLst>
                  <a:ext uri="{0D108BD9-81ED-4DB2-BD59-A6C34878D82A}">
                    <a16:rowId xmlns:a16="http://schemas.microsoft.com/office/drawing/2014/main" val="2135923368"/>
                  </a:ext>
                </a:extLst>
              </a:tr>
              <a:tr h="352138">
                <a:tc>
                  <a:txBody>
                    <a:bodyPr/>
                    <a:lstStyle/>
                    <a:p>
                      <a:r>
                        <a:rPr lang="en-US" b="0" i="0" dirty="0">
                          <a:latin typeface="Consolas" panose="020B0609020204030204" pitchFamily="49" charset="0"/>
                          <a:cs typeface="Consolas" panose="020B0609020204030204" pitchFamily="49" charset="0"/>
                        </a:rPr>
                        <a:t>git rm </a:t>
                      </a:r>
                      <a:r>
                        <a:rPr lang="en-US" b="0" i="1" dirty="0">
                          <a:latin typeface="Consolas" panose="020B0609020204030204" pitchFamily="49" charset="0"/>
                          <a:cs typeface="Consolas" panose="020B0609020204030204" pitchFamily="49" charset="0"/>
                        </a:rPr>
                        <a:t>file1</a:t>
                      </a:r>
                    </a:p>
                  </a:txBody>
                  <a:tcPr/>
                </a:tc>
                <a:tc>
                  <a:txBody>
                    <a:bodyPr/>
                    <a:lstStyle/>
                    <a:p>
                      <a:r>
                        <a:rPr lang="en-US" sz="1600" dirty="0"/>
                        <a:t>Stage a file for removal</a:t>
                      </a:r>
                    </a:p>
                  </a:txBody>
                  <a:tcPr/>
                </a:tc>
                <a:extLst>
                  <a:ext uri="{0D108BD9-81ED-4DB2-BD59-A6C34878D82A}">
                    <a16:rowId xmlns:a16="http://schemas.microsoft.com/office/drawing/2014/main" val="3896735982"/>
                  </a:ext>
                </a:extLst>
              </a:tr>
              <a:tr h="352138">
                <a:tc>
                  <a:txBody>
                    <a:bodyPr/>
                    <a:lstStyle/>
                    <a:p>
                      <a:r>
                        <a:rPr lang="en-US" b="0" i="0" dirty="0">
                          <a:latin typeface="Consolas" panose="020B0609020204030204" pitchFamily="49" charset="0"/>
                          <a:cs typeface="Consolas" panose="020B0609020204030204" pitchFamily="49" charset="0"/>
                        </a:rPr>
                        <a:t>git mv </a:t>
                      </a:r>
                      <a:r>
                        <a:rPr lang="en-US" b="0" i="1" dirty="0">
                          <a:latin typeface="Consolas" panose="020B0609020204030204" pitchFamily="49" charset="0"/>
                          <a:cs typeface="Consolas" panose="020B0609020204030204" pitchFamily="49" charset="0"/>
                        </a:rPr>
                        <a:t>file1 </a:t>
                      </a:r>
                      <a:r>
                        <a:rPr lang="en-US" b="0" i="1" dirty="0" err="1">
                          <a:latin typeface="Consolas" panose="020B0609020204030204" pitchFamily="49" charset="0"/>
                          <a:cs typeface="Consolas" panose="020B0609020204030204" pitchFamily="49" charset="0"/>
                        </a:rPr>
                        <a:t>fileOne</a:t>
                      </a:r>
                      <a:endParaRPr lang="en-US" b="0" i="1" dirty="0">
                        <a:latin typeface="Consolas" panose="020B0609020204030204" pitchFamily="49" charset="0"/>
                        <a:cs typeface="Consolas" panose="020B0609020204030204" pitchFamily="49" charset="0"/>
                      </a:endParaRPr>
                    </a:p>
                  </a:txBody>
                  <a:tcPr/>
                </a:tc>
                <a:tc>
                  <a:txBody>
                    <a:bodyPr/>
                    <a:lstStyle/>
                    <a:p>
                      <a:r>
                        <a:rPr lang="en-US" sz="1600" dirty="0"/>
                        <a:t>Rename a tracked file</a:t>
                      </a:r>
                    </a:p>
                  </a:txBody>
                  <a:tcPr/>
                </a:tc>
                <a:extLst>
                  <a:ext uri="{0D108BD9-81ED-4DB2-BD59-A6C34878D82A}">
                    <a16:rowId xmlns:a16="http://schemas.microsoft.com/office/drawing/2014/main" val="94807797"/>
                  </a:ext>
                </a:extLst>
              </a:tr>
              <a:tr h="553470">
                <a:tc>
                  <a:txBody>
                    <a:bodyPr/>
                    <a:lstStyle/>
                    <a:p>
                      <a:r>
                        <a:rPr lang="en-US" dirty="0">
                          <a:latin typeface="Consolas" panose="020B0609020204030204" pitchFamily="49" charset="0"/>
                          <a:cs typeface="Consolas" panose="020B0609020204030204" pitchFamily="49" charset="0"/>
                        </a:rPr>
                        <a:t>git commit –m </a:t>
                      </a:r>
                      <a:r>
                        <a:rPr lang="en-US" i="1" dirty="0">
                          <a:latin typeface="Consolas" panose="020B0609020204030204" pitchFamily="49" charset="0"/>
                          <a:cs typeface="Consolas" panose="020B0609020204030204" pitchFamily="49" charset="0"/>
                        </a:rPr>
                        <a:t>“Description of changes”</a:t>
                      </a:r>
                    </a:p>
                  </a:txBody>
                  <a:tcPr/>
                </a:tc>
                <a:tc>
                  <a:txBody>
                    <a:bodyPr/>
                    <a:lstStyle/>
                    <a:p>
                      <a:r>
                        <a:rPr lang="en-US" sz="1600" dirty="0"/>
                        <a:t>Commit staged changes to the repository</a:t>
                      </a:r>
                    </a:p>
                  </a:txBody>
                  <a:tcPr/>
                </a:tc>
                <a:extLst>
                  <a:ext uri="{0D108BD9-81ED-4DB2-BD59-A6C34878D82A}">
                    <a16:rowId xmlns:a16="http://schemas.microsoft.com/office/drawing/2014/main" val="2519682611"/>
                  </a:ext>
                </a:extLst>
              </a:tr>
              <a:tr h="352138">
                <a:tc>
                  <a:txBody>
                    <a:bodyPr/>
                    <a:lstStyle/>
                    <a:p>
                      <a:r>
                        <a:rPr lang="en-US" dirty="0">
                          <a:latin typeface="Consolas" panose="020B0609020204030204" pitchFamily="49" charset="0"/>
                          <a:cs typeface="Consolas" panose="020B0609020204030204" pitchFamily="49" charset="0"/>
                        </a:rPr>
                        <a:t>git push</a:t>
                      </a:r>
                    </a:p>
                  </a:txBody>
                  <a:tcPr/>
                </a:tc>
                <a:tc>
                  <a:txBody>
                    <a:bodyPr/>
                    <a:lstStyle/>
                    <a:p>
                      <a:r>
                        <a:rPr lang="en-US" sz="1600" dirty="0"/>
                        <a:t>Send changes to a remote copy</a:t>
                      </a:r>
                    </a:p>
                  </a:txBody>
                  <a:tcPr/>
                </a:tc>
                <a:extLst>
                  <a:ext uri="{0D108BD9-81ED-4DB2-BD59-A6C34878D82A}">
                    <a16:rowId xmlns:a16="http://schemas.microsoft.com/office/drawing/2014/main" val="592714849"/>
                  </a:ext>
                </a:extLst>
              </a:tr>
              <a:tr h="352138">
                <a:tc>
                  <a:txBody>
                    <a:bodyPr/>
                    <a:lstStyle/>
                    <a:p>
                      <a:r>
                        <a:rPr lang="en-US" dirty="0">
                          <a:latin typeface="Consolas" panose="020B0609020204030204" pitchFamily="49" charset="0"/>
                          <a:cs typeface="Consolas" panose="020B0609020204030204" pitchFamily="49" charset="0"/>
                        </a:rPr>
                        <a:t>git pull</a:t>
                      </a:r>
                    </a:p>
                  </a:txBody>
                  <a:tcPr/>
                </a:tc>
                <a:tc>
                  <a:txBody>
                    <a:bodyPr/>
                    <a:lstStyle/>
                    <a:p>
                      <a:r>
                        <a:rPr lang="en-US" sz="1600" dirty="0"/>
                        <a:t>Receive changes from a remote copy</a:t>
                      </a:r>
                    </a:p>
                  </a:txBody>
                  <a:tcPr/>
                </a:tc>
                <a:extLst>
                  <a:ext uri="{0D108BD9-81ED-4DB2-BD59-A6C34878D82A}">
                    <a16:rowId xmlns:a16="http://schemas.microsoft.com/office/drawing/2014/main" val="2020477391"/>
                  </a:ext>
                </a:extLst>
              </a:tr>
              <a:tr h="352138">
                <a:tc>
                  <a:txBody>
                    <a:bodyPr/>
                    <a:lstStyle/>
                    <a:p>
                      <a:r>
                        <a:rPr lang="en-US" dirty="0">
                          <a:latin typeface="Consolas" panose="020B0609020204030204" pitchFamily="49" charset="0"/>
                          <a:cs typeface="Consolas" panose="020B0609020204030204" pitchFamily="49" charset="0"/>
                        </a:rPr>
                        <a:t>git branch </a:t>
                      </a:r>
                      <a:r>
                        <a:rPr lang="en-US" i="1" dirty="0">
                          <a:latin typeface="Consolas" panose="020B0609020204030204" pitchFamily="49" charset="0"/>
                          <a:cs typeface="Consolas" panose="020B0609020204030204" pitchFamily="49" charset="0"/>
                        </a:rPr>
                        <a:t>topic</a:t>
                      </a:r>
                    </a:p>
                  </a:txBody>
                  <a:tcPr/>
                </a:tc>
                <a:tc>
                  <a:txBody>
                    <a:bodyPr/>
                    <a:lstStyle/>
                    <a:p>
                      <a:r>
                        <a:rPr lang="en-US" sz="1600" dirty="0"/>
                        <a:t>Create a new branch</a:t>
                      </a:r>
                    </a:p>
                  </a:txBody>
                  <a:tcPr/>
                </a:tc>
                <a:extLst>
                  <a:ext uri="{0D108BD9-81ED-4DB2-BD59-A6C34878D82A}">
                    <a16:rowId xmlns:a16="http://schemas.microsoft.com/office/drawing/2014/main" val="2001332508"/>
                  </a:ext>
                </a:extLst>
              </a:tr>
              <a:tr h="557552">
                <a:tc>
                  <a:txBody>
                    <a:bodyPr/>
                    <a:lstStyle/>
                    <a:p>
                      <a:r>
                        <a:rPr lang="en-US" dirty="0">
                          <a:latin typeface="Consolas" panose="020B0609020204030204" pitchFamily="49" charset="0"/>
                          <a:cs typeface="Consolas" panose="020B0609020204030204" pitchFamily="49" charset="0"/>
                        </a:rPr>
                        <a:t>git checkout </a:t>
                      </a:r>
                      <a:r>
                        <a:rPr lang="en-US" i="1" dirty="0">
                          <a:latin typeface="Consolas" panose="020B0609020204030204" pitchFamily="49" charset="0"/>
                          <a:cs typeface="Consolas" panose="020B0609020204030204" pitchFamily="49" charset="0"/>
                        </a:rPr>
                        <a:t>topic</a:t>
                      </a:r>
                    </a:p>
                  </a:txBody>
                  <a:tcPr/>
                </a:tc>
                <a:tc>
                  <a:txBody>
                    <a:bodyPr/>
                    <a:lstStyle/>
                    <a:p>
                      <a:r>
                        <a:rPr lang="en-US" sz="1600" dirty="0"/>
                        <a:t>Set the working copy to a branch or previous commit</a:t>
                      </a:r>
                    </a:p>
                  </a:txBody>
                  <a:tcPr/>
                </a:tc>
                <a:extLst>
                  <a:ext uri="{0D108BD9-81ED-4DB2-BD59-A6C34878D82A}">
                    <a16:rowId xmlns:a16="http://schemas.microsoft.com/office/drawing/2014/main" val="1774821895"/>
                  </a:ext>
                </a:extLst>
              </a:tr>
              <a:tr h="557552">
                <a:tc>
                  <a:txBody>
                    <a:bodyPr/>
                    <a:lstStyle/>
                    <a:p>
                      <a:r>
                        <a:rPr lang="en-US" i="0" dirty="0">
                          <a:latin typeface="Consolas" panose="020B0609020204030204" pitchFamily="49" charset="0"/>
                          <a:cs typeface="Consolas" panose="020B0609020204030204" pitchFamily="49" charset="0"/>
                        </a:rPr>
                        <a:t>git merge </a:t>
                      </a:r>
                      <a:r>
                        <a:rPr lang="en-US" i="1" dirty="0">
                          <a:latin typeface="Consolas" panose="020B0609020204030204" pitchFamily="49" charset="0"/>
                          <a:cs typeface="Consolas" panose="020B0609020204030204" pitchFamily="49" charset="0"/>
                        </a:rPr>
                        <a:t>topic</a:t>
                      </a:r>
                    </a:p>
                  </a:txBody>
                  <a:tcPr/>
                </a:tc>
                <a:tc>
                  <a:txBody>
                    <a:bodyPr/>
                    <a:lstStyle/>
                    <a:p>
                      <a:r>
                        <a:rPr lang="en-US" sz="1600" dirty="0"/>
                        <a:t>Merge specified branch with the currently checked-out branch</a:t>
                      </a:r>
                    </a:p>
                  </a:txBody>
                  <a:tcPr/>
                </a:tc>
                <a:extLst>
                  <a:ext uri="{0D108BD9-81ED-4DB2-BD59-A6C34878D82A}">
                    <a16:rowId xmlns:a16="http://schemas.microsoft.com/office/drawing/2014/main" val="2419914075"/>
                  </a:ext>
                </a:extLst>
              </a:tr>
            </a:tbl>
          </a:graphicData>
        </a:graphic>
      </p:graphicFrame>
      <p:sp>
        <p:nvSpPr>
          <p:cNvPr id="5" name="TextBox 4">
            <a:extLst>
              <a:ext uri="{FF2B5EF4-FFF2-40B4-BE49-F238E27FC236}">
                <a16:creationId xmlns:a16="http://schemas.microsoft.com/office/drawing/2014/main" id="{CE298425-6251-2B43-80F2-9561235ED0DB}"/>
              </a:ext>
            </a:extLst>
          </p:cNvPr>
          <p:cNvSpPr txBox="1"/>
          <p:nvPr/>
        </p:nvSpPr>
        <p:spPr>
          <a:xfrm>
            <a:off x="838200" y="6399944"/>
            <a:ext cx="6311536" cy="369332"/>
          </a:xfrm>
          <a:prstGeom prst="rect">
            <a:avLst/>
          </a:prstGeom>
          <a:noFill/>
        </p:spPr>
        <p:txBody>
          <a:bodyPr wrap="none" rtlCol="0">
            <a:spAutoFit/>
          </a:bodyPr>
          <a:lstStyle/>
          <a:p>
            <a:r>
              <a:rPr lang="en-US" u="sng" dirty="0"/>
              <a:t>Learn more:</a:t>
            </a:r>
            <a:r>
              <a:rPr lang="en-US" dirty="0"/>
              <a:t> Free “Pro Git” book </a:t>
            </a:r>
            <a:r>
              <a:rPr lang="en-US" dirty="0">
                <a:hlinkClick r:id="rId3"/>
              </a:rPr>
              <a:t>https://git-</a:t>
            </a:r>
            <a:r>
              <a:rPr lang="en-US" dirty="0" err="1">
                <a:hlinkClick r:id="rId3"/>
              </a:rPr>
              <a:t>scm.com</a:t>
            </a:r>
            <a:r>
              <a:rPr lang="en-US" dirty="0">
                <a:hlinkClick r:id="rId3"/>
              </a:rPr>
              <a:t>/book/</a:t>
            </a:r>
            <a:r>
              <a:rPr lang="en-US" dirty="0" err="1">
                <a:hlinkClick r:id="rId3"/>
              </a:rPr>
              <a:t>en</a:t>
            </a:r>
            <a:r>
              <a:rPr lang="en-US" dirty="0">
                <a:hlinkClick r:id="rId3"/>
              </a:rPr>
              <a:t>/v2</a:t>
            </a:r>
            <a:endParaRPr lang="en-US" dirty="0"/>
          </a:p>
        </p:txBody>
      </p:sp>
    </p:spTree>
    <p:extLst>
      <p:ext uri="{BB962C8B-B14F-4D97-AF65-F5344CB8AC3E}">
        <p14:creationId xmlns:p14="http://schemas.microsoft.com/office/powerpoint/2010/main" val="3538685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923</Words>
  <Application>Microsoft Macintosh PowerPoint</Application>
  <PresentationFormat>Widescreen</PresentationFormat>
  <Paragraphs>130</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Consolas</vt:lpstr>
      <vt:lpstr>Office Theme</vt:lpstr>
      <vt:lpstr>GitHub: Collaboration and Code Review</vt:lpstr>
      <vt:lpstr>PowerPoint Presentation</vt:lpstr>
      <vt:lpstr>Grasping git</vt:lpstr>
      <vt:lpstr>Example git session</vt:lpstr>
      <vt:lpstr>Branching and merging</vt:lpstr>
      <vt:lpstr>Merge conflicts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GitHub: Collaboration and Code Review</dc:title>
  <dc:creator>ADAMS Mark</dc:creator>
  <cp:lastModifiedBy>ADAMS Mark</cp:lastModifiedBy>
  <cp:revision>2</cp:revision>
  <dcterms:created xsi:type="dcterms:W3CDTF">2020-10-26T09:55:36Z</dcterms:created>
  <dcterms:modified xsi:type="dcterms:W3CDTF">2020-10-28T11:58:01Z</dcterms:modified>
</cp:coreProperties>
</file>