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sldIdLst>
    <p:sldId id="259" r:id="rId2"/>
    <p:sldId id="338" r:id="rId3"/>
    <p:sldId id="339" r:id="rId4"/>
    <p:sldId id="340" r:id="rId5"/>
    <p:sldId id="342" r:id="rId6"/>
    <p:sldId id="343" r:id="rId7"/>
    <p:sldId id="341" r:id="rId8"/>
    <p:sldId id="344" r:id="rId9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BB3603-6C36-45FC-A578-13DBE1B962D8}">
          <p14:sldIdLst>
            <p14:sldId id="259"/>
            <p14:sldId id="338"/>
            <p14:sldId id="339"/>
            <p14:sldId id="340"/>
            <p14:sldId id="342"/>
            <p14:sldId id="343"/>
            <p14:sldId id="341"/>
            <p14:sldId id="344"/>
          </p14:sldIdLst>
        </p14:section>
        <p14:section name="Untitled Section" id="{432EC247-E665-4773-91F1-28D8C2B8AD1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raab" initials="gr" lastIdx="1" clrIdx="0">
    <p:extLst>
      <p:ext uri="{19B8F6BF-5375-455C-9EA6-DF929625EA0E}">
        <p15:presenceInfo xmlns:p15="http://schemas.microsoft.com/office/powerpoint/2012/main" userId="9085242e18f268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7E"/>
    <a:srgbClr val="96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69213" autoAdjust="0"/>
  </p:normalViewPr>
  <p:slideViewPr>
    <p:cSldViewPr snapToGrid="0" showGuides="1">
      <p:cViewPr varScale="1">
        <p:scale>
          <a:sx n="79" d="100"/>
          <a:sy n="79" d="100"/>
        </p:scale>
        <p:origin x="16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82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9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12E344-C602-489A-82FF-0A65303878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9389A-7543-496B-A360-DA8A9CDAF4F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90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487EE94-BCAD-4B9E-99DF-911A6BFC1C21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200C16C-62AE-4E4F-9C9B-A08CB389E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15AD528-F352-498C-9110-DB3C51DCD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932DA-079D-4469-92F0-876ABEFB9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6679"/>
            <a:ext cx="2971800" cy="49901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DB6F0-E290-4BEA-91D5-4AA6F0D76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446679"/>
            <a:ext cx="2971800" cy="49901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361671-EF14-4F6A-8EBA-C6CC7805323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9610" y="4840235"/>
            <a:ext cx="6363798" cy="428435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61671-EF14-4F6A-8EBA-C6CC780532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2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E74C4-6BF2-D464-2AF7-055022D1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E635E-7A67-2C03-A8EE-F9B8CC4F5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7A7BC-2436-934E-9C07-857CD6D08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7D4C1-2FB8-1AC9-31EE-81166B662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1671-EF14-4F6A-8EBA-C6CC780532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1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E74C4-6BF2-D464-2AF7-055022D1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E635E-7A67-2C03-A8EE-F9B8CC4F5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7A7BC-2436-934E-9C07-857CD6D08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7D4C1-2FB8-1AC9-31EE-81166B662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1671-EF14-4F6A-8EBA-C6CC7805323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56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E74C4-6BF2-D464-2AF7-055022D1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E635E-7A67-2C03-A8EE-F9B8CC4F5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7A7BC-2436-934E-9C07-857CD6D08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7D4C1-2FB8-1AC9-31EE-81166B662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1671-EF14-4F6A-8EBA-C6CC780532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77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E74C4-6BF2-D464-2AF7-055022D1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E635E-7A67-2C03-A8EE-F9B8CC4F5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7A7BC-2436-934E-9C07-857CD6D08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7D4C1-2FB8-1AC9-31EE-81166B662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1671-EF14-4F6A-8EBA-C6CC7805323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36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E74C4-6BF2-D464-2AF7-055022D1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E635E-7A67-2C03-A8EE-F9B8CC4F5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7A7BC-2436-934E-9C07-857CD6D08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7D4C1-2FB8-1AC9-31EE-81166B662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1671-EF14-4F6A-8EBA-C6CC7805323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29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E74C4-6BF2-D464-2AF7-055022D1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E635E-7A67-2C03-A8EE-F9B8CC4F5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7A7BC-2436-934E-9C07-857CD6D08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7D4C1-2FB8-1AC9-31EE-81166B662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1671-EF14-4F6A-8EBA-C6CC7805323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99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E74C4-6BF2-D464-2AF7-055022D1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E635E-7A67-2C03-A8EE-F9B8CC4F5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7A7BC-2436-934E-9C07-857CD6D08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7D4C1-2FB8-1AC9-31EE-81166B662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1671-EF14-4F6A-8EBA-C6CC7805323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36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90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5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98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Simons Institute talk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5273" y="304380"/>
            <a:ext cx="12192000" cy="654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12192000" cy="30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16677" y="74808"/>
            <a:ext cx="1141440" cy="856080"/>
            <a:chOff x="0" y="0"/>
            <a:chExt cx="1126769" cy="1126769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0" y="0"/>
              <a:ext cx="1126769" cy="11267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04" y="42908"/>
              <a:ext cx="1042560" cy="104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176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69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97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85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0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93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84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58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F058-81AA-40A8-A57C-8004A5C86E8B}" type="datetimeFigureOut">
              <a:rPr lang="en-GB" smtClean="0"/>
              <a:pPr/>
              <a:t>17/04/2024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0E8D-CB33-47C0-BB4B-FEC38C5B11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1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eur02.safelinks.protection.outlook.com/?url=https%3A%2F%2Fblogs.ed.ac.uk%2Fgraab%2Fworkshop%2F&amp;data=05%7C02%7C%7Ccd31a83f72604d619ad908dc5a0eb69e%7C2e9f06b016694589878910a06934dc61%7C0%7C0%7C638484266446775314%7CUnknown%7CTWFpbGZsb3d8eyJWIjoiMC4wLjAwMDAiLCJQIjoiV2luMzIiLCJBTiI6Ik1haWwiLCJXVCI6Mn0%3D%7C0%7C%7C%7C&amp;sdata=ey0PHJtxGgX2YCxPNxMjZiNINwHw9gzS4zPT84QrLNM%3D&amp;reserved=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smart.io/org/cyclingscotland/discovery/discovery-view-detail/bc613ae3-3325-4f19-92b0-d03f6845920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ed.ac.uk/graab/worksho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18724" y="499264"/>
            <a:ext cx="9144000" cy="203099"/>
          </a:xfrm>
          <a:prstGeom prst="rect">
            <a:avLst/>
          </a:prstGeom>
          <a:solidFill>
            <a:srgbClr val="96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74" y="4471374"/>
            <a:ext cx="2206333" cy="1765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143" y="1320388"/>
            <a:ext cx="9148913" cy="1380501"/>
          </a:xfrm>
        </p:spPr>
        <p:txBody>
          <a:bodyPr anchor="ctr" anchorCtr="0">
            <a:noAutofit/>
          </a:bodyPr>
          <a:lstStyle/>
          <a:p>
            <a:r>
              <a:rPr lang="en-GB" sz="2800" b="1" i="0" u="none" strike="noStrike" baseline="0" dirty="0">
                <a:solidFill>
                  <a:srgbClr val="333333"/>
                </a:solidFill>
                <a:latin typeface="SegoeUI"/>
              </a:rPr>
              <a:t>Workshop understanding synthpop</a:t>
            </a:r>
            <a:br>
              <a:rPr lang="en-GB" sz="2800" b="1" i="0" u="none" strike="noStrike" baseline="0" dirty="0">
                <a:solidFill>
                  <a:srgbClr val="333333"/>
                </a:solidFill>
                <a:latin typeface="SegoeUI"/>
              </a:rPr>
            </a:br>
            <a:r>
              <a:rPr lang="en-GB" sz="2400" b="1" i="0" u="none" strike="noStrike" baseline="0" dirty="0">
                <a:solidFill>
                  <a:srgbClr val="333333"/>
                </a:solidFill>
                <a:latin typeface="SegoeUI"/>
              </a:rPr>
              <a:t>find course material at</a:t>
            </a:r>
            <a:br>
              <a:rPr lang="en-GB" sz="2400" b="1" i="0" u="none" strike="noStrike" baseline="0" dirty="0">
                <a:solidFill>
                  <a:srgbClr val="333333"/>
                </a:solidFill>
                <a:latin typeface="SegoeUI"/>
              </a:rPr>
            </a:br>
            <a:r>
              <a:rPr lang="en-GB" sz="2400" b="0" i="0" dirty="0">
                <a:solidFill>
                  <a:srgbClr val="6FC040"/>
                </a:solidFill>
                <a:effectLst/>
                <a:latin typeface="Calibri" panose="020F0502020204030204" pitchFamily="34" charset="0"/>
                <a:hlinkClick r:id="rId4" tooltip="Original URL: https://blogs.ed.ac.uk/graab/workshop/. Click or tap if you trust this link."/>
              </a:rPr>
              <a:t>https://blogs.ed.ac.uk/graab/workshop/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0576" y="2942083"/>
            <a:ext cx="6314101" cy="13578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Gillian M Raab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University of Edinburgh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Administrative Data Research Centre - Scotland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2945" y="6356537"/>
            <a:ext cx="9144000" cy="42848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meeting Feb 2024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1"/>
            <a:ext cx="12192000" cy="79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1624209" y="100209"/>
            <a:ext cx="1126769" cy="1126769"/>
            <a:chOff x="0" y="0"/>
            <a:chExt cx="1126769" cy="1126769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0" y="0"/>
              <a:ext cx="1126769" cy="11267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04" y="42908"/>
              <a:ext cx="1042560" cy="1040952"/>
            </a:xfrm>
            <a:prstGeom prst="rect">
              <a:avLst/>
            </a:prstGeom>
          </p:spPr>
        </p:pic>
      </p:grpSp>
      <p:cxnSp>
        <p:nvCxnSpPr>
          <p:cNvPr id="19" name="Straight Connector 18"/>
          <p:cNvCxnSpPr/>
          <p:nvPr/>
        </p:nvCxnSpPr>
        <p:spPr>
          <a:xfrm>
            <a:off x="2940575" y="4358009"/>
            <a:ext cx="6516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40575" y="6356537"/>
            <a:ext cx="6516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62" y="47036"/>
            <a:ext cx="1982681" cy="480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78C6DF-8A25-4346-BB84-612FDF628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20" y="4478107"/>
            <a:ext cx="4131963" cy="1502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92A969-41BC-454D-8AAA-61EEB19C95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4683" y="5092727"/>
            <a:ext cx="2976393" cy="10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8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3C0F-ACF5-02D1-5576-DF256816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88EE-80CF-098C-BFCB-F574FBEE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9" y="365126"/>
            <a:ext cx="10002982" cy="57698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Workshop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446B-4355-4699-6340-A53D425F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09" y="1405288"/>
            <a:ext cx="10892687" cy="4635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use synthpop to create a low-fidelity synthetic data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understand some of the  components of the synthetic data object (Of class </a:t>
            </a:r>
            <a:r>
              <a:rPr lang="en-GB" dirty="0" err="1"/>
              <a:t>synds</a:t>
            </a:r>
            <a:r>
              <a:rPr lang="en-GB" dirty="0"/>
              <a:t>) created by the function </a:t>
            </a:r>
            <a:r>
              <a:rPr lang="en-GB" dirty="0" err="1"/>
              <a:t>syn</a:t>
            </a:r>
            <a:r>
              <a:rPr lang="en-GB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learn about some of the parameters of the function </a:t>
            </a:r>
            <a:r>
              <a:rPr lang="en-GB" dirty="0" err="1"/>
              <a:t>syn</a:t>
            </a:r>
            <a:r>
              <a:rPr lang="en-GB" dirty="0"/>
              <a:t>() for creating synthetic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get general advice on using synthpop to create synthetic data and the difficulties some data sets may pose.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1249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3C0F-ACF5-02D1-5576-DF256816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88EE-80CF-098C-BFCB-F574FBEE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9" y="365126"/>
            <a:ext cx="10002982" cy="57698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Data set – bike hire in Stirling 2018-2023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446B-4355-4699-6340-A53D425F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55" y="1111353"/>
            <a:ext cx="10892687" cy="4635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hlinkClick r:id="rId3"/>
              </a:rPr>
              <a:t>https://usmart.io/org/cyclingscotland/discovery/discovery-view-detail/bc613ae3-3325-4f19-92b0-d03</a:t>
            </a:r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f68459200</a:t>
            </a:r>
            <a:endParaRPr lang="en-GB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7F544B-DE51-14CA-BE27-3EC7B4886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58" y="1825625"/>
            <a:ext cx="1128491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3C0F-ACF5-02D1-5576-DF256816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88EE-80CF-098C-BFCB-F574FBEE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9" y="365126"/>
            <a:ext cx="10002982" cy="57698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 little R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446B-4355-4699-6340-A53D425F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09" y="1219200"/>
            <a:ext cx="5255491" cy="5376672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All R objects have a class for example: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class(1:5)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"integer“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class(c("A","B"))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"character"</a:t>
            </a:r>
          </a:p>
          <a:p>
            <a:r>
              <a:rPr lang="en-GB" dirty="0"/>
              <a:t>An important class of object is a list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L &lt;- list(int = 1:5,char = c("A","B"));L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$int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1 2 3 4 5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$char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"A" "B"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L[[2]]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"A" "B“</a:t>
            </a:r>
          </a:p>
          <a:p>
            <a:pPr marL="0" indent="0">
              <a:buNone/>
            </a:pPr>
            <a:r>
              <a:rPr lang="en-GB" dirty="0"/>
              <a:t>Lists allow different classes of objects to be combined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047B06-445C-4B94-ABDE-91706ECAD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100990" cy="20005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397D8"/>
                </a:solidFill>
                <a:effectLst/>
                <a:latin typeface="Lucida Console" panose="020B0609040504020204" pitchFamily="49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6A4AAE-ED24-2673-B464-07B95D2F69C8}"/>
              </a:ext>
            </a:extLst>
          </p:cNvPr>
          <p:cNvSpPr txBox="1">
            <a:spLocks/>
          </p:cNvSpPr>
          <p:nvPr/>
        </p:nvSpPr>
        <p:spPr>
          <a:xfrm>
            <a:off x="6248400" y="1219200"/>
            <a:ext cx="5255491" cy="4821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The function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codebook.syn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 </a:t>
            </a:r>
            <a:r>
              <a:rPr lang="en-GB" sz="2400" dirty="0"/>
              <a:t>gives a list with one or more components. The first is a table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$tab </a:t>
            </a:r>
            <a:r>
              <a:rPr lang="en-GB" sz="2400" dirty="0"/>
              <a:t>with information about variables in data:</a:t>
            </a:r>
          </a:p>
          <a:p>
            <a:r>
              <a:rPr lang="en-GB" sz="2400" dirty="0"/>
              <a:t>The first component is the table of variable types and later components are labels for any variables where the list of labels is too long to fit in the table</a:t>
            </a:r>
          </a:p>
          <a:p>
            <a:r>
              <a:rPr lang="en-GB" sz="2400" dirty="0"/>
              <a:t>To see only the table do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codebook.syn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(data)$tab or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codebook.syn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(data)[[1]]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2883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3C0F-ACF5-02D1-5576-DF256816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88EE-80CF-098C-BFCB-F574FBEE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9" y="365126"/>
            <a:ext cx="10002982" cy="57698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Getting and examining data file bike1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446B-4355-4699-6340-A53D425F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3" y="1405288"/>
            <a:ext cx="10928524" cy="5087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Download and save bike1 from </a:t>
            </a:r>
            <a:r>
              <a:rPr lang="en-GB" dirty="0">
                <a:hlinkClick r:id="rId3"/>
              </a:rPr>
              <a:t>https://blogs.ed.ac.uk/graab/workshop/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Load into R and explore a little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How many records?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How many variables?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Explore it a bit to understand the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Make the synthpop package available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[library(synthpop)]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the function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codebook.syn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  <a:r>
              <a:rPr lang="en-GB" dirty="0">
                <a:cs typeface="Courier New" panose="02070309020205020404" pitchFamily="49" charset="0"/>
              </a:rPr>
              <a:t>to summarise things that matter for synthpop – check the help file. You will want the $tab component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4326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3C0F-ACF5-02D1-5576-DF256816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88EE-80CF-098C-BFCB-F574FBEE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9" y="365126"/>
            <a:ext cx="10002982" cy="57698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Now create your low fidelity synthetic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446B-4355-4699-6340-A53D425F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09" y="1405288"/>
            <a:ext cx="10892687" cy="4635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the method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“sample” </a:t>
            </a:r>
            <a:r>
              <a:rPr lang="en-GB" dirty="0"/>
              <a:t>for all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Remember to include a value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en-GB" dirty="0"/>
              <a:t> so you can get it again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Save it as a named object and summarise it e.g.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mysyn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(bike1, method =“sample”, seed =123)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summary(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mysyn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/>
              <a:t>Now use the compare function to get univariate comparisons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mysyn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bike1)</a:t>
            </a:r>
          </a:p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BREAK HERE FOR FEEDBACK AND TO BRING GROUP TOGETHER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7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3C0F-ACF5-02D1-5576-DF256816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88EE-80CF-098C-BFCB-F574FBEE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9" y="365126"/>
            <a:ext cx="10002982" cy="57698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Understanding your synthetic data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446B-4355-4699-6340-A53D425F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09" y="1405288"/>
            <a:ext cx="10892687" cy="4635294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Mysyn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is a synthetic data object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(class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Functions like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print, summary, compare </a:t>
            </a:r>
            <a:r>
              <a:rPr lang="en-GB" dirty="0"/>
              <a:t>recognise that it is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synds</a:t>
            </a:r>
            <a:r>
              <a:rPr lang="en-GB" dirty="0"/>
              <a:t> object and apply the appropriate method</a:t>
            </a:r>
          </a:p>
          <a:p>
            <a:r>
              <a:rPr lang="en-GB" dirty="0">
                <a:cs typeface="Courier New" panose="02070309020205020404" pitchFamily="49" charset="0"/>
              </a:rPr>
              <a:t>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synds</a:t>
            </a:r>
            <a:r>
              <a:rPr lang="en-GB" dirty="0"/>
              <a:t> object is a list of many components (see help file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names(syn1)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[1] "call"             "m"            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"method"   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[5]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visit.sequence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predictor.matrix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"smoothing"        "event"    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[9]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"proper"           "n"                "k"        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[13] "rules"        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"cont.na"      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semicont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[17]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drop.not.used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drop.pred.only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 "models"           "seed"     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[21]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var.lab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val.lab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obs.vars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numtocat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[25]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catgroups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56108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3C0F-ACF5-02D1-5576-DF256816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88EE-80CF-098C-BFCB-F574FBEE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9" y="365126"/>
            <a:ext cx="10002982" cy="57698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Look at a few important 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446B-4355-4699-6340-A53D425F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09" y="1405288"/>
            <a:ext cx="10892687" cy="4635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"call"      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"m"         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"method"   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visit.sequence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predictor.matrix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“n"       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“k"  </a:t>
            </a:r>
          </a:p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Use the help file and/or examine the components of your </a:t>
            </a:r>
            <a:r>
              <a:rPr lang="en-GB" dirty="0" err="1">
                <a:cs typeface="Courier New" panose="02070309020205020404" pitchFamily="49" charset="0"/>
              </a:rPr>
              <a:t>synds</a:t>
            </a:r>
            <a:r>
              <a:rPr lang="en-GB" dirty="0">
                <a:cs typeface="Courier New" panose="02070309020205020404" pitchFamily="49" charset="0"/>
              </a:rPr>
              <a:t> object        </a:t>
            </a:r>
          </a:p>
        </p:txBody>
      </p:sp>
    </p:spTree>
    <p:extLst>
      <p:ext uri="{BB962C8B-B14F-4D97-AF65-F5344CB8AC3E}">
        <p14:creationId xmlns:p14="http://schemas.microsoft.com/office/powerpoint/2010/main" val="405100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31020</TotalTime>
  <Words>726</Words>
  <Application>Microsoft Office PowerPoint</Application>
  <PresentationFormat>Widescreen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Lucida Console</vt:lpstr>
      <vt:lpstr>SegoeUI</vt:lpstr>
      <vt:lpstr>Verdana</vt:lpstr>
      <vt:lpstr>Office Theme</vt:lpstr>
      <vt:lpstr>Workshop understanding synthpop find course material at https://blogs.ed.ac.uk/graab/workshop/</vt:lpstr>
      <vt:lpstr>Workshop aims</vt:lpstr>
      <vt:lpstr>Data set – bike hire in Stirling 2018-2023</vt:lpstr>
      <vt:lpstr>A little R recap</vt:lpstr>
      <vt:lpstr>Getting and examining data file bike1</vt:lpstr>
      <vt:lpstr>Now create your low fidelity synthetic data</vt:lpstr>
      <vt:lpstr>Understanding your synthetic data object</vt:lpstr>
      <vt:lpstr>Look at a few important ones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NOWOK Beata</dc:creator>
  <cp:lastModifiedBy>Gillian Raab</cp:lastModifiedBy>
  <cp:revision>422</cp:revision>
  <cp:lastPrinted>2024-02-28T12:19:59Z</cp:lastPrinted>
  <dcterms:created xsi:type="dcterms:W3CDTF">2019-02-20T21:59:29Z</dcterms:created>
  <dcterms:modified xsi:type="dcterms:W3CDTF">2024-04-17T07:38:03Z</dcterms:modified>
</cp:coreProperties>
</file>