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39" r:id="rId4"/>
    <p:sldId id="260" r:id="rId5"/>
    <p:sldId id="261" r:id="rId6"/>
    <p:sldId id="262" r:id="rId7"/>
    <p:sldId id="263" r:id="rId8"/>
    <p:sldId id="264" r:id="rId9"/>
    <p:sldId id="267" r:id="rId10"/>
    <p:sldId id="269" r:id="rId11"/>
    <p:sldId id="273" r:id="rId12"/>
    <p:sldId id="278" r:id="rId13"/>
    <p:sldId id="279" r:id="rId14"/>
    <p:sldId id="280" r:id="rId15"/>
    <p:sldId id="281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305" r:id="rId30"/>
    <p:sldId id="306" r:id="rId31"/>
    <p:sldId id="307" r:id="rId32"/>
    <p:sldId id="313" r:id="rId33"/>
    <p:sldId id="314" r:id="rId34"/>
    <p:sldId id="315" r:id="rId35"/>
    <p:sldId id="331" r:id="rId36"/>
    <p:sldId id="332" r:id="rId37"/>
    <p:sldId id="333" r:id="rId38"/>
    <p:sldId id="334" r:id="rId39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8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31034" y="940150"/>
            <a:ext cx="5242031" cy="1282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1" i="0">
                <a:solidFill>
                  <a:srgbClr val="164F8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rgbClr val="164F8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rgbClr val="164F8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rgbClr val="164F8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1034" y="940150"/>
            <a:ext cx="5242031" cy="1282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1" i="0">
                <a:solidFill>
                  <a:srgbClr val="164F8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2283" y="3097153"/>
            <a:ext cx="12659532" cy="7692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347" y="1547462"/>
            <a:ext cx="12613005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b="0" spc="-210" dirty="0">
                <a:solidFill>
                  <a:srgbClr val="000000"/>
                </a:solidFill>
                <a:latin typeface="Calibri"/>
                <a:cs typeface="Calibri"/>
              </a:rPr>
              <a:t>Transform </a:t>
            </a:r>
            <a:r>
              <a:rPr sz="12350" b="0" spc="-200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12350" b="0" spc="-4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350" b="0" spc="-265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endParaRPr sz="123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92444" y="3619411"/>
            <a:ext cx="5318341" cy="6143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5002" y="8692553"/>
            <a:ext cx="4633595" cy="1450340"/>
          </a:xfrm>
          <a:custGeom>
            <a:avLst/>
            <a:gdLst/>
            <a:ahLst/>
            <a:cxnLst/>
            <a:rect l="l" t="t" r="r" b="b"/>
            <a:pathLst>
              <a:path w="4633595" h="1450340">
                <a:moveTo>
                  <a:pt x="0" y="0"/>
                </a:moveTo>
                <a:lnTo>
                  <a:pt x="4633047" y="0"/>
                </a:lnTo>
                <a:lnTo>
                  <a:pt x="4633047" y="1450111"/>
                </a:lnTo>
                <a:lnTo>
                  <a:pt x="0" y="145011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3346" y="9411096"/>
            <a:ext cx="34417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95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Data</a:t>
            </a:r>
            <a:r>
              <a:rPr sz="2950" b="1" u="heavy" spc="-3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95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Transformation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6077" y="9480649"/>
            <a:ext cx="637540" cy="359410"/>
          </a:xfrm>
          <a:custGeom>
            <a:avLst/>
            <a:gdLst/>
            <a:ahLst/>
            <a:cxnLst/>
            <a:rect l="l" t="t" r="r" b="b"/>
            <a:pathLst>
              <a:path w="637539" h="359409">
                <a:moveTo>
                  <a:pt x="0" y="358890"/>
                </a:moveTo>
                <a:lnTo>
                  <a:pt x="636978" y="358890"/>
                </a:lnTo>
                <a:lnTo>
                  <a:pt x="636978" y="0"/>
                </a:lnTo>
                <a:lnTo>
                  <a:pt x="0" y="0"/>
                </a:lnTo>
                <a:lnTo>
                  <a:pt x="0" y="358890"/>
                </a:lnTo>
                <a:close/>
              </a:path>
            </a:pathLst>
          </a:custGeom>
          <a:solidFill>
            <a:srgbClr val="E31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45604" y="9873981"/>
            <a:ext cx="310515" cy="1143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indent="1905">
              <a:lnSpc>
                <a:spcPts val="330"/>
              </a:lnSpc>
              <a:spcBef>
                <a:spcPts val="140"/>
              </a:spcBef>
            </a:pPr>
            <a:r>
              <a:rPr sz="300" spc="-10" dirty="0">
                <a:solidFill>
                  <a:srgbClr val="231F20"/>
                </a:solidFill>
                <a:latin typeface="Tahoma"/>
                <a:cs typeface="Tahoma"/>
              </a:rPr>
              <a:t>Hadley</a:t>
            </a:r>
            <a:r>
              <a:rPr sz="30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00" spc="-10" dirty="0">
                <a:solidFill>
                  <a:srgbClr val="231F20"/>
                </a:solidFill>
                <a:latin typeface="Tahoma"/>
                <a:cs typeface="Tahoma"/>
              </a:rPr>
              <a:t>Wickham</a:t>
            </a:r>
            <a:r>
              <a:rPr sz="30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00" spc="-5" dirty="0">
                <a:solidFill>
                  <a:srgbClr val="231F20"/>
                </a:solidFill>
                <a:latin typeface="Tahoma"/>
                <a:cs typeface="Tahoma"/>
              </a:rPr>
              <a:t>&amp;  </a:t>
            </a:r>
            <a:r>
              <a:rPr sz="300" spc="-1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300" spc="-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300" spc="-1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300" spc="-15" dirty="0">
                <a:solidFill>
                  <a:srgbClr val="231F20"/>
                </a:solidFill>
                <a:latin typeface="Tahoma"/>
                <a:cs typeface="Tahoma"/>
              </a:rPr>
              <a:t>re</a:t>
            </a:r>
            <a:r>
              <a:rPr sz="300" dirty="0">
                <a:solidFill>
                  <a:srgbClr val="231F20"/>
                </a:solidFill>
                <a:latin typeface="Tahoma"/>
                <a:cs typeface="Tahoma"/>
              </a:rPr>
              <a:t>tt</a:t>
            </a:r>
            <a:r>
              <a:rPr sz="300" spc="-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00" spc="-15" dirty="0">
                <a:solidFill>
                  <a:srgbClr val="231F20"/>
                </a:solidFill>
                <a:latin typeface="Tahoma"/>
                <a:cs typeface="Tahoma"/>
              </a:rPr>
              <a:t>Gr</a:t>
            </a:r>
            <a:r>
              <a:rPr sz="300" spc="-10" dirty="0">
                <a:solidFill>
                  <a:srgbClr val="231F20"/>
                </a:solidFill>
                <a:latin typeface="Tahoma"/>
                <a:cs typeface="Tahoma"/>
              </a:rPr>
              <a:t>ol</a:t>
            </a:r>
            <a:r>
              <a:rPr sz="300" spc="-1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300" spc="-10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300" spc="-15" dirty="0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sz="300" spc="-1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30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endParaRPr sz="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077" y="9443387"/>
            <a:ext cx="637540" cy="39179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7145" marR="15240" indent="3810">
              <a:lnSpc>
                <a:spcPct val="71300"/>
              </a:lnSpc>
              <a:spcBef>
                <a:spcPts val="520"/>
              </a:spcBef>
            </a:pPr>
            <a:r>
              <a:rPr sz="1200" spc="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Data  </a:t>
            </a:r>
            <a:r>
              <a:rPr sz="12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Science</a:t>
            </a:r>
            <a:r>
              <a:rPr sz="1200" u="sng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170"/>
              </a:spcBef>
            </a:pPr>
            <a:r>
              <a:rPr sz="200" spc="-5" dirty="0">
                <a:solidFill>
                  <a:srgbClr val="FFFFFF"/>
                </a:solidFill>
                <a:latin typeface="Arial Narrow"/>
                <a:cs typeface="Arial Narrow"/>
              </a:rPr>
              <a:t>VISUALIZE, MODEL, TRANSFORM, TIDY, </a:t>
            </a:r>
            <a:r>
              <a:rPr sz="200" dirty="0">
                <a:solidFill>
                  <a:srgbClr val="FFFFFF"/>
                </a:solidFill>
                <a:latin typeface="Arial Narrow"/>
                <a:cs typeface="Arial Narrow"/>
              </a:rPr>
              <a:t>AND </a:t>
            </a:r>
            <a:r>
              <a:rPr sz="200" spc="-5" dirty="0">
                <a:solidFill>
                  <a:srgbClr val="FFFFFF"/>
                </a:solidFill>
                <a:latin typeface="Arial Narrow"/>
                <a:cs typeface="Arial Narrow"/>
              </a:rPr>
              <a:t>IMPORT</a:t>
            </a:r>
            <a:r>
              <a:rPr sz="200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00" spc="-10" dirty="0">
                <a:solidFill>
                  <a:srgbClr val="FFFFFF"/>
                </a:solidFill>
                <a:latin typeface="Arial Narrow"/>
                <a:cs typeface="Arial Narrow"/>
              </a:rPr>
              <a:t>DATA</a:t>
            </a:r>
            <a:endParaRPr sz="2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6077" y="8919674"/>
            <a:ext cx="637540" cy="0"/>
          </a:xfrm>
          <a:custGeom>
            <a:avLst/>
            <a:gdLst/>
            <a:ahLst/>
            <a:cxnLst/>
            <a:rect l="l" t="t" r="r" b="b"/>
            <a:pathLst>
              <a:path w="637539">
                <a:moveTo>
                  <a:pt x="0" y="0"/>
                </a:moveTo>
                <a:lnTo>
                  <a:pt x="636978" y="0"/>
                </a:lnTo>
              </a:path>
            </a:pathLst>
          </a:custGeom>
          <a:ln w="59785">
            <a:solidFill>
              <a:srgbClr val="E31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653" y="8907111"/>
            <a:ext cx="21590" cy="30480"/>
          </a:xfrm>
          <a:custGeom>
            <a:avLst/>
            <a:gdLst/>
            <a:ahLst/>
            <a:cxnLst/>
            <a:rect l="l" t="t" r="r" b="b"/>
            <a:pathLst>
              <a:path w="21590" h="30479">
                <a:moveTo>
                  <a:pt x="21023" y="0"/>
                </a:moveTo>
                <a:lnTo>
                  <a:pt x="0" y="0"/>
                </a:lnTo>
                <a:lnTo>
                  <a:pt x="0" y="30104"/>
                </a:lnTo>
                <a:lnTo>
                  <a:pt x="21023" y="30104"/>
                </a:lnTo>
                <a:lnTo>
                  <a:pt x="21023" y="25083"/>
                </a:lnTo>
                <a:lnTo>
                  <a:pt x="5038" y="25083"/>
                </a:lnTo>
                <a:lnTo>
                  <a:pt x="5038" y="17558"/>
                </a:lnTo>
                <a:lnTo>
                  <a:pt x="20253" y="17558"/>
                </a:lnTo>
                <a:lnTo>
                  <a:pt x="20253" y="12543"/>
                </a:lnTo>
                <a:lnTo>
                  <a:pt x="5038" y="12543"/>
                </a:lnTo>
                <a:lnTo>
                  <a:pt x="5038" y="5016"/>
                </a:lnTo>
                <a:lnTo>
                  <a:pt x="21023" y="5016"/>
                </a:lnTo>
                <a:lnTo>
                  <a:pt x="210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5276" y="8907112"/>
            <a:ext cx="19685" cy="30480"/>
          </a:xfrm>
          <a:custGeom>
            <a:avLst/>
            <a:gdLst/>
            <a:ahLst/>
            <a:cxnLst/>
            <a:rect l="l" t="t" r="r" b="b"/>
            <a:pathLst>
              <a:path w="19684" h="30479">
                <a:moveTo>
                  <a:pt x="5040" y="0"/>
                </a:moveTo>
                <a:lnTo>
                  <a:pt x="0" y="0"/>
                </a:lnTo>
                <a:lnTo>
                  <a:pt x="0" y="30102"/>
                </a:lnTo>
                <a:lnTo>
                  <a:pt x="19581" y="30102"/>
                </a:lnTo>
                <a:lnTo>
                  <a:pt x="19581" y="25083"/>
                </a:lnTo>
                <a:lnTo>
                  <a:pt x="5040" y="25083"/>
                </a:lnTo>
                <a:lnTo>
                  <a:pt x="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8967" y="8907112"/>
            <a:ext cx="19685" cy="30480"/>
          </a:xfrm>
          <a:custGeom>
            <a:avLst/>
            <a:gdLst/>
            <a:ahLst/>
            <a:cxnLst/>
            <a:rect l="l" t="t" r="r" b="b"/>
            <a:pathLst>
              <a:path w="19684" h="30479">
                <a:moveTo>
                  <a:pt x="5040" y="0"/>
                </a:moveTo>
                <a:lnTo>
                  <a:pt x="0" y="0"/>
                </a:lnTo>
                <a:lnTo>
                  <a:pt x="0" y="30102"/>
                </a:lnTo>
                <a:lnTo>
                  <a:pt x="19581" y="30102"/>
                </a:lnTo>
                <a:lnTo>
                  <a:pt x="19581" y="25083"/>
                </a:lnTo>
                <a:lnTo>
                  <a:pt x="5040" y="25083"/>
                </a:lnTo>
                <a:lnTo>
                  <a:pt x="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4967" y="8907113"/>
            <a:ext cx="5080" cy="30480"/>
          </a:xfrm>
          <a:custGeom>
            <a:avLst/>
            <a:gdLst/>
            <a:ahLst/>
            <a:cxnLst/>
            <a:rect l="l" t="t" r="r" b="b"/>
            <a:pathLst>
              <a:path w="5080" h="30479">
                <a:moveTo>
                  <a:pt x="0" y="30102"/>
                </a:moveTo>
                <a:lnTo>
                  <a:pt x="5037" y="30102"/>
                </a:lnTo>
                <a:lnTo>
                  <a:pt x="5037" y="0"/>
                </a:lnTo>
                <a:lnTo>
                  <a:pt x="0" y="0"/>
                </a:lnTo>
                <a:lnTo>
                  <a:pt x="0" y="301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7544" y="890662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449" y="0"/>
                </a:moveTo>
                <a:lnTo>
                  <a:pt x="7049" y="0"/>
                </a:lnTo>
                <a:lnTo>
                  <a:pt x="0" y="7015"/>
                </a:lnTo>
                <a:lnTo>
                  <a:pt x="0" y="24334"/>
                </a:lnTo>
                <a:lnTo>
                  <a:pt x="7049" y="31354"/>
                </a:lnTo>
                <a:lnTo>
                  <a:pt x="24449" y="31354"/>
                </a:lnTo>
                <a:lnTo>
                  <a:pt x="29486" y="26338"/>
                </a:lnTo>
                <a:lnTo>
                  <a:pt x="12783" y="26338"/>
                </a:lnTo>
                <a:lnTo>
                  <a:pt x="10120" y="25147"/>
                </a:lnTo>
                <a:lnTo>
                  <a:pt x="6235" y="21277"/>
                </a:lnTo>
                <a:lnTo>
                  <a:pt x="5040" y="18628"/>
                </a:lnTo>
                <a:lnTo>
                  <a:pt x="5040" y="12723"/>
                </a:lnTo>
                <a:lnTo>
                  <a:pt x="6235" y="10076"/>
                </a:lnTo>
                <a:lnTo>
                  <a:pt x="10120" y="6205"/>
                </a:lnTo>
                <a:lnTo>
                  <a:pt x="12783" y="5017"/>
                </a:lnTo>
                <a:lnTo>
                  <a:pt x="29491" y="5017"/>
                </a:lnTo>
                <a:lnTo>
                  <a:pt x="24449" y="0"/>
                </a:lnTo>
                <a:close/>
              </a:path>
              <a:path w="31750" h="31750">
                <a:moveTo>
                  <a:pt x="29491" y="5017"/>
                </a:moveTo>
                <a:lnTo>
                  <a:pt x="18716" y="5017"/>
                </a:lnTo>
                <a:lnTo>
                  <a:pt x="21375" y="6205"/>
                </a:lnTo>
                <a:lnTo>
                  <a:pt x="25265" y="10076"/>
                </a:lnTo>
                <a:lnTo>
                  <a:pt x="26457" y="12723"/>
                </a:lnTo>
                <a:lnTo>
                  <a:pt x="26457" y="18628"/>
                </a:lnTo>
                <a:lnTo>
                  <a:pt x="25265" y="21277"/>
                </a:lnTo>
                <a:lnTo>
                  <a:pt x="21375" y="25147"/>
                </a:lnTo>
                <a:lnTo>
                  <a:pt x="18716" y="26338"/>
                </a:lnTo>
                <a:lnTo>
                  <a:pt x="29486" y="26338"/>
                </a:lnTo>
                <a:lnTo>
                  <a:pt x="31498" y="24334"/>
                </a:lnTo>
                <a:lnTo>
                  <a:pt x="31498" y="7015"/>
                </a:lnTo>
                <a:lnTo>
                  <a:pt x="29491" y="50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9584" y="8907112"/>
            <a:ext cx="26034" cy="30480"/>
          </a:xfrm>
          <a:custGeom>
            <a:avLst/>
            <a:gdLst/>
            <a:ahLst/>
            <a:cxnLst/>
            <a:rect l="l" t="t" r="r" b="b"/>
            <a:pathLst>
              <a:path w="26034" h="30479">
                <a:moveTo>
                  <a:pt x="20066" y="0"/>
                </a:moveTo>
                <a:lnTo>
                  <a:pt x="0" y="0"/>
                </a:lnTo>
                <a:lnTo>
                  <a:pt x="0" y="30102"/>
                </a:lnTo>
                <a:lnTo>
                  <a:pt x="5038" y="30102"/>
                </a:lnTo>
                <a:lnTo>
                  <a:pt x="5038" y="17558"/>
                </a:lnTo>
                <a:lnTo>
                  <a:pt x="17947" y="17558"/>
                </a:lnTo>
                <a:lnTo>
                  <a:pt x="17721" y="17186"/>
                </a:lnTo>
                <a:lnTo>
                  <a:pt x="21357" y="16097"/>
                </a:lnTo>
                <a:lnTo>
                  <a:pt x="24011" y="12751"/>
                </a:lnTo>
                <a:lnTo>
                  <a:pt x="24011" y="12539"/>
                </a:lnTo>
                <a:lnTo>
                  <a:pt x="5038" y="12539"/>
                </a:lnTo>
                <a:lnTo>
                  <a:pt x="5038" y="5014"/>
                </a:lnTo>
                <a:lnTo>
                  <a:pt x="24011" y="5014"/>
                </a:lnTo>
                <a:lnTo>
                  <a:pt x="24011" y="3927"/>
                </a:lnTo>
                <a:lnTo>
                  <a:pt x="20066" y="0"/>
                </a:lnTo>
                <a:close/>
              </a:path>
              <a:path w="26034" h="30479">
                <a:moveTo>
                  <a:pt x="17947" y="17558"/>
                </a:moveTo>
                <a:lnTo>
                  <a:pt x="12059" y="17558"/>
                </a:lnTo>
                <a:lnTo>
                  <a:pt x="19662" y="30102"/>
                </a:lnTo>
                <a:lnTo>
                  <a:pt x="25542" y="30102"/>
                </a:lnTo>
                <a:lnTo>
                  <a:pt x="17947" y="17558"/>
                </a:lnTo>
                <a:close/>
              </a:path>
              <a:path w="26034" h="30479">
                <a:moveTo>
                  <a:pt x="24011" y="5014"/>
                </a:moveTo>
                <a:lnTo>
                  <a:pt x="5038" y="5014"/>
                </a:lnTo>
                <a:lnTo>
                  <a:pt x="17279" y="5015"/>
                </a:lnTo>
                <a:lnTo>
                  <a:pt x="18971" y="6698"/>
                </a:lnTo>
                <a:lnTo>
                  <a:pt x="18971" y="10853"/>
                </a:lnTo>
                <a:lnTo>
                  <a:pt x="17279" y="12534"/>
                </a:lnTo>
                <a:lnTo>
                  <a:pt x="15191" y="12539"/>
                </a:lnTo>
                <a:lnTo>
                  <a:pt x="24011" y="12539"/>
                </a:lnTo>
                <a:lnTo>
                  <a:pt x="24011" y="50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8592" y="8906619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5757" y="0"/>
                </a:moveTo>
                <a:lnTo>
                  <a:pt x="1659" y="0"/>
                </a:lnTo>
                <a:lnTo>
                  <a:pt x="0" y="1655"/>
                </a:lnTo>
                <a:lnTo>
                  <a:pt x="0" y="5734"/>
                </a:lnTo>
                <a:lnTo>
                  <a:pt x="1659" y="7390"/>
                </a:lnTo>
                <a:lnTo>
                  <a:pt x="5757" y="7390"/>
                </a:lnTo>
                <a:lnTo>
                  <a:pt x="7418" y="5734"/>
                </a:lnTo>
                <a:lnTo>
                  <a:pt x="7418" y="1655"/>
                </a:lnTo>
                <a:lnTo>
                  <a:pt x="5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3252" y="8907112"/>
            <a:ext cx="27940" cy="30480"/>
          </a:xfrm>
          <a:custGeom>
            <a:avLst/>
            <a:gdLst/>
            <a:ahLst/>
            <a:cxnLst/>
            <a:rect l="l" t="t" r="r" b="b"/>
            <a:pathLst>
              <a:path w="27940" h="30479">
                <a:moveTo>
                  <a:pt x="6123" y="0"/>
                </a:moveTo>
                <a:lnTo>
                  <a:pt x="0" y="0"/>
                </a:lnTo>
                <a:lnTo>
                  <a:pt x="11357" y="16365"/>
                </a:lnTo>
                <a:lnTo>
                  <a:pt x="11357" y="30102"/>
                </a:lnTo>
                <a:lnTo>
                  <a:pt x="16398" y="30102"/>
                </a:lnTo>
                <a:lnTo>
                  <a:pt x="16407" y="16365"/>
                </a:lnTo>
                <a:lnTo>
                  <a:pt x="20009" y="11175"/>
                </a:lnTo>
                <a:lnTo>
                  <a:pt x="13882" y="11175"/>
                </a:lnTo>
                <a:lnTo>
                  <a:pt x="6123" y="0"/>
                </a:lnTo>
                <a:close/>
              </a:path>
              <a:path w="27940" h="30479">
                <a:moveTo>
                  <a:pt x="27764" y="0"/>
                </a:moveTo>
                <a:lnTo>
                  <a:pt x="21639" y="0"/>
                </a:lnTo>
                <a:lnTo>
                  <a:pt x="13882" y="11175"/>
                </a:lnTo>
                <a:lnTo>
                  <a:pt x="20009" y="11175"/>
                </a:lnTo>
                <a:lnTo>
                  <a:pt x="277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4431" y="890642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6126" y="0"/>
                </a:moveTo>
                <a:lnTo>
                  <a:pt x="1769" y="0"/>
                </a:lnTo>
                <a:lnTo>
                  <a:pt x="0" y="1758"/>
                </a:lnTo>
                <a:lnTo>
                  <a:pt x="0" y="6096"/>
                </a:lnTo>
                <a:lnTo>
                  <a:pt x="1769" y="7854"/>
                </a:lnTo>
                <a:lnTo>
                  <a:pt x="6126" y="7854"/>
                </a:lnTo>
                <a:lnTo>
                  <a:pt x="6757" y="7227"/>
                </a:lnTo>
                <a:lnTo>
                  <a:pt x="2118" y="7227"/>
                </a:lnTo>
                <a:lnTo>
                  <a:pt x="635" y="5749"/>
                </a:lnTo>
                <a:lnTo>
                  <a:pt x="635" y="2103"/>
                </a:lnTo>
                <a:lnTo>
                  <a:pt x="2118" y="627"/>
                </a:lnTo>
                <a:lnTo>
                  <a:pt x="6757" y="627"/>
                </a:lnTo>
                <a:lnTo>
                  <a:pt x="6126" y="0"/>
                </a:lnTo>
                <a:close/>
              </a:path>
              <a:path w="8255" h="8254">
                <a:moveTo>
                  <a:pt x="6757" y="627"/>
                </a:moveTo>
                <a:lnTo>
                  <a:pt x="5775" y="627"/>
                </a:lnTo>
                <a:lnTo>
                  <a:pt x="7261" y="2103"/>
                </a:lnTo>
                <a:lnTo>
                  <a:pt x="7261" y="5749"/>
                </a:lnTo>
                <a:lnTo>
                  <a:pt x="5775" y="7227"/>
                </a:lnTo>
                <a:lnTo>
                  <a:pt x="6757" y="7227"/>
                </a:lnTo>
                <a:lnTo>
                  <a:pt x="7894" y="6096"/>
                </a:lnTo>
                <a:lnTo>
                  <a:pt x="7894" y="1758"/>
                </a:lnTo>
                <a:lnTo>
                  <a:pt x="6757" y="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6758" y="8908318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2871" y="0"/>
                </a:moveTo>
                <a:lnTo>
                  <a:pt x="0" y="0"/>
                </a:lnTo>
                <a:lnTo>
                  <a:pt x="0" y="4001"/>
                </a:lnTo>
                <a:lnTo>
                  <a:pt x="668" y="4001"/>
                </a:lnTo>
                <a:lnTo>
                  <a:pt x="668" y="2335"/>
                </a:lnTo>
                <a:lnTo>
                  <a:pt x="2540" y="2335"/>
                </a:lnTo>
                <a:lnTo>
                  <a:pt x="3025" y="2164"/>
                </a:lnTo>
                <a:lnTo>
                  <a:pt x="3393" y="1709"/>
                </a:lnTo>
                <a:lnTo>
                  <a:pt x="668" y="1670"/>
                </a:lnTo>
                <a:lnTo>
                  <a:pt x="668" y="666"/>
                </a:lnTo>
                <a:lnTo>
                  <a:pt x="3393" y="666"/>
                </a:lnTo>
                <a:lnTo>
                  <a:pt x="3393" y="521"/>
                </a:lnTo>
                <a:lnTo>
                  <a:pt x="2871" y="0"/>
                </a:lnTo>
                <a:close/>
              </a:path>
              <a:path w="3809" h="4445">
                <a:moveTo>
                  <a:pt x="2540" y="2335"/>
                </a:moveTo>
                <a:lnTo>
                  <a:pt x="1793" y="2335"/>
                </a:lnTo>
                <a:lnTo>
                  <a:pt x="2600" y="4001"/>
                </a:lnTo>
                <a:lnTo>
                  <a:pt x="3345" y="4001"/>
                </a:lnTo>
                <a:lnTo>
                  <a:pt x="2540" y="2335"/>
                </a:lnTo>
                <a:close/>
              </a:path>
              <a:path w="3809" h="4445">
                <a:moveTo>
                  <a:pt x="3393" y="666"/>
                </a:moveTo>
                <a:lnTo>
                  <a:pt x="2501" y="666"/>
                </a:lnTo>
                <a:lnTo>
                  <a:pt x="2722" y="893"/>
                </a:lnTo>
                <a:lnTo>
                  <a:pt x="2722" y="1446"/>
                </a:lnTo>
                <a:lnTo>
                  <a:pt x="2501" y="1670"/>
                </a:lnTo>
                <a:lnTo>
                  <a:pt x="3393" y="1670"/>
                </a:lnTo>
                <a:lnTo>
                  <a:pt x="3393" y="6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2379" y="9051008"/>
            <a:ext cx="676671" cy="505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2822" y="8890221"/>
            <a:ext cx="763905" cy="1140460"/>
          </a:xfrm>
          <a:custGeom>
            <a:avLst/>
            <a:gdLst/>
            <a:ahLst/>
            <a:cxnLst/>
            <a:rect l="l" t="t" r="r" b="b"/>
            <a:pathLst>
              <a:path w="763905" h="1140459">
                <a:moveTo>
                  <a:pt x="0" y="1140445"/>
                </a:moveTo>
                <a:lnTo>
                  <a:pt x="763490" y="1140445"/>
                </a:lnTo>
                <a:lnTo>
                  <a:pt x="763490" y="0"/>
                </a:lnTo>
                <a:lnTo>
                  <a:pt x="0" y="0"/>
                </a:lnTo>
                <a:lnTo>
                  <a:pt x="0" y="114044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74288" y="8929436"/>
            <a:ext cx="10585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195" dirty="0">
                <a:latin typeface="Tahoma"/>
                <a:cs typeface="Tahoma"/>
              </a:rPr>
              <a:t>In</a:t>
            </a:r>
            <a:r>
              <a:rPr sz="2600" spc="-365" dirty="0">
                <a:latin typeface="Tahoma"/>
                <a:cs typeface="Tahoma"/>
              </a:rPr>
              <a:t> </a:t>
            </a:r>
            <a:r>
              <a:rPr sz="2600" spc="-145" dirty="0">
                <a:latin typeface="Tahoma"/>
                <a:cs typeface="Tahoma"/>
              </a:rPr>
              <a:t>R4DS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8059" y="940150"/>
            <a:ext cx="808228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45" dirty="0">
                <a:solidFill>
                  <a:srgbClr val="000000"/>
                </a:solidFill>
                <a:latin typeface="Calibri"/>
                <a:cs typeface="Calibri"/>
              </a:rPr>
              <a:t>Boolean</a:t>
            </a:r>
            <a:r>
              <a:rPr b="0" spc="-2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45" dirty="0">
                <a:solidFill>
                  <a:srgbClr val="000000"/>
                </a:solidFill>
                <a:latin typeface="Calibri"/>
                <a:cs typeface="Calibri"/>
              </a:rPr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21" y="10803724"/>
            <a:ext cx="547878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05579" y="4115058"/>
          <a:ext cx="8254364" cy="3308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2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02932"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3700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2520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3700" dirty="0">
                          <a:latin typeface="Courier New"/>
                          <a:cs typeface="Courier New"/>
                        </a:rPr>
                        <a:t>&amp;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25209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3700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2520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4100" spc="114" dirty="0">
                          <a:latin typeface="Calibri"/>
                          <a:cs typeface="Calibri"/>
                        </a:rPr>
                        <a:t>and</a:t>
                      </a:r>
                      <a:endParaRPr sz="4100">
                        <a:latin typeface="Calibri"/>
                        <a:cs typeface="Calibri"/>
                      </a:endParaRPr>
                    </a:p>
                  </a:txBody>
                  <a:tcPr marL="0" marR="0" marT="21209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933"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3700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24892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3700" dirty="0">
                          <a:latin typeface="Courier New"/>
                          <a:cs typeface="Courier New"/>
                        </a:rPr>
                        <a:t>|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24892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3700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24892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4100" spc="35" dirty="0">
                          <a:latin typeface="Calibri"/>
                          <a:cs typeface="Calibri"/>
                        </a:rPr>
                        <a:t>or</a:t>
                      </a:r>
                      <a:endParaRPr sz="4100">
                        <a:latin typeface="Calibri"/>
                        <a:cs typeface="Calibri"/>
                      </a:endParaRPr>
                    </a:p>
                  </a:txBody>
                  <a:tcPr marL="0" marR="0" marT="21907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2932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700" spc="5" dirty="0">
                          <a:latin typeface="Courier New"/>
                          <a:cs typeface="Courier New"/>
                        </a:rPr>
                        <a:t>!</a:t>
                      </a: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255904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4100" spc="35" dirty="0">
                          <a:latin typeface="Calibri"/>
                          <a:cs typeface="Calibri"/>
                        </a:rPr>
                        <a:t>not</a:t>
                      </a:r>
                      <a:endParaRPr sz="4100">
                        <a:latin typeface="Calibri"/>
                        <a:cs typeface="Calibri"/>
                      </a:endParaRPr>
                    </a:p>
                  </a:txBody>
                  <a:tcPr marL="0" marR="0" marT="2152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405891" y="3044798"/>
            <a:ext cx="32315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30" dirty="0">
                <a:solidFill>
                  <a:srgbClr val="53585F"/>
                </a:solidFill>
                <a:latin typeface="Calibri"/>
                <a:cs typeface="Calibri"/>
              </a:rPr>
              <a:t>?</a:t>
            </a:r>
            <a:r>
              <a:rPr sz="4950" spc="-100" dirty="0">
                <a:solidFill>
                  <a:srgbClr val="53585F"/>
                </a:solidFill>
                <a:latin typeface="Calibri"/>
                <a:cs typeface="Calibri"/>
              </a:rPr>
              <a:t>b</a:t>
            </a:r>
            <a:r>
              <a:rPr sz="4950" spc="60" dirty="0">
                <a:solidFill>
                  <a:srgbClr val="53585F"/>
                </a:solidFill>
                <a:latin typeface="Calibri"/>
                <a:cs typeface="Calibri"/>
              </a:rPr>
              <a:t>ase::</a:t>
            </a:r>
            <a:r>
              <a:rPr sz="4950" spc="10" dirty="0">
                <a:solidFill>
                  <a:srgbClr val="53585F"/>
                </a:solidFill>
                <a:latin typeface="Calibri"/>
                <a:cs typeface="Calibri"/>
              </a:rPr>
              <a:t>L</a:t>
            </a:r>
            <a:r>
              <a:rPr sz="4950" spc="114" dirty="0">
                <a:solidFill>
                  <a:srgbClr val="53585F"/>
                </a:solidFill>
                <a:latin typeface="Calibri"/>
                <a:cs typeface="Calibri"/>
              </a:rPr>
              <a:t>ogic</a:t>
            </a:r>
            <a:endParaRPr sz="4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7289" y="940150"/>
            <a:ext cx="1256220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70" dirty="0">
                <a:solidFill>
                  <a:srgbClr val="000000"/>
                </a:solidFill>
                <a:latin typeface="Calibri"/>
                <a:cs typeface="Calibri"/>
              </a:rPr>
              <a:t>Two </a:t>
            </a:r>
            <a:r>
              <a:rPr b="0" spc="60" dirty="0">
                <a:solidFill>
                  <a:srgbClr val="000000"/>
                </a:solidFill>
                <a:latin typeface="Calibri"/>
                <a:cs typeface="Calibri"/>
              </a:rPr>
              <a:t>more </a:t>
            </a:r>
            <a:r>
              <a:rPr b="0" spc="165" dirty="0">
                <a:solidFill>
                  <a:srgbClr val="000000"/>
                </a:solidFill>
                <a:latin typeface="Calibri"/>
                <a:cs typeface="Calibri"/>
              </a:rPr>
              <a:t>common</a:t>
            </a:r>
            <a:r>
              <a:rPr b="0" spc="-8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110" dirty="0">
                <a:solidFill>
                  <a:srgbClr val="000000"/>
                </a:solidFill>
                <a:latin typeface="Calibri"/>
                <a:cs typeface="Calibri"/>
              </a:rPr>
              <a:t>mistakes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21" y="10803724"/>
            <a:ext cx="547878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18651" y="2594550"/>
            <a:ext cx="94945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2155" algn="l"/>
              </a:tabLst>
            </a:pPr>
            <a:r>
              <a:rPr sz="4950" spc="-35" dirty="0">
                <a:latin typeface="Calibri"/>
                <a:cs typeface="Calibri"/>
              </a:rPr>
              <a:t>3.	</a:t>
            </a:r>
            <a:r>
              <a:rPr sz="4950" spc="125" dirty="0">
                <a:latin typeface="Calibri"/>
                <a:cs typeface="Calibri"/>
              </a:rPr>
              <a:t>Collapsing </a:t>
            </a:r>
            <a:r>
              <a:rPr sz="4950" spc="85" dirty="0">
                <a:latin typeface="Calibri"/>
                <a:cs typeface="Calibri"/>
              </a:rPr>
              <a:t>multiple </a:t>
            </a:r>
            <a:r>
              <a:rPr sz="4950" spc="10" dirty="0">
                <a:latin typeface="Calibri"/>
                <a:cs typeface="Calibri"/>
              </a:rPr>
              <a:t>tests </a:t>
            </a:r>
            <a:r>
              <a:rPr sz="4950" spc="50" dirty="0">
                <a:latin typeface="Calibri"/>
                <a:cs typeface="Calibri"/>
              </a:rPr>
              <a:t>into</a:t>
            </a:r>
            <a:r>
              <a:rPr sz="4950" spc="-770" dirty="0">
                <a:latin typeface="Calibri"/>
                <a:cs typeface="Calibri"/>
              </a:rPr>
              <a:t> </a:t>
            </a:r>
            <a:r>
              <a:rPr sz="4950" spc="55" dirty="0">
                <a:latin typeface="Calibri"/>
                <a:cs typeface="Calibri"/>
              </a:rPr>
              <a:t>one</a:t>
            </a:r>
            <a:endParaRPr sz="4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8148" y="3635388"/>
            <a:ext cx="12062460" cy="1862455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290" marR="282575">
              <a:lnSpc>
                <a:spcPts val="5850"/>
              </a:lnSpc>
            </a:pPr>
            <a:r>
              <a:rPr sz="3500" spc="-5" dirty="0">
                <a:latin typeface="Courier New"/>
                <a:cs typeface="Courier New"/>
              </a:rPr>
              <a:t>filter(gapminder, </a:t>
            </a:r>
            <a:r>
              <a:rPr sz="3500" spc="-5" dirty="0">
                <a:solidFill>
                  <a:srgbClr val="FF2600"/>
                </a:solidFill>
                <a:latin typeface="Courier New"/>
                <a:cs typeface="Courier New"/>
              </a:rPr>
              <a:t>1960 </a:t>
            </a:r>
            <a:r>
              <a:rPr sz="3500" dirty="0">
                <a:solidFill>
                  <a:srgbClr val="FF2600"/>
                </a:solidFill>
                <a:latin typeface="Courier New"/>
                <a:cs typeface="Courier New"/>
              </a:rPr>
              <a:t>&lt; </a:t>
            </a:r>
            <a:r>
              <a:rPr sz="3500" spc="-5" dirty="0">
                <a:solidFill>
                  <a:srgbClr val="FF2600"/>
                </a:solidFill>
                <a:latin typeface="Courier New"/>
                <a:cs typeface="Courier New"/>
              </a:rPr>
              <a:t>year </a:t>
            </a:r>
            <a:r>
              <a:rPr sz="3500" dirty="0">
                <a:solidFill>
                  <a:srgbClr val="FF2600"/>
                </a:solidFill>
                <a:latin typeface="Courier New"/>
                <a:cs typeface="Courier New"/>
              </a:rPr>
              <a:t>&lt; 1980</a:t>
            </a:r>
            <a:r>
              <a:rPr sz="3500" dirty="0">
                <a:latin typeface="Courier New"/>
                <a:cs typeface="Courier New"/>
              </a:rPr>
              <a:t>)  </a:t>
            </a:r>
            <a:r>
              <a:rPr sz="3500" spc="-5" dirty="0">
                <a:latin typeface="Courier New"/>
                <a:cs typeface="Courier New"/>
              </a:rPr>
              <a:t>filter(gapminder, </a:t>
            </a:r>
            <a:r>
              <a:rPr sz="3500" spc="-5" dirty="0">
                <a:solidFill>
                  <a:srgbClr val="00882B"/>
                </a:solidFill>
                <a:latin typeface="Courier New"/>
                <a:cs typeface="Courier New"/>
              </a:rPr>
              <a:t>1960 </a:t>
            </a:r>
            <a:r>
              <a:rPr sz="3500" dirty="0">
                <a:solidFill>
                  <a:srgbClr val="00882B"/>
                </a:solidFill>
                <a:latin typeface="Courier New"/>
                <a:cs typeface="Courier New"/>
              </a:rPr>
              <a:t>&lt; </a:t>
            </a:r>
            <a:r>
              <a:rPr sz="3500" spc="-5" dirty="0">
                <a:solidFill>
                  <a:srgbClr val="00882B"/>
                </a:solidFill>
                <a:latin typeface="Courier New"/>
                <a:cs typeface="Courier New"/>
              </a:rPr>
              <a:t>year, year </a:t>
            </a:r>
            <a:r>
              <a:rPr sz="3500" dirty="0">
                <a:solidFill>
                  <a:srgbClr val="00882B"/>
                </a:solidFill>
                <a:latin typeface="Courier New"/>
                <a:cs typeface="Courier New"/>
              </a:rPr>
              <a:t>&lt;</a:t>
            </a:r>
            <a:r>
              <a:rPr sz="3500" spc="30" dirty="0">
                <a:solidFill>
                  <a:srgbClr val="00882B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00882B"/>
                </a:solidFill>
                <a:latin typeface="Courier New"/>
                <a:cs typeface="Courier New"/>
              </a:rPr>
              <a:t>1980</a:t>
            </a:r>
            <a:r>
              <a:rPr sz="3500" dirty="0">
                <a:latin typeface="Courier New"/>
                <a:cs typeface="Courier New"/>
              </a:rPr>
              <a:t>)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6426" y="6920309"/>
            <a:ext cx="16872585" cy="3414395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851535" marR="2464435" indent="-553085">
              <a:lnSpc>
                <a:spcPts val="6020"/>
              </a:lnSpc>
              <a:spcBef>
                <a:spcPts val="55"/>
              </a:spcBef>
            </a:pPr>
            <a:r>
              <a:rPr sz="3600" spc="10" dirty="0">
                <a:latin typeface="Courier New"/>
                <a:cs typeface="Courier New"/>
              </a:rPr>
              <a:t>filter(gapminder, </a:t>
            </a:r>
            <a:r>
              <a:rPr sz="3600" spc="10" dirty="0">
                <a:solidFill>
                  <a:srgbClr val="FF2600"/>
                </a:solidFill>
                <a:latin typeface="Courier New"/>
                <a:cs typeface="Courier New"/>
              </a:rPr>
              <a:t>country == "New Zealand" </a:t>
            </a:r>
            <a:r>
              <a:rPr sz="3600" spc="15" dirty="0">
                <a:solidFill>
                  <a:srgbClr val="FF2600"/>
                </a:solidFill>
                <a:latin typeface="Courier New"/>
                <a:cs typeface="Courier New"/>
              </a:rPr>
              <a:t>|  </a:t>
            </a:r>
            <a:r>
              <a:rPr sz="3600" spc="10" dirty="0">
                <a:solidFill>
                  <a:srgbClr val="FF2600"/>
                </a:solidFill>
                <a:latin typeface="Courier New"/>
                <a:cs typeface="Courier New"/>
              </a:rPr>
              <a:t>country == "Canada" </a:t>
            </a:r>
            <a:r>
              <a:rPr sz="3600" spc="15" dirty="0">
                <a:solidFill>
                  <a:srgbClr val="FF2600"/>
                </a:solidFill>
                <a:latin typeface="Courier New"/>
                <a:cs typeface="Courier New"/>
              </a:rPr>
              <a:t>| </a:t>
            </a:r>
            <a:r>
              <a:rPr sz="3600" spc="10" dirty="0">
                <a:solidFill>
                  <a:srgbClr val="FF2600"/>
                </a:solidFill>
                <a:latin typeface="Courier New"/>
                <a:cs typeface="Courier New"/>
              </a:rPr>
              <a:t>country == "United</a:t>
            </a:r>
            <a:r>
              <a:rPr sz="3600" spc="4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FF2600"/>
                </a:solidFill>
                <a:latin typeface="Courier New"/>
                <a:cs typeface="Courier New"/>
              </a:rPr>
              <a:t>States"</a:t>
            </a:r>
            <a:r>
              <a:rPr sz="3600" spc="15" dirty="0">
                <a:latin typeface="Courier New"/>
                <a:cs typeface="Courier New"/>
              </a:rPr>
              <a:t>)</a:t>
            </a:r>
            <a:endParaRPr sz="36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1130"/>
              </a:spcBef>
            </a:pPr>
            <a:r>
              <a:rPr sz="3600" spc="10" dirty="0">
                <a:latin typeface="Courier New"/>
                <a:cs typeface="Courier New"/>
              </a:rPr>
              <a:t>filter(gapminder,</a:t>
            </a:r>
            <a:endParaRPr sz="3600">
              <a:latin typeface="Courier New"/>
              <a:cs typeface="Courier New"/>
            </a:endParaRPr>
          </a:p>
          <a:p>
            <a:pPr marL="851535">
              <a:lnSpc>
                <a:spcPct val="100000"/>
              </a:lnSpc>
              <a:spcBef>
                <a:spcPts val="1614"/>
              </a:spcBef>
            </a:pPr>
            <a:r>
              <a:rPr sz="3600" spc="15" dirty="0">
                <a:latin typeface="Courier New"/>
                <a:cs typeface="Courier New"/>
              </a:rPr>
              <a:t>country </a:t>
            </a:r>
            <a:r>
              <a:rPr sz="3600" spc="10" dirty="0">
                <a:solidFill>
                  <a:srgbClr val="00882B"/>
                </a:solidFill>
                <a:latin typeface="Courier New"/>
                <a:cs typeface="Courier New"/>
              </a:rPr>
              <a:t>%in% c("New Zealand", "Canada", "United</a:t>
            </a:r>
            <a:r>
              <a:rPr sz="3600" spc="50" dirty="0">
                <a:solidFill>
                  <a:srgbClr val="00882B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00882B"/>
                </a:solidFill>
                <a:latin typeface="Courier New"/>
                <a:cs typeface="Courier New"/>
              </a:rPr>
              <a:t>States")</a:t>
            </a:r>
            <a:r>
              <a:rPr sz="3600" spc="15" dirty="0">
                <a:latin typeface="Courier New"/>
                <a:cs typeface="Courier New"/>
              </a:rPr>
              <a:t>)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8180" y="5850995"/>
            <a:ext cx="157988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2155" algn="l"/>
              </a:tabLst>
            </a:pPr>
            <a:r>
              <a:rPr sz="4950" spc="-35" dirty="0">
                <a:latin typeface="Calibri"/>
                <a:cs typeface="Calibri"/>
              </a:rPr>
              <a:t>4.	</a:t>
            </a:r>
            <a:r>
              <a:rPr sz="4950" spc="105" dirty="0">
                <a:latin typeface="Calibri"/>
                <a:cs typeface="Calibri"/>
              </a:rPr>
              <a:t>Stringing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15" dirty="0">
                <a:latin typeface="Calibri"/>
                <a:cs typeface="Calibri"/>
              </a:rPr>
              <a:t>together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110" dirty="0">
                <a:latin typeface="Calibri"/>
                <a:cs typeface="Calibri"/>
              </a:rPr>
              <a:t>many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10" dirty="0">
                <a:latin typeface="Calibri"/>
                <a:cs typeface="Calibri"/>
              </a:rPr>
              <a:t>tests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35" dirty="0">
                <a:latin typeface="Calibri"/>
                <a:cs typeface="Calibri"/>
              </a:rPr>
              <a:t>(when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70" dirty="0">
                <a:latin typeface="Calibri"/>
                <a:cs typeface="Calibri"/>
              </a:rPr>
              <a:t>you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95" dirty="0">
                <a:latin typeface="Calibri"/>
                <a:cs typeface="Calibri"/>
              </a:rPr>
              <a:t>could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70" dirty="0">
                <a:latin typeface="Calibri"/>
                <a:cs typeface="Calibri"/>
              </a:rPr>
              <a:t>use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250" dirty="0">
                <a:latin typeface="Calibri"/>
                <a:cs typeface="Calibri"/>
              </a:rPr>
              <a:t>%in%)</a:t>
            </a:r>
            <a:endParaRPr sz="4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7501" y="4688727"/>
            <a:ext cx="5888355" cy="1797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600" spc="545" dirty="0">
                <a:solidFill>
                  <a:srgbClr val="F3F4F8"/>
                </a:solidFill>
                <a:latin typeface="Arial Narrow"/>
                <a:cs typeface="Arial Narrow"/>
              </a:rPr>
              <a:t>arrange()</a:t>
            </a:r>
            <a:endParaRPr sz="1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9410" y="940150"/>
            <a:ext cx="402272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50" dirty="0">
                <a:solidFill>
                  <a:srgbClr val="000000"/>
                </a:solidFill>
                <a:latin typeface="Calibri"/>
                <a:cs typeface="Calibri"/>
              </a:rPr>
              <a:t>arrange()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21" y="10803724"/>
            <a:ext cx="547878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8201" y="3765413"/>
            <a:ext cx="14905355" cy="1333500"/>
          </a:xfrm>
          <a:custGeom>
            <a:avLst/>
            <a:gdLst/>
            <a:ahLst/>
            <a:cxnLst/>
            <a:rect l="l" t="t" r="r" b="b"/>
            <a:pathLst>
              <a:path w="14905355" h="1333500">
                <a:moveTo>
                  <a:pt x="0" y="0"/>
                </a:moveTo>
                <a:lnTo>
                  <a:pt x="14905241" y="0"/>
                </a:lnTo>
                <a:lnTo>
                  <a:pt x="14905241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8201" y="3765413"/>
            <a:ext cx="14905355" cy="1333500"/>
          </a:xfrm>
          <a:custGeom>
            <a:avLst/>
            <a:gdLst/>
            <a:ahLst/>
            <a:cxnLst/>
            <a:rect l="l" t="t" r="r" b="b"/>
            <a:pathLst>
              <a:path w="14905355" h="1333500">
                <a:moveTo>
                  <a:pt x="0" y="0"/>
                </a:moveTo>
                <a:lnTo>
                  <a:pt x="14905242" y="0"/>
                </a:lnTo>
                <a:lnTo>
                  <a:pt x="14905242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0064" y="2793496"/>
            <a:ext cx="10901045" cy="192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204" dirty="0">
                <a:latin typeface="Tahoma"/>
                <a:cs typeface="Tahoma"/>
              </a:rPr>
              <a:t>Order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85" dirty="0">
                <a:latin typeface="Tahoma"/>
                <a:cs typeface="Tahoma"/>
              </a:rPr>
              <a:t>cases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85" dirty="0">
                <a:latin typeface="Tahoma"/>
                <a:cs typeface="Tahoma"/>
              </a:rPr>
              <a:t>from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35" dirty="0">
                <a:latin typeface="Tahoma"/>
                <a:cs typeface="Tahoma"/>
              </a:rPr>
              <a:t>smallest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05" dirty="0">
                <a:latin typeface="Tahoma"/>
                <a:cs typeface="Tahoma"/>
              </a:rPr>
              <a:t>to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204" dirty="0">
                <a:latin typeface="Tahoma"/>
                <a:cs typeface="Tahoma"/>
              </a:rPr>
              <a:t>largest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220" dirty="0">
                <a:latin typeface="Tahoma"/>
                <a:cs typeface="Tahoma"/>
              </a:rPr>
              <a:t>values.</a:t>
            </a:r>
            <a:endParaRPr sz="4950">
              <a:latin typeface="Tahoma"/>
              <a:cs typeface="Tahoma"/>
            </a:endParaRPr>
          </a:p>
          <a:p>
            <a:pPr marL="284480">
              <a:lnSpc>
                <a:spcPct val="100000"/>
              </a:lnSpc>
              <a:spcBef>
                <a:spcPts val="4395"/>
              </a:spcBef>
            </a:pPr>
            <a:r>
              <a:rPr sz="3850" spc="10" dirty="0">
                <a:latin typeface="Courier New"/>
                <a:cs typeface="Courier New"/>
              </a:rPr>
              <a:t>arrange(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.data,</a:t>
            </a:r>
            <a:r>
              <a:rPr sz="3850" spc="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...</a:t>
            </a:r>
            <a:r>
              <a:rPr sz="3850" spc="15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9566" y="4674579"/>
            <a:ext cx="7726680" cy="3684270"/>
          </a:xfrm>
          <a:custGeom>
            <a:avLst/>
            <a:gdLst/>
            <a:ahLst/>
            <a:cxnLst/>
            <a:rect l="l" t="t" r="r" b="b"/>
            <a:pathLst>
              <a:path w="7726680" h="3684270">
                <a:moveTo>
                  <a:pt x="7369868" y="1066067"/>
                </a:moveTo>
                <a:lnTo>
                  <a:pt x="356337" y="1066067"/>
                </a:lnTo>
                <a:lnTo>
                  <a:pt x="307985" y="1069320"/>
                </a:lnTo>
                <a:lnTo>
                  <a:pt x="261610" y="1078796"/>
                </a:lnTo>
                <a:lnTo>
                  <a:pt x="217637" y="1094070"/>
                </a:lnTo>
                <a:lnTo>
                  <a:pt x="176489" y="1114718"/>
                </a:lnTo>
                <a:lnTo>
                  <a:pt x="138592" y="1140315"/>
                </a:lnTo>
                <a:lnTo>
                  <a:pt x="104370" y="1170437"/>
                </a:lnTo>
                <a:lnTo>
                  <a:pt x="74248" y="1204659"/>
                </a:lnTo>
                <a:lnTo>
                  <a:pt x="48651" y="1242556"/>
                </a:lnTo>
                <a:lnTo>
                  <a:pt x="28003" y="1283704"/>
                </a:lnTo>
                <a:lnTo>
                  <a:pt x="12729" y="1327677"/>
                </a:lnTo>
                <a:lnTo>
                  <a:pt x="3253" y="1374052"/>
                </a:lnTo>
                <a:lnTo>
                  <a:pt x="0" y="1422404"/>
                </a:lnTo>
                <a:lnTo>
                  <a:pt x="0" y="3327451"/>
                </a:lnTo>
                <a:lnTo>
                  <a:pt x="3253" y="3375803"/>
                </a:lnTo>
                <a:lnTo>
                  <a:pt x="12729" y="3422178"/>
                </a:lnTo>
                <a:lnTo>
                  <a:pt x="28003" y="3466151"/>
                </a:lnTo>
                <a:lnTo>
                  <a:pt x="48651" y="3507299"/>
                </a:lnTo>
                <a:lnTo>
                  <a:pt x="74248" y="3545196"/>
                </a:lnTo>
                <a:lnTo>
                  <a:pt x="104370" y="3579417"/>
                </a:lnTo>
                <a:lnTo>
                  <a:pt x="138592" y="3609539"/>
                </a:lnTo>
                <a:lnTo>
                  <a:pt x="176489" y="3635136"/>
                </a:lnTo>
                <a:lnTo>
                  <a:pt x="217637" y="3655784"/>
                </a:lnTo>
                <a:lnTo>
                  <a:pt x="261610" y="3671059"/>
                </a:lnTo>
                <a:lnTo>
                  <a:pt x="307985" y="3680535"/>
                </a:lnTo>
                <a:lnTo>
                  <a:pt x="356337" y="3683788"/>
                </a:lnTo>
                <a:lnTo>
                  <a:pt x="7369868" y="3683788"/>
                </a:lnTo>
                <a:lnTo>
                  <a:pt x="7418219" y="3680535"/>
                </a:lnTo>
                <a:lnTo>
                  <a:pt x="7464593" y="3671059"/>
                </a:lnTo>
                <a:lnTo>
                  <a:pt x="7508566" y="3655784"/>
                </a:lnTo>
                <a:lnTo>
                  <a:pt x="7549714" y="3635136"/>
                </a:lnTo>
                <a:lnTo>
                  <a:pt x="7587610" y="3609539"/>
                </a:lnTo>
                <a:lnTo>
                  <a:pt x="7621832" y="3579417"/>
                </a:lnTo>
                <a:lnTo>
                  <a:pt x="7651954" y="3545196"/>
                </a:lnTo>
                <a:lnTo>
                  <a:pt x="7677551" y="3507299"/>
                </a:lnTo>
                <a:lnTo>
                  <a:pt x="7698199" y="3466151"/>
                </a:lnTo>
                <a:lnTo>
                  <a:pt x="7713474" y="3422178"/>
                </a:lnTo>
                <a:lnTo>
                  <a:pt x="7722950" y="3375803"/>
                </a:lnTo>
                <a:lnTo>
                  <a:pt x="7726203" y="3327451"/>
                </a:lnTo>
                <a:lnTo>
                  <a:pt x="7726203" y="1422404"/>
                </a:lnTo>
                <a:lnTo>
                  <a:pt x="7722950" y="1374052"/>
                </a:lnTo>
                <a:lnTo>
                  <a:pt x="7713474" y="1327677"/>
                </a:lnTo>
                <a:lnTo>
                  <a:pt x="7698199" y="1283704"/>
                </a:lnTo>
                <a:lnTo>
                  <a:pt x="7677551" y="1242556"/>
                </a:lnTo>
                <a:lnTo>
                  <a:pt x="7651954" y="1204659"/>
                </a:lnTo>
                <a:lnTo>
                  <a:pt x="7621832" y="1170437"/>
                </a:lnTo>
                <a:lnTo>
                  <a:pt x="7587610" y="1140315"/>
                </a:lnTo>
                <a:lnTo>
                  <a:pt x="7549714" y="1114718"/>
                </a:lnTo>
                <a:lnTo>
                  <a:pt x="7508566" y="1094070"/>
                </a:lnTo>
                <a:lnTo>
                  <a:pt x="7464593" y="1078796"/>
                </a:lnTo>
                <a:lnTo>
                  <a:pt x="7418219" y="1069320"/>
                </a:lnTo>
                <a:lnTo>
                  <a:pt x="7369868" y="1066067"/>
                </a:lnTo>
                <a:close/>
              </a:path>
              <a:path w="7726680" h="3684270">
                <a:moveTo>
                  <a:pt x="1139690" y="0"/>
                </a:moveTo>
                <a:lnTo>
                  <a:pt x="1034654" y="1066067"/>
                </a:lnTo>
                <a:lnTo>
                  <a:pt x="1244399" y="1066067"/>
                </a:lnTo>
                <a:lnTo>
                  <a:pt x="1139690" y="0"/>
                </a:lnTo>
                <a:close/>
              </a:path>
            </a:pathLst>
          </a:custGeom>
          <a:solidFill>
            <a:srgbClr val="A0C2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69831" y="6165122"/>
            <a:ext cx="7223759" cy="17259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-5715" algn="ctr">
              <a:lnSpc>
                <a:spcPts val="4370"/>
              </a:lnSpc>
              <a:spcBef>
                <a:spcPts val="480"/>
              </a:spcBef>
            </a:pPr>
            <a:r>
              <a:rPr sz="3850" b="1" spc="-10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3850" b="1" spc="-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7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3850" b="1" spc="-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9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3850" b="1" spc="-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55" dirty="0">
                <a:solidFill>
                  <a:srgbClr val="FFFFFF"/>
                </a:solidFill>
                <a:latin typeface="Trebuchet MS"/>
                <a:cs typeface="Trebuchet MS"/>
              </a:rPr>
              <a:t>columns</a:t>
            </a:r>
            <a:r>
              <a:rPr sz="3850" b="1" spc="-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7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850" b="1" spc="-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10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3850" b="1" spc="-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45" dirty="0">
                <a:solidFill>
                  <a:srgbClr val="FFFFFF"/>
                </a:solidFill>
                <a:latin typeface="Trebuchet MS"/>
                <a:cs typeface="Trebuchet MS"/>
              </a:rPr>
              <a:t>by  </a:t>
            </a:r>
            <a:r>
              <a:rPr sz="3850" spc="80" dirty="0">
                <a:solidFill>
                  <a:srgbClr val="FFFFFF"/>
                </a:solidFill>
                <a:latin typeface="Calibri"/>
                <a:cs typeface="Calibri"/>
              </a:rPr>
              <a:t>(additional</a:t>
            </a:r>
            <a:r>
              <a:rPr sz="385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50" spc="95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385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50" spc="7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385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50" spc="6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85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50" spc="8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385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50" spc="110" dirty="0">
                <a:solidFill>
                  <a:srgbClr val="FFFFFF"/>
                </a:solidFill>
                <a:latin typeface="Calibri"/>
                <a:cs typeface="Calibri"/>
              </a:rPr>
              <a:t>as  </a:t>
            </a:r>
            <a:r>
              <a:rPr sz="3850" spc="30" dirty="0">
                <a:solidFill>
                  <a:srgbClr val="FFFFFF"/>
                </a:solidFill>
                <a:latin typeface="Calibri"/>
                <a:cs typeface="Calibri"/>
              </a:rPr>
              <a:t>tie</a:t>
            </a:r>
            <a:r>
              <a:rPr sz="385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50" spc="35" dirty="0">
                <a:solidFill>
                  <a:srgbClr val="FFFFFF"/>
                </a:solidFill>
                <a:latin typeface="Calibri"/>
                <a:cs typeface="Calibri"/>
              </a:rPr>
              <a:t>breakers)</a:t>
            </a:r>
            <a:endParaRPr sz="38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1640" y="4630405"/>
            <a:ext cx="3455670" cy="3772535"/>
          </a:xfrm>
          <a:custGeom>
            <a:avLst/>
            <a:gdLst/>
            <a:ahLst/>
            <a:cxnLst/>
            <a:rect l="l" t="t" r="r" b="b"/>
            <a:pathLst>
              <a:path w="3455670" h="3772534">
                <a:moveTo>
                  <a:pt x="3325160" y="0"/>
                </a:moveTo>
                <a:lnTo>
                  <a:pt x="3045718" y="1154415"/>
                </a:lnTo>
                <a:lnTo>
                  <a:pt x="356336" y="1154415"/>
                </a:lnTo>
                <a:lnTo>
                  <a:pt x="307985" y="1157668"/>
                </a:lnTo>
                <a:lnTo>
                  <a:pt x="261610" y="1167144"/>
                </a:lnTo>
                <a:lnTo>
                  <a:pt x="217636" y="1182418"/>
                </a:lnTo>
                <a:lnTo>
                  <a:pt x="176489" y="1203066"/>
                </a:lnTo>
                <a:lnTo>
                  <a:pt x="138592" y="1228663"/>
                </a:lnTo>
                <a:lnTo>
                  <a:pt x="104370" y="1258785"/>
                </a:lnTo>
                <a:lnTo>
                  <a:pt x="74248" y="1293007"/>
                </a:lnTo>
                <a:lnTo>
                  <a:pt x="48651" y="1330904"/>
                </a:lnTo>
                <a:lnTo>
                  <a:pt x="28003" y="1372051"/>
                </a:lnTo>
                <a:lnTo>
                  <a:pt x="12729" y="1416025"/>
                </a:lnTo>
                <a:lnTo>
                  <a:pt x="3253" y="1462400"/>
                </a:lnTo>
                <a:lnTo>
                  <a:pt x="0" y="1510751"/>
                </a:lnTo>
                <a:lnTo>
                  <a:pt x="0" y="3415798"/>
                </a:lnTo>
                <a:lnTo>
                  <a:pt x="3253" y="3464150"/>
                </a:lnTo>
                <a:lnTo>
                  <a:pt x="12729" y="3510525"/>
                </a:lnTo>
                <a:lnTo>
                  <a:pt x="28003" y="3554498"/>
                </a:lnTo>
                <a:lnTo>
                  <a:pt x="48651" y="3595646"/>
                </a:lnTo>
                <a:lnTo>
                  <a:pt x="74248" y="3633543"/>
                </a:lnTo>
                <a:lnTo>
                  <a:pt x="104370" y="3667765"/>
                </a:lnTo>
                <a:lnTo>
                  <a:pt x="138592" y="3697887"/>
                </a:lnTo>
                <a:lnTo>
                  <a:pt x="176489" y="3723484"/>
                </a:lnTo>
                <a:lnTo>
                  <a:pt x="217636" y="3744132"/>
                </a:lnTo>
                <a:lnTo>
                  <a:pt x="261610" y="3759407"/>
                </a:lnTo>
                <a:lnTo>
                  <a:pt x="307985" y="3768883"/>
                </a:lnTo>
                <a:lnTo>
                  <a:pt x="356336" y="3772136"/>
                </a:lnTo>
                <a:lnTo>
                  <a:pt x="3099054" y="3772136"/>
                </a:lnTo>
                <a:lnTo>
                  <a:pt x="3147406" y="3768883"/>
                </a:lnTo>
                <a:lnTo>
                  <a:pt x="3193780" y="3759406"/>
                </a:lnTo>
                <a:lnTo>
                  <a:pt x="3237754" y="3744132"/>
                </a:lnTo>
                <a:lnTo>
                  <a:pt x="3278902" y="3723484"/>
                </a:lnTo>
                <a:lnTo>
                  <a:pt x="3316799" y="3697886"/>
                </a:lnTo>
                <a:lnTo>
                  <a:pt x="3351021" y="3667764"/>
                </a:lnTo>
                <a:lnTo>
                  <a:pt x="3381142" y="3633543"/>
                </a:lnTo>
                <a:lnTo>
                  <a:pt x="3406740" y="3595646"/>
                </a:lnTo>
                <a:lnTo>
                  <a:pt x="3427388" y="3554498"/>
                </a:lnTo>
                <a:lnTo>
                  <a:pt x="3442663" y="3510525"/>
                </a:lnTo>
                <a:lnTo>
                  <a:pt x="3452139" y="3464150"/>
                </a:lnTo>
                <a:lnTo>
                  <a:pt x="3455392" y="3415798"/>
                </a:lnTo>
                <a:lnTo>
                  <a:pt x="3455392" y="1510751"/>
                </a:lnTo>
                <a:lnTo>
                  <a:pt x="3451623" y="1458963"/>
                </a:lnTo>
                <a:lnTo>
                  <a:pt x="3440678" y="1409567"/>
                </a:lnTo>
                <a:lnTo>
                  <a:pt x="3423096" y="1363061"/>
                </a:lnTo>
                <a:lnTo>
                  <a:pt x="3399415" y="1319946"/>
                </a:lnTo>
                <a:lnTo>
                  <a:pt x="3370174" y="1280722"/>
                </a:lnTo>
                <a:lnTo>
                  <a:pt x="3335912" y="1245888"/>
                </a:lnTo>
                <a:lnTo>
                  <a:pt x="3297168" y="1215944"/>
                </a:lnTo>
                <a:lnTo>
                  <a:pt x="3254482" y="1191389"/>
                </a:lnTo>
                <a:lnTo>
                  <a:pt x="3325160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47958" y="6489719"/>
            <a:ext cx="2931795" cy="11709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0" marR="5080" indent="-356235">
              <a:lnSpc>
                <a:spcPts val="4370"/>
              </a:lnSpc>
              <a:spcBef>
                <a:spcPts val="480"/>
              </a:spcBef>
            </a:pPr>
            <a:r>
              <a:rPr sz="3850" b="1" spc="-6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3850" b="1" spc="-105" dirty="0">
                <a:solidFill>
                  <a:srgbClr val="FFFFFF"/>
                </a:solidFill>
                <a:latin typeface="Trebuchet MS"/>
                <a:cs typeface="Trebuchet MS"/>
              </a:rPr>
              <a:t>frame</a:t>
            </a:r>
            <a:r>
              <a:rPr sz="3850" b="1" spc="-7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75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3850" b="1" spc="-60" dirty="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endParaRPr sz="3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99939" y="6146409"/>
          <a:ext cx="8427084" cy="5106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954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continent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lifeExp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3300" spc="15" dirty="0">
                          <a:latin typeface="Calibri"/>
                          <a:cs typeface="Calibri"/>
                        </a:rPr>
                        <a:t>Afghanista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28.8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300" spc="15" dirty="0">
                          <a:latin typeface="Calibri"/>
                          <a:cs typeface="Calibri"/>
                        </a:rPr>
                        <a:t>Afghanista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30.3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35" dirty="0">
                          <a:latin typeface="Calibri"/>
                          <a:cs typeface="Calibri"/>
                        </a:rPr>
                        <a:t>Angola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35" dirty="0">
                          <a:latin typeface="Calibri"/>
                          <a:cs typeface="Calibri"/>
                        </a:rPr>
                        <a:t>Angola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55" dirty="0">
                          <a:latin typeface="Calibri"/>
                          <a:cs typeface="Calibri"/>
                        </a:rPr>
                        <a:t>Gambia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55" dirty="0">
                          <a:latin typeface="Calibri"/>
                          <a:cs typeface="Calibri"/>
                        </a:rPr>
                        <a:t>Gambia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60" dirty="0">
                          <a:latin typeface="Calibri"/>
                          <a:cs typeface="Calibri"/>
                        </a:rPr>
                        <a:t>Rwanda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60" dirty="0">
                          <a:latin typeface="Calibri"/>
                          <a:cs typeface="Calibri"/>
                        </a:rPr>
                        <a:t>Rwanda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1992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23.6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Sierra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Sierra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30.3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149899" y="11127544"/>
            <a:ext cx="2243455" cy="181610"/>
          </a:xfrm>
          <a:custGeom>
            <a:avLst/>
            <a:gdLst/>
            <a:ahLst/>
            <a:cxnLst/>
            <a:rect l="l" t="t" r="r" b="b"/>
            <a:pathLst>
              <a:path w="2243455" h="181609">
                <a:moveTo>
                  <a:pt x="0" y="181012"/>
                </a:moveTo>
                <a:lnTo>
                  <a:pt x="2242861" y="181012"/>
                </a:lnTo>
                <a:lnTo>
                  <a:pt x="2242861" y="0"/>
                </a:lnTo>
                <a:lnTo>
                  <a:pt x="0" y="0"/>
                </a:lnTo>
                <a:lnTo>
                  <a:pt x="0" y="181012"/>
                </a:lnTo>
                <a:close/>
              </a:path>
            </a:pathLst>
          </a:custGeom>
          <a:solidFill>
            <a:srgbClr val="D0D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34645" y="11127544"/>
            <a:ext cx="1531620" cy="181610"/>
          </a:xfrm>
          <a:custGeom>
            <a:avLst/>
            <a:gdLst/>
            <a:ahLst/>
            <a:cxnLst/>
            <a:rect l="l" t="t" r="r" b="b"/>
            <a:pathLst>
              <a:path w="1531619" h="181609">
                <a:moveTo>
                  <a:pt x="0" y="181012"/>
                </a:moveTo>
                <a:lnTo>
                  <a:pt x="1531327" y="181012"/>
                </a:lnTo>
                <a:lnTo>
                  <a:pt x="1531327" y="0"/>
                </a:lnTo>
                <a:lnTo>
                  <a:pt x="0" y="0"/>
                </a:lnTo>
                <a:lnTo>
                  <a:pt x="0" y="181012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07856" y="11127544"/>
            <a:ext cx="1702435" cy="181610"/>
          </a:xfrm>
          <a:custGeom>
            <a:avLst/>
            <a:gdLst/>
            <a:ahLst/>
            <a:cxnLst/>
            <a:rect l="l" t="t" r="r" b="b"/>
            <a:pathLst>
              <a:path w="1702434" h="181609">
                <a:moveTo>
                  <a:pt x="0" y="181012"/>
                </a:moveTo>
                <a:lnTo>
                  <a:pt x="1701973" y="181012"/>
                </a:lnTo>
                <a:lnTo>
                  <a:pt x="1701973" y="0"/>
                </a:lnTo>
                <a:lnTo>
                  <a:pt x="0" y="0"/>
                </a:lnTo>
                <a:lnTo>
                  <a:pt x="0" y="181012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51712" y="11127544"/>
            <a:ext cx="744220" cy="181610"/>
          </a:xfrm>
          <a:custGeom>
            <a:avLst/>
            <a:gdLst/>
            <a:ahLst/>
            <a:cxnLst/>
            <a:rect l="l" t="t" r="r" b="b"/>
            <a:pathLst>
              <a:path w="744219" h="181609">
                <a:moveTo>
                  <a:pt x="0" y="181012"/>
                </a:moveTo>
                <a:lnTo>
                  <a:pt x="744011" y="181012"/>
                </a:lnTo>
                <a:lnTo>
                  <a:pt x="744011" y="0"/>
                </a:lnTo>
                <a:lnTo>
                  <a:pt x="0" y="0"/>
                </a:lnTo>
                <a:lnTo>
                  <a:pt x="0" y="181012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067725" y="5999817"/>
          <a:ext cx="8427084" cy="5287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954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continent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R="374015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33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3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lifeExp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60" dirty="0">
                          <a:latin typeface="Calibri"/>
                          <a:cs typeface="Calibri"/>
                        </a:rPr>
                        <a:t>Rwanda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60" dirty="0">
                          <a:latin typeface="Calibri"/>
                          <a:cs typeface="Calibri"/>
                        </a:rPr>
                        <a:t>Rwanda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dirty="0">
                          <a:latin typeface="Calibri"/>
                          <a:cs typeface="Calibri"/>
                        </a:rPr>
                        <a:t>1992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23.6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300" spc="15" dirty="0">
                          <a:latin typeface="Calibri"/>
                          <a:cs typeface="Calibri"/>
                        </a:rPr>
                        <a:t>Afghanista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28.8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55" dirty="0">
                          <a:latin typeface="Calibri"/>
                          <a:cs typeface="Calibri"/>
                        </a:rPr>
                        <a:t>Gambia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55" dirty="0">
                          <a:latin typeface="Calibri"/>
                          <a:cs typeface="Calibri"/>
                        </a:rPr>
                        <a:t>Gambia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35" dirty="0">
                          <a:latin typeface="Calibri"/>
                          <a:cs typeface="Calibri"/>
                        </a:rPr>
                        <a:t>Angola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35" dirty="0">
                          <a:latin typeface="Calibri"/>
                          <a:cs typeface="Calibri"/>
                        </a:rPr>
                        <a:t>Angola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Sierra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Sierra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30.3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300" spc="15" dirty="0">
                          <a:latin typeface="Calibri"/>
                          <a:cs typeface="Calibri"/>
                        </a:rPr>
                        <a:t>Afghanista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dirty="0">
                          <a:latin typeface="Calibri"/>
                          <a:cs typeface="Calibri"/>
                        </a:rPr>
                        <a:t>1957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30.3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0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D0D1D2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50064" y="2793496"/>
            <a:ext cx="109010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204" dirty="0">
                <a:latin typeface="Tahoma"/>
                <a:cs typeface="Tahoma"/>
              </a:rPr>
              <a:t>Order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85" dirty="0">
                <a:latin typeface="Tahoma"/>
                <a:cs typeface="Tahoma"/>
              </a:rPr>
              <a:t>cases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85" dirty="0">
                <a:latin typeface="Tahoma"/>
                <a:cs typeface="Tahoma"/>
              </a:rPr>
              <a:t>from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35" dirty="0">
                <a:latin typeface="Tahoma"/>
                <a:cs typeface="Tahoma"/>
              </a:rPr>
              <a:t>smallest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05" dirty="0">
                <a:latin typeface="Tahoma"/>
                <a:cs typeface="Tahoma"/>
              </a:rPr>
              <a:t>to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204" dirty="0">
                <a:latin typeface="Tahoma"/>
                <a:cs typeface="Tahoma"/>
              </a:rPr>
              <a:t>largest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220" dirty="0">
                <a:latin typeface="Tahoma"/>
                <a:cs typeface="Tahoma"/>
              </a:rPr>
              <a:t>values.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8201" y="3765413"/>
            <a:ext cx="14905355" cy="1333500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352425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2775"/>
              </a:spcBef>
            </a:pPr>
            <a:r>
              <a:rPr sz="3850" spc="10" dirty="0">
                <a:latin typeface="Courier New"/>
                <a:cs typeface="Courier New"/>
              </a:rPr>
              <a:t>arrange(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gapminder,</a:t>
            </a:r>
            <a:r>
              <a:rPr sz="3850" spc="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lifeExp</a:t>
            </a:r>
            <a:r>
              <a:rPr sz="3850" spc="15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37892" y="8052253"/>
            <a:ext cx="764540" cy="939800"/>
          </a:xfrm>
          <a:custGeom>
            <a:avLst/>
            <a:gdLst/>
            <a:ahLst/>
            <a:cxnLst/>
            <a:rect l="l" t="t" r="r" b="b"/>
            <a:pathLst>
              <a:path w="764540" h="939800">
                <a:moveTo>
                  <a:pt x="346452" y="0"/>
                </a:moveTo>
                <a:lnTo>
                  <a:pt x="346452" y="320972"/>
                </a:lnTo>
                <a:lnTo>
                  <a:pt x="0" y="320972"/>
                </a:lnTo>
                <a:lnTo>
                  <a:pt x="0" y="618764"/>
                </a:lnTo>
                <a:lnTo>
                  <a:pt x="346452" y="618764"/>
                </a:lnTo>
                <a:lnTo>
                  <a:pt x="346452" y="939735"/>
                </a:lnTo>
                <a:lnTo>
                  <a:pt x="764429" y="469868"/>
                </a:lnTo>
                <a:lnTo>
                  <a:pt x="346452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039410" y="940150"/>
            <a:ext cx="402272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50" dirty="0">
                <a:solidFill>
                  <a:srgbClr val="000000"/>
                </a:solidFill>
                <a:latin typeface="Calibri"/>
                <a:cs typeface="Calibri"/>
              </a:rPr>
              <a:t>arrange()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99939" y="6146409"/>
          <a:ext cx="8427084" cy="5106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954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continent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lifeExp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3300" spc="15" dirty="0">
                          <a:latin typeface="Calibri"/>
                          <a:cs typeface="Calibri"/>
                        </a:rPr>
                        <a:t>Afghanista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28.8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300" spc="15" dirty="0">
                          <a:latin typeface="Calibri"/>
                          <a:cs typeface="Calibri"/>
                        </a:rPr>
                        <a:t>Afghanista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30.3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35" dirty="0">
                          <a:latin typeface="Calibri"/>
                          <a:cs typeface="Calibri"/>
                        </a:rPr>
                        <a:t>Angola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35" dirty="0">
                          <a:latin typeface="Calibri"/>
                          <a:cs typeface="Calibri"/>
                        </a:rPr>
                        <a:t>Angola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55" dirty="0">
                          <a:latin typeface="Calibri"/>
                          <a:cs typeface="Calibri"/>
                        </a:rPr>
                        <a:t>Gambia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55" dirty="0">
                          <a:latin typeface="Calibri"/>
                          <a:cs typeface="Calibri"/>
                        </a:rPr>
                        <a:t>Gambia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60" dirty="0">
                          <a:latin typeface="Calibri"/>
                          <a:cs typeface="Calibri"/>
                        </a:rPr>
                        <a:t>Rwanda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60" dirty="0">
                          <a:latin typeface="Calibri"/>
                          <a:cs typeface="Calibri"/>
                        </a:rPr>
                        <a:t>Rwanda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1992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23.6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Sierra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Sierra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30.3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149899" y="11127544"/>
            <a:ext cx="2243455" cy="181610"/>
          </a:xfrm>
          <a:custGeom>
            <a:avLst/>
            <a:gdLst/>
            <a:ahLst/>
            <a:cxnLst/>
            <a:rect l="l" t="t" r="r" b="b"/>
            <a:pathLst>
              <a:path w="2243455" h="181609">
                <a:moveTo>
                  <a:pt x="0" y="181012"/>
                </a:moveTo>
                <a:lnTo>
                  <a:pt x="2242861" y="181012"/>
                </a:lnTo>
                <a:lnTo>
                  <a:pt x="2242861" y="0"/>
                </a:lnTo>
                <a:lnTo>
                  <a:pt x="0" y="0"/>
                </a:lnTo>
                <a:lnTo>
                  <a:pt x="0" y="181012"/>
                </a:lnTo>
                <a:close/>
              </a:path>
            </a:pathLst>
          </a:custGeom>
          <a:solidFill>
            <a:srgbClr val="D0D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34645" y="11127544"/>
            <a:ext cx="1531620" cy="181610"/>
          </a:xfrm>
          <a:custGeom>
            <a:avLst/>
            <a:gdLst/>
            <a:ahLst/>
            <a:cxnLst/>
            <a:rect l="l" t="t" r="r" b="b"/>
            <a:pathLst>
              <a:path w="1531619" h="181609">
                <a:moveTo>
                  <a:pt x="0" y="181012"/>
                </a:moveTo>
                <a:lnTo>
                  <a:pt x="1531327" y="181012"/>
                </a:lnTo>
                <a:lnTo>
                  <a:pt x="1531327" y="0"/>
                </a:lnTo>
                <a:lnTo>
                  <a:pt x="0" y="0"/>
                </a:lnTo>
                <a:lnTo>
                  <a:pt x="0" y="181012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07856" y="11127544"/>
            <a:ext cx="1702435" cy="181610"/>
          </a:xfrm>
          <a:custGeom>
            <a:avLst/>
            <a:gdLst/>
            <a:ahLst/>
            <a:cxnLst/>
            <a:rect l="l" t="t" r="r" b="b"/>
            <a:pathLst>
              <a:path w="1702434" h="181609">
                <a:moveTo>
                  <a:pt x="0" y="181012"/>
                </a:moveTo>
                <a:lnTo>
                  <a:pt x="1701973" y="181012"/>
                </a:lnTo>
                <a:lnTo>
                  <a:pt x="1701973" y="0"/>
                </a:lnTo>
                <a:lnTo>
                  <a:pt x="0" y="0"/>
                </a:lnTo>
                <a:lnTo>
                  <a:pt x="0" y="181012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51712" y="11127544"/>
            <a:ext cx="744220" cy="181610"/>
          </a:xfrm>
          <a:custGeom>
            <a:avLst/>
            <a:gdLst/>
            <a:ahLst/>
            <a:cxnLst/>
            <a:rect l="l" t="t" r="r" b="b"/>
            <a:pathLst>
              <a:path w="744219" h="181609">
                <a:moveTo>
                  <a:pt x="0" y="181012"/>
                </a:moveTo>
                <a:lnTo>
                  <a:pt x="744011" y="181012"/>
                </a:lnTo>
                <a:lnTo>
                  <a:pt x="744011" y="0"/>
                </a:lnTo>
                <a:lnTo>
                  <a:pt x="0" y="0"/>
                </a:lnTo>
                <a:lnTo>
                  <a:pt x="0" y="181012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067725" y="5999817"/>
          <a:ext cx="8427084" cy="5287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954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continent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R="374015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33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3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lifeExp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3300" spc="15" dirty="0">
                          <a:latin typeface="Calibri"/>
                          <a:cs typeface="Calibri"/>
                        </a:rPr>
                        <a:t>Afghanista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dirty="0">
                          <a:latin typeface="Calibri"/>
                          <a:cs typeface="Calibri"/>
                        </a:rPr>
                        <a:t>1957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30.3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8988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Sierra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Sierra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30.3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35" dirty="0">
                          <a:latin typeface="Calibri"/>
                          <a:cs typeface="Calibri"/>
                        </a:rPr>
                        <a:t>Angola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35" dirty="0">
                          <a:latin typeface="Calibri"/>
                          <a:cs typeface="Calibri"/>
                        </a:rPr>
                        <a:t>Angola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55" dirty="0">
                          <a:latin typeface="Calibri"/>
                          <a:cs typeface="Calibri"/>
                        </a:rPr>
                        <a:t>Gambia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55" dirty="0">
                          <a:latin typeface="Calibri"/>
                          <a:cs typeface="Calibri"/>
                        </a:rPr>
                        <a:t>Gambia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300" spc="15" dirty="0">
                          <a:latin typeface="Calibri"/>
                          <a:cs typeface="Calibri"/>
                        </a:rPr>
                        <a:t>Afghanista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28.8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60" dirty="0">
                          <a:latin typeface="Calibri"/>
                          <a:cs typeface="Calibri"/>
                        </a:rPr>
                        <a:t>Rwanda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60" dirty="0">
                          <a:latin typeface="Calibri"/>
                          <a:cs typeface="Calibri"/>
                        </a:rPr>
                        <a:t>Rwanda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dirty="0">
                          <a:latin typeface="Calibri"/>
                          <a:cs typeface="Calibri"/>
                        </a:rPr>
                        <a:t>1992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23.6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>
                        <a:alpha val="250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0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D0D1D2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50064" y="2793496"/>
            <a:ext cx="109372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204" dirty="0">
                <a:latin typeface="Tahoma"/>
                <a:cs typeface="Tahoma"/>
              </a:rPr>
              <a:t>Changes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60" dirty="0">
                <a:latin typeface="Tahoma"/>
                <a:cs typeface="Tahoma"/>
              </a:rPr>
              <a:t>order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05" dirty="0">
                <a:latin typeface="Tahoma"/>
                <a:cs typeface="Tahoma"/>
              </a:rPr>
              <a:t>to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204" dirty="0">
                <a:latin typeface="Tahoma"/>
                <a:cs typeface="Tahoma"/>
              </a:rPr>
              <a:t>largest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05" dirty="0">
                <a:latin typeface="Tahoma"/>
                <a:cs typeface="Tahoma"/>
              </a:rPr>
              <a:t>to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35" dirty="0">
                <a:latin typeface="Tahoma"/>
                <a:cs typeface="Tahoma"/>
              </a:rPr>
              <a:t>smallest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220" dirty="0">
                <a:latin typeface="Tahoma"/>
                <a:cs typeface="Tahoma"/>
              </a:rPr>
              <a:t>values.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8201" y="3765413"/>
            <a:ext cx="14905355" cy="1333500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352425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2775"/>
              </a:spcBef>
            </a:pPr>
            <a:r>
              <a:rPr sz="3850" spc="10" dirty="0">
                <a:latin typeface="Courier New"/>
                <a:cs typeface="Courier New"/>
              </a:rPr>
              <a:t>arrange(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gapminder,</a:t>
            </a:r>
            <a:r>
              <a:rPr sz="3850" spc="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desc(lifeExp)</a:t>
            </a:r>
            <a:r>
              <a:rPr sz="3850" spc="15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37892" y="8052253"/>
            <a:ext cx="764540" cy="939800"/>
          </a:xfrm>
          <a:custGeom>
            <a:avLst/>
            <a:gdLst/>
            <a:ahLst/>
            <a:cxnLst/>
            <a:rect l="l" t="t" r="r" b="b"/>
            <a:pathLst>
              <a:path w="764540" h="939800">
                <a:moveTo>
                  <a:pt x="346452" y="0"/>
                </a:moveTo>
                <a:lnTo>
                  <a:pt x="346452" y="320972"/>
                </a:lnTo>
                <a:lnTo>
                  <a:pt x="0" y="320972"/>
                </a:lnTo>
                <a:lnTo>
                  <a:pt x="0" y="618764"/>
                </a:lnTo>
                <a:lnTo>
                  <a:pt x="346452" y="618764"/>
                </a:lnTo>
                <a:lnTo>
                  <a:pt x="346452" y="939735"/>
                </a:lnTo>
                <a:lnTo>
                  <a:pt x="764429" y="469868"/>
                </a:lnTo>
                <a:lnTo>
                  <a:pt x="346452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709547" y="940150"/>
            <a:ext cx="267716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80" dirty="0">
                <a:solidFill>
                  <a:srgbClr val="000000"/>
                </a:solidFill>
                <a:latin typeface="Calibri"/>
                <a:cs typeface="Calibri"/>
              </a:rPr>
              <a:t>desc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6200" y="4688727"/>
            <a:ext cx="6388735" cy="1797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600" spc="540" dirty="0">
                <a:solidFill>
                  <a:srgbClr val="F3F4F8"/>
                </a:solidFill>
                <a:latin typeface="Arial Narrow"/>
                <a:cs typeface="Arial Narrow"/>
              </a:rPr>
              <a:t>Pipe</a:t>
            </a:r>
            <a:r>
              <a:rPr sz="11600" spc="-409" dirty="0">
                <a:solidFill>
                  <a:srgbClr val="F3F4F8"/>
                </a:solidFill>
                <a:latin typeface="Arial Narrow"/>
                <a:cs typeface="Arial Narrow"/>
              </a:rPr>
              <a:t> </a:t>
            </a:r>
            <a:r>
              <a:rPr sz="11600" spc="1015" dirty="0">
                <a:solidFill>
                  <a:srgbClr val="F3F4F8"/>
                </a:solidFill>
                <a:latin typeface="Arial Narrow"/>
                <a:cs typeface="Arial Narrow"/>
              </a:rPr>
              <a:t>%&gt;%</a:t>
            </a:r>
            <a:endParaRPr sz="1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9035" y="7620309"/>
            <a:ext cx="16590010" cy="2273935"/>
          </a:xfrm>
          <a:custGeom>
            <a:avLst/>
            <a:gdLst/>
            <a:ahLst/>
            <a:cxnLst/>
            <a:rect l="l" t="t" r="r" b="b"/>
            <a:pathLst>
              <a:path w="16590010" h="2273934">
                <a:moveTo>
                  <a:pt x="0" y="0"/>
                </a:moveTo>
                <a:lnTo>
                  <a:pt x="16589999" y="0"/>
                </a:lnTo>
                <a:lnTo>
                  <a:pt x="16589999" y="2273848"/>
                </a:lnTo>
                <a:lnTo>
                  <a:pt x="0" y="22738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19035" y="7620309"/>
            <a:ext cx="16590010" cy="227393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378460" marR="2040255">
              <a:lnSpc>
                <a:spcPct val="155500"/>
              </a:lnSpc>
              <a:spcBef>
                <a:spcPts val="530"/>
              </a:spcBef>
            </a:pPr>
            <a:r>
              <a:rPr sz="3800" spc="-5" dirty="0">
                <a:solidFill>
                  <a:srgbClr val="DE6A10"/>
                </a:solidFill>
                <a:latin typeface="Courier New"/>
                <a:cs typeface="Courier New"/>
              </a:rPr>
              <a:t>gapminder_2007 </a:t>
            </a:r>
            <a:r>
              <a:rPr sz="3800" spc="-10" dirty="0">
                <a:solidFill>
                  <a:srgbClr val="0365C0"/>
                </a:solidFill>
                <a:latin typeface="Courier New"/>
                <a:cs typeface="Courier New"/>
              </a:rPr>
              <a:t>&lt;- </a:t>
            </a:r>
            <a:r>
              <a:rPr sz="3800" spc="-5" dirty="0">
                <a:solidFill>
                  <a:srgbClr val="00882B"/>
                </a:solidFill>
                <a:latin typeface="Courier New"/>
                <a:cs typeface="Courier New"/>
              </a:rPr>
              <a:t>filter(</a:t>
            </a:r>
            <a:r>
              <a:rPr sz="3800" spc="-5" dirty="0">
                <a:solidFill>
                  <a:srgbClr val="C82506"/>
                </a:solidFill>
                <a:latin typeface="Courier New"/>
                <a:cs typeface="Courier New"/>
              </a:rPr>
              <a:t>gapminder</a:t>
            </a:r>
            <a:r>
              <a:rPr sz="3800" spc="-5" dirty="0">
                <a:solidFill>
                  <a:srgbClr val="00882B"/>
                </a:solidFill>
                <a:latin typeface="Courier New"/>
                <a:cs typeface="Courier New"/>
              </a:rPr>
              <a:t>, </a:t>
            </a:r>
            <a:r>
              <a:rPr sz="3800" spc="-10" dirty="0">
                <a:solidFill>
                  <a:srgbClr val="00882B"/>
                </a:solidFill>
                <a:latin typeface="Courier New"/>
                <a:cs typeface="Courier New"/>
              </a:rPr>
              <a:t>year ==</a:t>
            </a:r>
            <a:r>
              <a:rPr sz="3800" spc="-70" dirty="0">
                <a:solidFill>
                  <a:srgbClr val="00882B"/>
                </a:solidFill>
                <a:latin typeface="Courier New"/>
                <a:cs typeface="Courier New"/>
              </a:rPr>
              <a:t> </a:t>
            </a:r>
            <a:r>
              <a:rPr sz="3800" spc="-5" dirty="0">
                <a:solidFill>
                  <a:srgbClr val="00882B"/>
                </a:solidFill>
                <a:latin typeface="Courier New"/>
                <a:cs typeface="Courier New"/>
              </a:rPr>
              <a:t>2007)  </a:t>
            </a:r>
            <a:r>
              <a:rPr sz="3800" spc="-5" dirty="0">
                <a:solidFill>
                  <a:srgbClr val="0365C0"/>
                </a:solidFill>
                <a:latin typeface="Courier New"/>
                <a:cs typeface="Courier New"/>
              </a:rPr>
              <a:t>arrange(</a:t>
            </a:r>
            <a:r>
              <a:rPr sz="3800" spc="-5" dirty="0">
                <a:solidFill>
                  <a:srgbClr val="DE6A10"/>
                </a:solidFill>
                <a:latin typeface="Courier New"/>
                <a:cs typeface="Courier New"/>
              </a:rPr>
              <a:t>gapminder_2007</a:t>
            </a:r>
            <a:r>
              <a:rPr sz="3800" spc="-5" dirty="0">
                <a:solidFill>
                  <a:srgbClr val="0365C0"/>
                </a:solidFill>
                <a:latin typeface="Courier New"/>
                <a:cs typeface="Courier New"/>
              </a:rPr>
              <a:t>,</a:t>
            </a:r>
            <a:r>
              <a:rPr sz="3800" spc="-1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00" spc="-5" dirty="0">
                <a:solidFill>
                  <a:srgbClr val="0365C0"/>
                </a:solidFill>
                <a:latin typeface="Courier New"/>
                <a:cs typeface="Courier New"/>
              </a:rPr>
              <a:t>desc(lifeExp))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9122" y="3149507"/>
            <a:ext cx="11137900" cy="3648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85" dirty="0">
                <a:latin typeface="Calibri"/>
                <a:cs typeface="Calibri"/>
              </a:rPr>
              <a:t>Consider </a:t>
            </a:r>
            <a:r>
              <a:rPr sz="4950" spc="30" dirty="0">
                <a:latin typeface="Calibri"/>
                <a:cs typeface="Calibri"/>
              </a:rPr>
              <a:t>the</a:t>
            </a:r>
            <a:r>
              <a:rPr sz="4950" spc="-350" dirty="0">
                <a:latin typeface="Calibri"/>
                <a:cs typeface="Calibri"/>
              </a:rPr>
              <a:t> </a:t>
            </a:r>
            <a:r>
              <a:rPr sz="4950" spc="50" dirty="0">
                <a:latin typeface="Calibri"/>
                <a:cs typeface="Calibri"/>
              </a:rPr>
              <a:t>following:</a:t>
            </a:r>
            <a:endParaRPr sz="4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4950" b="1" spc="-200" dirty="0">
                <a:latin typeface="Trebuchet MS"/>
                <a:cs typeface="Trebuchet MS"/>
              </a:rPr>
              <a:t>Extract</a:t>
            </a:r>
            <a:r>
              <a:rPr sz="4950" b="1" spc="-509" dirty="0">
                <a:latin typeface="Trebuchet MS"/>
                <a:cs typeface="Trebuchet MS"/>
              </a:rPr>
              <a:t> </a:t>
            </a:r>
            <a:r>
              <a:rPr sz="4950" b="1" spc="-70" dirty="0">
                <a:latin typeface="Trebuchet MS"/>
                <a:cs typeface="Trebuchet MS"/>
              </a:rPr>
              <a:t>rows</a:t>
            </a:r>
            <a:r>
              <a:rPr sz="4950" b="1" spc="-505" dirty="0">
                <a:latin typeface="Trebuchet MS"/>
                <a:cs typeface="Trebuchet MS"/>
              </a:rPr>
              <a:t> </a:t>
            </a:r>
            <a:r>
              <a:rPr sz="4950" spc="45" dirty="0">
                <a:latin typeface="Calibri"/>
                <a:cs typeface="Calibri"/>
              </a:rPr>
              <a:t>with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20" dirty="0">
                <a:latin typeface="Calibri"/>
                <a:cs typeface="Calibri"/>
              </a:rPr>
              <a:t>year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90" dirty="0">
                <a:latin typeface="Calibri"/>
                <a:cs typeface="Calibri"/>
              </a:rPr>
              <a:t>equal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5" dirty="0">
                <a:latin typeface="Calibri"/>
                <a:cs typeface="Calibri"/>
              </a:rPr>
              <a:t>to</a:t>
            </a:r>
            <a:r>
              <a:rPr sz="4950" spc="-135" dirty="0">
                <a:latin typeface="Calibri"/>
                <a:cs typeface="Calibri"/>
              </a:rPr>
              <a:t> </a:t>
            </a:r>
            <a:r>
              <a:rPr sz="4950" spc="-45" dirty="0">
                <a:latin typeface="Calibri"/>
                <a:cs typeface="Calibri"/>
              </a:rPr>
              <a:t>2007,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50" dirty="0">
                <a:latin typeface="Calibri"/>
                <a:cs typeface="Calibri"/>
              </a:rPr>
              <a:t>then</a:t>
            </a:r>
            <a:endParaRPr sz="4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4950" b="1" spc="-155" dirty="0">
                <a:latin typeface="Trebuchet MS"/>
                <a:cs typeface="Trebuchet MS"/>
              </a:rPr>
              <a:t>Arrange</a:t>
            </a:r>
            <a:r>
              <a:rPr sz="4950" b="1" spc="-1100" dirty="0">
                <a:latin typeface="Trebuchet MS"/>
                <a:cs typeface="Trebuchet MS"/>
              </a:rPr>
              <a:t> </a:t>
            </a:r>
            <a:r>
              <a:rPr sz="4950" spc="90" dirty="0">
                <a:latin typeface="Calibri"/>
                <a:cs typeface="Calibri"/>
              </a:rPr>
              <a:t>by </a:t>
            </a:r>
            <a:r>
              <a:rPr sz="4950" spc="75" dirty="0">
                <a:latin typeface="Calibri"/>
                <a:cs typeface="Calibri"/>
              </a:rPr>
              <a:t>decreasing </a:t>
            </a:r>
            <a:r>
              <a:rPr sz="4950" spc="20" dirty="0">
                <a:latin typeface="Calibri"/>
                <a:cs typeface="Calibri"/>
              </a:rPr>
              <a:t>life </a:t>
            </a:r>
            <a:r>
              <a:rPr sz="4950" spc="65" dirty="0">
                <a:latin typeface="Calibri"/>
                <a:cs typeface="Calibri"/>
              </a:rPr>
              <a:t>expectancy</a:t>
            </a:r>
            <a:endParaRPr sz="4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80"/>
              </a:spcBef>
            </a:pPr>
            <a:r>
              <a:rPr sz="4950" b="1" spc="-105" dirty="0">
                <a:latin typeface="Trebuchet MS"/>
                <a:cs typeface="Trebuchet MS"/>
              </a:rPr>
              <a:t>Option</a:t>
            </a:r>
            <a:r>
              <a:rPr sz="4950" b="1" spc="-1035" dirty="0">
                <a:latin typeface="Trebuchet MS"/>
                <a:cs typeface="Trebuchet MS"/>
              </a:rPr>
              <a:t> </a:t>
            </a:r>
            <a:r>
              <a:rPr sz="4950" b="1" spc="-315" dirty="0">
                <a:latin typeface="Trebuchet MS"/>
                <a:cs typeface="Trebuchet MS"/>
              </a:rPr>
              <a:t>1: </a:t>
            </a:r>
            <a:r>
              <a:rPr sz="4950" spc="40" dirty="0">
                <a:latin typeface="Calibri"/>
                <a:cs typeface="Calibri"/>
              </a:rPr>
              <a:t>Use </a:t>
            </a:r>
            <a:r>
              <a:rPr sz="4950" spc="35" dirty="0">
                <a:latin typeface="Calibri"/>
                <a:cs typeface="Calibri"/>
              </a:rPr>
              <a:t>intermediate </a:t>
            </a:r>
            <a:r>
              <a:rPr sz="4950" spc="75" dirty="0">
                <a:latin typeface="Calibri"/>
                <a:cs typeface="Calibri"/>
              </a:rPr>
              <a:t>variables</a:t>
            </a:r>
            <a:endParaRPr sz="4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84514" y="940150"/>
            <a:ext cx="913955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Multistep</a:t>
            </a:r>
            <a:r>
              <a:rPr b="0" spc="-2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75" dirty="0">
                <a:solidFill>
                  <a:srgbClr val="000000"/>
                </a:solidFill>
                <a:latin typeface="Calibri"/>
                <a:cs typeface="Calibri"/>
              </a:rPr>
              <a:t>Operations</a:t>
            </a:r>
          </a:p>
        </p:txBody>
      </p:sp>
      <p:sp>
        <p:nvSpPr>
          <p:cNvPr id="6" name="object 6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4514" y="940150"/>
            <a:ext cx="913955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Multistep</a:t>
            </a:r>
            <a:r>
              <a:rPr b="0" spc="-2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75" dirty="0">
                <a:solidFill>
                  <a:srgbClr val="000000"/>
                </a:solidFill>
                <a:latin typeface="Calibri"/>
                <a:cs typeface="Calibri"/>
              </a:rPr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9035" y="7620309"/>
            <a:ext cx="16819880" cy="2273935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38862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3060"/>
              </a:spcBef>
            </a:pPr>
            <a:r>
              <a:rPr sz="3800" spc="-5" dirty="0">
                <a:solidFill>
                  <a:srgbClr val="0365C0"/>
                </a:solidFill>
                <a:latin typeface="Courier New"/>
                <a:cs typeface="Courier New"/>
              </a:rPr>
              <a:t>arrange(</a:t>
            </a:r>
            <a:r>
              <a:rPr sz="3800" spc="-5" dirty="0">
                <a:solidFill>
                  <a:srgbClr val="00882B"/>
                </a:solidFill>
                <a:latin typeface="Courier New"/>
                <a:cs typeface="Courier New"/>
              </a:rPr>
              <a:t>filter</a:t>
            </a:r>
            <a:r>
              <a:rPr sz="3800" spc="-5" dirty="0">
                <a:solidFill>
                  <a:srgbClr val="0365C0"/>
                </a:solidFill>
                <a:latin typeface="Courier New"/>
                <a:cs typeface="Courier New"/>
              </a:rPr>
              <a:t>(</a:t>
            </a:r>
            <a:r>
              <a:rPr sz="3800" spc="-5" dirty="0">
                <a:solidFill>
                  <a:srgbClr val="C82506"/>
                </a:solidFill>
                <a:latin typeface="Courier New"/>
                <a:cs typeface="Courier New"/>
              </a:rPr>
              <a:t>gapminder</a:t>
            </a:r>
            <a:r>
              <a:rPr sz="3800" spc="-5" dirty="0">
                <a:solidFill>
                  <a:srgbClr val="0365C0"/>
                </a:solidFill>
                <a:latin typeface="Courier New"/>
                <a:cs typeface="Courier New"/>
              </a:rPr>
              <a:t>, </a:t>
            </a:r>
            <a:r>
              <a:rPr sz="3800" spc="-10" dirty="0">
                <a:solidFill>
                  <a:srgbClr val="00882B"/>
                </a:solidFill>
                <a:latin typeface="Courier New"/>
                <a:cs typeface="Courier New"/>
              </a:rPr>
              <a:t>year == 2007</a:t>
            </a:r>
            <a:r>
              <a:rPr sz="3800" spc="-10" dirty="0">
                <a:solidFill>
                  <a:srgbClr val="0365C0"/>
                </a:solidFill>
                <a:latin typeface="Courier New"/>
                <a:cs typeface="Courier New"/>
              </a:rPr>
              <a:t>),</a:t>
            </a:r>
            <a:r>
              <a:rPr sz="3800" spc="-30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00" spc="-5" dirty="0">
                <a:solidFill>
                  <a:srgbClr val="0365C0"/>
                </a:solidFill>
                <a:latin typeface="Courier New"/>
                <a:cs typeface="Courier New"/>
              </a:rPr>
              <a:t>desc(lifeExp))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9122" y="3149507"/>
            <a:ext cx="11137900" cy="3648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85" dirty="0">
                <a:latin typeface="Calibri"/>
                <a:cs typeface="Calibri"/>
              </a:rPr>
              <a:t>Consider </a:t>
            </a:r>
            <a:r>
              <a:rPr sz="4950" spc="30" dirty="0">
                <a:latin typeface="Calibri"/>
                <a:cs typeface="Calibri"/>
              </a:rPr>
              <a:t>the</a:t>
            </a:r>
            <a:r>
              <a:rPr sz="4950" spc="-350" dirty="0">
                <a:latin typeface="Calibri"/>
                <a:cs typeface="Calibri"/>
              </a:rPr>
              <a:t> </a:t>
            </a:r>
            <a:r>
              <a:rPr sz="4950" spc="50" dirty="0">
                <a:latin typeface="Calibri"/>
                <a:cs typeface="Calibri"/>
              </a:rPr>
              <a:t>following:</a:t>
            </a:r>
            <a:endParaRPr sz="4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4950" b="1" spc="-200" dirty="0">
                <a:latin typeface="Trebuchet MS"/>
                <a:cs typeface="Trebuchet MS"/>
              </a:rPr>
              <a:t>Extract</a:t>
            </a:r>
            <a:r>
              <a:rPr sz="4950" b="1" spc="-509" dirty="0">
                <a:latin typeface="Trebuchet MS"/>
                <a:cs typeface="Trebuchet MS"/>
              </a:rPr>
              <a:t> </a:t>
            </a:r>
            <a:r>
              <a:rPr sz="4950" b="1" spc="-70" dirty="0">
                <a:latin typeface="Trebuchet MS"/>
                <a:cs typeface="Trebuchet MS"/>
              </a:rPr>
              <a:t>rows</a:t>
            </a:r>
            <a:r>
              <a:rPr sz="4950" b="1" spc="-505" dirty="0">
                <a:latin typeface="Trebuchet MS"/>
                <a:cs typeface="Trebuchet MS"/>
              </a:rPr>
              <a:t> </a:t>
            </a:r>
            <a:r>
              <a:rPr sz="4950" spc="45" dirty="0">
                <a:latin typeface="Calibri"/>
                <a:cs typeface="Calibri"/>
              </a:rPr>
              <a:t>with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20" dirty="0">
                <a:latin typeface="Calibri"/>
                <a:cs typeface="Calibri"/>
              </a:rPr>
              <a:t>year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90" dirty="0">
                <a:latin typeface="Calibri"/>
                <a:cs typeface="Calibri"/>
              </a:rPr>
              <a:t>equal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5" dirty="0">
                <a:latin typeface="Calibri"/>
                <a:cs typeface="Calibri"/>
              </a:rPr>
              <a:t>to</a:t>
            </a:r>
            <a:r>
              <a:rPr sz="4950" spc="-135" dirty="0">
                <a:latin typeface="Calibri"/>
                <a:cs typeface="Calibri"/>
              </a:rPr>
              <a:t> </a:t>
            </a:r>
            <a:r>
              <a:rPr sz="4950" spc="-45" dirty="0">
                <a:latin typeface="Calibri"/>
                <a:cs typeface="Calibri"/>
              </a:rPr>
              <a:t>2007,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50" dirty="0">
                <a:latin typeface="Calibri"/>
                <a:cs typeface="Calibri"/>
              </a:rPr>
              <a:t>then</a:t>
            </a:r>
            <a:endParaRPr sz="4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4950" b="1" spc="-155" dirty="0">
                <a:latin typeface="Trebuchet MS"/>
                <a:cs typeface="Trebuchet MS"/>
              </a:rPr>
              <a:t>Arrange</a:t>
            </a:r>
            <a:r>
              <a:rPr sz="4950" b="1" spc="-1100" dirty="0">
                <a:latin typeface="Trebuchet MS"/>
                <a:cs typeface="Trebuchet MS"/>
              </a:rPr>
              <a:t> </a:t>
            </a:r>
            <a:r>
              <a:rPr sz="4950" spc="90" dirty="0">
                <a:latin typeface="Calibri"/>
                <a:cs typeface="Calibri"/>
              </a:rPr>
              <a:t>by </a:t>
            </a:r>
            <a:r>
              <a:rPr sz="4950" spc="75" dirty="0">
                <a:latin typeface="Calibri"/>
                <a:cs typeface="Calibri"/>
              </a:rPr>
              <a:t>decreasing </a:t>
            </a:r>
            <a:r>
              <a:rPr sz="4950" spc="20" dirty="0">
                <a:latin typeface="Calibri"/>
                <a:cs typeface="Calibri"/>
              </a:rPr>
              <a:t>life </a:t>
            </a:r>
            <a:r>
              <a:rPr sz="4950" spc="65" dirty="0">
                <a:latin typeface="Calibri"/>
                <a:cs typeface="Calibri"/>
              </a:rPr>
              <a:t>expectancy</a:t>
            </a:r>
            <a:endParaRPr sz="4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80"/>
              </a:spcBef>
            </a:pPr>
            <a:r>
              <a:rPr sz="4950" b="1" spc="-105" dirty="0">
                <a:latin typeface="Trebuchet MS"/>
                <a:cs typeface="Trebuchet MS"/>
              </a:rPr>
              <a:t>Option</a:t>
            </a:r>
            <a:r>
              <a:rPr sz="4950" b="1" spc="-509" dirty="0">
                <a:latin typeface="Trebuchet MS"/>
                <a:cs typeface="Trebuchet MS"/>
              </a:rPr>
              <a:t> </a:t>
            </a:r>
            <a:r>
              <a:rPr sz="4950" b="1" spc="-315" dirty="0">
                <a:latin typeface="Trebuchet MS"/>
                <a:cs typeface="Trebuchet MS"/>
              </a:rPr>
              <a:t>2:</a:t>
            </a:r>
            <a:r>
              <a:rPr sz="4950" b="1" spc="-505" dirty="0">
                <a:latin typeface="Trebuchet MS"/>
                <a:cs typeface="Trebuchet MS"/>
              </a:rPr>
              <a:t> </a:t>
            </a:r>
            <a:r>
              <a:rPr sz="4950" spc="30" dirty="0">
                <a:latin typeface="Calibri"/>
                <a:cs typeface="Calibri"/>
              </a:rPr>
              <a:t>Do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45" dirty="0">
                <a:latin typeface="Calibri"/>
                <a:cs typeface="Calibri"/>
              </a:rPr>
              <a:t>it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120" dirty="0">
                <a:latin typeface="Calibri"/>
                <a:cs typeface="Calibri"/>
              </a:rPr>
              <a:t>all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90" dirty="0">
                <a:latin typeface="Calibri"/>
                <a:cs typeface="Calibri"/>
              </a:rPr>
              <a:t>in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55" dirty="0">
                <a:latin typeface="Calibri"/>
                <a:cs typeface="Calibri"/>
              </a:rPr>
              <a:t>one</a:t>
            </a:r>
            <a:r>
              <a:rPr sz="4950" spc="-135" dirty="0">
                <a:latin typeface="Calibri"/>
                <a:cs typeface="Calibri"/>
              </a:rPr>
              <a:t> </a:t>
            </a:r>
            <a:r>
              <a:rPr sz="4950" spc="75" dirty="0">
                <a:latin typeface="Calibri"/>
                <a:cs typeface="Calibri"/>
              </a:rPr>
              <a:t>line</a:t>
            </a:r>
            <a:endParaRPr sz="4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4514" y="940150"/>
            <a:ext cx="913955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Multistep</a:t>
            </a:r>
            <a:r>
              <a:rPr b="0" spc="-2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75" dirty="0">
                <a:solidFill>
                  <a:srgbClr val="000000"/>
                </a:solidFill>
                <a:latin typeface="Calibri"/>
                <a:cs typeface="Calibri"/>
              </a:rPr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9035" y="7620309"/>
            <a:ext cx="16819880" cy="2273935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38862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3060"/>
              </a:spcBef>
            </a:pPr>
            <a:r>
              <a:rPr sz="3800" spc="-10" dirty="0">
                <a:latin typeface="Courier New"/>
                <a:cs typeface="Courier New"/>
              </a:rPr>
              <a:t>arrange(filter(gapminder, year == 2007),</a:t>
            </a:r>
            <a:r>
              <a:rPr sz="3800" spc="-25" dirty="0">
                <a:latin typeface="Courier New"/>
                <a:cs typeface="Courier New"/>
              </a:rPr>
              <a:t> </a:t>
            </a:r>
            <a:r>
              <a:rPr sz="3800" spc="-5" dirty="0">
                <a:latin typeface="Courier New"/>
                <a:cs typeface="Courier New"/>
              </a:rPr>
              <a:t>desc(lifeExp))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9122" y="3149507"/>
            <a:ext cx="11137900" cy="3648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85" dirty="0">
                <a:latin typeface="Calibri"/>
                <a:cs typeface="Calibri"/>
              </a:rPr>
              <a:t>Consider </a:t>
            </a:r>
            <a:r>
              <a:rPr sz="4950" spc="30" dirty="0">
                <a:latin typeface="Calibri"/>
                <a:cs typeface="Calibri"/>
              </a:rPr>
              <a:t>the</a:t>
            </a:r>
            <a:r>
              <a:rPr sz="4950" spc="-350" dirty="0">
                <a:latin typeface="Calibri"/>
                <a:cs typeface="Calibri"/>
              </a:rPr>
              <a:t> </a:t>
            </a:r>
            <a:r>
              <a:rPr sz="4950" spc="50" dirty="0">
                <a:latin typeface="Calibri"/>
                <a:cs typeface="Calibri"/>
              </a:rPr>
              <a:t>following:</a:t>
            </a:r>
            <a:endParaRPr sz="4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4950" b="1" spc="-200" dirty="0">
                <a:latin typeface="Trebuchet MS"/>
                <a:cs typeface="Trebuchet MS"/>
              </a:rPr>
              <a:t>Extract</a:t>
            </a:r>
            <a:r>
              <a:rPr sz="4950" b="1" spc="-509" dirty="0">
                <a:latin typeface="Trebuchet MS"/>
                <a:cs typeface="Trebuchet MS"/>
              </a:rPr>
              <a:t> </a:t>
            </a:r>
            <a:r>
              <a:rPr sz="4950" b="1" spc="-70" dirty="0">
                <a:latin typeface="Trebuchet MS"/>
                <a:cs typeface="Trebuchet MS"/>
              </a:rPr>
              <a:t>rows</a:t>
            </a:r>
            <a:r>
              <a:rPr sz="4950" b="1" spc="-505" dirty="0">
                <a:latin typeface="Trebuchet MS"/>
                <a:cs typeface="Trebuchet MS"/>
              </a:rPr>
              <a:t> </a:t>
            </a:r>
            <a:r>
              <a:rPr sz="4950" spc="45" dirty="0">
                <a:latin typeface="Calibri"/>
                <a:cs typeface="Calibri"/>
              </a:rPr>
              <a:t>with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20" dirty="0">
                <a:latin typeface="Calibri"/>
                <a:cs typeface="Calibri"/>
              </a:rPr>
              <a:t>year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90" dirty="0">
                <a:latin typeface="Calibri"/>
                <a:cs typeface="Calibri"/>
              </a:rPr>
              <a:t>equal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5" dirty="0">
                <a:latin typeface="Calibri"/>
                <a:cs typeface="Calibri"/>
              </a:rPr>
              <a:t>to</a:t>
            </a:r>
            <a:r>
              <a:rPr sz="4950" spc="-135" dirty="0">
                <a:latin typeface="Calibri"/>
                <a:cs typeface="Calibri"/>
              </a:rPr>
              <a:t> </a:t>
            </a:r>
            <a:r>
              <a:rPr sz="4950" spc="-45" dirty="0">
                <a:latin typeface="Calibri"/>
                <a:cs typeface="Calibri"/>
              </a:rPr>
              <a:t>2007,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50" dirty="0">
                <a:latin typeface="Calibri"/>
                <a:cs typeface="Calibri"/>
              </a:rPr>
              <a:t>then</a:t>
            </a:r>
            <a:endParaRPr sz="4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4950" b="1" spc="-155" dirty="0">
                <a:latin typeface="Trebuchet MS"/>
                <a:cs typeface="Trebuchet MS"/>
              </a:rPr>
              <a:t>Arrange</a:t>
            </a:r>
            <a:r>
              <a:rPr sz="4950" b="1" spc="-1100" dirty="0">
                <a:latin typeface="Trebuchet MS"/>
                <a:cs typeface="Trebuchet MS"/>
              </a:rPr>
              <a:t> </a:t>
            </a:r>
            <a:r>
              <a:rPr sz="4950" spc="90" dirty="0">
                <a:latin typeface="Calibri"/>
                <a:cs typeface="Calibri"/>
              </a:rPr>
              <a:t>by </a:t>
            </a:r>
            <a:r>
              <a:rPr sz="4950" spc="75" dirty="0">
                <a:latin typeface="Calibri"/>
                <a:cs typeface="Calibri"/>
              </a:rPr>
              <a:t>decreasing </a:t>
            </a:r>
            <a:r>
              <a:rPr sz="4950" spc="20" dirty="0">
                <a:latin typeface="Calibri"/>
                <a:cs typeface="Calibri"/>
              </a:rPr>
              <a:t>life </a:t>
            </a:r>
            <a:r>
              <a:rPr sz="4950" spc="65" dirty="0">
                <a:latin typeface="Calibri"/>
                <a:cs typeface="Calibri"/>
              </a:rPr>
              <a:t>expectancy</a:t>
            </a:r>
            <a:endParaRPr sz="4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80"/>
              </a:spcBef>
            </a:pPr>
            <a:r>
              <a:rPr sz="4950" b="1" spc="-105" dirty="0">
                <a:latin typeface="Trebuchet MS"/>
                <a:cs typeface="Trebuchet MS"/>
              </a:rPr>
              <a:t>Option</a:t>
            </a:r>
            <a:r>
              <a:rPr sz="4950" b="1" spc="-509" dirty="0">
                <a:latin typeface="Trebuchet MS"/>
                <a:cs typeface="Trebuchet MS"/>
              </a:rPr>
              <a:t> </a:t>
            </a:r>
            <a:r>
              <a:rPr sz="4950" b="1" spc="-315" dirty="0">
                <a:latin typeface="Trebuchet MS"/>
                <a:cs typeface="Trebuchet MS"/>
              </a:rPr>
              <a:t>2:</a:t>
            </a:r>
            <a:r>
              <a:rPr sz="4950" b="1" spc="-505" dirty="0">
                <a:latin typeface="Trebuchet MS"/>
                <a:cs typeface="Trebuchet MS"/>
              </a:rPr>
              <a:t> </a:t>
            </a:r>
            <a:r>
              <a:rPr sz="4950" spc="30" dirty="0">
                <a:latin typeface="Calibri"/>
                <a:cs typeface="Calibri"/>
              </a:rPr>
              <a:t>Do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45" dirty="0">
                <a:latin typeface="Calibri"/>
                <a:cs typeface="Calibri"/>
              </a:rPr>
              <a:t>it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120" dirty="0">
                <a:latin typeface="Calibri"/>
                <a:cs typeface="Calibri"/>
              </a:rPr>
              <a:t>all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90" dirty="0">
                <a:latin typeface="Calibri"/>
                <a:cs typeface="Calibri"/>
              </a:rPr>
              <a:t>in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55" dirty="0">
                <a:latin typeface="Calibri"/>
                <a:cs typeface="Calibri"/>
              </a:rPr>
              <a:t>one</a:t>
            </a:r>
            <a:r>
              <a:rPr sz="4950" spc="-135" dirty="0">
                <a:latin typeface="Calibri"/>
                <a:cs typeface="Calibri"/>
              </a:rPr>
              <a:t> </a:t>
            </a:r>
            <a:r>
              <a:rPr sz="4950" spc="75" dirty="0">
                <a:latin typeface="Calibri"/>
                <a:cs typeface="Calibri"/>
              </a:rPr>
              <a:t>line</a:t>
            </a:r>
            <a:endParaRPr sz="4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6198" y="5779649"/>
            <a:ext cx="12816205" cy="1356360"/>
          </a:xfrm>
          <a:custGeom>
            <a:avLst/>
            <a:gdLst/>
            <a:ahLst/>
            <a:cxnLst/>
            <a:rect l="l" t="t" r="r" b="b"/>
            <a:pathLst>
              <a:path w="12816205" h="1356359">
                <a:moveTo>
                  <a:pt x="12453479" y="0"/>
                </a:moveTo>
                <a:lnTo>
                  <a:pt x="364034" y="0"/>
                </a:lnTo>
                <a:lnTo>
                  <a:pt x="293913" y="277"/>
                </a:lnTo>
                <a:lnTo>
                  <a:pt x="238322" y="2220"/>
                </a:lnTo>
                <a:lnTo>
                  <a:pt x="192009" y="7492"/>
                </a:lnTo>
                <a:lnTo>
                  <a:pt x="149717" y="17760"/>
                </a:lnTo>
                <a:lnTo>
                  <a:pt x="106366" y="39171"/>
                </a:lnTo>
                <a:lnTo>
                  <a:pt x="69112" y="69112"/>
                </a:lnTo>
                <a:lnTo>
                  <a:pt x="39171" y="106366"/>
                </a:lnTo>
                <a:lnTo>
                  <a:pt x="17760" y="149717"/>
                </a:lnTo>
                <a:lnTo>
                  <a:pt x="7489" y="192009"/>
                </a:lnTo>
                <a:lnTo>
                  <a:pt x="2220" y="238121"/>
                </a:lnTo>
                <a:lnTo>
                  <a:pt x="277" y="293233"/>
                </a:lnTo>
                <a:lnTo>
                  <a:pt x="0" y="362423"/>
                </a:lnTo>
                <a:lnTo>
                  <a:pt x="6" y="993909"/>
                </a:lnTo>
                <a:lnTo>
                  <a:pt x="277" y="1062418"/>
                </a:lnTo>
                <a:lnTo>
                  <a:pt x="2220" y="1118009"/>
                </a:lnTo>
                <a:lnTo>
                  <a:pt x="7498" y="1164348"/>
                </a:lnTo>
                <a:lnTo>
                  <a:pt x="17760" y="1206614"/>
                </a:lnTo>
                <a:lnTo>
                  <a:pt x="39171" y="1249966"/>
                </a:lnTo>
                <a:lnTo>
                  <a:pt x="69112" y="1287220"/>
                </a:lnTo>
                <a:lnTo>
                  <a:pt x="106366" y="1317161"/>
                </a:lnTo>
                <a:lnTo>
                  <a:pt x="149717" y="1338571"/>
                </a:lnTo>
                <a:lnTo>
                  <a:pt x="191983" y="1348839"/>
                </a:lnTo>
                <a:lnTo>
                  <a:pt x="238121" y="1354112"/>
                </a:lnTo>
                <a:lnTo>
                  <a:pt x="293233" y="1356055"/>
                </a:lnTo>
                <a:lnTo>
                  <a:pt x="362423" y="1356332"/>
                </a:lnTo>
                <a:lnTo>
                  <a:pt x="12451866" y="1356332"/>
                </a:lnTo>
                <a:lnTo>
                  <a:pt x="12521986" y="1356055"/>
                </a:lnTo>
                <a:lnTo>
                  <a:pt x="12577575" y="1354112"/>
                </a:lnTo>
                <a:lnTo>
                  <a:pt x="12623889" y="1348839"/>
                </a:lnTo>
                <a:lnTo>
                  <a:pt x="12666185" y="1338571"/>
                </a:lnTo>
                <a:lnTo>
                  <a:pt x="12709531" y="1317161"/>
                </a:lnTo>
                <a:lnTo>
                  <a:pt x="12746784" y="1287220"/>
                </a:lnTo>
                <a:lnTo>
                  <a:pt x="12776726" y="1249966"/>
                </a:lnTo>
                <a:lnTo>
                  <a:pt x="12798139" y="1206614"/>
                </a:lnTo>
                <a:lnTo>
                  <a:pt x="12808408" y="1164323"/>
                </a:lnTo>
                <a:lnTo>
                  <a:pt x="12813677" y="1118210"/>
                </a:lnTo>
                <a:lnTo>
                  <a:pt x="12815620" y="1063098"/>
                </a:lnTo>
                <a:lnTo>
                  <a:pt x="12815897" y="993909"/>
                </a:lnTo>
                <a:lnTo>
                  <a:pt x="12815891" y="362423"/>
                </a:lnTo>
                <a:lnTo>
                  <a:pt x="12815620" y="293913"/>
                </a:lnTo>
                <a:lnTo>
                  <a:pt x="12813677" y="238322"/>
                </a:lnTo>
                <a:lnTo>
                  <a:pt x="12808399" y="191983"/>
                </a:lnTo>
                <a:lnTo>
                  <a:pt x="12798139" y="149717"/>
                </a:lnTo>
                <a:lnTo>
                  <a:pt x="12776726" y="106366"/>
                </a:lnTo>
                <a:lnTo>
                  <a:pt x="12746784" y="69112"/>
                </a:lnTo>
                <a:lnTo>
                  <a:pt x="12709531" y="39171"/>
                </a:lnTo>
                <a:lnTo>
                  <a:pt x="12666185" y="17760"/>
                </a:lnTo>
                <a:lnTo>
                  <a:pt x="12623914" y="7492"/>
                </a:lnTo>
                <a:lnTo>
                  <a:pt x="12577776" y="2220"/>
                </a:lnTo>
                <a:lnTo>
                  <a:pt x="12522666" y="277"/>
                </a:lnTo>
                <a:lnTo>
                  <a:pt x="12453479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46198" y="5779649"/>
            <a:ext cx="12816205" cy="1356360"/>
          </a:xfrm>
          <a:custGeom>
            <a:avLst/>
            <a:gdLst/>
            <a:ahLst/>
            <a:cxnLst/>
            <a:rect l="l" t="t" r="r" b="b"/>
            <a:pathLst>
              <a:path w="12816205" h="1356359">
                <a:moveTo>
                  <a:pt x="362423" y="0"/>
                </a:moveTo>
                <a:lnTo>
                  <a:pt x="12453474" y="0"/>
                </a:lnTo>
                <a:lnTo>
                  <a:pt x="12522662" y="277"/>
                </a:lnTo>
                <a:lnTo>
                  <a:pt x="12577775" y="2220"/>
                </a:lnTo>
                <a:lnTo>
                  <a:pt x="12623913" y="7492"/>
                </a:lnTo>
                <a:lnTo>
                  <a:pt x="12666179" y="17760"/>
                </a:lnTo>
                <a:lnTo>
                  <a:pt x="12709532" y="39171"/>
                </a:lnTo>
                <a:lnTo>
                  <a:pt x="12746787" y="69111"/>
                </a:lnTo>
                <a:lnTo>
                  <a:pt x="12776726" y="106365"/>
                </a:lnTo>
                <a:lnTo>
                  <a:pt x="12798133" y="149717"/>
                </a:lnTo>
                <a:lnTo>
                  <a:pt x="12808400" y="192008"/>
                </a:lnTo>
                <a:lnTo>
                  <a:pt x="12813672" y="238322"/>
                </a:lnTo>
                <a:lnTo>
                  <a:pt x="12815615" y="293913"/>
                </a:lnTo>
                <a:lnTo>
                  <a:pt x="12815892" y="364034"/>
                </a:lnTo>
                <a:lnTo>
                  <a:pt x="12815892" y="993908"/>
                </a:lnTo>
                <a:lnTo>
                  <a:pt x="12815615" y="1063098"/>
                </a:lnTo>
                <a:lnTo>
                  <a:pt x="12813672" y="1118210"/>
                </a:lnTo>
                <a:lnTo>
                  <a:pt x="12808400" y="1164348"/>
                </a:lnTo>
                <a:lnTo>
                  <a:pt x="12798133" y="1206614"/>
                </a:lnTo>
                <a:lnTo>
                  <a:pt x="12776726" y="1249965"/>
                </a:lnTo>
                <a:lnTo>
                  <a:pt x="12746787" y="1287219"/>
                </a:lnTo>
                <a:lnTo>
                  <a:pt x="12709532" y="1317160"/>
                </a:lnTo>
                <a:lnTo>
                  <a:pt x="12666179" y="1338571"/>
                </a:lnTo>
                <a:lnTo>
                  <a:pt x="12623888" y="1348839"/>
                </a:lnTo>
                <a:lnTo>
                  <a:pt x="12577573" y="1354111"/>
                </a:lnTo>
                <a:lnTo>
                  <a:pt x="12521982" y="1356053"/>
                </a:lnTo>
                <a:lnTo>
                  <a:pt x="12451861" y="1356331"/>
                </a:lnTo>
                <a:lnTo>
                  <a:pt x="362423" y="1356331"/>
                </a:lnTo>
                <a:lnTo>
                  <a:pt x="293233" y="1356053"/>
                </a:lnTo>
                <a:lnTo>
                  <a:pt x="238121" y="1354111"/>
                </a:lnTo>
                <a:lnTo>
                  <a:pt x="191983" y="1348839"/>
                </a:lnTo>
                <a:lnTo>
                  <a:pt x="149717" y="1338571"/>
                </a:lnTo>
                <a:lnTo>
                  <a:pt x="106365" y="1317160"/>
                </a:lnTo>
                <a:lnTo>
                  <a:pt x="69111" y="1287219"/>
                </a:lnTo>
                <a:lnTo>
                  <a:pt x="39171" y="1249965"/>
                </a:lnTo>
                <a:lnTo>
                  <a:pt x="17760" y="1206614"/>
                </a:lnTo>
                <a:lnTo>
                  <a:pt x="7492" y="1164323"/>
                </a:lnTo>
                <a:lnTo>
                  <a:pt x="2220" y="1118009"/>
                </a:lnTo>
                <a:lnTo>
                  <a:pt x="277" y="1062418"/>
                </a:lnTo>
                <a:lnTo>
                  <a:pt x="0" y="992297"/>
                </a:lnTo>
                <a:lnTo>
                  <a:pt x="0" y="362423"/>
                </a:lnTo>
                <a:lnTo>
                  <a:pt x="277" y="293233"/>
                </a:lnTo>
                <a:lnTo>
                  <a:pt x="2220" y="238121"/>
                </a:lnTo>
                <a:lnTo>
                  <a:pt x="7492" y="191983"/>
                </a:lnTo>
                <a:lnTo>
                  <a:pt x="17760" y="149717"/>
                </a:lnTo>
                <a:lnTo>
                  <a:pt x="39171" y="106365"/>
                </a:lnTo>
                <a:lnTo>
                  <a:pt x="69111" y="69111"/>
                </a:lnTo>
                <a:lnTo>
                  <a:pt x="106365" y="39171"/>
                </a:lnTo>
                <a:lnTo>
                  <a:pt x="149717" y="17760"/>
                </a:lnTo>
                <a:lnTo>
                  <a:pt x="192008" y="7492"/>
                </a:lnTo>
                <a:lnTo>
                  <a:pt x="238322" y="2220"/>
                </a:lnTo>
                <a:lnTo>
                  <a:pt x="293913" y="277"/>
                </a:lnTo>
                <a:lnTo>
                  <a:pt x="364034" y="0"/>
                </a:lnTo>
                <a:lnTo>
                  <a:pt x="362423" y="0"/>
                </a:lnTo>
                <a:close/>
              </a:path>
            </a:pathLst>
          </a:custGeom>
          <a:ln w="11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6198" y="7273480"/>
            <a:ext cx="12816205" cy="1356360"/>
          </a:xfrm>
          <a:custGeom>
            <a:avLst/>
            <a:gdLst/>
            <a:ahLst/>
            <a:cxnLst/>
            <a:rect l="l" t="t" r="r" b="b"/>
            <a:pathLst>
              <a:path w="12816205" h="1356359">
                <a:moveTo>
                  <a:pt x="12453479" y="0"/>
                </a:moveTo>
                <a:lnTo>
                  <a:pt x="364034" y="0"/>
                </a:lnTo>
                <a:lnTo>
                  <a:pt x="293913" y="277"/>
                </a:lnTo>
                <a:lnTo>
                  <a:pt x="238322" y="2220"/>
                </a:lnTo>
                <a:lnTo>
                  <a:pt x="192009" y="7492"/>
                </a:lnTo>
                <a:lnTo>
                  <a:pt x="149717" y="17760"/>
                </a:lnTo>
                <a:lnTo>
                  <a:pt x="106366" y="39171"/>
                </a:lnTo>
                <a:lnTo>
                  <a:pt x="69112" y="69112"/>
                </a:lnTo>
                <a:lnTo>
                  <a:pt x="39171" y="106366"/>
                </a:lnTo>
                <a:lnTo>
                  <a:pt x="17760" y="149717"/>
                </a:lnTo>
                <a:lnTo>
                  <a:pt x="7489" y="192009"/>
                </a:lnTo>
                <a:lnTo>
                  <a:pt x="2220" y="238121"/>
                </a:lnTo>
                <a:lnTo>
                  <a:pt x="277" y="293233"/>
                </a:lnTo>
                <a:lnTo>
                  <a:pt x="0" y="362423"/>
                </a:lnTo>
                <a:lnTo>
                  <a:pt x="6" y="993909"/>
                </a:lnTo>
                <a:lnTo>
                  <a:pt x="277" y="1062418"/>
                </a:lnTo>
                <a:lnTo>
                  <a:pt x="2220" y="1118009"/>
                </a:lnTo>
                <a:lnTo>
                  <a:pt x="7498" y="1164348"/>
                </a:lnTo>
                <a:lnTo>
                  <a:pt x="17760" y="1206614"/>
                </a:lnTo>
                <a:lnTo>
                  <a:pt x="39171" y="1249966"/>
                </a:lnTo>
                <a:lnTo>
                  <a:pt x="69112" y="1287220"/>
                </a:lnTo>
                <a:lnTo>
                  <a:pt x="106366" y="1317160"/>
                </a:lnTo>
                <a:lnTo>
                  <a:pt x="149717" y="1338571"/>
                </a:lnTo>
                <a:lnTo>
                  <a:pt x="191983" y="1348839"/>
                </a:lnTo>
                <a:lnTo>
                  <a:pt x="238121" y="1354111"/>
                </a:lnTo>
                <a:lnTo>
                  <a:pt x="293233" y="1356053"/>
                </a:lnTo>
                <a:lnTo>
                  <a:pt x="362423" y="1356331"/>
                </a:lnTo>
                <a:lnTo>
                  <a:pt x="12451866" y="1356331"/>
                </a:lnTo>
                <a:lnTo>
                  <a:pt x="12521986" y="1356053"/>
                </a:lnTo>
                <a:lnTo>
                  <a:pt x="12577575" y="1354111"/>
                </a:lnTo>
                <a:lnTo>
                  <a:pt x="12623889" y="1348839"/>
                </a:lnTo>
                <a:lnTo>
                  <a:pt x="12666185" y="1338571"/>
                </a:lnTo>
                <a:lnTo>
                  <a:pt x="12709531" y="1317160"/>
                </a:lnTo>
                <a:lnTo>
                  <a:pt x="12746784" y="1287220"/>
                </a:lnTo>
                <a:lnTo>
                  <a:pt x="12776726" y="1249966"/>
                </a:lnTo>
                <a:lnTo>
                  <a:pt x="12798139" y="1206614"/>
                </a:lnTo>
                <a:lnTo>
                  <a:pt x="12808408" y="1164323"/>
                </a:lnTo>
                <a:lnTo>
                  <a:pt x="12813677" y="1118210"/>
                </a:lnTo>
                <a:lnTo>
                  <a:pt x="12815620" y="1063098"/>
                </a:lnTo>
                <a:lnTo>
                  <a:pt x="12815897" y="993909"/>
                </a:lnTo>
                <a:lnTo>
                  <a:pt x="12815891" y="362423"/>
                </a:lnTo>
                <a:lnTo>
                  <a:pt x="12815620" y="293913"/>
                </a:lnTo>
                <a:lnTo>
                  <a:pt x="12813677" y="238322"/>
                </a:lnTo>
                <a:lnTo>
                  <a:pt x="12808399" y="191983"/>
                </a:lnTo>
                <a:lnTo>
                  <a:pt x="12798139" y="149717"/>
                </a:lnTo>
                <a:lnTo>
                  <a:pt x="12776726" y="106366"/>
                </a:lnTo>
                <a:lnTo>
                  <a:pt x="12746784" y="69112"/>
                </a:lnTo>
                <a:lnTo>
                  <a:pt x="12709531" y="39171"/>
                </a:lnTo>
                <a:lnTo>
                  <a:pt x="12666185" y="17760"/>
                </a:lnTo>
                <a:lnTo>
                  <a:pt x="12623914" y="7492"/>
                </a:lnTo>
                <a:lnTo>
                  <a:pt x="12577776" y="2220"/>
                </a:lnTo>
                <a:lnTo>
                  <a:pt x="12522666" y="277"/>
                </a:lnTo>
                <a:lnTo>
                  <a:pt x="12453479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46198" y="7273480"/>
            <a:ext cx="12816205" cy="1356360"/>
          </a:xfrm>
          <a:custGeom>
            <a:avLst/>
            <a:gdLst/>
            <a:ahLst/>
            <a:cxnLst/>
            <a:rect l="l" t="t" r="r" b="b"/>
            <a:pathLst>
              <a:path w="12816205" h="1356359">
                <a:moveTo>
                  <a:pt x="362423" y="0"/>
                </a:moveTo>
                <a:lnTo>
                  <a:pt x="12453474" y="0"/>
                </a:lnTo>
                <a:lnTo>
                  <a:pt x="12522662" y="277"/>
                </a:lnTo>
                <a:lnTo>
                  <a:pt x="12577775" y="2220"/>
                </a:lnTo>
                <a:lnTo>
                  <a:pt x="12623913" y="7492"/>
                </a:lnTo>
                <a:lnTo>
                  <a:pt x="12666179" y="17760"/>
                </a:lnTo>
                <a:lnTo>
                  <a:pt x="12709532" y="39171"/>
                </a:lnTo>
                <a:lnTo>
                  <a:pt x="12746787" y="69111"/>
                </a:lnTo>
                <a:lnTo>
                  <a:pt x="12776726" y="106365"/>
                </a:lnTo>
                <a:lnTo>
                  <a:pt x="12798133" y="149717"/>
                </a:lnTo>
                <a:lnTo>
                  <a:pt x="12808400" y="192008"/>
                </a:lnTo>
                <a:lnTo>
                  <a:pt x="12813672" y="238322"/>
                </a:lnTo>
                <a:lnTo>
                  <a:pt x="12815615" y="293913"/>
                </a:lnTo>
                <a:lnTo>
                  <a:pt x="12815892" y="364034"/>
                </a:lnTo>
                <a:lnTo>
                  <a:pt x="12815892" y="993908"/>
                </a:lnTo>
                <a:lnTo>
                  <a:pt x="12815615" y="1063098"/>
                </a:lnTo>
                <a:lnTo>
                  <a:pt x="12813672" y="1118210"/>
                </a:lnTo>
                <a:lnTo>
                  <a:pt x="12808400" y="1164348"/>
                </a:lnTo>
                <a:lnTo>
                  <a:pt x="12798133" y="1206614"/>
                </a:lnTo>
                <a:lnTo>
                  <a:pt x="12776726" y="1249965"/>
                </a:lnTo>
                <a:lnTo>
                  <a:pt x="12746787" y="1287219"/>
                </a:lnTo>
                <a:lnTo>
                  <a:pt x="12709532" y="1317160"/>
                </a:lnTo>
                <a:lnTo>
                  <a:pt x="12666179" y="1338571"/>
                </a:lnTo>
                <a:lnTo>
                  <a:pt x="12623888" y="1348839"/>
                </a:lnTo>
                <a:lnTo>
                  <a:pt x="12577573" y="1354111"/>
                </a:lnTo>
                <a:lnTo>
                  <a:pt x="12521982" y="1356053"/>
                </a:lnTo>
                <a:lnTo>
                  <a:pt x="12451861" y="1356331"/>
                </a:lnTo>
                <a:lnTo>
                  <a:pt x="362423" y="1356331"/>
                </a:lnTo>
                <a:lnTo>
                  <a:pt x="293233" y="1356053"/>
                </a:lnTo>
                <a:lnTo>
                  <a:pt x="238121" y="1354111"/>
                </a:lnTo>
                <a:lnTo>
                  <a:pt x="191983" y="1348839"/>
                </a:lnTo>
                <a:lnTo>
                  <a:pt x="149717" y="1338571"/>
                </a:lnTo>
                <a:lnTo>
                  <a:pt x="106365" y="1317160"/>
                </a:lnTo>
                <a:lnTo>
                  <a:pt x="69111" y="1287219"/>
                </a:lnTo>
                <a:lnTo>
                  <a:pt x="39171" y="1249965"/>
                </a:lnTo>
                <a:lnTo>
                  <a:pt x="17760" y="1206614"/>
                </a:lnTo>
                <a:lnTo>
                  <a:pt x="7492" y="1164323"/>
                </a:lnTo>
                <a:lnTo>
                  <a:pt x="2220" y="1118009"/>
                </a:lnTo>
                <a:lnTo>
                  <a:pt x="277" y="1062418"/>
                </a:lnTo>
                <a:lnTo>
                  <a:pt x="0" y="992297"/>
                </a:lnTo>
                <a:lnTo>
                  <a:pt x="0" y="362423"/>
                </a:lnTo>
                <a:lnTo>
                  <a:pt x="277" y="293233"/>
                </a:lnTo>
                <a:lnTo>
                  <a:pt x="2220" y="238121"/>
                </a:lnTo>
                <a:lnTo>
                  <a:pt x="7492" y="191983"/>
                </a:lnTo>
                <a:lnTo>
                  <a:pt x="17760" y="149717"/>
                </a:lnTo>
                <a:lnTo>
                  <a:pt x="39171" y="106365"/>
                </a:lnTo>
                <a:lnTo>
                  <a:pt x="69111" y="69111"/>
                </a:lnTo>
                <a:lnTo>
                  <a:pt x="106365" y="39171"/>
                </a:lnTo>
                <a:lnTo>
                  <a:pt x="149717" y="17760"/>
                </a:lnTo>
                <a:lnTo>
                  <a:pt x="192008" y="7492"/>
                </a:lnTo>
                <a:lnTo>
                  <a:pt x="238322" y="2220"/>
                </a:lnTo>
                <a:lnTo>
                  <a:pt x="293913" y="277"/>
                </a:lnTo>
                <a:lnTo>
                  <a:pt x="364034" y="0"/>
                </a:lnTo>
                <a:lnTo>
                  <a:pt x="362423" y="0"/>
                </a:lnTo>
                <a:close/>
              </a:path>
            </a:pathLst>
          </a:custGeom>
          <a:ln w="11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0685" y="8767419"/>
            <a:ext cx="13901419" cy="1356360"/>
          </a:xfrm>
          <a:custGeom>
            <a:avLst/>
            <a:gdLst/>
            <a:ahLst/>
            <a:cxnLst/>
            <a:rect l="l" t="t" r="r" b="b"/>
            <a:pathLst>
              <a:path w="13901419" h="1356359">
                <a:moveTo>
                  <a:pt x="13538362" y="0"/>
                </a:moveTo>
                <a:lnTo>
                  <a:pt x="364034" y="0"/>
                </a:lnTo>
                <a:lnTo>
                  <a:pt x="293913" y="277"/>
                </a:lnTo>
                <a:lnTo>
                  <a:pt x="238322" y="2220"/>
                </a:lnTo>
                <a:lnTo>
                  <a:pt x="192009" y="7492"/>
                </a:lnTo>
                <a:lnTo>
                  <a:pt x="149717" y="17760"/>
                </a:lnTo>
                <a:lnTo>
                  <a:pt x="106366" y="39171"/>
                </a:lnTo>
                <a:lnTo>
                  <a:pt x="69112" y="69112"/>
                </a:lnTo>
                <a:lnTo>
                  <a:pt x="39171" y="106366"/>
                </a:lnTo>
                <a:lnTo>
                  <a:pt x="17760" y="149717"/>
                </a:lnTo>
                <a:lnTo>
                  <a:pt x="7489" y="192009"/>
                </a:lnTo>
                <a:lnTo>
                  <a:pt x="2220" y="238121"/>
                </a:lnTo>
                <a:lnTo>
                  <a:pt x="277" y="293233"/>
                </a:lnTo>
                <a:lnTo>
                  <a:pt x="0" y="362423"/>
                </a:lnTo>
                <a:lnTo>
                  <a:pt x="6" y="993909"/>
                </a:lnTo>
                <a:lnTo>
                  <a:pt x="277" y="1062418"/>
                </a:lnTo>
                <a:lnTo>
                  <a:pt x="2220" y="1118009"/>
                </a:lnTo>
                <a:lnTo>
                  <a:pt x="7498" y="1164348"/>
                </a:lnTo>
                <a:lnTo>
                  <a:pt x="17760" y="1206614"/>
                </a:lnTo>
                <a:lnTo>
                  <a:pt x="39171" y="1249966"/>
                </a:lnTo>
                <a:lnTo>
                  <a:pt x="69112" y="1287220"/>
                </a:lnTo>
                <a:lnTo>
                  <a:pt x="106366" y="1317161"/>
                </a:lnTo>
                <a:lnTo>
                  <a:pt x="149717" y="1338571"/>
                </a:lnTo>
                <a:lnTo>
                  <a:pt x="191983" y="1348839"/>
                </a:lnTo>
                <a:lnTo>
                  <a:pt x="238121" y="1354112"/>
                </a:lnTo>
                <a:lnTo>
                  <a:pt x="293233" y="1356055"/>
                </a:lnTo>
                <a:lnTo>
                  <a:pt x="362423" y="1356332"/>
                </a:lnTo>
                <a:lnTo>
                  <a:pt x="13536750" y="1356332"/>
                </a:lnTo>
                <a:lnTo>
                  <a:pt x="13606875" y="1356055"/>
                </a:lnTo>
                <a:lnTo>
                  <a:pt x="13662466" y="1354112"/>
                </a:lnTo>
                <a:lnTo>
                  <a:pt x="13708778" y="1348839"/>
                </a:lnTo>
                <a:lnTo>
                  <a:pt x="13751068" y="1338571"/>
                </a:lnTo>
                <a:lnTo>
                  <a:pt x="13794421" y="1317161"/>
                </a:lnTo>
                <a:lnTo>
                  <a:pt x="13831677" y="1287220"/>
                </a:lnTo>
                <a:lnTo>
                  <a:pt x="13861619" y="1249966"/>
                </a:lnTo>
                <a:lnTo>
                  <a:pt x="13883032" y="1206614"/>
                </a:lnTo>
                <a:lnTo>
                  <a:pt x="13893302" y="1164323"/>
                </a:lnTo>
                <a:lnTo>
                  <a:pt x="13898571" y="1118210"/>
                </a:lnTo>
                <a:lnTo>
                  <a:pt x="13900513" y="1063098"/>
                </a:lnTo>
                <a:lnTo>
                  <a:pt x="13900791" y="993909"/>
                </a:lnTo>
                <a:lnTo>
                  <a:pt x="13900785" y="362423"/>
                </a:lnTo>
                <a:lnTo>
                  <a:pt x="13900513" y="293913"/>
                </a:lnTo>
                <a:lnTo>
                  <a:pt x="13898571" y="238322"/>
                </a:lnTo>
                <a:lnTo>
                  <a:pt x="13893293" y="191983"/>
                </a:lnTo>
                <a:lnTo>
                  <a:pt x="13883032" y="149717"/>
                </a:lnTo>
                <a:lnTo>
                  <a:pt x="13861619" y="106366"/>
                </a:lnTo>
                <a:lnTo>
                  <a:pt x="13831677" y="69112"/>
                </a:lnTo>
                <a:lnTo>
                  <a:pt x="13794421" y="39171"/>
                </a:lnTo>
                <a:lnTo>
                  <a:pt x="13751068" y="17760"/>
                </a:lnTo>
                <a:lnTo>
                  <a:pt x="13708803" y="7492"/>
                </a:lnTo>
                <a:lnTo>
                  <a:pt x="13662667" y="2220"/>
                </a:lnTo>
                <a:lnTo>
                  <a:pt x="13607555" y="277"/>
                </a:lnTo>
                <a:lnTo>
                  <a:pt x="13538362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20685" y="8767419"/>
            <a:ext cx="13901419" cy="1356360"/>
          </a:xfrm>
          <a:custGeom>
            <a:avLst/>
            <a:gdLst/>
            <a:ahLst/>
            <a:cxnLst/>
            <a:rect l="l" t="t" r="r" b="b"/>
            <a:pathLst>
              <a:path w="13901419" h="1356359">
                <a:moveTo>
                  <a:pt x="362423" y="0"/>
                </a:moveTo>
                <a:lnTo>
                  <a:pt x="13538362" y="0"/>
                </a:lnTo>
                <a:lnTo>
                  <a:pt x="13607555" y="277"/>
                </a:lnTo>
                <a:lnTo>
                  <a:pt x="13662667" y="2220"/>
                </a:lnTo>
                <a:lnTo>
                  <a:pt x="13708803" y="7492"/>
                </a:lnTo>
                <a:lnTo>
                  <a:pt x="13751068" y="17760"/>
                </a:lnTo>
                <a:lnTo>
                  <a:pt x="13794421" y="39171"/>
                </a:lnTo>
                <a:lnTo>
                  <a:pt x="13831677" y="69111"/>
                </a:lnTo>
                <a:lnTo>
                  <a:pt x="13861619" y="106365"/>
                </a:lnTo>
                <a:lnTo>
                  <a:pt x="13883032" y="149717"/>
                </a:lnTo>
                <a:lnTo>
                  <a:pt x="13893299" y="192008"/>
                </a:lnTo>
                <a:lnTo>
                  <a:pt x="13898571" y="238322"/>
                </a:lnTo>
                <a:lnTo>
                  <a:pt x="13900513" y="293913"/>
                </a:lnTo>
                <a:lnTo>
                  <a:pt x="13900791" y="364034"/>
                </a:lnTo>
                <a:lnTo>
                  <a:pt x="13900791" y="993908"/>
                </a:lnTo>
                <a:lnTo>
                  <a:pt x="13900513" y="1063098"/>
                </a:lnTo>
                <a:lnTo>
                  <a:pt x="13898571" y="1118210"/>
                </a:lnTo>
                <a:lnTo>
                  <a:pt x="13893299" y="1164348"/>
                </a:lnTo>
                <a:lnTo>
                  <a:pt x="13883032" y="1206614"/>
                </a:lnTo>
                <a:lnTo>
                  <a:pt x="13861619" y="1249965"/>
                </a:lnTo>
                <a:lnTo>
                  <a:pt x="13831677" y="1287219"/>
                </a:lnTo>
                <a:lnTo>
                  <a:pt x="13794421" y="1317160"/>
                </a:lnTo>
                <a:lnTo>
                  <a:pt x="13751068" y="1338571"/>
                </a:lnTo>
                <a:lnTo>
                  <a:pt x="13708778" y="1348839"/>
                </a:lnTo>
                <a:lnTo>
                  <a:pt x="13662466" y="1354111"/>
                </a:lnTo>
                <a:lnTo>
                  <a:pt x="13606875" y="1356053"/>
                </a:lnTo>
                <a:lnTo>
                  <a:pt x="13536750" y="1356331"/>
                </a:lnTo>
                <a:lnTo>
                  <a:pt x="362423" y="1356331"/>
                </a:lnTo>
                <a:lnTo>
                  <a:pt x="293233" y="1356053"/>
                </a:lnTo>
                <a:lnTo>
                  <a:pt x="238121" y="1354111"/>
                </a:lnTo>
                <a:lnTo>
                  <a:pt x="191983" y="1348839"/>
                </a:lnTo>
                <a:lnTo>
                  <a:pt x="149717" y="1338571"/>
                </a:lnTo>
                <a:lnTo>
                  <a:pt x="106365" y="1317160"/>
                </a:lnTo>
                <a:lnTo>
                  <a:pt x="69111" y="1287219"/>
                </a:lnTo>
                <a:lnTo>
                  <a:pt x="39171" y="1249965"/>
                </a:lnTo>
                <a:lnTo>
                  <a:pt x="17760" y="1206614"/>
                </a:lnTo>
                <a:lnTo>
                  <a:pt x="7492" y="1164323"/>
                </a:lnTo>
                <a:lnTo>
                  <a:pt x="2220" y="1118009"/>
                </a:lnTo>
                <a:lnTo>
                  <a:pt x="277" y="1062418"/>
                </a:lnTo>
                <a:lnTo>
                  <a:pt x="0" y="992297"/>
                </a:lnTo>
                <a:lnTo>
                  <a:pt x="0" y="362423"/>
                </a:lnTo>
                <a:lnTo>
                  <a:pt x="277" y="293233"/>
                </a:lnTo>
                <a:lnTo>
                  <a:pt x="2220" y="238121"/>
                </a:lnTo>
                <a:lnTo>
                  <a:pt x="7492" y="191983"/>
                </a:lnTo>
                <a:lnTo>
                  <a:pt x="17760" y="149717"/>
                </a:lnTo>
                <a:lnTo>
                  <a:pt x="39171" y="106365"/>
                </a:lnTo>
                <a:lnTo>
                  <a:pt x="69111" y="69111"/>
                </a:lnTo>
                <a:lnTo>
                  <a:pt x="106365" y="39171"/>
                </a:lnTo>
                <a:lnTo>
                  <a:pt x="149717" y="17760"/>
                </a:lnTo>
                <a:lnTo>
                  <a:pt x="192008" y="7492"/>
                </a:lnTo>
                <a:lnTo>
                  <a:pt x="238322" y="2220"/>
                </a:lnTo>
                <a:lnTo>
                  <a:pt x="293913" y="277"/>
                </a:lnTo>
                <a:lnTo>
                  <a:pt x="364034" y="0"/>
                </a:lnTo>
                <a:lnTo>
                  <a:pt x="362423" y="0"/>
                </a:lnTo>
                <a:close/>
              </a:path>
            </a:pathLst>
          </a:custGeom>
          <a:ln w="11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46198" y="2791661"/>
            <a:ext cx="12816205" cy="1356360"/>
          </a:xfrm>
          <a:custGeom>
            <a:avLst/>
            <a:gdLst/>
            <a:ahLst/>
            <a:cxnLst/>
            <a:rect l="l" t="t" r="r" b="b"/>
            <a:pathLst>
              <a:path w="12816205" h="1356360">
                <a:moveTo>
                  <a:pt x="12453479" y="0"/>
                </a:moveTo>
                <a:lnTo>
                  <a:pt x="364034" y="0"/>
                </a:lnTo>
                <a:lnTo>
                  <a:pt x="293913" y="277"/>
                </a:lnTo>
                <a:lnTo>
                  <a:pt x="238322" y="2220"/>
                </a:lnTo>
                <a:lnTo>
                  <a:pt x="192009" y="7492"/>
                </a:lnTo>
                <a:lnTo>
                  <a:pt x="149717" y="17760"/>
                </a:lnTo>
                <a:lnTo>
                  <a:pt x="106366" y="39171"/>
                </a:lnTo>
                <a:lnTo>
                  <a:pt x="69112" y="69112"/>
                </a:lnTo>
                <a:lnTo>
                  <a:pt x="39171" y="106366"/>
                </a:lnTo>
                <a:lnTo>
                  <a:pt x="17760" y="149717"/>
                </a:lnTo>
                <a:lnTo>
                  <a:pt x="7489" y="192009"/>
                </a:lnTo>
                <a:lnTo>
                  <a:pt x="2220" y="238121"/>
                </a:lnTo>
                <a:lnTo>
                  <a:pt x="277" y="293233"/>
                </a:lnTo>
                <a:lnTo>
                  <a:pt x="0" y="362423"/>
                </a:lnTo>
                <a:lnTo>
                  <a:pt x="6" y="993909"/>
                </a:lnTo>
                <a:lnTo>
                  <a:pt x="277" y="1062418"/>
                </a:lnTo>
                <a:lnTo>
                  <a:pt x="2220" y="1118009"/>
                </a:lnTo>
                <a:lnTo>
                  <a:pt x="7498" y="1164348"/>
                </a:lnTo>
                <a:lnTo>
                  <a:pt x="17760" y="1206614"/>
                </a:lnTo>
                <a:lnTo>
                  <a:pt x="39171" y="1249966"/>
                </a:lnTo>
                <a:lnTo>
                  <a:pt x="69112" y="1287220"/>
                </a:lnTo>
                <a:lnTo>
                  <a:pt x="106366" y="1317161"/>
                </a:lnTo>
                <a:lnTo>
                  <a:pt x="149717" y="1338571"/>
                </a:lnTo>
                <a:lnTo>
                  <a:pt x="191983" y="1348839"/>
                </a:lnTo>
                <a:lnTo>
                  <a:pt x="238121" y="1354112"/>
                </a:lnTo>
                <a:lnTo>
                  <a:pt x="293233" y="1356055"/>
                </a:lnTo>
                <a:lnTo>
                  <a:pt x="362423" y="1356332"/>
                </a:lnTo>
                <a:lnTo>
                  <a:pt x="12451866" y="1356332"/>
                </a:lnTo>
                <a:lnTo>
                  <a:pt x="12521986" y="1356055"/>
                </a:lnTo>
                <a:lnTo>
                  <a:pt x="12577575" y="1354112"/>
                </a:lnTo>
                <a:lnTo>
                  <a:pt x="12623889" y="1348839"/>
                </a:lnTo>
                <a:lnTo>
                  <a:pt x="12666185" y="1338571"/>
                </a:lnTo>
                <a:lnTo>
                  <a:pt x="12709531" y="1317161"/>
                </a:lnTo>
                <a:lnTo>
                  <a:pt x="12746784" y="1287220"/>
                </a:lnTo>
                <a:lnTo>
                  <a:pt x="12776726" y="1249966"/>
                </a:lnTo>
                <a:lnTo>
                  <a:pt x="12798139" y="1206614"/>
                </a:lnTo>
                <a:lnTo>
                  <a:pt x="12808408" y="1164323"/>
                </a:lnTo>
                <a:lnTo>
                  <a:pt x="12813677" y="1118210"/>
                </a:lnTo>
                <a:lnTo>
                  <a:pt x="12815620" y="1063098"/>
                </a:lnTo>
                <a:lnTo>
                  <a:pt x="12815897" y="993909"/>
                </a:lnTo>
                <a:lnTo>
                  <a:pt x="12815891" y="362423"/>
                </a:lnTo>
                <a:lnTo>
                  <a:pt x="12815620" y="293913"/>
                </a:lnTo>
                <a:lnTo>
                  <a:pt x="12813677" y="238322"/>
                </a:lnTo>
                <a:lnTo>
                  <a:pt x="12808399" y="191983"/>
                </a:lnTo>
                <a:lnTo>
                  <a:pt x="12798139" y="149717"/>
                </a:lnTo>
                <a:lnTo>
                  <a:pt x="12776726" y="106366"/>
                </a:lnTo>
                <a:lnTo>
                  <a:pt x="12746784" y="69112"/>
                </a:lnTo>
                <a:lnTo>
                  <a:pt x="12709531" y="39171"/>
                </a:lnTo>
                <a:lnTo>
                  <a:pt x="12666185" y="17760"/>
                </a:lnTo>
                <a:lnTo>
                  <a:pt x="12623914" y="7492"/>
                </a:lnTo>
                <a:lnTo>
                  <a:pt x="12577776" y="2220"/>
                </a:lnTo>
                <a:lnTo>
                  <a:pt x="12522666" y="277"/>
                </a:lnTo>
                <a:lnTo>
                  <a:pt x="12453479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6198" y="2791661"/>
            <a:ext cx="12816205" cy="1356360"/>
          </a:xfrm>
          <a:custGeom>
            <a:avLst/>
            <a:gdLst/>
            <a:ahLst/>
            <a:cxnLst/>
            <a:rect l="l" t="t" r="r" b="b"/>
            <a:pathLst>
              <a:path w="12816205" h="1356360">
                <a:moveTo>
                  <a:pt x="362423" y="0"/>
                </a:moveTo>
                <a:lnTo>
                  <a:pt x="12453474" y="0"/>
                </a:lnTo>
                <a:lnTo>
                  <a:pt x="12522662" y="277"/>
                </a:lnTo>
                <a:lnTo>
                  <a:pt x="12577775" y="2220"/>
                </a:lnTo>
                <a:lnTo>
                  <a:pt x="12623913" y="7492"/>
                </a:lnTo>
                <a:lnTo>
                  <a:pt x="12666179" y="17760"/>
                </a:lnTo>
                <a:lnTo>
                  <a:pt x="12709532" y="39171"/>
                </a:lnTo>
                <a:lnTo>
                  <a:pt x="12746787" y="69111"/>
                </a:lnTo>
                <a:lnTo>
                  <a:pt x="12776726" y="106365"/>
                </a:lnTo>
                <a:lnTo>
                  <a:pt x="12798133" y="149717"/>
                </a:lnTo>
                <a:lnTo>
                  <a:pt x="12808400" y="192008"/>
                </a:lnTo>
                <a:lnTo>
                  <a:pt x="12813672" y="238322"/>
                </a:lnTo>
                <a:lnTo>
                  <a:pt x="12815615" y="293913"/>
                </a:lnTo>
                <a:lnTo>
                  <a:pt x="12815892" y="364034"/>
                </a:lnTo>
                <a:lnTo>
                  <a:pt x="12815892" y="993908"/>
                </a:lnTo>
                <a:lnTo>
                  <a:pt x="12815615" y="1063098"/>
                </a:lnTo>
                <a:lnTo>
                  <a:pt x="12813672" y="1118210"/>
                </a:lnTo>
                <a:lnTo>
                  <a:pt x="12808400" y="1164348"/>
                </a:lnTo>
                <a:lnTo>
                  <a:pt x="12798133" y="1206614"/>
                </a:lnTo>
                <a:lnTo>
                  <a:pt x="12776726" y="1249965"/>
                </a:lnTo>
                <a:lnTo>
                  <a:pt x="12746787" y="1287219"/>
                </a:lnTo>
                <a:lnTo>
                  <a:pt x="12709532" y="1317160"/>
                </a:lnTo>
                <a:lnTo>
                  <a:pt x="12666179" y="1338571"/>
                </a:lnTo>
                <a:lnTo>
                  <a:pt x="12623888" y="1348839"/>
                </a:lnTo>
                <a:lnTo>
                  <a:pt x="12577573" y="1354111"/>
                </a:lnTo>
                <a:lnTo>
                  <a:pt x="12521982" y="1356053"/>
                </a:lnTo>
                <a:lnTo>
                  <a:pt x="12451861" y="1356331"/>
                </a:lnTo>
                <a:lnTo>
                  <a:pt x="362423" y="1356331"/>
                </a:lnTo>
                <a:lnTo>
                  <a:pt x="293233" y="1356053"/>
                </a:lnTo>
                <a:lnTo>
                  <a:pt x="238121" y="1354111"/>
                </a:lnTo>
                <a:lnTo>
                  <a:pt x="191983" y="1348839"/>
                </a:lnTo>
                <a:lnTo>
                  <a:pt x="149717" y="1338571"/>
                </a:lnTo>
                <a:lnTo>
                  <a:pt x="106365" y="1317160"/>
                </a:lnTo>
                <a:lnTo>
                  <a:pt x="69111" y="1287219"/>
                </a:lnTo>
                <a:lnTo>
                  <a:pt x="39171" y="1249965"/>
                </a:lnTo>
                <a:lnTo>
                  <a:pt x="17760" y="1206614"/>
                </a:lnTo>
                <a:lnTo>
                  <a:pt x="7492" y="1164323"/>
                </a:lnTo>
                <a:lnTo>
                  <a:pt x="2220" y="1118009"/>
                </a:lnTo>
                <a:lnTo>
                  <a:pt x="277" y="1062418"/>
                </a:lnTo>
                <a:lnTo>
                  <a:pt x="0" y="992297"/>
                </a:lnTo>
                <a:lnTo>
                  <a:pt x="0" y="362423"/>
                </a:lnTo>
                <a:lnTo>
                  <a:pt x="277" y="293233"/>
                </a:lnTo>
                <a:lnTo>
                  <a:pt x="2220" y="238121"/>
                </a:lnTo>
                <a:lnTo>
                  <a:pt x="7492" y="191983"/>
                </a:lnTo>
                <a:lnTo>
                  <a:pt x="17760" y="149717"/>
                </a:lnTo>
                <a:lnTo>
                  <a:pt x="39171" y="106365"/>
                </a:lnTo>
                <a:lnTo>
                  <a:pt x="69111" y="69111"/>
                </a:lnTo>
                <a:lnTo>
                  <a:pt x="106365" y="39171"/>
                </a:lnTo>
                <a:lnTo>
                  <a:pt x="149717" y="17760"/>
                </a:lnTo>
                <a:lnTo>
                  <a:pt x="192008" y="7492"/>
                </a:lnTo>
                <a:lnTo>
                  <a:pt x="238322" y="2220"/>
                </a:lnTo>
                <a:lnTo>
                  <a:pt x="293913" y="277"/>
                </a:lnTo>
                <a:lnTo>
                  <a:pt x="364034" y="0"/>
                </a:lnTo>
                <a:lnTo>
                  <a:pt x="362423" y="0"/>
                </a:lnTo>
                <a:close/>
              </a:path>
            </a:pathLst>
          </a:custGeom>
          <a:ln w="11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4390" y="9144120"/>
            <a:ext cx="170002" cy="90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280943" y="9063398"/>
          <a:ext cx="1124585" cy="754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727719" y="9063667"/>
            <a:ext cx="471189" cy="210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7719" y="9068903"/>
            <a:ext cx="471805" cy="0"/>
          </a:xfrm>
          <a:custGeom>
            <a:avLst/>
            <a:gdLst/>
            <a:ahLst/>
            <a:cxnLst/>
            <a:rect l="l" t="t" r="r" b="b"/>
            <a:pathLst>
              <a:path w="471804">
                <a:moveTo>
                  <a:pt x="0" y="0"/>
                </a:moveTo>
                <a:lnTo>
                  <a:pt x="471189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27719" y="9269398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5594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63314" y="9269398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5594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280943" y="4581580"/>
          <a:ext cx="1117599" cy="756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721199" y="4581580"/>
          <a:ext cx="601980" cy="756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4487710" y="4920867"/>
            <a:ext cx="170321" cy="91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646504" y="6080755"/>
          <a:ext cx="1043939" cy="740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F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7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7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7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7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280943" y="6080755"/>
          <a:ext cx="1043939" cy="740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7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F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7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7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7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8D4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4401950" y="6409308"/>
            <a:ext cx="181105" cy="967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280943" y="3087640"/>
          <a:ext cx="1117599" cy="756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4487710" y="3204421"/>
            <a:ext cx="170321" cy="91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721199" y="3087640"/>
          <a:ext cx="1117599" cy="314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494390" y="7911820"/>
            <a:ext cx="170002" cy="90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280943" y="7569325"/>
          <a:ext cx="1124585" cy="754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727719" y="7569594"/>
          <a:ext cx="1414143" cy="754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4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48280">
              <a:lnSpc>
                <a:spcPct val="100000"/>
              </a:lnSpc>
              <a:spcBef>
                <a:spcPts val="120"/>
              </a:spcBef>
            </a:pPr>
            <a:r>
              <a:rPr spc="20" dirty="0"/>
              <a:t>Extract </a:t>
            </a:r>
            <a:r>
              <a:rPr spc="90" dirty="0"/>
              <a:t>cases </a:t>
            </a:r>
            <a:r>
              <a:rPr spc="50" dirty="0"/>
              <a:t>with</a:t>
            </a:r>
            <a:r>
              <a:rPr spc="-430" dirty="0"/>
              <a:t> </a:t>
            </a:r>
            <a:r>
              <a:rPr b="1" spc="-110" dirty="0">
                <a:solidFill>
                  <a:srgbClr val="0365C0"/>
                </a:solidFill>
                <a:latin typeface="Trebuchet MS"/>
                <a:cs typeface="Trebuchet MS"/>
              </a:rPr>
              <a:t>filter()</a:t>
            </a:r>
          </a:p>
          <a:p>
            <a:pPr marL="2662555">
              <a:lnSpc>
                <a:spcPct val="100000"/>
              </a:lnSpc>
              <a:spcBef>
                <a:spcPts val="35"/>
              </a:spcBef>
            </a:pPr>
            <a:endParaRPr sz="5800">
              <a:latin typeface="Times New Roman"/>
              <a:cs typeface="Times New Roman"/>
            </a:endParaRPr>
          </a:p>
          <a:p>
            <a:pPr marL="2748280">
              <a:lnSpc>
                <a:spcPct val="100000"/>
              </a:lnSpc>
            </a:pPr>
            <a:r>
              <a:rPr spc="20" dirty="0"/>
              <a:t>Extract </a:t>
            </a:r>
            <a:r>
              <a:rPr spc="70" dirty="0"/>
              <a:t>variables </a:t>
            </a:r>
            <a:r>
              <a:rPr spc="50" dirty="0"/>
              <a:t>with</a:t>
            </a:r>
            <a:r>
              <a:rPr spc="-409" dirty="0"/>
              <a:t> </a:t>
            </a:r>
            <a:r>
              <a:rPr b="1" spc="-110" dirty="0">
                <a:solidFill>
                  <a:srgbClr val="0365C0"/>
                </a:solidFill>
                <a:latin typeface="Trebuchet MS"/>
                <a:cs typeface="Trebuchet MS"/>
              </a:rPr>
              <a:t>select()</a:t>
            </a:r>
          </a:p>
          <a:p>
            <a:pPr marL="2758440" marR="2167890" indent="-83820">
              <a:lnSpc>
                <a:spcPts val="11790"/>
              </a:lnSpc>
              <a:spcBef>
                <a:spcPts val="1455"/>
              </a:spcBef>
            </a:pPr>
            <a:r>
              <a:rPr spc="10" dirty="0"/>
              <a:t>Arrange </a:t>
            </a:r>
            <a:r>
              <a:rPr spc="75" dirty="0"/>
              <a:t>cases, </a:t>
            </a:r>
            <a:r>
              <a:rPr spc="50" dirty="0"/>
              <a:t>with </a:t>
            </a:r>
            <a:r>
              <a:rPr b="1" spc="-80" dirty="0">
                <a:solidFill>
                  <a:srgbClr val="0365C0"/>
                </a:solidFill>
                <a:latin typeface="Trebuchet MS"/>
                <a:cs typeface="Trebuchet MS"/>
              </a:rPr>
              <a:t>arrange()</a:t>
            </a:r>
            <a:r>
              <a:rPr spc="-80" dirty="0"/>
              <a:t>.  </a:t>
            </a:r>
            <a:r>
              <a:rPr spc="-75" dirty="0"/>
              <a:t>Make </a:t>
            </a:r>
            <a:r>
              <a:rPr spc="50" dirty="0"/>
              <a:t>new </a:t>
            </a:r>
            <a:r>
              <a:rPr spc="65" dirty="0"/>
              <a:t>variables, </a:t>
            </a:r>
            <a:r>
              <a:rPr spc="50" dirty="0"/>
              <a:t>with</a:t>
            </a:r>
            <a:r>
              <a:rPr spc="-490" dirty="0"/>
              <a:t> </a:t>
            </a:r>
            <a:r>
              <a:rPr b="1" spc="-95" dirty="0">
                <a:solidFill>
                  <a:srgbClr val="0365C0"/>
                </a:solidFill>
                <a:latin typeface="Trebuchet MS"/>
                <a:cs typeface="Trebuchet MS"/>
              </a:rPr>
              <a:t>mutate()</a:t>
            </a:r>
            <a:r>
              <a:rPr spc="-95" dirty="0"/>
              <a:t>.</a:t>
            </a:r>
          </a:p>
          <a:p>
            <a:pPr marL="2662555">
              <a:lnSpc>
                <a:spcPct val="100000"/>
              </a:lnSpc>
              <a:spcBef>
                <a:spcPts val="45"/>
              </a:spcBef>
            </a:pPr>
            <a:endParaRPr sz="4600">
              <a:latin typeface="Times New Roman"/>
              <a:cs typeface="Times New Roman"/>
            </a:endParaRPr>
          </a:p>
          <a:p>
            <a:pPr marL="2758440">
              <a:lnSpc>
                <a:spcPct val="100000"/>
              </a:lnSpc>
            </a:pPr>
            <a:r>
              <a:rPr spc="-75" dirty="0"/>
              <a:t>Make </a:t>
            </a:r>
            <a:r>
              <a:rPr spc="65" dirty="0"/>
              <a:t>tables </a:t>
            </a:r>
            <a:r>
              <a:rPr spc="10" dirty="0"/>
              <a:t>of </a:t>
            </a:r>
            <a:r>
              <a:rPr spc="90" dirty="0"/>
              <a:t>summaries </a:t>
            </a:r>
            <a:r>
              <a:rPr spc="50" dirty="0"/>
              <a:t>with</a:t>
            </a:r>
            <a:r>
              <a:rPr spc="-620" dirty="0"/>
              <a:t> </a:t>
            </a:r>
            <a:r>
              <a:rPr b="1" spc="-50" dirty="0">
                <a:solidFill>
                  <a:srgbClr val="0365C0"/>
                </a:solidFill>
                <a:latin typeface="Trebuchet MS"/>
                <a:cs typeface="Trebuchet MS"/>
              </a:rPr>
              <a:t>summarise()</a:t>
            </a:r>
            <a:r>
              <a:rPr spc="-50" dirty="0"/>
              <a:t>.</a:t>
            </a:r>
          </a:p>
          <a:p>
            <a:pPr marL="8004809">
              <a:lnSpc>
                <a:spcPct val="100000"/>
              </a:lnSpc>
              <a:spcBef>
                <a:spcPts val="3954"/>
              </a:spcBef>
            </a:pPr>
            <a:r>
              <a:rPr sz="3800" spc="-100" dirty="0">
                <a:latin typeface="Tahoma"/>
                <a:cs typeface="Tahoma"/>
              </a:rPr>
              <a:t>along </a:t>
            </a:r>
            <a:r>
              <a:rPr sz="3800" spc="-110" dirty="0">
                <a:latin typeface="Tahoma"/>
                <a:cs typeface="Tahoma"/>
              </a:rPr>
              <a:t>with</a:t>
            </a:r>
            <a:r>
              <a:rPr sz="3800" spc="-805" dirty="0">
                <a:latin typeface="Tahoma"/>
                <a:cs typeface="Tahoma"/>
              </a:rPr>
              <a:t> </a:t>
            </a:r>
            <a:r>
              <a:rPr sz="3800" b="1" spc="-85" dirty="0">
                <a:solidFill>
                  <a:srgbClr val="0365C0"/>
                </a:solidFill>
                <a:latin typeface="Trebuchet MS"/>
                <a:cs typeface="Trebuchet MS"/>
              </a:rPr>
              <a:t>group_by()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4584018" y="940150"/>
            <a:ext cx="1093851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40" dirty="0">
                <a:solidFill>
                  <a:srgbClr val="000000"/>
                </a:solidFill>
                <a:latin typeface="Calibri"/>
                <a:cs typeface="Calibri"/>
              </a:rPr>
              <a:t>dplyr: </a:t>
            </a:r>
            <a:r>
              <a:rPr b="0" spc="30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b="0" spc="-6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155" dirty="0">
                <a:solidFill>
                  <a:srgbClr val="000000"/>
                </a:solidFill>
                <a:latin typeface="Calibri"/>
                <a:cs typeface="Calibri"/>
              </a:rPr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val="411822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4243" y="4646843"/>
            <a:ext cx="285305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5" dirty="0">
                <a:latin typeface="Courier New"/>
                <a:cs typeface="Courier New"/>
              </a:rPr>
              <a:t>gapminder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0645" y="4646843"/>
            <a:ext cx="222504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0" dirty="0">
                <a:latin typeface="Courier New"/>
                <a:cs typeface="Courier New"/>
              </a:rPr>
              <a:t>filter(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75394" y="4646843"/>
            <a:ext cx="693737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0" dirty="0">
                <a:latin typeface="Courier New"/>
                <a:cs typeface="Courier New"/>
              </a:rPr>
              <a:t>, </a:t>
            </a:r>
            <a:r>
              <a:rPr sz="4100" spc="5" dirty="0">
                <a:latin typeface="Courier New"/>
                <a:cs typeface="Courier New"/>
              </a:rPr>
              <a:t>country </a:t>
            </a:r>
            <a:r>
              <a:rPr sz="4100" spc="10" dirty="0">
                <a:latin typeface="Courier New"/>
                <a:cs typeface="Courier New"/>
              </a:rPr>
              <a:t>==</a:t>
            </a:r>
            <a:r>
              <a:rPr sz="4100" spc="-20" dirty="0">
                <a:latin typeface="Courier New"/>
                <a:cs typeface="Courier New"/>
              </a:rPr>
              <a:t> </a:t>
            </a:r>
            <a:r>
              <a:rPr sz="4100" spc="10" dirty="0">
                <a:latin typeface="Courier New"/>
                <a:cs typeface="Courier New"/>
              </a:rPr>
              <a:t>"Canada")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98311" y="5198367"/>
            <a:ext cx="1885314" cy="0"/>
          </a:xfrm>
          <a:custGeom>
            <a:avLst/>
            <a:gdLst/>
            <a:ahLst/>
            <a:cxnLst/>
            <a:rect l="l" t="t" r="r" b="b"/>
            <a:pathLst>
              <a:path w="1885315">
                <a:moveTo>
                  <a:pt x="0" y="0"/>
                </a:moveTo>
                <a:lnTo>
                  <a:pt x="1885066" y="0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1903" y="7455912"/>
            <a:ext cx="16075025" cy="2239645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334010" marR="2594610">
              <a:lnSpc>
                <a:spcPct val="142300"/>
              </a:lnSpc>
              <a:spcBef>
                <a:spcPts val="505"/>
              </a:spcBef>
            </a:pPr>
            <a:r>
              <a:rPr sz="4200" dirty="0">
                <a:latin typeface="Courier New"/>
                <a:cs typeface="Courier New"/>
              </a:rPr>
              <a:t>filter(</a:t>
            </a:r>
            <a:r>
              <a:rPr sz="4200" dirty="0">
                <a:solidFill>
                  <a:srgbClr val="0365C0"/>
                </a:solidFill>
                <a:latin typeface="Courier New"/>
                <a:cs typeface="Courier New"/>
              </a:rPr>
              <a:t>gapminder</a:t>
            </a:r>
            <a:r>
              <a:rPr sz="4200" dirty="0">
                <a:latin typeface="Courier New"/>
                <a:cs typeface="Courier New"/>
              </a:rPr>
              <a:t>, </a:t>
            </a:r>
            <a:r>
              <a:rPr sz="4200" spc="-5" dirty="0">
                <a:latin typeface="Courier New"/>
                <a:cs typeface="Courier New"/>
              </a:rPr>
              <a:t>country </a:t>
            </a:r>
            <a:r>
              <a:rPr sz="4200" dirty="0">
                <a:latin typeface="Courier New"/>
                <a:cs typeface="Courier New"/>
              </a:rPr>
              <a:t>== "Canada")  </a:t>
            </a:r>
            <a:r>
              <a:rPr sz="4200" dirty="0">
                <a:solidFill>
                  <a:srgbClr val="0365C0"/>
                </a:solidFill>
                <a:latin typeface="Courier New"/>
                <a:cs typeface="Courier New"/>
              </a:rPr>
              <a:t>gapminder </a:t>
            </a:r>
            <a:r>
              <a:rPr sz="4200" spc="-5" dirty="0">
                <a:latin typeface="Courier New"/>
                <a:cs typeface="Courier New"/>
              </a:rPr>
              <a:t>%&gt;% </a:t>
            </a:r>
            <a:r>
              <a:rPr sz="4200" dirty="0">
                <a:latin typeface="Courier New"/>
                <a:cs typeface="Courier New"/>
              </a:rPr>
              <a:t>filter(country ==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"Canada")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0064" y="6468778"/>
            <a:ext cx="79197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220" dirty="0">
                <a:latin typeface="Tahoma"/>
                <a:cs typeface="Tahoma"/>
              </a:rPr>
              <a:t>These</a:t>
            </a:r>
            <a:r>
              <a:rPr sz="4950" spc="-570" dirty="0">
                <a:latin typeface="Tahoma"/>
                <a:cs typeface="Tahoma"/>
              </a:rPr>
              <a:t> </a:t>
            </a:r>
            <a:r>
              <a:rPr sz="4950" spc="-45" dirty="0">
                <a:latin typeface="Tahoma"/>
                <a:cs typeface="Tahoma"/>
              </a:rPr>
              <a:t>do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60" dirty="0">
                <a:latin typeface="Tahoma"/>
                <a:cs typeface="Tahoma"/>
              </a:rPr>
              <a:t>the</a:t>
            </a:r>
            <a:r>
              <a:rPr sz="4950" spc="-570" dirty="0">
                <a:latin typeface="Tahoma"/>
                <a:cs typeface="Tahoma"/>
              </a:rPr>
              <a:t> </a:t>
            </a:r>
            <a:r>
              <a:rPr sz="4950" spc="-185" dirty="0">
                <a:latin typeface="Tahoma"/>
                <a:cs typeface="Tahoma"/>
              </a:rPr>
              <a:t>same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90" dirty="0">
                <a:latin typeface="Tahoma"/>
                <a:cs typeface="Tahoma"/>
              </a:rPr>
              <a:t>thing.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300" dirty="0">
                <a:latin typeface="Tahoma"/>
                <a:cs typeface="Tahoma"/>
              </a:rPr>
              <a:t>Try</a:t>
            </a:r>
            <a:r>
              <a:rPr sz="4950" spc="-570" dirty="0">
                <a:latin typeface="Tahoma"/>
                <a:cs typeface="Tahoma"/>
              </a:rPr>
              <a:t> </a:t>
            </a:r>
            <a:r>
              <a:rPr sz="4950" spc="-150" dirty="0">
                <a:latin typeface="Tahoma"/>
                <a:cs typeface="Tahoma"/>
              </a:rPr>
              <a:t>it.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45949" y="3644915"/>
            <a:ext cx="6269990" cy="824230"/>
          </a:xfrm>
          <a:custGeom>
            <a:avLst/>
            <a:gdLst/>
            <a:ahLst/>
            <a:cxnLst/>
            <a:rect l="l" t="t" r="r" b="b"/>
            <a:pathLst>
              <a:path w="6269990" h="824229">
                <a:moveTo>
                  <a:pt x="0" y="824058"/>
                </a:moveTo>
                <a:lnTo>
                  <a:pt x="0" y="0"/>
                </a:lnTo>
                <a:lnTo>
                  <a:pt x="6269966" y="0"/>
                </a:lnTo>
                <a:lnTo>
                  <a:pt x="6269966" y="556004"/>
                </a:lnTo>
                <a:lnTo>
                  <a:pt x="6269966" y="660712"/>
                </a:lnTo>
              </a:path>
            </a:pathLst>
          </a:custGeom>
          <a:ln w="209417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26399" y="4200919"/>
            <a:ext cx="779145" cy="779145"/>
          </a:xfrm>
          <a:custGeom>
            <a:avLst/>
            <a:gdLst/>
            <a:ahLst/>
            <a:cxnLst/>
            <a:rect l="l" t="t" r="r" b="b"/>
            <a:pathLst>
              <a:path w="779145" h="779145">
                <a:moveTo>
                  <a:pt x="779033" y="0"/>
                </a:moveTo>
                <a:lnTo>
                  <a:pt x="0" y="0"/>
                </a:lnTo>
                <a:lnTo>
                  <a:pt x="389516" y="779033"/>
                </a:lnTo>
                <a:lnTo>
                  <a:pt x="779033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93932" y="4552605"/>
            <a:ext cx="1213485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5" dirty="0">
                <a:solidFill>
                  <a:srgbClr val="0365C0"/>
                </a:solidFill>
                <a:latin typeface="Courier New"/>
                <a:cs typeface="Courier New"/>
              </a:rPr>
              <a:t>%&gt;%</a:t>
            </a:r>
            <a:endParaRPr sz="5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94550" y="748184"/>
            <a:ext cx="14909800" cy="234315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605"/>
              </a:spcBef>
            </a:pPr>
            <a:r>
              <a:rPr b="0" spc="175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b="0" spc="150" dirty="0">
                <a:solidFill>
                  <a:srgbClr val="000000"/>
                </a:solidFill>
                <a:latin typeface="Calibri"/>
                <a:cs typeface="Calibri"/>
              </a:rPr>
              <a:t>pipe </a:t>
            </a:r>
            <a:r>
              <a:rPr b="0" spc="25" dirty="0">
                <a:solidFill>
                  <a:srgbClr val="000000"/>
                </a:solidFill>
                <a:latin typeface="Calibri"/>
                <a:cs typeface="Calibri"/>
              </a:rPr>
              <a:t>operator</a:t>
            </a:r>
            <a:r>
              <a:rPr b="0" spc="-1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ourier New"/>
                <a:cs typeface="Courier New"/>
              </a:rPr>
              <a:t>%&gt;%</a:t>
            </a: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4950" b="0" spc="-210" dirty="0">
                <a:solidFill>
                  <a:srgbClr val="000000"/>
                </a:solidFill>
                <a:latin typeface="Tahoma"/>
                <a:cs typeface="Tahoma"/>
              </a:rPr>
              <a:t>Passes</a:t>
            </a:r>
            <a:r>
              <a:rPr sz="4950" b="0" spc="-5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155" dirty="0">
                <a:solidFill>
                  <a:srgbClr val="000000"/>
                </a:solidFill>
                <a:latin typeface="Tahoma"/>
                <a:cs typeface="Tahoma"/>
              </a:rPr>
              <a:t>result</a:t>
            </a:r>
            <a:r>
              <a:rPr sz="4950" b="0" spc="-5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85" dirty="0">
                <a:solidFill>
                  <a:srgbClr val="000000"/>
                </a:solidFill>
                <a:latin typeface="Tahoma"/>
                <a:cs typeface="Tahoma"/>
              </a:rPr>
              <a:t>on</a:t>
            </a:r>
            <a:r>
              <a:rPr sz="4950" b="0" spc="-5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170" dirty="0">
                <a:solidFill>
                  <a:srgbClr val="000000"/>
                </a:solidFill>
                <a:latin typeface="Tahoma"/>
                <a:cs typeface="Tahoma"/>
              </a:rPr>
              <a:t>le</a:t>
            </a:r>
            <a:r>
              <a:rPr sz="4950" b="0" spc="-170" dirty="0">
                <a:solidFill>
                  <a:srgbClr val="000000"/>
                </a:solidFill>
                <a:latin typeface="Calibri"/>
                <a:cs typeface="Calibri"/>
              </a:rPr>
              <a:t>ft</a:t>
            </a:r>
            <a:r>
              <a:rPr sz="4950" b="0" spc="-1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950" b="0" spc="-85" dirty="0">
                <a:solidFill>
                  <a:srgbClr val="000000"/>
                </a:solidFill>
                <a:latin typeface="Tahoma"/>
                <a:cs typeface="Tahoma"/>
              </a:rPr>
              <a:t>into</a:t>
            </a:r>
            <a:r>
              <a:rPr sz="4950" b="0" spc="-5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185" dirty="0">
                <a:solidFill>
                  <a:srgbClr val="000000"/>
                </a:solidFill>
                <a:latin typeface="Tahoma"/>
                <a:cs typeface="Tahoma"/>
              </a:rPr>
              <a:t>first</a:t>
            </a:r>
            <a:r>
              <a:rPr sz="4950" b="0" spc="-5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190" dirty="0">
                <a:solidFill>
                  <a:srgbClr val="000000"/>
                </a:solidFill>
                <a:latin typeface="Tahoma"/>
                <a:cs typeface="Tahoma"/>
              </a:rPr>
              <a:t>argument</a:t>
            </a:r>
            <a:r>
              <a:rPr sz="4950" b="0" spc="-5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160" dirty="0">
                <a:solidFill>
                  <a:srgbClr val="000000"/>
                </a:solidFill>
                <a:latin typeface="Tahoma"/>
                <a:cs typeface="Tahoma"/>
              </a:rPr>
              <a:t>of</a:t>
            </a:r>
            <a:r>
              <a:rPr sz="4950" b="0" spc="-5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120" dirty="0">
                <a:solidFill>
                  <a:srgbClr val="000000"/>
                </a:solidFill>
                <a:latin typeface="Tahoma"/>
                <a:cs typeface="Tahoma"/>
              </a:rPr>
              <a:t>function</a:t>
            </a:r>
            <a:r>
              <a:rPr sz="4950" b="0" spc="-5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85" dirty="0">
                <a:solidFill>
                  <a:srgbClr val="000000"/>
                </a:solidFill>
                <a:latin typeface="Tahoma"/>
                <a:cs typeface="Tahoma"/>
              </a:rPr>
              <a:t>on</a:t>
            </a:r>
            <a:r>
              <a:rPr sz="4950" b="0" spc="-5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190" dirty="0">
                <a:solidFill>
                  <a:srgbClr val="000000"/>
                </a:solidFill>
                <a:latin typeface="Tahoma"/>
                <a:cs typeface="Tahoma"/>
              </a:rPr>
              <a:t>right.</a:t>
            </a:r>
            <a:endParaRPr sz="4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9035" y="7149122"/>
            <a:ext cx="16590010" cy="3328035"/>
          </a:xfrm>
          <a:custGeom>
            <a:avLst/>
            <a:gdLst/>
            <a:ahLst/>
            <a:cxnLst/>
            <a:rect l="l" t="t" r="r" b="b"/>
            <a:pathLst>
              <a:path w="16590010" h="3328034">
                <a:moveTo>
                  <a:pt x="0" y="0"/>
                </a:moveTo>
                <a:lnTo>
                  <a:pt x="16589999" y="0"/>
                </a:lnTo>
                <a:lnTo>
                  <a:pt x="16589999" y="3327910"/>
                </a:lnTo>
                <a:lnTo>
                  <a:pt x="0" y="3327910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19035" y="7149122"/>
            <a:ext cx="16590010" cy="332803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39243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3090"/>
              </a:spcBef>
            </a:pPr>
            <a:r>
              <a:rPr sz="4100" spc="5" dirty="0">
                <a:solidFill>
                  <a:srgbClr val="C82506"/>
                </a:solidFill>
                <a:latin typeface="Courier New"/>
                <a:cs typeface="Courier New"/>
              </a:rPr>
              <a:t>gapminder </a:t>
            </a:r>
            <a:r>
              <a:rPr sz="4100" spc="10" dirty="0">
                <a:solidFill>
                  <a:srgbClr val="C82506"/>
                </a:solidFill>
                <a:latin typeface="Courier New"/>
                <a:cs typeface="Courier New"/>
              </a:rPr>
              <a:t>%&gt;%</a:t>
            </a:r>
            <a:endParaRPr sz="4100">
              <a:latin typeface="Courier New"/>
              <a:cs typeface="Courier New"/>
            </a:endParaRPr>
          </a:p>
          <a:p>
            <a:pPr marL="1007110" marR="8035290">
              <a:lnSpc>
                <a:spcPct val="152500"/>
              </a:lnSpc>
            </a:pPr>
            <a:r>
              <a:rPr sz="4100" spc="5" dirty="0">
                <a:solidFill>
                  <a:srgbClr val="00882B"/>
                </a:solidFill>
                <a:latin typeface="Courier New"/>
                <a:cs typeface="Courier New"/>
              </a:rPr>
              <a:t>filter(year </a:t>
            </a:r>
            <a:r>
              <a:rPr sz="4100" spc="10" dirty="0">
                <a:solidFill>
                  <a:srgbClr val="00882B"/>
                </a:solidFill>
                <a:latin typeface="Courier New"/>
                <a:cs typeface="Courier New"/>
              </a:rPr>
              <a:t>== </a:t>
            </a:r>
            <a:r>
              <a:rPr sz="4100" spc="5" dirty="0">
                <a:solidFill>
                  <a:srgbClr val="00882B"/>
                </a:solidFill>
                <a:latin typeface="Courier New"/>
                <a:cs typeface="Courier New"/>
              </a:rPr>
              <a:t>2007) </a:t>
            </a:r>
            <a:r>
              <a:rPr sz="4100" spc="10" dirty="0">
                <a:solidFill>
                  <a:srgbClr val="00882B"/>
                </a:solidFill>
                <a:latin typeface="Courier New"/>
                <a:cs typeface="Courier New"/>
              </a:rPr>
              <a:t>%&gt;%  </a:t>
            </a:r>
            <a:r>
              <a:rPr sz="4100" spc="5" dirty="0">
                <a:solidFill>
                  <a:srgbClr val="0365C0"/>
                </a:solidFill>
                <a:latin typeface="Courier New"/>
                <a:cs typeface="Courier New"/>
              </a:rPr>
              <a:t>arrange(desc(lifeExp))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84514" y="940150"/>
            <a:ext cx="913955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Multistep</a:t>
            </a:r>
            <a:r>
              <a:rPr b="0" spc="-2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75" dirty="0">
                <a:solidFill>
                  <a:srgbClr val="000000"/>
                </a:solidFill>
                <a:latin typeface="Calibri"/>
                <a:cs typeface="Calibri"/>
              </a:rPr>
              <a:t>Operations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29122" y="3149507"/>
            <a:ext cx="11137900" cy="3700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85" dirty="0">
                <a:latin typeface="Calibri"/>
                <a:cs typeface="Calibri"/>
              </a:rPr>
              <a:t>Consider </a:t>
            </a:r>
            <a:r>
              <a:rPr sz="4950" spc="30" dirty="0">
                <a:latin typeface="Calibri"/>
                <a:cs typeface="Calibri"/>
              </a:rPr>
              <a:t>the</a:t>
            </a:r>
            <a:r>
              <a:rPr sz="4950" spc="-350" dirty="0">
                <a:latin typeface="Calibri"/>
                <a:cs typeface="Calibri"/>
              </a:rPr>
              <a:t> </a:t>
            </a:r>
            <a:r>
              <a:rPr sz="4950" spc="50" dirty="0">
                <a:latin typeface="Calibri"/>
                <a:cs typeface="Calibri"/>
              </a:rPr>
              <a:t>following:</a:t>
            </a:r>
            <a:endParaRPr sz="4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4950" b="1" spc="-200" dirty="0">
                <a:latin typeface="Trebuchet MS"/>
                <a:cs typeface="Trebuchet MS"/>
              </a:rPr>
              <a:t>Extract</a:t>
            </a:r>
            <a:r>
              <a:rPr sz="4950" b="1" spc="-509" dirty="0">
                <a:latin typeface="Trebuchet MS"/>
                <a:cs typeface="Trebuchet MS"/>
              </a:rPr>
              <a:t> </a:t>
            </a:r>
            <a:r>
              <a:rPr sz="4950" b="1" spc="-70" dirty="0">
                <a:latin typeface="Trebuchet MS"/>
                <a:cs typeface="Trebuchet MS"/>
              </a:rPr>
              <a:t>rows</a:t>
            </a:r>
            <a:r>
              <a:rPr sz="4950" b="1" spc="-505" dirty="0">
                <a:latin typeface="Trebuchet MS"/>
                <a:cs typeface="Trebuchet MS"/>
              </a:rPr>
              <a:t> </a:t>
            </a:r>
            <a:r>
              <a:rPr sz="4950" spc="45" dirty="0">
                <a:latin typeface="Calibri"/>
                <a:cs typeface="Calibri"/>
              </a:rPr>
              <a:t>with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20" dirty="0">
                <a:latin typeface="Calibri"/>
                <a:cs typeface="Calibri"/>
              </a:rPr>
              <a:t>year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90" dirty="0">
                <a:latin typeface="Calibri"/>
                <a:cs typeface="Calibri"/>
              </a:rPr>
              <a:t>equal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5" dirty="0">
                <a:latin typeface="Calibri"/>
                <a:cs typeface="Calibri"/>
              </a:rPr>
              <a:t>to</a:t>
            </a:r>
            <a:r>
              <a:rPr sz="4950" spc="-135" dirty="0">
                <a:latin typeface="Calibri"/>
                <a:cs typeface="Calibri"/>
              </a:rPr>
              <a:t> </a:t>
            </a:r>
            <a:r>
              <a:rPr sz="4950" spc="-45" dirty="0">
                <a:latin typeface="Calibri"/>
                <a:cs typeface="Calibri"/>
              </a:rPr>
              <a:t>2007,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spc="50" dirty="0">
                <a:latin typeface="Calibri"/>
                <a:cs typeface="Calibri"/>
              </a:rPr>
              <a:t>then</a:t>
            </a:r>
            <a:endParaRPr sz="4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4950" b="1" spc="-155" dirty="0">
                <a:latin typeface="Trebuchet MS"/>
                <a:cs typeface="Trebuchet MS"/>
              </a:rPr>
              <a:t>Arrange</a:t>
            </a:r>
            <a:r>
              <a:rPr sz="4950" b="1" spc="-1100" dirty="0">
                <a:latin typeface="Trebuchet MS"/>
                <a:cs typeface="Trebuchet MS"/>
              </a:rPr>
              <a:t> </a:t>
            </a:r>
            <a:r>
              <a:rPr sz="4950" spc="90" dirty="0">
                <a:latin typeface="Calibri"/>
                <a:cs typeface="Calibri"/>
              </a:rPr>
              <a:t>by </a:t>
            </a:r>
            <a:r>
              <a:rPr sz="4950" spc="75" dirty="0">
                <a:latin typeface="Calibri"/>
                <a:cs typeface="Calibri"/>
              </a:rPr>
              <a:t>decreasing </a:t>
            </a:r>
            <a:r>
              <a:rPr sz="4950" spc="20" dirty="0">
                <a:latin typeface="Calibri"/>
                <a:cs typeface="Calibri"/>
              </a:rPr>
              <a:t>life </a:t>
            </a:r>
            <a:r>
              <a:rPr sz="4950" spc="65" dirty="0">
                <a:latin typeface="Calibri"/>
                <a:cs typeface="Calibri"/>
              </a:rPr>
              <a:t>expectancy</a:t>
            </a:r>
            <a:endParaRPr sz="4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95"/>
              </a:spcBef>
            </a:pPr>
            <a:r>
              <a:rPr sz="4950" b="1" spc="-105" dirty="0">
                <a:latin typeface="Trebuchet MS"/>
                <a:cs typeface="Trebuchet MS"/>
              </a:rPr>
              <a:t>Option</a:t>
            </a:r>
            <a:r>
              <a:rPr sz="4950" b="1" spc="-1030" dirty="0">
                <a:latin typeface="Trebuchet MS"/>
                <a:cs typeface="Trebuchet MS"/>
              </a:rPr>
              <a:t> </a:t>
            </a:r>
            <a:r>
              <a:rPr sz="4950" b="1" spc="-315" dirty="0">
                <a:latin typeface="Trebuchet MS"/>
                <a:cs typeface="Trebuchet MS"/>
              </a:rPr>
              <a:t>3: </a:t>
            </a:r>
            <a:r>
              <a:rPr sz="4950" spc="40" dirty="0">
                <a:latin typeface="Calibri"/>
                <a:cs typeface="Calibri"/>
              </a:rPr>
              <a:t>Use </a:t>
            </a:r>
            <a:r>
              <a:rPr sz="4950" spc="30" dirty="0">
                <a:latin typeface="Calibri"/>
                <a:cs typeface="Calibri"/>
              </a:rPr>
              <a:t>the </a:t>
            </a:r>
            <a:r>
              <a:rPr sz="4950" spc="90" dirty="0">
                <a:latin typeface="Calibri"/>
                <a:cs typeface="Calibri"/>
              </a:rPr>
              <a:t>pipe</a:t>
            </a:r>
            <a:endParaRPr sz="4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3102" y="940150"/>
            <a:ext cx="918908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50" dirty="0">
                <a:solidFill>
                  <a:srgbClr val="000000"/>
                </a:solidFill>
                <a:latin typeface="Calibri"/>
                <a:cs typeface="Calibri"/>
              </a:rPr>
              <a:t>Shortcut </a:t>
            </a:r>
            <a:r>
              <a:rPr b="0" spc="10" dirty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b="0" spc="90" dirty="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b="0" spc="-89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ourier New"/>
                <a:cs typeface="Courier New"/>
              </a:rPr>
              <a:t>%&gt;%</a:t>
            </a:r>
          </a:p>
        </p:txBody>
      </p:sp>
      <p:sp>
        <p:nvSpPr>
          <p:cNvPr id="3" name="object 3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8071" y="4037020"/>
            <a:ext cx="3005788" cy="1544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6789" y="4015353"/>
            <a:ext cx="2922270" cy="1461135"/>
          </a:xfrm>
          <a:custGeom>
            <a:avLst/>
            <a:gdLst/>
            <a:ahLst/>
            <a:cxnLst/>
            <a:rect l="l" t="t" r="r" b="b"/>
            <a:pathLst>
              <a:path w="2922270" h="1461135">
                <a:moveTo>
                  <a:pt x="2702899" y="0"/>
                </a:moveTo>
                <a:lnTo>
                  <a:pt x="219120" y="0"/>
                </a:lnTo>
                <a:lnTo>
                  <a:pt x="168877" y="5787"/>
                </a:lnTo>
                <a:lnTo>
                  <a:pt x="122756" y="22271"/>
                </a:lnTo>
                <a:lnTo>
                  <a:pt x="82071" y="48138"/>
                </a:lnTo>
                <a:lnTo>
                  <a:pt x="48138" y="82072"/>
                </a:lnTo>
                <a:lnTo>
                  <a:pt x="22271" y="122757"/>
                </a:lnTo>
                <a:lnTo>
                  <a:pt x="5787" y="168878"/>
                </a:lnTo>
                <a:lnTo>
                  <a:pt x="0" y="219121"/>
                </a:lnTo>
                <a:lnTo>
                  <a:pt x="0" y="1241683"/>
                </a:lnTo>
                <a:lnTo>
                  <a:pt x="5787" y="1291926"/>
                </a:lnTo>
                <a:lnTo>
                  <a:pt x="22271" y="1338047"/>
                </a:lnTo>
                <a:lnTo>
                  <a:pt x="48138" y="1378732"/>
                </a:lnTo>
                <a:lnTo>
                  <a:pt x="82071" y="1412666"/>
                </a:lnTo>
                <a:lnTo>
                  <a:pt x="122756" y="1438533"/>
                </a:lnTo>
                <a:lnTo>
                  <a:pt x="168877" y="1455017"/>
                </a:lnTo>
                <a:lnTo>
                  <a:pt x="219120" y="1460804"/>
                </a:lnTo>
                <a:lnTo>
                  <a:pt x="2702899" y="1460804"/>
                </a:lnTo>
                <a:lnTo>
                  <a:pt x="2753142" y="1455017"/>
                </a:lnTo>
                <a:lnTo>
                  <a:pt x="2799263" y="1438533"/>
                </a:lnTo>
                <a:lnTo>
                  <a:pt x="2839948" y="1412666"/>
                </a:lnTo>
                <a:lnTo>
                  <a:pt x="2873882" y="1378732"/>
                </a:lnTo>
                <a:lnTo>
                  <a:pt x="2899749" y="1338047"/>
                </a:lnTo>
                <a:lnTo>
                  <a:pt x="2916233" y="1291926"/>
                </a:lnTo>
                <a:lnTo>
                  <a:pt x="2922020" y="1241683"/>
                </a:lnTo>
                <a:lnTo>
                  <a:pt x="2922020" y="219121"/>
                </a:lnTo>
                <a:lnTo>
                  <a:pt x="2916233" y="168878"/>
                </a:lnTo>
                <a:lnTo>
                  <a:pt x="2899749" y="122757"/>
                </a:lnTo>
                <a:lnTo>
                  <a:pt x="2873882" y="82072"/>
                </a:lnTo>
                <a:lnTo>
                  <a:pt x="2839948" y="48138"/>
                </a:lnTo>
                <a:lnTo>
                  <a:pt x="2799263" y="22271"/>
                </a:lnTo>
                <a:lnTo>
                  <a:pt x="2753142" y="5787"/>
                </a:lnTo>
                <a:lnTo>
                  <a:pt x="2702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6789" y="4015352"/>
            <a:ext cx="2922270" cy="1461135"/>
          </a:xfrm>
          <a:custGeom>
            <a:avLst/>
            <a:gdLst/>
            <a:ahLst/>
            <a:cxnLst/>
            <a:rect l="l" t="t" r="r" b="b"/>
            <a:pathLst>
              <a:path w="2922270" h="1461135">
                <a:moveTo>
                  <a:pt x="219120" y="0"/>
                </a:moveTo>
                <a:lnTo>
                  <a:pt x="2702900" y="0"/>
                </a:lnTo>
                <a:lnTo>
                  <a:pt x="2753143" y="5787"/>
                </a:lnTo>
                <a:lnTo>
                  <a:pt x="2799264" y="22271"/>
                </a:lnTo>
                <a:lnTo>
                  <a:pt x="2839949" y="48138"/>
                </a:lnTo>
                <a:lnTo>
                  <a:pt x="2873882" y="82071"/>
                </a:lnTo>
                <a:lnTo>
                  <a:pt x="2899749" y="122756"/>
                </a:lnTo>
                <a:lnTo>
                  <a:pt x="2916233" y="168878"/>
                </a:lnTo>
                <a:lnTo>
                  <a:pt x="2922020" y="219120"/>
                </a:lnTo>
                <a:lnTo>
                  <a:pt x="2922020" y="1241683"/>
                </a:lnTo>
                <a:lnTo>
                  <a:pt x="2916233" y="1291926"/>
                </a:lnTo>
                <a:lnTo>
                  <a:pt x="2899749" y="1338047"/>
                </a:lnTo>
                <a:lnTo>
                  <a:pt x="2873882" y="1378732"/>
                </a:lnTo>
                <a:lnTo>
                  <a:pt x="2839949" y="1412665"/>
                </a:lnTo>
                <a:lnTo>
                  <a:pt x="2799264" y="1438532"/>
                </a:lnTo>
                <a:lnTo>
                  <a:pt x="2753143" y="1455016"/>
                </a:lnTo>
                <a:lnTo>
                  <a:pt x="2702900" y="1460803"/>
                </a:lnTo>
                <a:lnTo>
                  <a:pt x="219120" y="1460803"/>
                </a:lnTo>
                <a:lnTo>
                  <a:pt x="168878" y="1455016"/>
                </a:lnTo>
                <a:lnTo>
                  <a:pt x="122756" y="1438532"/>
                </a:lnTo>
                <a:lnTo>
                  <a:pt x="82071" y="1412665"/>
                </a:lnTo>
                <a:lnTo>
                  <a:pt x="48138" y="1378732"/>
                </a:lnTo>
                <a:lnTo>
                  <a:pt x="22271" y="1338047"/>
                </a:lnTo>
                <a:lnTo>
                  <a:pt x="5787" y="1291926"/>
                </a:lnTo>
                <a:lnTo>
                  <a:pt x="0" y="1241683"/>
                </a:lnTo>
                <a:lnTo>
                  <a:pt x="0" y="219120"/>
                </a:lnTo>
                <a:lnTo>
                  <a:pt x="5787" y="168878"/>
                </a:lnTo>
                <a:lnTo>
                  <a:pt x="22271" y="122756"/>
                </a:lnTo>
                <a:lnTo>
                  <a:pt x="48138" y="82071"/>
                </a:lnTo>
                <a:lnTo>
                  <a:pt x="82071" y="48138"/>
                </a:lnTo>
                <a:lnTo>
                  <a:pt x="122756" y="22271"/>
                </a:lnTo>
                <a:lnTo>
                  <a:pt x="168878" y="5787"/>
                </a:lnTo>
                <a:lnTo>
                  <a:pt x="21912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0168" y="4042039"/>
            <a:ext cx="2815590" cy="1407795"/>
          </a:xfrm>
          <a:custGeom>
            <a:avLst/>
            <a:gdLst/>
            <a:ahLst/>
            <a:cxnLst/>
            <a:rect l="l" t="t" r="r" b="b"/>
            <a:pathLst>
              <a:path w="2815590" h="1407795">
                <a:moveTo>
                  <a:pt x="2470645" y="0"/>
                </a:moveTo>
                <a:lnTo>
                  <a:pt x="344617" y="0"/>
                </a:lnTo>
                <a:lnTo>
                  <a:pt x="297855" y="3145"/>
                </a:lnTo>
                <a:lnTo>
                  <a:pt x="253004" y="12310"/>
                </a:lnTo>
                <a:lnTo>
                  <a:pt x="210476" y="27081"/>
                </a:lnTo>
                <a:lnTo>
                  <a:pt x="170682" y="47050"/>
                </a:lnTo>
                <a:lnTo>
                  <a:pt x="134032" y="71805"/>
                </a:lnTo>
                <a:lnTo>
                  <a:pt x="100936" y="100936"/>
                </a:lnTo>
                <a:lnTo>
                  <a:pt x="71805" y="134032"/>
                </a:lnTo>
                <a:lnTo>
                  <a:pt x="47050" y="170682"/>
                </a:lnTo>
                <a:lnTo>
                  <a:pt x="27081" y="210476"/>
                </a:lnTo>
                <a:lnTo>
                  <a:pt x="12310" y="253004"/>
                </a:lnTo>
                <a:lnTo>
                  <a:pt x="3145" y="297855"/>
                </a:lnTo>
                <a:lnTo>
                  <a:pt x="0" y="344617"/>
                </a:lnTo>
                <a:lnTo>
                  <a:pt x="0" y="1062814"/>
                </a:lnTo>
                <a:lnTo>
                  <a:pt x="3145" y="1109577"/>
                </a:lnTo>
                <a:lnTo>
                  <a:pt x="12310" y="1154427"/>
                </a:lnTo>
                <a:lnTo>
                  <a:pt x="27081" y="1196955"/>
                </a:lnTo>
                <a:lnTo>
                  <a:pt x="47050" y="1236749"/>
                </a:lnTo>
                <a:lnTo>
                  <a:pt x="71805" y="1273400"/>
                </a:lnTo>
                <a:lnTo>
                  <a:pt x="100936" y="1306496"/>
                </a:lnTo>
                <a:lnTo>
                  <a:pt x="134032" y="1335627"/>
                </a:lnTo>
                <a:lnTo>
                  <a:pt x="170682" y="1360382"/>
                </a:lnTo>
                <a:lnTo>
                  <a:pt x="210476" y="1380350"/>
                </a:lnTo>
                <a:lnTo>
                  <a:pt x="253004" y="1395122"/>
                </a:lnTo>
                <a:lnTo>
                  <a:pt x="297855" y="1404286"/>
                </a:lnTo>
                <a:lnTo>
                  <a:pt x="344617" y="1407432"/>
                </a:lnTo>
                <a:lnTo>
                  <a:pt x="2470645" y="1407432"/>
                </a:lnTo>
                <a:lnTo>
                  <a:pt x="2517408" y="1404286"/>
                </a:lnTo>
                <a:lnTo>
                  <a:pt x="2562258" y="1395122"/>
                </a:lnTo>
                <a:lnTo>
                  <a:pt x="2604786" y="1380350"/>
                </a:lnTo>
                <a:lnTo>
                  <a:pt x="2644581" y="1360382"/>
                </a:lnTo>
                <a:lnTo>
                  <a:pt x="2681231" y="1335627"/>
                </a:lnTo>
                <a:lnTo>
                  <a:pt x="2714327" y="1306496"/>
                </a:lnTo>
                <a:lnTo>
                  <a:pt x="2743458" y="1273400"/>
                </a:lnTo>
                <a:lnTo>
                  <a:pt x="2768213" y="1236749"/>
                </a:lnTo>
                <a:lnTo>
                  <a:pt x="2788182" y="1196955"/>
                </a:lnTo>
                <a:lnTo>
                  <a:pt x="2802953" y="1154427"/>
                </a:lnTo>
                <a:lnTo>
                  <a:pt x="2812118" y="1109577"/>
                </a:lnTo>
                <a:lnTo>
                  <a:pt x="2815264" y="1062814"/>
                </a:lnTo>
                <a:lnTo>
                  <a:pt x="2815264" y="344617"/>
                </a:lnTo>
                <a:lnTo>
                  <a:pt x="2812118" y="297855"/>
                </a:lnTo>
                <a:lnTo>
                  <a:pt x="2802953" y="253004"/>
                </a:lnTo>
                <a:lnTo>
                  <a:pt x="2788182" y="210476"/>
                </a:lnTo>
                <a:lnTo>
                  <a:pt x="2768213" y="170682"/>
                </a:lnTo>
                <a:lnTo>
                  <a:pt x="2743458" y="134032"/>
                </a:lnTo>
                <a:lnTo>
                  <a:pt x="2714327" y="100936"/>
                </a:lnTo>
                <a:lnTo>
                  <a:pt x="2681231" y="71805"/>
                </a:lnTo>
                <a:lnTo>
                  <a:pt x="2644581" y="47050"/>
                </a:lnTo>
                <a:lnTo>
                  <a:pt x="2604786" y="27081"/>
                </a:lnTo>
                <a:lnTo>
                  <a:pt x="2562258" y="12310"/>
                </a:lnTo>
                <a:lnTo>
                  <a:pt x="2517408" y="3145"/>
                </a:lnTo>
                <a:lnTo>
                  <a:pt x="2470645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0168" y="4042039"/>
            <a:ext cx="2815590" cy="1407795"/>
          </a:xfrm>
          <a:custGeom>
            <a:avLst/>
            <a:gdLst/>
            <a:ahLst/>
            <a:cxnLst/>
            <a:rect l="l" t="t" r="r" b="b"/>
            <a:pathLst>
              <a:path w="2815590" h="1407795">
                <a:moveTo>
                  <a:pt x="344618" y="0"/>
                </a:moveTo>
                <a:lnTo>
                  <a:pt x="2470646" y="0"/>
                </a:lnTo>
                <a:lnTo>
                  <a:pt x="2517408" y="3145"/>
                </a:lnTo>
                <a:lnTo>
                  <a:pt x="2562259" y="12310"/>
                </a:lnTo>
                <a:lnTo>
                  <a:pt x="2604787" y="27081"/>
                </a:lnTo>
                <a:lnTo>
                  <a:pt x="2644581" y="47050"/>
                </a:lnTo>
                <a:lnTo>
                  <a:pt x="2681231" y="71805"/>
                </a:lnTo>
                <a:lnTo>
                  <a:pt x="2714327" y="100936"/>
                </a:lnTo>
                <a:lnTo>
                  <a:pt x="2743458" y="134032"/>
                </a:lnTo>
                <a:lnTo>
                  <a:pt x="2768213" y="170682"/>
                </a:lnTo>
                <a:lnTo>
                  <a:pt x="2788182" y="210477"/>
                </a:lnTo>
                <a:lnTo>
                  <a:pt x="2802953" y="253005"/>
                </a:lnTo>
                <a:lnTo>
                  <a:pt x="2812118" y="297855"/>
                </a:lnTo>
                <a:lnTo>
                  <a:pt x="2815264" y="344618"/>
                </a:lnTo>
                <a:lnTo>
                  <a:pt x="2815264" y="1062814"/>
                </a:lnTo>
                <a:lnTo>
                  <a:pt x="2812118" y="1109577"/>
                </a:lnTo>
                <a:lnTo>
                  <a:pt x="2802953" y="1154427"/>
                </a:lnTo>
                <a:lnTo>
                  <a:pt x="2788182" y="1196955"/>
                </a:lnTo>
                <a:lnTo>
                  <a:pt x="2768213" y="1236750"/>
                </a:lnTo>
                <a:lnTo>
                  <a:pt x="2743458" y="1273400"/>
                </a:lnTo>
                <a:lnTo>
                  <a:pt x="2714327" y="1306496"/>
                </a:lnTo>
                <a:lnTo>
                  <a:pt x="2681231" y="1335627"/>
                </a:lnTo>
                <a:lnTo>
                  <a:pt x="2644581" y="1360382"/>
                </a:lnTo>
                <a:lnTo>
                  <a:pt x="2604787" y="1380351"/>
                </a:lnTo>
                <a:lnTo>
                  <a:pt x="2562259" y="1395123"/>
                </a:lnTo>
                <a:lnTo>
                  <a:pt x="2517408" y="1404287"/>
                </a:lnTo>
                <a:lnTo>
                  <a:pt x="2470646" y="1407433"/>
                </a:lnTo>
                <a:lnTo>
                  <a:pt x="344618" y="1407433"/>
                </a:lnTo>
                <a:lnTo>
                  <a:pt x="297855" y="1404287"/>
                </a:lnTo>
                <a:lnTo>
                  <a:pt x="253005" y="1395123"/>
                </a:lnTo>
                <a:lnTo>
                  <a:pt x="210477" y="1380351"/>
                </a:lnTo>
                <a:lnTo>
                  <a:pt x="170682" y="1360382"/>
                </a:lnTo>
                <a:lnTo>
                  <a:pt x="134032" y="1335627"/>
                </a:lnTo>
                <a:lnTo>
                  <a:pt x="100936" y="1306496"/>
                </a:lnTo>
                <a:lnTo>
                  <a:pt x="71805" y="1273400"/>
                </a:lnTo>
                <a:lnTo>
                  <a:pt x="47050" y="1236750"/>
                </a:lnTo>
                <a:lnTo>
                  <a:pt x="27081" y="1196955"/>
                </a:lnTo>
                <a:lnTo>
                  <a:pt x="12310" y="1154427"/>
                </a:lnTo>
                <a:lnTo>
                  <a:pt x="3145" y="1109577"/>
                </a:lnTo>
                <a:lnTo>
                  <a:pt x="0" y="1062814"/>
                </a:lnTo>
                <a:lnTo>
                  <a:pt x="0" y="344618"/>
                </a:lnTo>
                <a:lnTo>
                  <a:pt x="3145" y="297855"/>
                </a:lnTo>
                <a:lnTo>
                  <a:pt x="12310" y="253005"/>
                </a:lnTo>
                <a:lnTo>
                  <a:pt x="27081" y="210477"/>
                </a:lnTo>
                <a:lnTo>
                  <a:pt x="47050" y="170682"/>
                </a:lnTo>
                <a:lnTo>
                  <a:pt x="71805" y="134032"/>
                </a:lnTo>
                <a:lnTo>
                  <a:pt x="100936" y="100936"/>
                </a:lnTo>
                <a:lnTo>
                  <a:pt x="134032" y="71805"/>
                </a:lnTo>
                <a:lnTo>
                  <a:pt x="170682" y="47050"/>
                </a:lnTo>
                <a:lnTo>
                  <a:pt x="210477" y="27081"/>
                </a:lnTo>
                <a:lnTo>
                  <a:pt x="253005" y="12310"/>
                </a:lnTo>
                <a:lnTo>
                  <a:pt x="297855" y="3145"/>
                </a:lnTo>
                <a:lnTo>
                  <a:pt x="344618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83522" y="4374600"/>
            <a:ext cx="1105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250" dirty="0">
                <a:solidFill>
                  <a:srgbClr val="FFFFFF"/>
                </a:solidFill>
                <a:latin typeface="Arial Narrow"/>
                <a:cs typeface="Arial Narrow"/>
              </a:rPr>
              <a:t>Cmd</a:t>
            </a:r>
            <a:endParaRPr sz="425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93481" y="4037020"/>
            <a:ext cx="1802710" cy="1544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22192" y="4015353"/>
            <a:ext cx="1718945" cy="1461135"/>
          </a:xfrm>
          <a:custGeom>
            <a:avLst/>
            <a:gdLst/>
            <a:ahLst/>
            <a:cxnLst/>
            <a:rect l="l" t="t" r="r" b="b"/>
            <a:pathLst>
              <a:path w="1718945" h="1461135">
                <a:moveTo>
                  <a:pt x="1499828" y="0"/>
                </a:moveTo>
                <a:lnTo>
                  <a:pt x="219124" y="0"/>
                </a:lnTo>
                <a:lnTo>
                  <a:pt x="168883" y="5787"/>
                </a:lnTo>
                <a:lnTo>
                  <a:pt x="122761" y="22271"/>
                </a:lnTo>
                <a:lnTo>
                  <a:pt x="82076" y="48138"/>
                </a:lnTo>
                <a:lnTo>
                  <a:pt x="48141" y="82072"/>
                </a:lnTo>
                <a:lnTo>
                  <a:pt x="22273" y="122757"/>
                </a:lnTo>
                <a:lnTo>
                  <a:pt x="5787" y="168878"/>
                </a:lnTo>
                <a:lnTo>
                  <a:pt x="0" y="219121"/>
                </a:lnTo>
                <a:lnTo>
                  <a:pt x="0" y="1241683"/>
                </a:lnTo>
                <a:lnTo>
                  <a:pt x="5787" y="1291926"/>
                </a:lnTo>
                <a:lnTo>
                  <a:pt x="22273" y="1338047"/>
                </a:lnTo>
                <a:lnTo>
                  <a:pt x="48141" y="1378732"/>
                </a:lnTo>
                <a:lnTo>
                  <a:pt x="82076" y="1412666"/>
                </a:lnTo>
                <a:lnTo>
                  <a:pt x="122761" y="1438533"/>
                </a:lnTo>
                <a:lnTo>
                  <a:pt x="168883" y="1455017"/>
                </a:lnTo>
                <a:lnTo>
                  <a:pt x="219124" y="1460804"/>
                </a:lnTo>
                <a:lnTo>
                  <a:pt x="1499828" y="1460804"/>
                </a:lnTo>
                <a:lnTo>
                  <a:pt x="1550069" y="1455017"/>
                </a:lnTo>
                <a:lnTo>
                  <a:pt x="1596188" y="1438533"/>
                </a:lnTo>
                <a:lnTo>
                  <a:pt x="1636872" y="1412666"/>
                </a:lnTo>
                <a:lnTo>
                  <a:pt x="1670805" y="1378732"/>
                </a:lnTo>
                <a:lnTo>
                  <a:pt x="1696671" y="1338047"/>
                </a:lnTo>
                <a:lnTo>
                  <a:pt x="1713155" y="1291926"/>
                </a:lnTo>
                <a:lnTo>
                  <a:pt x="1718942" y="1241683"/>
                </a:lnTo>
                <a:lnTo>
                  <a:pt x="1718942" y="219121"/>
                </a:lnTo>
                <a:lnTo>
                  <a:pt x="1713155" y="168878"/>
                </a:lnTo>
                <a:lnTo>
                  <a:pt x="1696671" y="122757"/>
                </a:lnTo>
                <a:lnTo>
                  <a:pt x="1670805" y="82072"/>
                </a:lnTo>
                <a:lnTo>
                  <a:pt x="1636872" y="48138"/>
                </a:lnTo>
                <a:lnTo>
                  <a:pt x="1596188" y="22271"/>
                </a:lnTo>
                <a:lnTo>
                  <a:pt x="1550069" y="5787"/>
                </a:lnTo>
                <a:lnTo>
                  <a:pt x="1499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22192" y="4015352"/>
            <a:ext cx="1718945" cy="1461135"/>
          </a:xfrm>
          <a:custGeom>
            <a:avLst/>
            <a:gdLst/>
            <a:ahLst/>
            <a:cxnLst/>
            <a:rect l="l" t="t" r="r" b="b"/>
            <a:pathLst>
              <a:path w="1718945" h="1461135">
                <a:moveTo>
                  <a:pt x="219120" y="0"/>
                </a:moveTo>
                <a:lnTo>
                  <a:pt x="1499822" y="0"/>
                </a:lnTo>
                <a:lnTo>
                  <a:pt x="1550064" y="5787"/>
                </a:lnTo>
                <a:lnTo>
                  <a:pt x="1596186" y="22271"/>
                </a:lnTo>
                <a:lnTo>
                  <a:pt x="1636871" y="48138"/>
                </a:lnTo>
                <a:lnTo>
                  <a:pt x="1670805" y="82071"/>
                </a:lnTo>
                <a:lnTo>
                  <a:pt x="1696671" y="122756"/>
                </a:lnTo>
                <a:lnTo>
                  <a:pt x="1713156" y="168878"/>
                </a:lnTo>
                <a:lnTo>
                  <a:pt x="1718943" y="219120"/>
                </a:lnTo>
                <a:lnTo>
                  <a:pt x="1718943" y="1241683"/>
                </a:lnTo>
                <a:lnTo>
                  <a:pt x="1713156" y="1291926"/>
                </a:lnTo>
                <a:lnTo>
                  <a:pt x="1696671" y="1338047"/>
                </a:lnTo>
                <a:lnTo>
                  <a:pt x="1670805" y="1378732"/>
                </a:lnTo>
                <a:lnTo>
                  <a:pt x="1636871" y="1412665"/>
                </a:lnTo>
                <a:lnTo>
                  <a:pt x="1596186" y="1438532"/>
                </a:lnTo>
                <a:lnTo>
                  <a:pt x="1550064" y="1455016"/>
                </a:lnTo>
                <a:lnTo>
                  <a:pt x="1499822" y="1460803"/>
                </a:lnTo>
                <a:lnTo>
                  <a:pt x="219120" y="1460803"/>
                </a:lnTo>
                <a:lnTo>
                  <a:pt x="168878" y="1455016"/>
                </a:lnTo>
                <a:lnTo>
                  <a:pt x="122756" y="1438532"/>
                </a:lnTo>
                <a:lnTo>
                  <a:pt x="82071" y="1412665"/>
                </a:lnTo>
                <a:lnTo>
                  <a:pt x="48138" y="1378732"/>
                </a:lnTo>
                <a:lnTo>
                  <a:pt x="22271" y="1338047"/>
                </a:lnTo>
                <a:lnTo>
                  <a:pt x="5787" y="1291926"/>
                </a:lnTo>
                <a:lnTo>
                  <a:pt x="0" y="1241683"/>
                </a:lnTo>
                <a:lnTo>
                  <a:pt x="0" y="219120"/>
                </a:lnTo>
                <a:lnTo>
                  <a:pt x="5787" y="168878"/>
                </a:lnTo>
                <a:lnTo>
                  <a:pt x="22271" y="122756"/>
                </a:lnTo>
                <a:lnTo>
                  <a:pt x="48138" y="82071"/>
                </a:lnTo>
                <a:lnTo>
                  <a:pt x="82071" y="48138"/>
                </a:lnTo>
                <a:lnTo>
                  <a:pt x="122756" y="22271"/>
                </a:lnTo>
                <a:lnTo>
                  <a:pt x="168878" y="5787"/>
                </a:lnTo>
                <a:lnTo>
                  <a:pt x="21912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66128" y="4015353"/>
            <a:ext cx="1619250" cy="1407795"/>
          </a:xfrm>
          <a:custGeom>
            <a:avLst/>
            <a:gdLst/>
            <a:ahLst/>
            <a:cxnLst/>
            <a:rect l="l" t="t" r="r" b="b"/>
            <a:pathLst>
              <a:path w="1619250" h="1407795">
                <a:moveTo>
                  <a:pt x="1274013" y="0"/>
                </a:moveTo>
                <a:lnTo>
                  <a:pt x="344617" y="0"/>
                </a:lnTo>
                <a:lnTo>
                  <a:pt x="297854" y="3145"/>
                </a:lnTo>
                <a:lnTo>
                  <a:pt x="253003" y="12310"/>
                </a:lnTo>
                <a:lnTo>
                  <a:pt x="210476" y="27081"/>
                </a:lnTo>
                <a:lnTo>
                  <a:pt x="170681" y="47050"/>
                </a:lnTo>
                <a:lnTo>
                  <a:pt x="134031" y="71805"/>
                </a:lnTo>
                <a:lnTo>
                  <a:pt x="100935" y="100936"/>
                </a:lnTo>
                <a:lnTo>
                  <a:pt x="71804" y="134032"/>
                </a:lnTo>
                <a:lnTo>
                  <a:pt x="47049" y="170683"/>
                </a:lnTo>
                <a:lnTo>
                  <a:pt x="27081" y="210477"/>
                </a:lnTo>
                <a:lnTo>
                  <a:pt x="12309" y="253005"/>
                </a:lnTo>
                <a:lnTo>
                  <a:pt x="3145" y="297856"/>
                </a:lnTo>
                <a:lnTo>
                  <a:pt x="0" y="344618"/>
                </a:lnTo>
                <a:lnTo>
                  <a:pt x="0" y="1062815"/>
                </a:lnTo>
                <a:lnTo>
                  <a:pt x="3145" y="1109578"/>
                </a:lnTo>
                <a:lnTo>
                  <a:pt x="12309" y="1154428"/>
                </a:lnTo>
                <a:lnTo>
                  <a:pt x="27081" y="1196956"/>
                </a:lnTo>
                <a:lnTo>
                  <a:pt x="47049" y="1236751"/>
                </a:lnTo>
                <a:lnTo>
                  <a:pt x="71804" y="1273401"/>
                </a:lnTo>
                <a:lnTo>
                  <a:pt x="100935" y="1306497"/>
                </a:lnTo>
                <a:lnTo>
                  <a:pt x="134031" y="1335628"/>
                </a:lnTo>
                <a:lnTo>
                  <a:pt x="170681" y="1360383"/>
                </a:lnTo>
                <a:lnTo>
                  <a:pt x="210476" y="1380351"/>
                </a:lnTo>
                <a:lnTo>
                  <a:pt x="253003" y="1395123"/>
                </a:lnTo>
                <a:lnTo>
                  <a:pt x="297854" y="1404287"/>
                </a:lnTo>
                <a:lnTo>
                  <a:pt x="344617" y="1407433"/>
                </a:lnTo>
                <a:lnTo>
                  <a:pt x="1274013" y="1407433"/>
                </a:lnTo>
                <a:lnTo>
                  <a:pt x="1320774" y="1404287"/>
                </a:lnTo>
                <a:lnTo>
                  <a:pt x="1365623" y="1395123"/>
                </a:lnTo>
                <a:lnTo>
                  <a:pt x="1408150" y="1380351"/>
                </a:lnTo>
                <a:lnTo>
                  <a:pt x="1447945" y="1360383"/>
                </a:lnTo>
                <a:lnTo>
                  <a:pt x="1484595" y="1335628"/>
                </a:lnTo>
                <a:lnTo>
                  <a:pt x="1517692" y="1306497"/>
                </a:lnTo>
                <a:lnTo>
                  <a:pt x="1546823" y="1273401"/>
                </a:lnTo>
                <a:lnTo>
                  <a:pt x="1571579" y="1236751"/>
                </a:lnTo>
                <a:lnTo>
                  <a:pt x="1591548" y="1196956"/>
                </a:lnTo>
                <a:lnTo>
                  <a:pt x="1606320" y="1154428"/>
                </a:lnTo>
                <a:lnTo>
                  <a:pt x="1615485" y="1109578"/>
                </a:lnTo>
                <a:lnTo>
                  <a:pt x="1618631" y="1062815"/>
                </a:lnTo>
                <a:lnTo>
                  <a:pt x="1618631" y="344618"/>
                </a:lnTo>
                <a:lnTo>
                  <a:pt x="1615485" y="297856"/>
                </a:lnTo>
                <a:lnTo>
                  <a:pt x="1606320" y="253005"/>
                </a:lnTo>
                <a:lnTo>
                  <a:pt x="1591548" y="210477"/>
                </a:lnTo>
                <a:lnTo>
                  <a:pt x="1571579" y="170683"/>
                </a:lnTo>
                <a:lnTo>
                  <a:pt x="1546823" y="134032"/>
                </a:lnTo>
                <a:lnTo>
                  <a:pt x="1517692" y="100936"/>
                </a:lnTo>
                <a:lnTo>
                  <a:pt x="1484595" y="71805"/>
                </a:lnTo>
                <a:lnTo>
                  <a:pt x="1447945" y="47050"/>
                </a:lnTo>
                <a:lnTo>
                  <a:pt x="1408150" y="27081"/>
                </a:lnTo>
                <a:lnTo>
                  <a:pt x="1365623" y="12310"/>
                </a:lnTo>
                <a:lnTo>
                  <a:pt x="1320774" y="3145"/>
                </a:lnTo>
                <a:lnTo>
                  <a:pt x="1274013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66128" y="4015352"/>
            <a:ext cx="1619250" cy="1407795"/>
          </a:xfrm>
          <a:custGeom>
            <a:avLst/>
            <a:gdLst/>
            <a:ahLst/>
            <a:cxnLst/>
            <a:rect l="l" t="t" r="r" b="b"/>
            <a:pathLst>
              <a:path w="1619250" h="1407795">
                <a:moveTo>
                  <a:pt x="344618" y="0"/>
                </a:moveTo>
                <a:lnTo>
                  <a:pt x="1274009" y="0"/>
                </a:lnTo>
                <a:lnTo>
                  <a:pt x="1320771" y="3145"/>
                </a:lnTo>
                <a:lnTo>
                  <a:pt x="1365622" y="12310"/>
                </a:lnTo>
                <a:lnTo>
                  <a:pt x="1408150" y="27081"/>
                </a:lnTo>
                <a:lnTo>
                  <a:pt x="1447944" y="47050"/>
                </a:lnTo>
                <a:lnTo>
                  <a:pt x="1484595" y="71805"/>
                </a:lnTo>
                <a:lnTo>
                  <a:pt x="1517690" y="100936"/>
                </a:lnTo>
                <a:lnTo>
                  <a:pt x="1546821" y="134032"/>
                </a:lnTo>
                <a:lnTo>
                  <a:pt x="1571576" y="170682"/>
                </a:lnTo>
                <a:lnTo>
                  <a:pt x="1591545" y="210477"/>
                </a:lnTo>
                <a:lnTo>
                  <a:pt x="1606317" y="253005"/>
                </a:lnTo>
                <a:lnTo>
                  <a:pt x="1615481" y="297855"/>
                </a:lnTo>
                <a:lnTo>
                  <a:pt x="1618627" y="344618"/>
                </a:lnTo>
                <a:lnTo>
                  <a:pt x="1618627" y="1062814"/>
                </a:lnTo>
                <a:lnTo>
                  <a:pt x="1615481" y="1109577"/>
                </a:lnTo>
                <a:lnTo>
                  <a:pt x="1606317" y="1154427"/>
                </a:lnTo>
                <a:lnTo>
                  <a:pt x="1591545" y="1196955"/>
                </a:lnTo>
                <a:lnTo>
                  <a:pt x="1571576" y="1236750"/>
                </a:lnTo>
                <a:lnTo>
                  <a:pt x="1546821" y="1273400"/>
                </a:lnTo>
                <a:lnTo>
                  <a:pt x="1517690" y="1306496"/>
                </a:lnTo>
                <a:lnTo>
                  <a:pt x="1484595" y="1335627"/>
                </a:lnTo>
                <a:lnTo>
                  <a:pt x="1447944" y="1360382"/>
                </a:lnTo>
                <a:lnTo>
                  <a:pt x="1408150" y="1380351"/>
                </a:lnTo>
                <a:lnTo>
                  <a:pt x="1365622" y="1395123"/>
                </a:lnTo>
                <a:lnTo>
                  <a:pt x="1320771" y="1404287"/>
                </a:lnTo>
                <a:lnTo>
                  <a:pt x="1274009" y="1407433"/>
                </a:lnTo>
                <a:lnTo>
                  <a:pt x="344618" y="1407433"/>
                </a:lnTo>
                <a:lnTo>
                  <a:pt x="297855" y="1404287"/>
                </a:lnTo>
                <a:lnTo>
                  <a:pt x="253005" y="1395123"/>
                </a:lnTo>
                <a:lnTo>
                  <a:pt x="210477" y="1380351"/>
                </a:lnTo>
                <a:lnTo>
                  <a:pt x="170682" y="1360382"/>
                </a:lnTo>
                <a:lnTo>
                  <a:pt x="134032" y="1335627"/>
                </a:lnTo>
                <a:lnTo>
                  <a:pt x="100936" y="1306496"/>
                </a:lnTo>
                <a:lnTo>
                  <a:pt x="71805" y="1273400"/>
                </a:lnTo>
                <a:lnTo>
                  <a:pt x="47050" y="1236750"/>
                </a:lnTo>
                <a:lnTo>
                  <a:pt x="27081" y="1196955"/>
                </a:lnTo>
                <a:lnTo>
                  <a:pt x="12310" y="1154427"/>
                </a:lnTo>
                <a:lnTo>
                  <a:pt x="3145" y="1109577"/>
                </a:lnTo>
                <a:lnTo>
                  <a:pt x="0" y="1062814"/>
                </a:lnTo>
                <a:lnTo>
                  <a:pt x="0" y="344618"/>
                </a:lnTo>
                <a:lnTo>
                  <a:pt x="3145" y="297855"/>
                </a:lnTo>
                <a:lnTo>
                  <a:pt x="12310" y="253005"/>
                </a:lnTo>
                <a:lnTo>
                  <a:pt x="27081" y="210477"/>
                </a:lnTo>
                <a:lnTo>
                  <a:pt x="47050" y="170682"/>
                </a:lnTo>
                <a:lnTo>
                  <a:pt x="71805" y="134032"/>
                </a:lnTo>
                <a:lnTo>
                  <a:pt x="100936" y="100936"/>
                </a:lnTo>
                <a:lnTo>
                  <a:pt x="134032" y="71805"/>
                </a:lnTo>
                <a:lnTo>
                  <a:pt x="170682" y="47050"/>
                </a:lnTo>
                <a:lnTo>
                  <a:pt x="210477" y="27081"/>
                </a:lnTo>
                <a:lnTo>
                  <a:pt x="253005" y="12310"/>
                </a:lnTo>
                <a:lnTo>
                  <a:pt x="297855" y="3145"/>
                </a:lnTo>
                <a:lnTo>
                  <a:pt x="344618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159735" y="4353659"/>
            <a:ext cx="4311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290" dirty="0">
                <a:solidFill>
                  <a:srgbClr val="FFFFFF"/>
                </a:solidFill>
                <a:latin typeface="Arial Narrow"/>
                <a:cs typeface="Arial Narrow"/>
              </a:rPr>
              <a:t>M</a:t>
            </a:r>
            <a:endParaRPr sz="425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3821" y="4175654"/>
            <a:ext cx="521970" cy="1018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0" spc="110" dirty="0">
                <a:latin typeface="Arial"/>
                <a:cs typeface="Arial"/>
              </a:rPr>
              <a:t>+</a:t>
            </a:r>
            <a:endParaRPr sz="6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69090" y="4207066"/>
            <a:ext cx="3740785" cy="2829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0" spc="-90" dirty="0">
                <a:latin typeface="Calibri"/>
                <a:cs typeface="Calibri"/>
              </a:rPr>
              <a:t>(Mac)</a:t>
            </a:r>
            <a:endParaRPr sz="650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  <a:spcBef>
                <a:spcPts val="6465"/>
              </a:spcBef>
            </a:pPr>
            <a:r>
              <a:rPr sz="6500" spc="-20" dirty="0">
                <a:latin typeface="Calibri"/>
                <a:cs typeface="Calibri"/>
              </a:rPr>
              <a:t>(Wind</a:t>
            </a:r>
            <a:r>
              <a:rPr sz="6500" spc="-50" dirty="0">
                <a:latin typeface="Calibri"/>
                <a:cs typeface="Calibri"/>
              </a:rPr>
              <a:t>o</a:t>
            </a:r>
            <a:r>
              <a:rPr sz="6500" spc="70" dirty="0">
                <a:latin typeface="Calibri"/>
                <a:cs typeface="Calibri"/>
              </a:rPr>
              <a:t>ws)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0775" y="4037020"/>
            <a:ext cx="3005788" cy="1544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49494" y="4015353"/>
            <a:ext cx="2922270" cy="1461135"/>
          </a:xfrm>
          <a:custGeom>
            <a:avLst/>
            <a:gdLst/>
            <a:ahLst/>
            <a:cxnLst/>
            <a:rect l="l" t="t" r="r" b="b"/>
            <a:pathLst>
              <a:path w="2922270" h="1461135">
                <a:moveTo>
                  <a:pt x="2702899" y="0"/>
                </a:moveTo>
                <a:lnTo>
                  <a:pt x="219120" y="0"/>
                </a:lnTo>
                <a:lnTo>
                  <a:pt x="168877" y="5787"/>
                </a:lnTo>
                <a:lnTo>
                  <a:pt x="122756" y="22271"/>
                </a:lnTo>
                <a:lnTo>
                  <a:pt x="82071" y="48138"/>
                </a:lnTo>
                <a:lnTo>
                  <a:pt x="48138" y="82072"/>
                </a:lnTo>
                <a:lnTo>
                  <a:pt x="22271" y="122757"/>
                </a:lnTo>
                <a:lnTo>
                  <a:pt x="5787" y="168878"/>
                </a:lnTo>
                <a:lnTo>
                  <a:pt x="0" y="219121"/>
                </a:lnTo>
                <a:lnTo>
                  <a:pt x="0" y="1241683"/>
                </a:lnTo>
                <a:lnTo>
                  <a:pt x="5787" y="1291926"/>
                </a:lnTo>
                <a:lnTo>
                  <a:pt x="22271" y="1338047"/>
                </a:lnTo>
                <a:lnTo>
                  <a:pt x="48138" y="1378732"/>
                </a:lnTo>
                <a:lnTo>
                  <a:pt x="82071" y="1412666"/>
                </a:lnTo>
                <a:lnTo>
                  <a:pt x="122756" y="1438533"/>
                </a:lnTo>
                <a:lnTo>
                  <a:pt x="168877" y="1455017"/>
                </a:lnTo>
                <a:lnTo>
                  <a:pt x="219120" y="1460804"/>
                </a:lnTo>
                <a:lnTo>
                  <a:pt x="2702899" y="1460804"/>
                </a:lnTo>
                <a:lnTo>
                  <a:pt x="2753142" y="1455017"/>
                </a:lnTo>
                <a:lnTo>
                  <a:pt x="2799263" y="1438533"/>
                </a:lnTo>
                <a:lnTo>
                  <a:pt x="2839948" y="1412666"/>
                </a:lnTo>
                <a:lnTo>
                  <a:pt x="2873882" y="1378732"/>
                </a:lnTo>
                <a:lnTo>
                  <a:pt x="2899749" y="1338047"/>
                </a:lnTo>
                <a:lnTo>
                  <a:pt x="2916233" y="1291926"/>
                </a:lnTo>
                <a:lnTo>
                  <a:pt x="2922020" y="1241683"/>
                </a:lnTo>
                <a:lnTo>
                  <a:pt x="2922020" y="219121"/>
                </a:lnTo>
                <a:lnTo>
                  <a:pt x="2916233" y="168878"/>
                </a:lnTo>
                <a:lnTo>
                  <a:pt x="2899749" y="122757"/>
                </a:lnTo>
                <a:lnTo>
                  <a:pt x="2873882" y="82072"/>
                </a:lnTo>
                <a:lnTo>
                  <a:pt x="2839948" y="48138"/>
                </a:lnTo>
                <a:lnTo>
                  <a:pt x="2799263" y="22271"/>
                </a:lnTo>
                <a:lnTo>
                  <a:pt x="2753142" y="5787"/>
                </a:lnTo>
                <a:lnTo>
                  <a:pt x="2702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49494" y="4015352"/>
            <a:ext cx="2922270" cy="1461135"/>
          </a:xfrm>
          <a:custGeom>
            <a:avLst/>
            <a:gdLst/>
            <a:ahLst/>
            <a:cxnLst/>
            <a:rect l="l" t="t" r="r" b="b"/>
            <a:pathLst>
              <a:path w="2922270" h="1461135">
                <a:moveTo>
                  <a:pt x="219120" y="0"/>
                </a:moveTo>
                <a:lnTo>
                  <a:pt x="2702900" y="0"/>
                </a:lnTo>
                <a:lnTo>
                  <a:pt x="2753143" y="5787"/>
                </a:lnTo>
                <a:lnTo>
                  <a:pt x="2799264" y="22271"/>
                </a:lnTo>
                <a:lnTo>
                  <a:pt x="2839949" y="48138"/>
                </a:lnTo>
                <a:lnTo>
                  <a:pt x="2873882" y="82071"/>
                </a:lnTo>
                <a:lnTo>
                  <a:pt x="2899749" y="122756"/>
                </a:lnTo>
                <a:lnTo>
                  <a:pt x="2916233" y="168878"/>
                </a:lnTo>
                <a:lnTo>
                  <a:pt x="2922020" y="219120"/>
                </a:lnTo>
                <a:lnTo>
                  <a:pt x="2922020" y="1241683"/>
                </a:lnTo>
                <a:lnTo>
                  <a:pt x="2916233" y="1291926"/>
                </a:lnTo>
                <a:lnTo>
                  <a:pt x="2899749" y="1338047"/>
                </a:lnTo>
                <a:lnTo>
                  <a:pt x="2873882" y="1378732"/>
                </a:lnTo>
                <a:lnTo>
                  <a:pt x="2839949" y="1412665"/>
                </a:lnTo>
                <a:lnTo>
                  <a:pt x="2799264" y="1438532"/>
                </a:lnTo>
                <a:lnTo>
                  <a:pt x="2753143" y="1455016"/>
                </a:lnTo>
                <a:lnTo>
                  <a:pt x="2702900" y="1460803"/>
                </a:lnTo>
                <a:lnTo>
                  <a:pt x="219120" y="1460803"/>
                </a:lnTo>
                <a:lnTo>
                  <a:pt x="168878" y="1455016"/>
                </a:lnTo>
                <a:lnTo>
                  <a:pt x="122756" y="1438532"/>
                </a:lnTo>
                <a:lnTo>
                  <a:pt x="82071" y="1412665"/>
                </a:lnTo>
                <a:lnTo>
                  <a:pt x="48138" y="1378732"/>
                </a:lnTo>
                <a:lnTo>
                  <a:pt x="22271" y="1338047"/>
                </a:lnTo>
                <a:lnTo>
                  <a:pt x="5787" y="1291926"/>
                </a:lnTo>
                <a:lnTo>
                  <a:pt x="0" y="1241683"/>
                </a:lnTo>
                <a:lnTo>
                  <a:pt x="0" y="219120"/>
                </a:lnTo>
                <a:lnTo>
                  <a:pt x="5787" y="168878"/>
                </a:lnTo>
                <a:lnTo>
                  <a:pt x="22271" y="122756"/>
                </a:lnTo>
                <a:lnTo>
                  <a:pt x="48138" y="82071"/>
                </a:lnTo>
                <a:lnTo>
                  <a:pt x="82071" y="48138"/>
                </a:lnTo>
                <a:lnTo>
                  <a:pt x="122756" y="22271"/>
                </a:lnTo>
                <a:lnTo>
                  <a:pt x="168878" y="5787"/>
                </a:lnTo>
                <a:lnTo>
                  <a:pt x="21912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93424" y="4015353"/>
            <a:ext cx="2815590" cy="1407795"/>
          </a:xfrm>
          <a:custGeom>
            <a:avLst/>
            <a:gdLst/>
            <a:ahLst/>
            <a:cxnLst/>
            <a:rect l="l" t="t" r="r" b="b"/>
            <a:pathLst>
              <a:path w="2815590" h="1407795">
                <a:moveTo>
                  <a:pt x="2470646" y="0"/>
                </a:moveTo>
                <a:lnTo>
                  <a:pt x="344618" y="0"/>
                </a:lnTo>
                <a:lnTo>
                  <a:pt x="297856" y="3145"/>
                </a:lnTo>
                <a:lnTo>
                  <a:pt x="253005" y="12310"/>
                </a:lnTo>
                <a:lnTo>
                  <a:pt x="210477" y="27081"/>
                </a:lnTo>
                <a:lnTo>
                  <a:pt x="170683" y="47050"/>
                </a:lnTo>
                <a:lnTo>
                  <a:pt x="134032" y="71805"/>
                </a:lnTo>
                <a:lnTo>
                  <a:pt x="100936" y="100936"/>
                </a:lnTo>
                <a:lnTo>
                  <a:pt x="71805" y="134032"/>
                </a:lnTo>
                <a:lnTo>
                  <a:pt x="47050" y="170683"/>
                </a:lnTo>
                <a:lnTo>
                  <a:pt x="27081" y="210477"/>
                </a:lnTo>
                <a:lnTo>
                  <a:pt x="12310" y="253005"/>
                </a:lnTo>
                <a:lnTo>
                  <a:pt x="3145" y="297856"/>
                </a:lnTo>
                <a:lnTo>
                  <a:pt x="0" y="344618"/>
                </a:lnTo>
                <a:lnTo>
                  <a:pt x="0" y="1062815"/>
                </a:lnTo>
                <a:lnTo>
                  <a:pt x="3145" y="1109578"/>
                </a:lnTo>
                <a:lnTo>
                  <a:pt x="12310" y="1154428"/>
                </a:lnTo>
                <a:lnTo>
                  <a:pt x="27081" y="1196956"/>
                </a:lnTo>
                <a:lnTo>
                  <a:pt x="47050" y="1236751"/>
                </a:lnTo>
                <a:lnTo>
                  <a:pt x="71805" y="1273401"/>
                </a:lnTo>
                <a:lnTo>
                  <a:pt x="100936" y="1306497"/>
                </a:lnTo>
                <a:lnTo>
                  <a:pt x="134032" y="1335628"/>
                </a:lnTo>
                <a:lnTo>
                  <a:pt x="170683" y="1360383"/>
                </a:lnTo>
                <a:lnTo>
                  <a:pt x="210477" y="1380351"/>
                </a:lnTo>
                <a:lnTo>
                  <a:pt x="253005" y="1395123"/>
                </a:lnTo>
                <a:lnTo>
                  <a:pt x="297856" y="1404287"/>
                </a:lnTo>
                <a:lnTo>
                  <a:pt x="344618" y="1407433"/>
                </a:lnTo>
                <a:lnTo>
                  <a:pt x="2470646" y="1407433"/>
                </a:lnTo>
                <a:lnTo>
                  <a:pt x="2517409" y="1404287"/>
                </a:lnTo>
                <a:lnTo>
                  <a:pt x="2562259" y="1395123"/>
                </a:lnTo>
                <a:lnTo>
                  <a:pt x="2604787" y="1380351"/>
                </a:lnTo>
                <a:lnTo>
                  <a:pt x="2644582" y="1360383"/>
                </a:lnTo>
                <a:lnTo>
                  <a:pt x="2681232" y="1335628"/>
                </a:lnTo>
                <a:lnTo>
                  <a:pt x="2714328" y="1306497"/>
                </a:lnTo>
                <a:lnTo>
                  <a:pt x="2743459" y="1273401"/>
                </a:lnTo>
                <a:lnTo>
                  <a:pt x="2768214" y="1236751"/>
                </a:lnTo>
                <a:lnTo>
                  <a:pt x="2788183" y="1196956"/>
                </a:lnTo>
                <a:lnTo>
                  <a:pt x="2802954" y="1154428"/>
                </a:lnTo>
                <a:lnTo>
                  <a:pt x="2812119" y="1109578"/>
                </a:lnTo>
                <a:lnTo>
                  <a:pt x="2815265" y="1062815"/>
                </a:lnTo>
                <a:lnTo>
                  <a:pt x="2815265" y="344618"/>
                </a:lnTo>
                <a:lnTo>
                  <a:pt x="2812119" y="297856"/>
                </a:lnTo>
                <a:lnTo>
                  <a:pt x="2802954" y="253005"/>
                </a:lnTo>
                <a:lnTo>
                  <a:pt x="2788183" y="210477"/>
                </a:lnTo>
                <a:lnTo>
                  <a:pt x="2768214" y="170683"/>
                </a:lnTo>
                <a:lnTo>
                  <a:pt x="2743459" y="134032"/>
                </a:lnTo>
                <a:lnTo>
                  <a:pt x="2714328" y="100936"/>
                </a:lnTo>
                <a:lnTo>
                  <a:pt x="2681232" y="71805"/>
                </a:lnTo>
                <a:lnTo>
                  <a:pt x="2644582" y="47050"/>
                </a:lnTo>
                <a:lnTo>
                  <a:pt x="2604787" y="27081"/>
                </a:lnTo>
                <a:lnTo>
                  <a:pt x="2562259" y="12310"/>
                </a:lnTo>
                <a:lnTo>
                  <a:pt x="2517409" y="3145"/>
                </a:lnTo>
                <a:lnTo>
                  <a:pt x="2470646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93424" y="4015352"/>
            <a:ext cx="2815590" cy="1407795"/>
          </a:xfrm>
          <a:custGeom>
            <a:avLst/>
            <a:gdLst/>
            <a:ahLst/>
            <a:cxnLst/>
            <a:rect l="l" t="t" r="r" b="b"/>
            <a:pathLst>
              <a:path w="2815590" h="1407795">
                <a:moveTo>
                  <a:pt x="344618" y="0"/>
                </a:moveTo>
                <a:lnTo>
                  <a:pt x="2470646" y="0"/>
                </a:lnTo>
                <a:lnTo>
                  <a:pt x="2517408" y="3145"/>
                </a:lnTo>
                <a:lnTo>
                  <a:pt x="2562259" y="12310"/>
                </a:lnTo>
                <a:lnTo>
                  <a:pt x="2604787" y="27081"/>
                </a:lnTo>
                <a:lnTo>
                  <a:pt x="2644581" y="47050"/>
                </a:lnTo>
                <a:lnTo>
                  <a:pt x="2681231" y="71805"/>
                </a:lnTo>
                <a:lnTo>
                  <a:pt x="2714327" y="100936"/>
                </a:lnTo>
                <a:lnTo>
                  <a:pt x="2743458" y="134032"/>
                </a:lnTo>
                <a:lnTo>
                  <a:pt x="2768213" y="170682"/>
                </a:lnTo>
                <a:lnTo>
                  <a:pt x="2788182" y="210477"/>
                </a:lnTo>
                <a:lnTo>
                  <a:pt x="2802953" y="253005"/>
                </a:lnTo>
                <a:lnTo>
                  <a:pt x="2812118" y="297855"/>
                </a:lnTo>
                <a:lnTo>
                  <a:pt x="2815264" y="344618"/>
                </a:lnTo>
                <a:lnTo>
                  <a:pt x="2815264" y="1062814"/>
                </a:lnTo>
                <a:lnTo>
                  <a:pt x="2812118" y="1109577"/>
                </a:lnTo>
                <a:lnTo>
                  <a:pt x="2802953" y="1154427"/>
                </a:lnTo>
                <a:lnTo>
                  <a:pt x="2788182" y="1196955"/>
                </a:lnTo>
                <a:lnTo>
                  <a:pt x="2768213" y="1236750"/>
                </a:lnTo>
                <a:lnTo>
                  <a:pt x="2743458" y="1273400"/>
                </a:lnTo>
                <a:lnTo>
                  <a:pt x="2714327" y="1306496"/>
                </a:lnTo>
                <a:lnTo>
                  <a:pt x="2681231" y="1335627"/>
                </a:lnTo>
                <a:lnTo>
                  <a:pt x="2644581" y="1360382"/>
                </a:lnTo>
                <a:lnTo>
                  <a:pt x="2604787" y="1380351"/>
                </a:lnTo>
                <a:lnTo>
                  <a:pt x="2562259" y="1395123"/>
                </a:lnTo>
                <a:lnTo>
                  <a:pt x="2517408" y="1404287"/>
                </a:lnTo>
                <a:lnTo>
                  <a:pt x="2470646" y="1407433"/>
                </a:lnTo>
                <a:lnTo>
                  <a:pt x="344618" y="1407433"/>
                </a:lnTo>
                <a:lnTo>
                  <a:pt x="297855" y="1404287"/>
                </a:lnTo>
                <a:lnTo>
                  <a:pt x="253005" y="1395123"/>
                </a:lnTo>
                <a:lnTo>
                  <a:pt x="210477" y="1380351"/>
                </a:lnTo>
                <a:lnTo>
                  <a:pt x="170682" y="1360382"/>
                </a:lnTo>
                <a:lnTo>
                  <a:pt x="134032" y="1335627"/>
                </a:lnTo>
                <a:lnTo>
                  <a:pt x="100936" y="1306496"/>
                </a:lnTo>
                <a:lnTo>
                  <a:pt x="71805" y="1273400"/>
                </a:lnTo>
                <a:lnTo>
                  <a:pt x="47050" y="1236750"/>
                </a:lnTo>
                <a:lnTo>
                  <a:pt x="27081" y="1196955"/>
                </a:lnTo>
                <a:lnTo>
                  <a:pt x="12310" y="1154427"/>
                </a:lnTo>
                <a:lnTo>
                  <a:pt x="3145" y="1109577"/>
                </a:lnTo>
                <a:lnTo>
                  <a:pt x="0" y="1062814"/>
                </a:lnTo>
                <a:lnTo>
                  <a:pt x="0" y="344618"/>
                </a:lnTo>
                <a:lnTo>
                  <a:pt x="3145" y="297855"/>
                </a:lnTo>
                <a:lnTo>
                  <a:pt x="12310" y="253005"/>
                </a:lnTo>
                <a:lnTo>
                  <a:pt x="27081" y="210477"/>
                </a:lnTo>
                <a:lnTo>
                  <a:pt x="47050" y="170682"/>
                </a:lnTo>
                <a:lnTo>
                  <a:pt x="71805" y="134032"/>
                </a:lnTo>
                <a:lnTo>
                  <a:pt x="100936" y="100936"/>
                </a:lnTo>
                <a:lnTo>
                  <a:pt x="134032" y="71805"/>
                </a:lnTo>
                <a:lnTo>
                  <a:pt x="170682" y="47050"/>
                </a:lnTo>
                <a:lnTo>
                  <a:pt x="210477" y="27081"/>
                </a:lnTo>
                <a:lnTo>
                  <a:pt x="253005" y="12310"/>
                </a:lnTo>
                <a:lnTo>
                  <a:pt x="297855" y="3145"/>
                </a:lnTo>
                <a:lnTo>
                  <a:pt x="344618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36808" y="4353659"/>
            <a:ext cx="11182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140" dirty="0">
                <a:solidFill>
                  <a:srgbClr val="FFFFFF"/>
                </a:solidFill>
                <a:latin typeface="Arial Narrow"/>
                <a:cs typeface="Arial Narrow"/>
              </a:rPr>
              <a:t>Shi</a:t>
            </a:r>
            <a:r>
              <a:rPr sz="4250" b="1" spc="-35" dirty="0">
                <a:solidFill>
                  <a:srgbClr val="FFFFFF"/>
                </a:solidFill>
                <a:latin typeface="Calibri"/>
                <a:cs typeface="Calibri"/>
              </a:rPr>
              <a:t>ft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88049" y="4217537"/>
            <a:ext cx="521970" cy="1018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0" spc="110" dirty="0">
                <a:latin typeface="Arial"/>
                <a:cs typeface="Arial"/>
              </a:rPr>
              <a:t>+</a:t>
            </a:r>
            <a:endParaRPr sz="6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71496" y="5854065"/>
            <a:ext cx="3005788" cy="1544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00214" y="5832398"/>
            <a:ext cx="2922270" cy="1461135"/>
          </a:xfrm>
          <a:custGeom>
            <a:avLst/>
            <a:gdLst/>
            <a:ahLst/>
            <a:cxnLst/>
            <a:rect l="l" t="t" r="r" b="b"/>
            <a:pathLst>
              <a:path w="2922270" h="1461134">
                <a:moveTo>
                  <a:pt x="2702900" y="0"/>
                </a:moveTo>
                <a:lnTo>
                  <a:pt x="219121" y="0"/>
                </a:lnTo>
                <a:lnTo>
                  <a:pt x="168878" y="5787"/>
                </a:lnTo>
                <a:lnTo>
                  <a:pt x="122757" y="22271"/>
                </a:lnTo>
                <a:lnTo>
                  <a:pt x="82072" y="48138"/>
                </a:lnTo>
                <a:lnTo>
                  <a:pt x="48138" y="82072"/>
                </a:lnTo>
                <a:lnTo>
                  <a:pt x="22271" y="122757"/>
                </a:lnTo>
                <a:lnTo>
                  <a:pt x="5787" y="168878"/>
                </a:lnTo>
                <a:lnTo>
                  <a:pt x="0" y="219121"/>
                </a:lnTo>
                <a:lnTo>
                  <a:pt x="0" y="1241683"/>
                </a:lnTo>
                <a:lnTo>
                  <a:pt x="5787" y="1291926"/>
                </a:lnTo>
                <a:lnTo>
                  <a:pt x="22271" y="1338047"/>
                </a:lnTo>
                <a:lnTo>
                  <a:pt x="48138" y="1378732"/>
                </a:lnTo>
                <a:lnTo>
                  <a:pt x="82072" y="1412666"/>
                </a:lnTo>
                <a:lnTo>
                  <a:pt x="122757" y="1438533"/>
                </a:lnTo>
                <a:lnTo>
                  <a:pt x="168878" y="1455017"/>
                </a:lnTo>
                <a:lnTo>
                  <a:pt x="219121" y="1460804"/>
                </a:lnTo>
                <a:lnTo>
                  <a:pt x="2702900" y="1460804"/>
                </a:lnTo>
                <a:lnTo>
                  <a:pt x="2753143" y="1455017"/>
                </a:lnTo>
                <a:lnTo>
                  <a:pt x="2799264" y="1438533"/>
                </a:lnTo>
                <a:lnTo>
                  <a:pt x="2839950" y="1412666"/>
                </a:lnTo>
                <a:lnTo>
                  <a:pt x="2873883" y="1378732"/>
                </a:lnTo>
                <a:lnTo>
                  <a:pt x="2899750" y="1338047"/>
                </a:lnTo>
                <a:lnTo>
                  <a:pt x="2916234" y="1291926"/>
                </a:lnTo>
                <a:lnTo>
                  <a:pt x="2922022" y="1241683"/>
                </a:lnTo>
                <a:lnTo>
                  <a:pt x="2922022" y="219121"/>
                </a:lnTo>
                <a:lnTo>
                  <a:pt x="2916234" y="168878"/>
                </a:lnTo>
                <a:lnTo>
                  <a:pt x="2899750" y="122757"/>
                </a:lnTo>
                <a:lnTo>
                  <a:pt x="2873883" y="82072"/>
                </a:lnTo>
                <a:lnTo>
                  <a:pt x="2839950" y="48138"/>
                </a:lnTo>
                <a:lnTo>
                  <a:pt x="2799264" y="22271"/>
                </a:lnTo>
                <a:lnTo>
                  <a:pt x="2753143" y="5787"/>
                </a:lnTo>
                <a:lnTo>
                  <a:pt x="270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00214" y="5832398"/>
            <a:ext cx="2922270" cy="1461135"/>
          </a:xfrm>
          <a:custGeom>
            <a:avLst/>
            <a:gdLst/>
            <a:ahLst/>
            <a:cxnLst/>
            <a:rect l="l" t="t" r="r" b="b"/>
            <a:pathLst>
              <a:path w="2922270" h="1461134">
                <a:moveTo>
                  <a:pt x="219120" y="0"/>
                </a:moveTo>
                <a:lnTo>
                  <a:pt x="2702900" y="0"/>
                </a:lnTo>
                <a:lnTo>
                  <a:pt x="2753143" y="5787"/>
                </a:lnTo>
                <a:lnTo>
                  <a:pt x="2799264" y="22271"/>
                </a:lnTo>
                <a:lnTo>
                  <a:pt x="2839949" y="48138"/>
                </a:lnTo>
                <a:lnTo>
                  <a:pt x="2873882" y="82071"/>
                </a:lnTo>
                <a:lnTo>
                  <a:pt x="2899749" y="122756"/>
                </a:lnTo>
                <a:lnTo>
                  <a:pt x="2916233" y="168878"/>
                </a:lnTo>
                <a:lnTo>
                  <a:pt x="2922020" y="219120"/>
                </a:lnTo>
                <a:lnTo>
                  <a:pt x="2922020" y="1241683"/>
                </a:lnTo>
                <a:lnTo>
                  <a:pt x="2916233" y="1291926"/>
                </a:lnTo>
                <a:lnTo>
                  <a:pt x="2899749" y="1338047"/>
                </a:lnTo>
                <a:lnTo>
                  <a:pt x="2873882" y="1378732"/>
                </a:lnTo>
                <a:lnTo>
                  <a:pt x="2839949" y="1412665"/>
                </a:lnTo>
                <a:lnTo>
                  <a:pt x="2799264" y="1438532"/>
                </a:lnTo>
                <a:lnTo>
                  <a:pt x="2753143" y="1455016"/>
                </a:lnTo>
                <a:lnTo>
                  <a:pt x="2702900" y="1460803"/>
                </a:lnTo>
                <a:lnTo>
                  <a:pt x="219120" y="1460803"/>
                </a:lnTo>
                <a:lnTo>
                  <a:pt x="168878" y="1455016"/>
                </a:lnTo>
                <a:lnTo>
                  <a:pt x="122756" y="1438532"/>
                </a:lnTo>
                <a:lnTo>
                  <a:pt x="82071" y="1412665"/>
                </a:lnTo>
                <a:lnTo>
                  <a:pt x="48138" y="1378732"/>
                </a:lnTo>
                <a:lnTo>
                  <a:pt x="22271" y="1338047"/>
                </a:lnTo>
                <a:lnTo>
                  <a:pt x="5787" y="1291926"/>
                </a:lnTo>
                <a:lnTo>
                  <a:pt x="0" y="1241683"/>
                </a:lnTo>
                <a:lnTo>
                  <a:pt x="0" y="219120"/>
                </a:lnTo>
                <a:lnTo>
                  <a:pt x="5787" y="168878"/>
                </a:lnTo>
                <a:lnTo>
                  <a:pt x="22271" y="122756"/>
                </a:lnTo>
                <a:lnTo>
                  <a:pt x="48138" y="82071"/>
                </a:lnTo>
                <a:lnTo>
                  <a:pt x="82071" y="48138"/>
                </a:lnTo>
                <a:lnTo>
                  <a:pt x="122756" y="22271"/>
                </a:lnTo>
                <a:lnTo>
                  <a:pt x="168878" y="5787"/>
                </a:lnTo>
                <a:lnTo>
                  <a:pt x="21912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44145" y="5832398"/>
            <a:ext cx="2815590" cy="1407795"/>
          </a:xfrm>
          <a:custGeom>
            <a:avLst/>
            <a:gdLst/>
            <a:ahLst/>
            <a:cxnLst/>
            <a:rect l="l" t="t" r="r" b="b"/>
            <a:pathLst>
              <a:path w="2815590" h="1407795">
                <a:moveTo>
                  <a:pt x="2470646" y="0"/>
                </a:moveTo>
                <a:lnTo>
                  <a:pt x="344618" y="0"/>
                </a:lnTo>
                <a:lnTo>
                  <a:pt x="297856" y="3145"/>
                </a:lnTo>
                <a:lnTo>
                  <a:pt x="253005" y="12310"/>
                </a:lnTo>
                <a:lnTo>
                  <a:pt x="210477" y="27081"/>
                </a:lnTo>
                <a:lnTo>
                  <a:pt x="170683" y="47050"/>
                </a:lnTo>
                <a:lnTo>
                  <a:pt x="134032" y="71805"/>
                </a:lnTo>
                <a:lnTo>
                  <a:pt x="100936" y="100936"/>
                </a:lnTo>
                <a:lnTo>
                  <a:pt x="71805" y="134032"/>
                </a:lnTo>
                <a:lnTo>
                  <a:pt x="47050" y="170683"/>
                </a:lnTo>
                <a:lnTo>
                  <a:pt x="27081" y="210477"/>
                </a:lnTo>
                <a:lnTo>
                  <a:pt x="12310" y="253005"/>
                </a:lnTo>
                <a:lnTo>
                  <a:pt x="3145" y="297856"/>
                </a:lnTo>
                <a:lnTo>
                  <a:pt x="0" y="344618"/>
                </a:lnTo>
                <a:lnTo>
                  <a:pt x="0" y="1062815"/>
                </a:lnTo>
                <a:lnTo>
                  <a:pt x="3145" y="1109578"/>
                </a:lnTo>
                <a:lnTo>
                  <a:pt x="12310" y="1154428"/>
                </a:lnTo>
                <a:lnTo>
                  <a:pt x="27081" y="1196956"/>
                </a:lnTo>
                <a:lnTo>
                  <a:pt x="47050" y="1236751"/>
                </a:lnTo>
                <a:lnTo>
                  <a:pt x="71805" y="1273401"/>
                </a:lnTo>
                <a:lnTo>
                  <a:pt x="100936" y="1306497"/>
                </a:lnTo>
                <a:lnTo>
                  <a:pt x="134032" y="1335628"/>
                </a:lnTo>
                <a:lnTo>
                  <a:pt x="170683" y="1360383"/>
                </a:lnTo>
                <a:lnTo>
                  <a:pt x="210477" y="1380351"/>
                </a:lnTo>
                <a:lnTo>
                  <a:pt x="253005" y="1395123"/>
                </a:lnTo>
                <a:lnTo>
                  <a:pt x="297856" y="1404287"/>
                </a:lnTo>
                <a:lnTo>
                  <a:pt x="344618" y="1407433"/>
                </a:lnTo>
                <a:lnTo>
                  <a:pt x="2470646" y="1407433"/>
                </a:lnTo>
                <a:lnTo>
                  <a:pt x="2517408" y="1404287"/>
                </a:lnTo>
                <a:lnTo>
                  <a:pt x="2562259" y="1395123"/>
                </a:lnTo>
                <a:lnTo>
                  <a:pt x="2604787" y="1380351"/>
                </a:lnTo>
                <a:lnTo>
                  <a:pt x="2644581" y="1360383"/>
                </a:lnTo>
                <a:lnTo>
                  <a:pt x="2681232" y="1335628"/>
                </a:lnTo>
                <a:lnTo>
                  <a:pt x="2714328" y="1306497"/>
                </a:lnTo>
                <a:lnTo>
                  <a:pt x="2743459" y="1273401"/>
                </a:lnTo>
                <a:lnTo>
                  <a:pt x="2768214" y="1236751"/>
                </a:lnTo>
                <a:lnTo>
                  <a:pt x="2788183" y="1196956"/>
                </a:lnTo>
                <a:lnTo>
                  <a:pt x="2802954" y="1154428"/>
                </a:lnTo>
                <a:lnTo>
                  <a:pt x="2812119" y="1109578"/>
                </a:lnTo>
                <a:lnTo>
                  <a:pt x="2815265" y="1062815"/>
                </a:lnTo>
                <a:lnTo>
                  <a:pt x="2815265" y="344618"/>
                </a:lnTo>
                <a:lnTo>
                  <a:pt x="2812119" y="297856"/>
                </a:lnTo>
                <a:lnTo>
                  <a:pt x="2802954" y="253005"/>
                </a:lnTo>
                <a:lnTo>
                  <a:pt x="2788183" y="210477"/>
                </a:lnTo>
                <a:lnTo>
                  <a:pt x="2768214" y="170683"/>
                </a:lnTo>
                <a:lnTo>
                  <a:pt x="2743459" y="134032"/>
                </a:lnTo>
                <a:lnTo>
                  <a:pt x="2714328" y="100936"/>
                </a:lnTo>
                <a:lnTo>
                  <a:pt x="2681232" y="71805"/>
                </a:lnTo>
                <a:lnTo>
                  <a:pt x="2644581" y="47050"/>
                </a:lnTo>
                <a:lnTo>
                  <a:pt x="2604787" y="27081"/>
                </a:lnTo>
                <a:lnTo>
                  <a:pt x="2562259" y="12310"/>
                </a:lnTo>
                <a:lnTo>
                  <a:pt x="2517408" y="3145"/>
                </a:lnTo>
                <a:lnTo>
                  <a:pt x="2470646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44145" y="5832398"/>
            <a:ext cx="2815590" cy="1407795"/>
          </a:xfrm>
          <a:custGeom>
            <a:avLst/>
            <a:gdLst/>
            <a:ahLst/>
            <a:cxnLst/>
            <a:rect l="l" t="t" r="r" b="b"/>
            <a:pathLst>
              <a:path w="2815590" h="1407795">
                <a:moveTo>
                  <a:pt x="344618" y="0"/>
                </a:moveTo>
                <a:lnTo>
                  <a:pt x="2470646" y="0"/>
                </a:lnTo>
                <a:lnTo>
                  <a:pt x="2517408" y="3145"/>
                </a:lnTo>
                <a:lnTo>
                  <a:pt x="2562259" y="12310"/>
                </a:lnTo>
                <a:lnTo>
                  <a:pt x="2604787" y="27081"/>
                </a:lnTo>
                <a:lnTo>
                  <a:pt x="2644581" y="47050"/>
                </a:lnTo>
                <a:lnTo>
                  <a:pt x="2681231" y="71805"/>
                </a:lnTo>
                <a:lnTo>
                  <a:pt x="2714327" y="100936"/>
                </a:lnTo>
                <a:lnTo>
                  <a:pt x="2743458" y="134032"/>
                </a:lnTo>
                <a:lnTo>
                  <a:pt x="2768213" y="170682"/>
                </a:lnTo>
                <a:lnTo>
                  <a:pt x="2788182" y="210477"/>
                </a:lnTo>
                <a:lnTo>
                  <a:pt x="2802953" y="253005"/>
                </a:lnTo>
                <a:lnTo>
                  <a:pt x="2812118" y="297855"/>
                </a:lnTo>
                <a:lnTo>
                  <a:pt x="2815264" y="344618"/>
                </a:lnTo>
                <a:lnTo>
                  <a:pt x="2815264" y="1062814"/>
                </a:lnTo>
                <a:lnTo>
                  <a:pt x="2812118" y="1109577"/>
                </a:lnTo>
                <a:lnTo>
                  <a:pt x="2802953" y="1154427"/>
                </a:lnTo>
                <a:lnTo>
                  <a:pt x="2788182" y="1196955"/>
                </a:lnTo>
                <a:lnTo>
                  <a:pt x="2768213" y="1236750"/>
                </a:lnTo>
                <a:lnTo>
                  <a:pt x="2743458" y="1273400"/>
                </a:lnTo>
                <a:lnTo>
                  <a:pt x="2714327" y="1306496"/>
                </a:lnTo>
                <a:lnTo>
                  <a:pt x="2681231" y="1335627"/>
                </a:lnTo>
                <a:lnTo>
                  <a:pt x="2644581" y="1360382"/>
                </a:lnTo>
                <a:lnTo>
                  <a:pt x="2604787" y="1380351"/>
                </a:lnTo>
                <a:lnTo>
                  <a:pt x="2562259" y="1395123"/>
                </a:lnTo>
                <a:lnTo>
                  <a:pt x="2517408" y="1404287"/>
                </a:lnTo>
                <a:lnTo>
                  <a:pt x="2470646" y="1407433"/>
                </a:lnTo>
                <a:lnTo>
                  <a:pt x="344618" y="1407433"/>
                </a:lnTo>
                <a:lnTo>
                  <a:pt x="297855" y="1404287"/>
                </a:lnTo>
                <a:lnTo>
                  <a:pt x="253005" y="1395123"/>
                </a:lnTo>
                <a:lnTo>
                  <a:pt x="210477" y="1380351"/>
                </a:lnTo>
                <a:lnTo>
                  <a:pt x="170682" y="1360382"/>
                </a:lnTo>
                <a:lnTo>
                  <a:pt x="134032" y="1335627"/>
                </a:lnTo>
                <a:lnTo>
                  <a:pt x="100936" y="1306496"/>
                </a:lnTo>
                <a:lnTo>
                  <a:pt x="71805" y="1273400"/>
                </a:lnTo>
                <a:lnTo>
                  <a:pt x="47050" y="1236750"/>
                </a:lnTo>
                <a:lnTo>
                  <a:pt x="27081" y="1196955"/>
                </a:lnTo>
                <a:lnTo>
                  <a:pt x="12310" y="1154427"/>
                </a:lnTo>
                <a:lnTo>
                  <a:pt x="3145" y="1109577"/>
                </a:lnTo>
                <a:lnTo>
                  <a:pt x="0" y="1062814"/>
                </a:lnTo>
                <a:lnTo>
                  <a:pt x="0" y="344618"/>
                </a:lnTo>
                <a:lnTo>
                  <a:pt x="3145" y="297855"/>
                </a:lnTo>
                <a:lnTo>
                  <a:pt x="12310" y="253005"/>
                </a:lnTo>
                <a:lnTo>
                  <a:pt x="27081" y="210477"/>
                </a:lnTo>
                <a:lnTo>
                  <a:pt x="47050" y="170682"/>
                </a:lnTo>
                <a:lnTo>
                  <a:pt x="71805" y="134032"/>
                </a:lnTo>
                <a:lnTo>
                  <a:pt x="100936" y="100936"/>
                </a:lnTo>
                <a:lnTo>
                  <a:pt x="134032" y="71805"/>
                </a:lnTo>
                <a:lnTo>
                  <a:pt x="170682" y="47050"/>
                </a:lnTo>
                <a:lnTo>
                  <a:pt x="210477" y="27081"/>
                </a:lnTo>
                <a:lnTo>
                  <a:pt x="253005" y="12310"/>
                </a:lnTo>
                <a:lnTo>
                  <a:pt x="297855" y="3145"/>
                </a:lnTo>
                <a:lnTo>
                  <a:pt x="344618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19643" y="6165122"/>
            <a:ext cx="8693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-190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4250" b="1" spc="270" dirty="0">
                <a:solidFill>
                  <a:srgbClr val="FFFFFF"/>
                </a:solidFill>
                <a:latin typeface="Arial Narrow"/>
                <a:cs typeface="Arial Narrow"/>
              </a:rPr>
              <a:t>trl</a:t>
            </a:r>
            <a:endParaRPr sz="4250">
              <a:latin typeface="Arial Narrow"/>
              <a:cs typeface="Arial Narro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516904" y="5854065"/>
            <a:ext cx="1802710" cy="1544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545626" y="5832398"/>
            <a:ext cx="1718945" cy="1461135"/>
          </a:xfrm>
          <a:custGeom>
            <a:avLst/>
            <a:gdLst/>
            <a:ahLst/>
            <a:cxnLst/>
            <a:rect l="l" t="t" r="r" b="b"/>
            <a:pathLst>
              <a:path w="1718945" h="1461134">
                <a:moveTo>
                  <a:pt x="1499818" y="0"/>
                </a:moveTo>
                <a:lnTo>
                  <a:pt x="219113" y="0"/>
                </a:lnTo>
                <a:lnTo>
                  <a:pt x="168873" y="5787"/>
                </a:lnTo>
                <a:lnTo>
                  <a:pt x="122753" y="22271"/>
                </a:lnTo>
                <a:lnTo>
                  <a:pt x="82069" y="48138"/>
                </a:lnTo>
                <a:lnTo>
                  <a:pt x="48137" y="82072"/>
                </a:lnTo>
                <a:lnTo>
                  <a:pt x="22271" y="122757"/>
                </a:lnTo>
                <a:lnTo>
                  <a:pt x="5787" y="168878"/>
                </a:lnTo>
                <a:lnTo>
                  <a:pt x="0" y="219121"/>
                </a:lnTo>
                <a:lnTo>
                  <a:pt x="0" y="1241683"/>
                </a:lnTo>
                <a:lnTo>
                  <a:pt x="5787" y="1291926"/>
                </a:lnTo>
                <a:lnTo>
                  <a:pt x="22271" y="1338047"/>
                </a:lnTo>
                <a:lnTo>
                  <a:pt x="48137" y="1378732"/>
                </a:lnTo>
                <a:lnTo>
                  <a:pt x="82069" y="1412666"/>
                </a:lnTo>
                <a:lnTo>
                  <a:pt x="122753" y="1438533"/>
                </a:lnTo>
                <a:lnTo>
                  <a:pt x="168873" y="1455017"/>
                </a:lnTo>
                <a:lnTo>
                  <a:pt x="219113" y="1460804"/>
                </a:lnTo>
                <a:lnTo>
                  <a:pt x="1499818" y="1460804"/>
                </a:lnTo>
                <a:lnTo>
                  <a:pt x="1550059" y="1455017"/>
                </a:lnTo>
                <a:lnTo>
                  <a:pt x="1596180" y="1438533"/>
                </a:lnTo>
                <a:lnTo>
                  <a:pt x="1636866" y="1412666"/>
                </a:lnTo>
                <a:lnTo>
                  <a:pt x="1670801" y="1378732"/>
                </a:lnTo>
                <a:lnTo>
                  <a:pt x="1696669" y="1338047"/>
                </a:lnTo>
                <a:lnTo>
                  <a:pt x="1713154" y="1291926"/>
                </a:lnTo>
                <a:lnTo>
                  <a:pt x="1718942" y="1241683"/>
                </a:lnTo>
                <a:lnTo>
                  <a:pt x="1718942" y="219121"/>
                </a:lnTo>
                <a:lnTo>
                  <a:pt x="1713154" y="168878"/>
                </a:lnTo>
                <a:lnTo>
                  <a:pt x="1696669" y="122757"/>
                </a:lnTo>
                <a:lnTo>
                  <a:pt x="1670801" y="82072"/>
                </a:lnTo>
                <a:lnTo>
                  <a:pt x="1636866" y="48138"/>
                </a:lnTo>
                <a:lnTo>
                  <a:pt x="1596180" y="22271"/>
                </a:lnTo>
                <a:lnTo>
                  <a:pt x="1550059" y="5787"/>
                </a:lnTo>
                <a:lnTo>
                  <a:pt x="1499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545626" y="5832398"/>
            <a:ext cx="1718945" cy="1461135"/>
          </a:xfrm>
          <a:custGeom>
            <a:avLst/>
            <a:gdLst/>
            <a:ahLst/>
            <a:cxnLst/>
            <a:rect l="l" t="t" r="r" b="b"/>
            <a:pathLst>
              <a:path w="1718945" h="1461134">
                <a:moveTo>
                  <a:pt x="219120" y="0"/>
                </a:moveTo>
                <a:lnTo>
                  <a:pt x="1499822" y="0"/>
                </a:lnTo>
                <a:lnTo>
                  <a:pt x="1550064" y="5787"/>
                </a:lnTo>
                <a:lnTo>
                  <a:pt x="1596186" y="22271"/>
                </a:lnTo>
                <a:lnTo>
                  <a:pt x="1636871" y="48138"/>
                </a:lnTo>
                <a:lnTo>
                  <a:pt x="1670805" y="82071"/>
                </a:lnTo>
                <a:lnTo>
                  <a:pt x="1696671" y="122756"/>
                </a:lnTo>
                <a:lnTo>
                  <a:pt x="1713156" y="168878"/>
                </a:lnTo>
                <a:lnTo>
                  <a:pt x="1718943" y="219120"/>
                </a:lnTo>
                <a:lnTo>
                  <a:pt x="1718943" y="1241683"/>
                </a:lnTo>
                <a:lnTo>
                  <a:pt x="1713156" y="1291926"/>
                </a:lnTo>
                <a:lnTo>
                  <a:pt x="1696671" y="1338047"/>
                </a:lnTo>
                <a:lnTo>
                  <a:pt x="1670805" y="1378732"/>
                </a:lnTo>
                <a:lnTo>
                  <a:pt x="1636871" y="1412665"/>
                </a:lnTo>
                <a:lnTo>
                  <a:pt x="1596186" y="1438532"/>
                </a:lnTo>
                <a:lnTo>
                  <a:pt x="1550064" y="1455016"/>
                </a:lnTo>
                <a:lnTo>
                  <a:pt x="1499822" y="1460803"/>
                </a:lnTo>
                <a:lnTo>
                  <a:pt x="219120" y="1460803"/>
                </a:lnTo>
                <a:lnTo>
                  <a:pt x="168878" y="1455016"/>
                </a:lnTo>
                <a:lnTo>
                  <a:pt x="122756" y="1438532"/>
                </a:lnTo>
                <a:lnTo>
                  <a:pt x="82071" y="1412665"/>
                </a:lnTo>
                <a:lnTo>
                  <a:pt x="48138" y="1378732"/>
                </a:lnTo>
                <a:lnTo>
                  <a:pt x="22271" y="1338047"/>
                </a:lnTo>
                <a:lnTo>
                  <a:pt x="5787" y="1291926"/>
                </a:lnTo>
                <a:lnTo>
                  <a:pt x="0" y="1241683"/>
                </a:lnTo>
                <a:lnTo>
                  <a:pt x="0" y="219120"/>
                </a:lnTo>
                <a:lnTo>
                  <a:pt x="5787" y="168878"/>
                </a:lnTo>
                <a:lnTo>
                  <a:pt x="22271" y="122756"/>
                </a:lnTo>
                <a:lnTo>
                  <a:pt x="48138" y="82071"/>
                </a:lnTo>
                <a:lnTo>
                  <a:pt x="82071" y="48138"/>
                </a:lnTo>
                <a:lnTo>
                  <a:pt x="122756" y="22271"/>
                </a:lnTo>
                <a:lnTo>
                  <a:pt x="168878" y="5787"/>
                </a:lnTo>
                <a:lnTo>
                  <a:pt x="21912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89552" y="5832398"/>
            <a:ext cx="1619250" cy="1407795"/>
          </a:xfrm>
          <a:custGeom>
            <a:avLst/>
            <a:gdLst/>
            <a:ahLst/>
            <a:cxnLst/>
            <a:rect l="l" t="t" r="r" b="b"/>
            <a:pathLst>
              <a:path w="1619250" h="1407795">
                <a:moveTo>
                  <a:pt x="1274013" y="0"/>
                </a:moveTo>
                <a:lnTo>
                  <a:pt x="344617" y="0"/>
                </a:lnTo>
                <a:lnTo>
                  <a:pt x="297854" y="3145"/>
                </a:lnTo>
                <a:lnTo>
                  <a:pt x="253003" y="12310"/>
                </a:lnTo>
                <a:lnTo>
                  <a:pt x="210476" y="27081"/>
                </a:lnTo>
                <a:lnTo>
                  <a:pt x="170681" y="47050"/>
                </a:lnTo>
                <a:lnTo>
                  <a:pt x="134031" y="71805"/>
                </a:lnTo>
                <a:lnTo>
                  <a:pt x="100935" y="100936"/>
                </a:lnTo>
                <a:lnTo>
                  <a:pt x="71804" y="134032"/>
                </a:lnTo>
                <a:lnTo>
                  <a:pt x="47049" y="170683"/>
                </a:lnTo>
                <a:lnTo>
                  <a:pt x="27081" y="210477"/>
                </a:lnTo>
                <a:lnTo>
                  <a:pt x="12309" y="253005"/>
                </a:lnTo>
                <a:lnTo>
                  <a:pt x="3145" y="297856"/>
                </a:lnTo>
                <a:lnTo>
                  <a:pt x="0" y="344618"/>
                </a:lnTo>
                <a:lnTo>
                  <a:pt x="0" y="1062815"/>
                </a:lnTo>
                <a:lnTo>
                  <a:pt x="3145" y="1109578"/>
                </a:lnTo>
                <a:lnTo>
                  <a:pt x="12309" y="1154428"/>
                </a:lnTo>
                <a:lnTo>
                  <a:pt x="27081" y="1196956"/>
                </a:lnTo>
                <a:lnTo>
                  <a:pt x="47049" y="1236751"/>
                </a:lnTo>
                <a:lnTo>
                  <a:pt x="71804" y="1273401"/>
                </a:lnTo>
                <a:lnTo>
                  <a:pt x="100935" y="1306497"/>
                </a:lnTo>
                <a:lnTo>
                  <a:pt x="134031" y="1335628"/>
                </a:lnTo>
                <a:lnTo>
                  <a:pt x="170681" y="1360383"/>
                </a:lnTo>
                <a:lnTo>
                  <a:pt x="210476" y="1380351"/>
                </a:lnTo>
                <a:lnTo>
                  <a:pt x="253003" y="1395123"/>
                </a:lnTo>
                <a:lnTo>
                  <a:pt x="297854" y="1404287"/>
                </a:lnTo>
                <a:lnTo>
                  <a:pt x="344617" y="1407433"/>
                </a:lnTo>
                <a:lnTo>
                  <a:pt x="1274013" y="1407433"/>
                </a:lnTo>
                <a:lnTo>
                  <a:pt x="1320776" y="1404287"/>
                </a:lnTo>
                <a:lnTo>
                  <a:pt x="1365627" y="1395123"/>
                </a:lnTo>
                <a:lnTo>
                  <a:pt x="1408155" y="1380351"/>
                </a:lnTo>
                <a:lnTo>
                  <a:pt x="1447949" y="1360383"/>
                </a:lnTo>
                <a:lnTo>
                  <a:pt x="1484600" y="1335628"/>
                </a:lnTo>
                <a:lnTo>
                  <a:pt x="1517695" y="1306497"/>
                </a:lnTo>
                <a:lnTo>
                  <a:pt x="1546826" y="1273401"/>
                </a:lnTo>
                <a:lnTo>
                  <a:pt x="1571581" y="1236751"/>
                </a:lnTo>
                <a:lnTo>
                  <a:pt x="1591549" y="1196956"/>
                </a:lnTo>
                <a:lnTo>
                  <a:pt x="1606321" y="1154428"/>
                </a:lnTo>
                <a:lnTo>
                  <a:pt x="1615485" y="1109578"/>
                </a:lnTo>
                <a:lnTo>
                  <a:pt x="1618631" y="1062815"/>
                </a:lnTo>
                <a:lnTo>
                  <a:pt x="1618631" y="344618"/>
                </a:lnTo>
                <a:lnTo>
                  <a:pt x="1615485" y="297856"/>
                </a:lnTo>
                <a:lnTo>
                  <a:pt x="1606321" y="253005"/>
                </a:lnTo>
                <a:lnTo>
                  <a:pt x="1591549" y="210477"/>
                </a:lnTo>
                <a:lnTo>
                  <a:pt x="1571581" y="170683"/>
                </a:lnTo>
                <a:lnTo>
                  <a:pt x="1546826" y="134032"/>
                </a:lnTo>
                <a:lnTo>
                  <a:pt x="1517695" y="100936"/>
                </a:lnTo>
                <a:lnTo>
                  <a:pt x="1484600" y="71805"/>
                </a:lnTo>
                <a:lnTo>
                  <a:pt x="1447949" y="47050"/>
                </a:lnTo>
                <a:lnTo>
                  <a:pt x="1408155" y="27081"/>
                </a:lnTo>
                <a:lnTo>
                  <a:pt x="1365627" y="12310"/>
                </a:lnTo>
                <a:lnTo>
                  <a:pt x="1320776" y="3145"/>
                </a:lnTo>
                <a:lnTo>
                  <a:pt x="1274013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589552" y="5832398"/>
            <a:ext cx="1619250" cy="1407795"/>
          </a:xfrm>
          <a:custGeom>
            <a:avLst/>
            <a:gdLst/>
            <a:ahLst/>
            <a:cxnLst/>
            <a:rect l="l" t="t" r="r" b="b"/>
            <a:pathLst>
              <a:path w="1619250" h="1407795">
                <a:moveTo>
                  <a:pt x="344618" y="0"/>
                </a:moveTo>
                <a:lnTo>
                  <a:pt x="1274009" y="0"/>
                </a:lnTo>
                <a:lnTo>
                  <a:pt x="1320771" y="3145"/>
                </a:lnTo>
                <a:lnTo>
                  <a:pt x="1365622" y="12310"/>
                </a:lnTo>
                <a:lnTo>
                  <a:pt x="1408150" y="27081"/>
                </a:lnTo>
                <a:lnTo>
                  <a:pt x="1447944" y="47050"/>
                </a:lnTo>
                <a:lnTo>
                  <a:pt x="1484595" y="71805"/>
                </a:lnTo>
                <a:lnTo>
                  <a:pt x="1517690" y="100936"/>
                </a:lnTo>
                <a:lnTo>
                  <a:pt x="1546821" y="134032"/>
                </a:lnTo>
                <a:lnTo>
                  <a:pt x="1571576" y="170682"/>
                </a:lnTo>
                <a:lnTo>
                  <a:pt x="1591545" y="210477"/>
                </a:lnTo>
                <a:lnTo>
                  <a:pt x="1606317" y="253005"/>
                </a:lnTo>
                <a:lnTo>
                  <a:pt x="1615481" y="297855"/>
                </a:lnTo>
                <a:lnTo>
                  <a:pt x="1618627" y="344618"/>
                </a:lnTo>
                <a:lnTo>
                  <a:pt x="1618627" y="1062814"/>
                </a:lnTo>
                <a:lnTo>
                  <a:pt x="1615481" y="1109577"/>
                </a:lnTo>
                <a:lnTo>
                  <a:pt x="1606317" y="1154427"/>
                </a:lnTo>
                <a:lnTo>
                  <a:pt x="1591545" y="1196955"/>
                </a:lnTo>
                <a:lnTo>
                  <a:pt x="1571576" y="1236750"/>
                </a:lnTo>
                <a:lnTo>
                  <a:pt x="1546821" y="1273400"/>
                </a:lnTo>
                <a:lnTo>
                  <a:pt x="1517690" y="1306496"/>
                </a:lnTo>
                <a:lnTo>
                  <a:pt x="1484595" y="1335627"/>
                </a:lnTo>
                <a:lnTo>
                  <a:pt x="1447944" y="1360382"/>
                </a:lnTo>
                <a:lnTo>
                  <a:pt x="1408150" y="1380351"/>
                </a:lnTo>
                <a:lnTo>
                  <a:pt x="1365622" y="1395123"/>
                </a:lnTo>
                <a:lnTo>
                  <a:pt x="1320771" y="1404287"/>
                </a:lnTo>
                <a:lnTo>
                  <a:pt x="1274009" y="1407433"/>
                </a:lnTo>
                <a:lnTo>
                  <a:pt x="344618" y="1407433"/>
                </a:lnTo>
                <a:lnTo>
                  <a:pt x="297855" y="1404287"/>
                </a:lnTo>
                <a:lnTo>
                  <a:pt x="253005" y="1395123"/>
                </a:lnTo>
                <a:lnTo>
                  <a:pt x="210477" y="1380351"/>
                </a:lnTo>
                <a:lnTo>
                  <a:pt x="170682" y="1360382"/>
                </a:lnTo>
                <a:lnTo>
                  <a:pt x="134032" y="1335627"/>
                </a:lnTo>
                <a:lnTo>
                  <a:pt x="100936" y="1306496"/>
                </a:lnTo>
                <a:lnTo>
                  <a:pt x="71805" y="1273400"/>
                </a:lnTo>
                <a:lnTo>
                  <a:pt x="47050" y="1236750"/>
                </a:lnTo>
                <a:lnTo>
                  <a:pt x="27081" y="1196955"/>
                </a:lnTo>
                <a:lnTo>
                  <a:pt x="12310" y="1154427"/>
                </a:lnTo>
                <a:lnTo>
                  <a:pt x="3145" y="1109577"/>
                </a:lnTo>
                <a:lnTo>
                  <a:pt x="0" y="1062814"/>
                </a:lnTo>
                <a:lnTo>
                  <a:pt x="0" y="344618"/>
                </a:lnTo>
                <a:lnTo>
                  <a:pt x="3145" y="297855"/>
                </a:lnTo>
                <a:lnTo>
                  <a:pt x="12310" y="253005"/>
                </a:lnTo>
                <a:lnTo>
                  <a:pt x="27081" y="210477"/>
                </a:lnTo>
                <a:lnTo>
                  <a:pt x="47050" y="170682"/>
                </a:lnTo>
                <a:lnTo>
                  <a:pt x="71805" y="134032"/>
                </a:lnTo>
                <a:lnTo>
                  <a:pt x="100936" y="100936"/>
                </a:lnTo>
                <a:lnTo>
                  <a:pt x="134032" y="71805"/>
                </a:lnTo>
                <a:lnTo>
                  <a:pt x="170682" y="47050"/>
                </a:lnTo>
                <a:lnTo>
                  <a:pt x="210477" y="27081"/>
                </a:lnTo>
                <a:lnTo>
                  <a:pt x="253005" y="12310"/>
                </a:lnTo>
                <a:lnTo>
                  <a:pt x="297855" y="3145"/>
                </a:lnTo>
                <a:lnTo>
                  <a:pt x="344618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180676" y="6165122"/>
            <a:ext cx="4311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290" dirty="0">
                <a:solidFill>
                  <a:srgbClr val="FFFFFF"/>
                </a:solidFill>
                <a:latin typeface="Arial Narrow"/>
                <a:cs typeface="Arial Narrow"/>
              </a:rPr>
              <a:t>M</a:t>
            </a:r>
            <a:endParaRPr sz="4250">
              <a:latin typeface="Arial Narrow"/>
              <a:cs typeface="Arial Narro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34762" y="5987117"/>
            <a:ext cx="521970" cy="1018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0" spc="110" dirty="0">
                <a:latin typeface="Arial"/>
                <a:cs typeface="Arial"/>
              </a:rPr>
              <a:t>+</a:t>
            </a:r>
            <a:endParaRPr sz="65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44200" y="5854065"/>
            <a:ext cx="3005788" cy="1544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72918" y="5832398"/>
            <a:ext cx="2922270" cy="1461135"/>
          </a:xfrm>
          <a:custGeom>
            <a:avLst/>
            <a:gdLst/>
            <a:ahLst/>
            <a:cxnLst/>
            <a:rect l="l" t="t" r="r" b="b"/>
            <a:pathLst>
              <a:path w="2922270" h="1461134">
                <a:moveTo>
                  <a:pt x="2702900" y="0"/>
                </a:moveTo>
                <a:lnTo>
                  <a:pt x="219121" y="0"/>
                </a:lnTo>
                <a:lnTo>
                  <a:pt x="168878" y="5787"/>
                </a:lnTo>
                <a:lnTo>
                  <a:pt x="122757" y="22271"/>
                </a:lnTo>
                <a:lnTo>
                  <a:pt x="82072" y="48138"/>
                </a:lnTo>
                <a:lnTo>
                  <a:pt x="48138" y="82072"/>
                </a:lnTo>
                <a:lnTo>
                  <a:pt x="22271" y="122757"/>
                </a:lnTo>
                <a:lnTo>
                  <a:pt x="5787" y="168878"/>
                </a:lnTo>
                <a:lnTo>
                  <a:pt x="0" y="219121"/>
                </a:lnTo>
                <a:lnTo>
                  <a:pt x="0" y="1241683"/>
                </a:lnTo>
                <a:lnTo>
                  <a:pt x="5787" y="1291926"/>
                </a:lnTo>
                <a:lnTo>
                  <a:pt x="22271" y="1338047"/>
                </a:lnTo>
                <a:lnTo>
                  <a:pt x="48138" y="1378732"/>
                </a:lnTo>
                <a:lnTo>
                  <a:pt x="82072" y="1412666"/>
                </a:lnTo>
                <a:lnTo>
                  <a:pt x="122757" y="1438533"/>
                </a:lnTo>
                <a:lnTo>
                  <a:pt x="168878" y="1455017"/>
                </a:lnTo>
                <a:lnTo>
                  <a:pt x="219121" y="1460804"/>
                </a:lnTo>
                <a:lnTo>
                  <a:pt x="2702900" y="1460804"/>
                </a:lnTo>
                <a:lnTo>
                  <a:pt x="2753143" y="1455017"/>
                </a:lnTo>
                <a:lnTo>
                  <a:pt x="2799264" y="1438533"/>
                </a:lnTo>
                <a:lnTo>
                  <a:pt x="2839950" y="1412666"/>
                </a:lnTo>
                <a:lnTo>
                  <a:pt x="2873883" y="1378732"/>
                </a:lnTo>
                <a:lnTo>
                  <a:pt x="2899750" y="1338047"/>
                </a:lnTo>
                <a:lnTo>
                  <a:pt x="2916234" y="1291926"/>
                </a:lnTo>
                <a:lnTo>
                  <a:pt x="2922022" y="1241683"/>
                </a:lnTo>
                <a:lnTo>
                  <a:pt x="2922022" y="219121"/>
                </a:lnTo>
                <a:lnTo>
                  <a:pt x="2916234" y="168878"/>
                </a:lnTo>
                <a:lnTo>
                  <a:pt x="2899750" y="122757"/>
                </a:lnTo>
                <a:lnTo>
                  <a:pt x="2873883" y="82072"/>
                </a:lnTo>
                <a:lnTo>
                  <a:pt x="2839950" y="48138"/>
                </a:lnTo>
                <a:lnTo>
                  <a:pt x="2799264" y="22271"/>
                </a:lnTo>
                <a:lnTo>
                  <a:pt x="2753143" y="5787"/>
                </a:lnTo>
                <a:lnTo>
                  <a:pt x="270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72918" y="5832398"/>
            <a:ext cx="2922270" cy="1461135"/>
          </a:xfrm>
          <a:custGeom>
            <a:avLst/>
            <a:gdLst/>
            <a:ahLst/>
            <a:cxnLst/>
            <a:rect l="l" t="t" r="r" b="b"/>
            <a:pathLst>
              <a:path w="2922270" h="1461134">
                <a:moveTo>
                  <a:pt x="219120" y="0"/>
                </a:moveTo>
                <a:lnTo>
                  <a:pt x="2702900" y="0"/>
                </a:lnTo>
                <a:lnTo>
                  <a:pt x="2753143" y="5787"/>
                </a:lnTo>
                <a:lnTo>
                  <a:pt x="2799264" y="22271"/>
                </a:lnTo>
                <a:lnTo>
                  <a:pt x="2839949" y="48138"/>
                </a:lnTo>
                <a:lnTo>
                  <a:pt x="2873882" y="82071"/>
                </a:lnTo>
                <a:lnTo>
                  <a:pt x="2899749" y="122756"/>
                </a:lnTo>
                <a:lnTo>
                  <a:pt x="2916233" y="168878"/>
                </a:lnTo>
                <a:lnTo>
                  <a:pt x="2922020" y="219120"/>
                </a:lnTo>
                <a:lnTo>
                  <a:pt x="2922020" y="1241683"/>
                </a:lnTo>
                <a:lnTo>
                  <a:pt x="2916233" y="1291926"/>
                </a:lnTo>
                <a:lnTo>
                  <a:pt x="2899749" y="1338047"/>
                </a:lnTo>
                <a:lnTo>
                  <a:pt x="2873882" y="1378732"/>
                </a:lnTo>
                <a:lnTo>
                  <a:pt x="2839949" y="1412665"/>
                </a:lnTo>
                <a:lnTo>
                  <a:pt x="2799264" y="1438532"/>
                </a:lnTo>
                <a:lnTo>
                  <a:pt x="2753143" y="1455016"/>
                </a:lnTo>
                <a:lnTo>
                  <a:pt x="2702900" y="1460803"/>
                </a:lnTo>
                <a:lnTo>
                  <a:pt x="219120" y="1460803"/>
                </a:lnTo>
                <a:lnTo>
                  <a:pt x="168878" y="1455016"/>
                </a:lnTo>
                <a:lnTo>
                  <a:pt x="122756" y="1438532"/>
                </a:lnTo>
                <a:lnTo>
                  <a:pt x="82071" y="1412665"/>
                </a:lnTo>
                <a:lnTo>
                  <a:pt x="48138" y="1378732"/>
                </a:lnTo>
                <a:lnTo>
                  <a:pt x="22271" y="1338047"/>
                </a:lnTo>
                <a:lnTo>
                  <a:pt x="5787" y="1291926"/>
                </a:lnTo>
                <a:lnTo>
                  <a:pt x="0" y="1241683"/>
                </a:lnTo>
                <a:lnTo>
                  <a:pt x="0" y="219120"/>
                </a:lnTo>
                <a:lnTo>
                  <a:pt x="5787" y="168878"/>
                </a:lnTo>
                <a:lnTo>
                  <a:pt x="22271" y="122756"/>
                </a:lnTo>
                <a:lnTo>
                  <a:pt x="48138" y="82071"/>
                </a:lnTo>
                <a:lnTo>
                  <a:pt x="82071" y="48138"/>
                </a:lnTo>
                <a:lnTo>
                  <a:pt x="122756" y="22271"/>
                </a:lnTo>
                <a:lnTo>
                  <a:pt x="168878" y="5787"/>
                </a:lnTo>
                <a:lnTo>
                  <a:pt x="21912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16849" y="5832398"/>
            <a:ext cx="2815590" cy="1407795"/>
          </a:xfrm>
          <a:custGeom>
            <a:avLst/>
            <a:gdLst/>
            <a:ahLst/>
            <a:cxnLst/>
            <a:rect l="l" t="t" r="r" b="b"/>
            <a:pathLst>
              <a:path w="2815590" h="1407795">
                <a:moveTo>
                  <a:pt x="2470646" y="0"/>
                </a:moveTo>
                <a:lnTo>
                  <a:pt x="344618" y="0"/>
                </a:lnTo>
                <a:lnTo>
                  <a:pt x="297856" y="3145"/>
                </a:lnTo>
                <a:lnTo>
                  <a:pt x="253005" y="12310"/>
                </a:lnTo>
                <a:lnTo>
                  <a:pt x="210477" y="27081"/>
                </a:lnTo>
                <a:lnTo>
                  <a:pt x="170683" y="47050"/>
                </a:lnTo>
                <a:lnTo>
                  <a:pt x="134032" y="71805"/>
                </a:lnTo>
                <a:lnTo>
                  <a:pt x="100936" y="100936"/>
                </a:lnTo>
                <a:lnTo>
                  <a:pt x="71805" y="134032"/>
                </a:lnTo>
                <a:lnTo>
                  <a:pt x="47050" y="170683"/>
                </a:lnTo>
                <a:lnTo>
                  <a:pt x="27081" y="210477"/>
                </a:lnTo>
                <a:lnTo>
                  <a:pt x="12310" y="253005"/>
                </a:lnTo>
                <a:lnTo>
                  <a:pt x="3145" y="297856"/>
                </a:lnTo>
                <a:lnTo>
                  <a:pt x="0" y="344618"/>
                </a:lnTo>
                <a:lnTo>
                  <a:pt x="0" y="1062815"/>
                </a:lnTo>
                <a:lnTo>
                  <a:pt x="3145" y="1109578"/>
                </a:lnTo>
                <a:lnTo>
                  <a:pt x="12310" y="1154428"/>
                </a:lnTo>
                <a:lnTo>
                  <a:pt x="27081" y="1196956"/>
                </a:lnTo>
                <a:lnTo>
                  <a:pt x="47050" y="1236751"/>
                </a:lnTo>
                <a:lnTo>
                  <a:pt x="71805" y="1273401"/>
                </a:lnTo>
                <a:lnTo>
                  <a:pt x="100936" y="1306497"/>
                </a:lnTo>
                <a:lnTo>
                  <a:pt x="134032" y="1335628"/>
                </a:lnTo>
                <a:lnTo>
                  <a:pt x="170683" y="1360383"/>
                </a:lnTo>
                <a:lnTo>
                  <a:pt x="210477" y="1380351"/>
                </a:lnTo>
                <a:lnTo>
                  <a:pt x="253005" y="1395123"/>
                </a:lnTo>
                <a:lnTo>
                  <a:pt x="297856" y="1404287"/>
                </a:lnTo>
                <a:lnTo>
                  <a:pt x="344618" y="1407433"/>
                </a:lnTo>
                <a:lnTo>
                  <a:pt x="2470646" y="1407433"/>
                </a:lnTo>
                <a:lnTo>
                  <a:pt x="2517408" y="1404287"/>
                </a:lnTo>
                <a:lnTo>
                  <a:pt x="2562259" y="1395123"/>
                </a:lnTo>
                <a:lnTo>
                  <a:pt x="2604787" y="1380351"/>
                </a:lnTo>
                <a:lnTo>
                  <a:pt x="2644581" y="1360383"/>
                </a:lnTo>
                <a:lnTo>
                  <a:pt x="2681232" y="1335628"/>
                </a:lnTo>
                <a:lnTo>
                  <a:pt x="2714328" y="1306497"/>
                </a:lnTo>
                <a:lnTo>
                  <a:pt x="2743459" y="1273401"/>
                </a:lnTo>
                <a:lnTo>
                  <a:pt x="2768214" y="1236751"/>
                </a:lnTo>
                <a:lnTo>
                  <a:pt x="2788183" y="1196956"/>
                </a:lnTo>
                <a:lnTo>
                  <a:pt x="2802954" y="1154428"/>
                </a:lnTo>
                <a:lnTo>
                  <a:pt x="2812119" y="1109578"/>
                </a:lnTo>
                <a:lnTo>
                  <a:pt x="2815265" y="1062815"/>
                </a:lnTo>
                <a:lnTo>
                  <a:pt x="2815265" y="344618"/>
                </a:lnTo>
                <a:lnTo>
                  <a:pt x="2812119" y="297856"/>
                </a:lnTo>
                <a:lnTo>
                  <a:pt x="2802954" y="253005"/>
                </a:lnTo>
                <a:lnTo>
                  <a:pt x="2788183" y="210477"/>
                </a:lnTo>
                <a:lnTo>
                  <a:pt x="2768214" y="170683"/>
                </a:lnTo>
                <a:lnTo>
                  <a:pt x="2743459" y="134032"/>
                </a:lnTo>
                <a:lnTo>
                  <a:pt x="2714328" y="100936"/>
                </a:lnTo>
                <a:lnTo>
                  <a:pt x="2681232" y="71805"/>
                </a:lnTo>
                <a:lnTo>
                  <a:pt x="2644581" y="47050"/>
                </a:lnTo>
                <a:lnTo>
                  <a:pt x="2604787" y="27081"/>
                </a:lnTo>
                <a:lnTo>
                  <a:pt x="2562259" y="12310"/>
                </a:lnTo>
                <a:lnTo>
                  <a:pt x="2517408" y="3145"/>
                </a:lnTo>
                <a:lnTo>
                  <a:pt x="2470646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16849" y="5832398"/>
            <a:ext cx="2815590" cy="1407795"/>
          </a:xfrm>
          <a:custGeom>
            <a:avLst/>
            <a:gdLst/>
            <a:ahLst/>
            <a:cxnLst/>
            <a:rect l="l" t="t" r="r" b="b"/>
            <a:pathLst>
              <a:path w="2815590" h="1407795">
                <a:moveTo>
                  <a:pt x="344618" y="0"/>
                </a:moveTo>
                <a:lnTo>
                  <a:pt x="2470646" y="0"/>
                </a:lnTo>
                <a:lnTo>
                  <a:pt x="2517408" y="3145"/>
                </a:lnTo>
                <a:lnTo>
                  <a:pt x="2562259" y="12310"/>
                </a:lnTo>
                <a:lnTo>
                  <a:pt x="2604787" y="27081"/>
                </a:lnTo>
                <a:lnTo>
                  <a:pt x="2644581" y="47050"/>
                </a:lnTo>
                <a:lnTo>
                  <a:pt x="2681231" y="71805"/>
                </a:lnTo>
                <a:lnTo>
                  <a:pt x="2714327" y="100936"/>
                </a:lnTo>
                <a:lnTo>
                  <a:pt x="2743458" y="134032"/>
                </a:lnTo>
                <a:lnTo>
                  <a:pt x="2768213" y="170682"/>
                </a:lnTo>
                <a:lnTo>
                  <a:pt x="2788182" y="210477"/>
                </a:lnTo>
                <a:lnTo>
                  <a:pt x="2802953" y="253005"/>
                </a:lnTo>
                <a:lnTo>
                  <a:pt x="2812118" y="297855"/>
                </a:lnTo>
                <a:lnTo>
                  <a:pt x="2815264" y="344618"/>
                </a:lnTo>
                <a:lnTo>
                  <a:pt x="2815264" y="1062814"/>
                </a:lnTo>
                <a:lnTo>
                  <a:pt x="2812118" y="1109577"/>
                </a:lnTo>
                <a:lnTo>
                  <a:pt x="2802953" y="1154427"/>
                </a:lnTo>
                <a:lnTo>
                  <a:pt x="2788182" y="1196955"/>
                </a:lnTo>
                <a:lnTo>
                  <a:pt x="2768213" y="1236750"/>
                </a:lnTo>
                <a:lnTo>
                  <a:pt x="2743458" y="1273400"/>
                </a:lnTo>
                <a:lnTo>
                  <a:pt x="2714327" y="1306496"/>
                </a:lnTo>
                <a:lnTo>
                  <a:pt x="2681231" y="1335627"/>
                </a:lnTo>
                <a:lnTo>
                  <a:pt x="2644581" y="1360382"/>
                </a:lnTo>
                <a:lnTo>
                  <a:pt x="2604787" y="1380351"/>
                </a:lnTo>
                <a:lnTo>
                  <a:pt x="2562259" y="1395123"/>
                </a:lnTo>
                <a:lnTo>
                  <a:pt x="2517408" y="1404287"/>
                </a:lnTo>
                <a:lnTo>
                  <a:pt x="2470646" y="1407433"/>
                </a:lnTo>
                <a:lnTo>
                  <a:pt x="344618" y="1407433"/>
                </a:lnTo>
                <a:lnTo>
                  <a:pt x="297855" y="1404287"/>
                </a:lnTo>
                <a:lnTo>
                  <a:pt x="253005" y="1395123"/>
                </a:lnTo>
                <a:lnTo>
                  <a:pt x="210477" y="1380351"/>
                </a:lnTo>
                <a:lnTo>
                  <a:pt x="170682" y="1360382"/>
                </a:lnTo>
                <a:lnTo>
                  <a:pt x="134032" y="1335627"/>
                </a:lnTo>
                <a:lnTo>
                  <a:pt x="100936" y="1306496"/>
                </a:lnTo>
                <a:lnTo>
                  <a:pt x="71805" y="1273400"/>
                </a:lnTo>
                <a:lnTo>
                  <a:pt x="47050" y="1236750"/>
                </a:lnTo>
                <a:lnTo>
                  <a:pt x="27081" y="1196955"/>
                </a:lnTo>
                <a:lnTo>
                  <a:pt x="12310" y="1154427"/>
                </a:lnTo>
                <a:lnTo>
                  <a:pt x="3145" y="1109577"/>
                </a:lnTo>
                <a:lnTo>
                  <a:pt x="0" y="1062814"/>
                </a:lnTo>
                <a:lnTo>
                  <a:pt x="0" y="344618"/>
                </a:lnTo>
                <a:lnTo>
                  <a:pt x="3145" y="297855"/>
                </a:lnTo>
                <a:lnTo>
                  <a:pt x="12310" y="253005"/>
                </a:lnTo>
                <a:lnTo>
                  <a:pt x="27081" y="210477"/>
                </a:lnTo>
                <a:lnTo>
                  <a:pt x="47050" y="170682"/>
                </a:lnTo>
                <a:lnTo>
                  <a:pt x="71805" y="134032"/>
                </a:lnTo>
                <a:lnTo>
                  <a:pt x="100936" y="100936"/>
                </a:lnTo>
                <a:lnTo>
                  <a:pt x="134032" y="71805"/>
                </a:lnTo>
                <a:lnTo>
                  <a:pt x="170682" y="47050"/>
                </a:lnTo>
                <a:lnTo>
                  <a:pt x="210477" y="27081"/>
                </a:lnTo>
                <a:lnTo>
                  <a:pt x="253005" y="12310"/>
                </a:lnTo>
                <a:lnTo>
                  <a:pt x="297855" y="3145"/>
                </a:lnTo>
                <a:lnTo>
                  <a:pt x="344618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568220" y="6165122"/>
            <a:ext cx="11182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140" dirty="0">
                <a:solidFill>
                  <a:srgbClr val="FFFFFF"/>
                </a:solidFill>
                <a:latin typeface="Arial Narrow"/>
                <a:cs typeface="Arial Narrow"/>
              </a:rPr>
              <a:t>Shi</a:t>
            </a:r>
            <a:r>
              <a:rPr sz="4250" b="1" spc="-35" dirty="0">
                <a:solidFill>
                  <a:srgbClr val="FFFFFF"/>
                </a:solidFill>
                <a:latin typeface="Calibri"/>
                <a:cs typeface="Calibri"/>
              </a:rPr>
              <a:t>ft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08990" y="6029000"/>
            <a:ext cx="521970" cy="1018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0" spc="110" dirty="0">
                <a:latin typeface="Arial"/>
                <a:cs typeface="Arial"/>
              </a:rPr>
              <a:t>+</a:t>
            </a:r>
            <a:endParaRPr sz="6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5036" y="4688727"/>
            <a:ext cx="5546090" cy="1797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600" spc="994" dirty="0">
                <a:solidFill>
                  <a:srgbClr val="F3F4F8"/>
                </a:solidFill>
                <a:latin typeface="Arial Narrow"/>
                <a:cs typeface="Arial Narrow"/>
              </a:rPr>
              <a:t>mu</a:t>
            </a:r>
            <a:r>
              <a:rPr sz="11600" spc="785" dirty="0">
                <a:solidFill>
                  <a:srgbClr val="F3F4F8"/>
                </a:solidFill>
                <a:latin typeface="Arial Narrow"/>
                <a:cs typeface="Arial Narrow"/>
              </a:rPr>
              <a:t>t</a:t>
            </a:r>
            <a:r>
              <a:rPr sz="11600" spc="515" dirty="0">
                <a:solidFill>
                  <a:srgbClr val="F3F4F8"/>
                </a:solidFill>
                <a:latin typeface="Arial Narrow"/>
                <a:cs typeface="Arial Narrow"/>
              </a:rPr>
              <a:t>a</a:t>
            </a:r>
            <a:r>
              <a:rPr sz="11600" spc="840" dirty="0">
                <a:solidFill>
                  <a:srgbClr val="F3F4F8"/>
                </a:solidFill>
                <a:latin typeface="Arial Narrow"/>
                <a:cs typeface="Arial Narrow"/>
              </a:rPr>
              <a:t>t</a:t>
            </a:r>
            <a:r>
              <a:rPr sz="11600" spc="600" dirty="0">
                <a:solidFill>
                  <a:srgbClr val="F3F4F8"/>
                </a:solidFill>
                <a:latin typeface="Arial Narrow"/>
                <a:cs typeface="Arial Narrow"/>
              </a:rPr>
              <a:t>e()</a:t>
            </a:r>
            <a:endParaRPr sz="1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4590" y="940150"/>
            <a:ext cx="380174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95" dirty="0">
                <a:solidFill>
                  <a:srgbClr val="000000"/>
                </a:solidFill>
                <a:latin typeface="Calibri"/>
                <a:cs typeface="Calibri"/>
              </a:rPr>
              <a:t>mu</a:t>
            </a:r>
            <a:r>
              <a:rPr b="0" spc="-15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spc="8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10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e()</a:t>
            </a:r>
          </a:p>
        </p:txBody>
      </p:sp>
      <p:sp>
        <p:nvSpPr>
          <p:cNvPr id="3" name="object 3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8267" y="2678317"/>
            <a:ext cx="53130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225" dirty="0">
                <a:latin typeface="Tahoma"/>
                <a:cs typeface="Tahoma"/>
              </a:rPr>
              <a:t>Create </a:t>
            </a:r>
            <a:r>
              <a:rPr sz="4950" spc="-195" dirty="0">
                <a:latin typeface="Tahoma"/>
                <a:cs typeface="Tahoma"/>
              </a:rPr>
              <a:t>new</a:t>
            </a:r>
            <a:r>
              <a:rPr sz="4950" spc="-960" dirty="0">
                <a:latin typeface="Tahoma"/>
                <a:cs typeface="Tahoma"/>
              </a:rPr>
              <a:t> </a:t>
            </a:r>
            <a:r>
              <a:rPr sz="4950" spc="-150" dirty="0">
                <a:latin typeface="Tahoma"/>
                <a:cs typeface="Tahoma"/>
              </a:rPr>
              <a:t>columns.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3033" y="3647296"/>
            <a:ext cx="18358485" cy="1661160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575"/>
              </a:spcBef>
            </a:pPr>
            <a:r>
              <a:rPr sz="3850" spc="10" dirty="0">
                <a:latin typeface="Courier New"/>
                <a:cs typeface="Courier New"/>
              </a:rPr>
              <a:t>gapminder %&gt;% mutate(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gpd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= 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gdpPercap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*</a:t>
            </a:r>
            <a:r>
              <a:rPr sz="3850" spc="-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pop</a:t>
            </a:r>
            <a:r>
              <a:rPr sz="3850" spc="15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3033" y="3647296"/>
            <a:ext cx="18358485" cy="1661160"/>
          </a:xfrm>
          <a:custGeom>
            <a:avLst/>
            <a:gdLst/>
            <a:ahLst/>
            <a:cxnLst/>
            <a:rect l="l" t="t" r="r" b="b"/>
            <a:pathLst>
              <a:path w="18358485" h="1661160">
                <a:moveTo>
                  <a:pt x="0" y="0"/>
                </a:moveTo>
                <a:lnTo>
                  <a:pt x="18358035" y="0"/>
                </a:lnTo>
                <a:lnTo>
                  <a:pt x="18358035" y="1660911"/>
                </a:lnTo>
                <a:lnTo>
                  <a:pt x="0" y="1660911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3033" y="3647296"/>
            <a:ext cx="18358485" cy="1661160"/>
          </a:xfrm>
          <a:custGeom>
            <a:avLst/>
            <a:gdLst/>
            <a:ahLst/>
            <a:cxnLst/>
            <a:rect l="l" t="t" r="r" b="b"/>
            <a:pathLst>
              <a:path w="18358485" h="1661160">
                <a:moveTo>
                  <a:pt x="0" y="0"/>
                </a:moveTo>
                <a:lnTo>
                  <a:pt x="18358037" y="0"/>
                </a:lnTo>
                <a:lnTo>
                  <a:pt x="18358037" y="1660911"/>
                </a:lnTo>
                <a:lnTo>
                  <a:pt x="0" y="1660911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8267" y="2330774"/>
            <a:ext cx="12881610" cy="1990089"/>
          </a:xfrm>
          <a:prstGeom prst="rect">
            <a:avLst/>
          </a:prstGeom>
        </p:spPr>
        <p:txBody>
          <a:bodyPr vert="horz" wrap="square" lIns="0" tIns="359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30"/>
              </a:spcBef>
            </a:pPr>
            <a:r>
              <a:rPr sz="4950" spc="-225" dirty="0">
                <a:latin typeface="Tahoma"/>
                <a:cs typeface="Tahoma"/>
              </a:rPr>
              <a:t>Create </a:t>
            </a:r>
            <a:r>
              <a:rPr sz="4950" spc="-195" dirty="0">
                <a:latin typeface="Tahoma"/>
                <a:cs typeface="Tahoma"/>
              </a:rPr>
              <a:t>new</a:t>
            </a:r>
            <a:r>
              <a:rPr sz="4950" spc="-900" dirty="0">
                <a:latin typeface="Tahoma"/>
                <a:cs typeface="Tahoma"/>
              </a:rPr>
              <a:t> </a:t>
            </a:r>
            <a:r>
              <a:rPr sz="4950" spc="-150" dirty="0">
                <a:latin typeface="Tahoma"/>
                <a:cs typeface="Tahoma"/>
              </a:rPr>
              <a:t>columns.</a:t>
            </a:r>
            <a:endParaRPr sz="4950">
              <a:latin typeface="Tahoma"/>
              <a:cs typeface="Tahoma"/>
            </a:endParaRPr>
          </a:p>
          <a:p>
            <a:pPr marL="169545">
              <a:lnSpc>
                <a:spcPct val="100000"/>
              </a:lnSpc>
              <a:spcBef>
                <a:spcPts val="2170"/>
              </a:spcBef>
            </a:pPr>
            <a:r>
              <a:rPr sz="3850" spc="10" dirty="0">
                <a:latin typeface="Courier New"/>
                <a:cs typeface="Courier New"/>
              </a:rPr>
              <a:t>gapminder %&gt;% mutate(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gpd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= 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gdpPercap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*</a:t>
            </a:r>
            <a:r>
              <a:rPr sz="3850" spc="-3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pop</a:t>
            </a:r>
            <a:r>
              <a:rPr sz="3850" spc="15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61988" y="4321998"/>
            <a:ext cx="7667625" cy="3786504"/>
          </a:xfrm>
          <a:custGeom>
            <a:avLst/>
            <a:gdLst/>
            <a:ahLst/>
            <a:cxnLst/>
            <a:rect l="l" t="t" r="r" b="b"/>
            <a:pathLst>
              <a:path w="7667625" h="3786504">
                <a:moveTo>
                  <a:pt x="0" y="0"/>
                </a:moveTo>
                <a:lnTo>
                  <a:pt x="3134395" y="1485556"/>
                </a:lnTo>
                <a:lnTo>
                  <a:pt x="3133168" y="1495318"/>
                </a:lnTo>
                <a:lnTo>
                  <a:pt x="3131886" y="1505043"/>
                </a:lnTo>
                <a:lnTo>
                  <a:pt x="3130877" y="1514841"/>
                </a:lnTo>
                <a:lnTo>
                  <a:pt x="3130469" y="1524822"/>
                </a:lnTo>
                <a:lnTo>
                  <a:pt x="3130469" y="3429869"/>
                </a:lnTo>
                <a:lnTo>
                  <a:pt x="3133722" y="3478221"/>
                </a:lnTo>
                <a:lnTo>
                  <a:pt x="3143198" y="3524595"/>
                </a:lnTo>
                <a:lnTo>
                  <a:pt x="3158472" y="3568569"/>
                </a:lnTo>
                <a:lnTo>
                  <a:pt x="3179121" y="3609717"/>
                </a:lnTo>
                <a:lnTo>
                  <a:pt x="3204718" y="3647613"/>
                </a:lnTo>
                <a:lnTo>
                  <a:pt x="3234840" y="3681835"/>
                </a:lnTo>
                <a:lnTo>
                  <a:pt x="3269061" y="3711957"/>
                </a:lnTo>
                <a:lnTo>
                  <a:pt x="3306958" y="3737554"/>
                </a:lnTo>
                <a:lnTo>
                  <a:pt x="3348105" y="3758202"/>
                </a:lnTo>
                <a:lnTo>
                  <a:pt x="3392078" y="3773477"/>
                </a:lnTo>
                <a:lnTo>
                  <a:pt x="3438453" y="3782953"/>
                </a:lnTo>
                <a:lnTo>
                  <a:pt x="3486803" y="3786206"/>
                </a:lnTo>
                <a:lnTo>
                  <a:pt x="7311294" y="3786206"/>
                </a:lnTo>
                <a:lnTo>
                  <a:pt x="7359647" y="3782953"/>
                </a:lnTo>
                <a:lnTo>
                  <a:pt x="7406023" y="3773477"/>
                </a:lnTo>
                <a:lnTo>
                  <a:pt x="7449997" y="3758202"/>
                </a:lnTo>
                <a:lnTo>
                  <a:pt x="7491144" y="3737554"/>
                </a:lnTo>
                <a:lnTo>
                  <a:pt x="7529041" y="3711957"/>
                </a:lnTo>
                <a:lnTo>
                  <a:pt x="7563262" y="3681835"/>
                </a:lnTo>
                <a:lnTo>
                  <a:pt x="7593383" y="3647613"/>
                </a:lnTo>
                <a:lnTo>
                  <a:pt x="7618979" y="3609717"/>
                </a:lnTo>
                <a:lnTo>
                  <a:pt x="7639627" y="3568569"/>
                </a:lnTo>
                <a:lnTo>
                  <a:pt x="7654900" y="3524595"/>
                </a:lnTo>
                <a:lnTo>
                  <a:pt x="7664376" y="3478221"/>
                </a:lnTo>
                <a:lnTo>
                  <a:pt x="7667629" y="3429869"/>
                </a:lnTo>
                <a:lnTo>
                  <a:pt x="7667629" y="1524822"/>
                </a:lnTo>
                <a:lnTo>
                  <a:pt x="7664376" y="1476470"/>
                </a:lnTo>
                <a:lnTo>
                  <a:pt x="7654900" y="1430095"/>
                </a:lnTo>
                <a:lnTo>
                  <a:pt x="7639627" y="1386121"/>
                </a:lnTo>
                <a:lnTo>
                  <a:pt x="7618979" y="1344974"/>
                </a:lnTo>
                <a:lnTo>
                  <a:pt x="7593383" y="1307077"/>
                </a:lnTo>
                <a:lnTo>
                  <a:pt x="7580552" y="1292499"/>
                </a:lnTo>
                <a:lnTo>
                  <a:pt x="3218487" y="1292499"/>
                </a:lnTo>
                <a:lnTo>
                  <a:pt x="0" y="0"/>
                </a:lnTo>
                <a:close/>
              </a:path>
              <a:path w="7667625" h="3786504">
                <a:moveTo>
                  <a:pt x="7311294" y="1168484"/>
                </a:moveTo>
                <a:lnTo>
                  <a:pt x="3486803" y="1168484"/>
                </a:lnTo>
                <a:lnTo>
                  <a:pt x="3434105" y="1172435"/>
                </a:lnTo>
                <a:lnTo>
                  <a:pt x="3383938" y="1183882"/>
                </a:lnTo>
                <a:lnTo>
                  <a:pt x="3336797" y="1202219"/>
                </a:lnTo>
                <a:lnTo>
                  <a:pt x="3293179" y="1226838"/>
                </a:lnTo>
                <a:lnTo>
                  <a:pt x="3253577" y="1257134"/>
                </a:lnTo>
                <a:lnTo>
                  <a:pt x="3218487" y="1292499"/>
                </a:lnTo>
                <a:lnTo>
                  <a:pt x="7580552" y="1292499"/>
                </a:lnTo>
                <a:lnTo>
                  <a:pt x="7529041" y="1242733"/>
                </a:lnTo>
                <a:lnTo>
                  <a:pt x="7491144" y="1217136"/>
                </a:lnTo>
                <a:lnTo>
                  <a:pt x="7449997" y="1196488"/>
                </a:lnTo>
                <a:lnTo>
                  <a:pt x="7406023" y="1181213"/>
                </a:lnTo>
                <a:lnTo>
                  <a:pt x="7359647" y="1171737"/>
                </a:lnTo>
                <a:lnTo>
                  <a:pt x="7311294" y="1168484"/>
                </a:lnTo>
                <a:close/>
              </a:path>
            </a:pathLst>
          </a:custGeom>
          <a:solidFill>
            <a:srgbClr val="A0C2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61989" y="4321997"/>
            <a:ext cx="7668259" cy="3786504"/>
          </a:xfrm>
          <a:custGeom>
            <a:avLst/>
            <a:gdLst/>
            <a:ahLst/>
            <a:cxnLst/>
            <a:rect l="l" t="t" r="r" b="b"/>
            <a:pathLst>
              <a:path w="7668259" h="3786504">
                <a:moveTo>
                  <a:pt x="0" y="0"/>
                </a:moveTo>
                <a:lnTo>
                  <a:pt x="3134394" y="1485557"/>
                </a:lnTo>
                <a:lnTo>
                  <a:pt x="3133166" y="1495319"/>
                </a:lnTo>
                <a:lnTo>
                  <a:pt x="3131884" y="1505044"/>
                </a:lnTo>
                <a:lnTo>
                  <a:pt x="3130876" y="1514842"/>
                </a:lnTo>
                <a:lnTo>
                  <a:pt x="3130468" y="1524823"/>
                </a:lnTo>
                <a:lnTo>
                  <a:pt x="3130468" y="3429870"/>
                </a:lnTo>
                <a:lnTo>
                  <a:pt x="3133721" y="3478222"/>
                </a:lnTo>
                <a:lnTo>
                  <a:pt x="3143197" y="3524597"/>
                </a:lnTo>
                <a:lnTo>
                  <a:pt x="3158471" y="3568570"/>
                </a:lnTo>
                <a:lnTo>
                  <a:pt x="3179119" y="3609718"/>
                </a:lnTo>
                <a:lnTo>
                  <a:pt x="3204717" y="3647614"/>
                </a:lnTo>
                <a:lnTo>
                  <a:pt x="3234838" y="3681836"/>
                </a:lnTo>
                <a:lnTo>
                  <a:pt x="3269060" y="3711958"/>
                </a:lnTo>
                <a:lnTo>
                  <a:pt x="3306957" y="3737555"/>
                </a:lnTo>
                <a:lnTo>
                  <a:pt x="3348105" y="3758203"/>
                </a:lnTo>
                <a:lnTo>
                  <a:pt x="3392078" y="3773478"/>
                </a:lnTo>
                <a:lnTo>
                  <a:pt x="3438453" y="3782954"/>
                </a:lnTo>
                <a:lnTo>
                  <a:pt x="3486805" y="3786207"/>
                </a:lnTo>
                <a:lnTo>
                  <a:pt x="7311295" y="3786207"/>
                </a:lnTo>
                <a:lnTo>
                  <a:pt x="7359647" y="3782954"/>
                </a:lnTo>
                <a:lnTo>
                  <a:pt x="7406022" y="3773478"/>
                </a:lnTo>
                <a:lnTo>
                  <a:pt x="7449995" y="3758203"/>
                </a:lnTo>
                <a:lnTo>
                  <a:pt x="7491143" y="3737555"/>
                </a:lnTo>
                <a:lnTo>
                  <a:pt x="7529040" y="3711958"/>
                </a:lnTo>
                <a:lnTo>
                  <a:pt x="7563262" y="3681836"/>
                </a:lnTo>
                <a:lnTo>
                  <a:pt x="7593384" y="3647614"/>
                </a:lnTo>
                <a:lnTo>
                  <a:pt x="7618981" y="3609718"/>
                </a:lnTo>
                <a:lnTo>
                  <a:pt x="7639629" y="3568570"/>
                </a:lnTo>
                <a:lnTo>
                  <a:pt x="7654904" y="3524597"/>
                </a:lnTo>
                <a:lnTo>
                  <a:pt x="7664380" y="3478222"/>
                </a:lnTo>
                <a:lnTo>
                  <a:pt x="7667633" y="3429870"/>
                </a:lnTo>
                <a:lnTo>
                  <a:pt x="7667633" y="1524823"/>
                </a:lnTo>
                <a:lnTo>
                  <a:pt x="7664380" y="1476471"/>
                </a:lnTo>
                <a:lnTo>
                  <a:pt x="7654904" y="1430096"/>
                </a:lnTo>
                <a:lnTo>
                  <a:pt x="7639630" y="1386122"/>
                </a:lnTo>
                <a:lnTo>
                  <a:pt x="7618981" y="1344975"/>
                </a:lnTo>
                <a:lnTo>
                  <a:pt x="7593384" y="1307078"/>
                </a:lnTo>
                <a:lnTo>
                  <a:pt x="7563262" y="1272856"/>
                </a:lnTo>
                <a:lnTo>
                  <a:pt x="7529041" y="1242734"/>
                </a:lnTo>
                <a:lnTo>
                  <a:pt x="7491144" y="1217137"/>
                </a:lnTo>
                <a:lnTo>
                  <a:pt x="7449996" y="1196489"/>
                </a:lnTo>
                <a:lnTo>
                  <a:pt x="7406022" y="1181214"/>
                </a:lnTo>
                <a:lnTo>
                  <a:pt x="7359647" y="1171738"/>
                </a:lnTo>
                <a:lnTo>
                  <a:pt x="7311295" y="1168485"/>
                </a:lnTo>
                <a:lnTo>
                  <a:pt x="3486805" y="1168485"/>
                </a:lnTo>
                <a:lnTo>
                  <a:pt x="3434107" y="1172436"/>
                </a:lnTo>
                <a:lnTo>
                  <a:pt x="3383939" y="1183883"/>
                </a:lnTo>
                <a:lnTo>
                  <a:pt x="3336798" y="1202219"/>
                </a:lnTo>
                <a:lnTo>
                  <a:pt x="3293179" y="1226839"/>
                </a:lnTo>
                <a:lnTo>
                  <a:pt x="3253578" y="1257135"/>
                </a:lnTo>
                <a:lnTo>
                  <a:pt x="3218488" y="1292500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B5D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23056" y="6091826"/>
            <a:ext cx="3883025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1830" marR="5080" indent="-659765">
              <a:lnSpc>
                <a:spcPts val="5360"/>
              </a:lnSpc>
              <a:spcBef>
                <a:spcPts val="100"/>
              </a:spcBef>
            </a:pPr>
            <a:r>
              <a:rPr sz="4250" b="1" spc="220" dirty="0">
                <a:solidFill>
                  <a:srgbClr val="FFFFFF"/>
                </a:solidFill>
                <a:latin typeface="Arial Narrow"/>
                <a:cs typeface="Arial Narrow"/>
              </a:rPr>
              <a:t>function</a:t>
            </a:r>
            <a:r>
              <a:rPr sz="4250" b="1" spc="-1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4250" b="1" spc="125" dirty="0">
                <a:solidFill>
                  <a:srgbClr val="FFFFFF"/>
                </a:solidFill>
                <a:latin typeface="Arial Narrow"/>
                <a:cs typeface="Arial Narrow"/>
              </a:rPr>
              <a:t>specific  </a:t>
            </a:r>
            <a:r>
              <a:rPr sz="4250" b="1" spc="229" dirty="0">
                <a:solidFill>
                  <a:srgbClr val="FFFFFF"/>
                </a:solidFill>
                <a:latin typeface="Arial Narrow"/>
                <a:cs typeface="Arial Narrow"/>
              </a:rPr>
              <a:t>arguments</a:t>
            </a:r>
            <a:endParaRPr sz="425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72545" y="5051984"/>
            <a:ext cx="4400550" cy="3053715"/>
          </a:xfrm>
          <a:custGeom>
            <a:avLst/>
            <a:gdLst/>
            <a:ahLst/>
            <a:cxnLst/>
            <a:rect l="l" t="t" r="r" b="b"/>
            <a:pathLst>
              <a:path w="4400550" h="3053715">
                <a:moveTo>
                  <a:pt x="0" y="0"/>
                </a:moveTo>
                <a:lnTo>
                  <a:pt x="332122" y="591931"/>
                </a:lnTo>
                <a:lnTo>
                  <a:pt x="306249" y="636798"/>
                </a:lnTo>
                <a:lnTo>
                  <a:pt x="287028" y="685495"/>
                </a:lnTo>
                <a:lnTo>
                  <a:pt x="275057" y="737393"/>
                </a:lnTo>
                <a:lnTo>
                  <a:pt x="270934" y="791860"/>
                </a:lnTo>
                <a:lnTo>
                  <a:pt x="270934" y="2696907"/>
                </a:lnTo>
                <a:lnTo>
                  <a:pt x="274187" y="2745259"/>
                </a:lnTo>
                <a:lnTo>
                  <a:pt x="283663" y="2791633"/>
                </a:lnTo>
                <a:lnTo>
                  <a:pt x="298937" y="2835607"/>
                </a:lnTo>
                <a:lnTo>
                  <a:pt x="319585" y="2876755"/>
                </a:lnTo>
                <a:lnTo>
                  <a:pt x="345183" y="2914651"/>
                </a:lnTo>
                <a:lnTo>
                  <a:pt x="375304" y="2948873"/>
                </a:lnTo>
                <a:lnTo>
                  <a:pt x="409526" y="2978995"/>
                </a:lnTo>
                <a:lnTo>
                  <a:pt x="447423" y="3004592"/>
                </a:lnTo>
                <a:lnTo>
                  <a:pt x="488570" y="3025240"/>
                </a:lnTo>
                <a:lnTo>
                  <a:pt x="532544" y="3040515"/>
                </a:lnTo>
                <a:lnTo>
                  <a:pt x="578919" y="3049991"/>
                </a:lnTo>
                <a:lnTo>
                  <a:pt x="627270" y="3053244"/>
                </a:lnTo>
                <a:lnTo>
                  <a:pt x="4043719" y="3053244"/>
                </a:lnTo>
                <a:lnTo>
                  <a:pt x="4092072" y="3049991"/>
                </a:lnTo>
                <a:lnTo>
                  <a:pt x="4138449" y="3040515"/>
                </a:lnTo>
                <a:lnTo>
                  <a:pt x="4182423" y="3025240"/>
                </a:lnTo>
                <a:lnTo>
                  <a:pt x="4223572" y="3004592"/>
                </a:lnTo>
                <a:lnTo>
                  <a:pt x="4261470" y="2978995"/>
                </a:lnTo>
                <a:lnTo>
                  <a:pt x="4295692" y="2948873"/>
                </a:lnTo>
                <a:lnTo>
                  <a:pt x="4325814" y="2914651"/>
                </a:lnTo>
                <a:lnTo>
                  <a:pt x="4351412" y="2876755"/>
                </a:lnTo>
                <a:lnTo>
                  <a:pt x="4372061" y="2835607"/>
                </a:lnTo>
                <a:lnTo>
                  <a:pt x="4387335" y="2791633"/>
                </a:lnTo>
                <a:lnTo>
                  <a:pt x="4396811" y="2745259"/>
                </a:lnTo>
                <a:lnTo>
                  <a:pt x="4400064" y="2696907"/>
                </a:lnTo>
                <a:lnTo>
                  <a:pt x="4400064" y="791860"/>
                </a:lnTo>
                <a:lnTo>
                  <a:pt x="4396811" y="743509"/>
                </a:lnTo>
                <a:lnTo>
                  <a:pt x="4387335" y="697134"/>
                </a:lnTo>
                <a:lnTo>
                  <a:pt x="4372061" y="653160"/>
                </a:lnTo>
                <a:lnTo>
                  <a:pt x="4351412" y="612012"/>
                </a:lnTo>
                <a:lnTo>
                  <a:pt x="4325814" y="574115"/>
                </a:lnTo>
                <a:lnTo>
                  <a:pt x="4295692" y="539894"/>
                </a:lnTo>
                <a:lnTo>
                  <a:pt x="4261470" y="509772"/>
                </a:lnTo>
                <a:lnTo>
                  <a:pt x="4223572" y="484174"/>
                </a:lnTo>
                <a:lnTo>
                  <a:pt x="4182423" y="463526"/>
                </a:lnTo>
                <a:lnTo>
                  <a:pt x="4171513" y="459736"/>
                </a:lnTo>
                <a:lnTo>
                  <a:pt x="501293" y="459736"/>
                </a:lnTo>
                <a:lnTo>
                  <a:pt x="0" y="0"/>
                </a:lnTo>
                <a:close/>
              </a:path>
              <a:path w="4400550" h="3053715">
                <a:moveTo>
                  <a:pt x="4043719" y="435522"/>
                </a:moveTo>
                <a:lnTo>
                  <a:pt x="627270" y="435522"/>
                </a:lnTo>
                <a:lnTo>
                  <a:pt x="594328" y="437208"/>
                </a:lnTo>
                <a:lnTo>
                  <a:pt x="562320" y="442036"/>
                </a:lnTo>
                <a:lnTo>
                  <a:pt x="531293" y="449660"/>
                </a:lnTo>
                <a:lnTo>
                  <a:pt x="501293" y="459736"/>
                </a:lnTo>
                <a:lnTo>
                  <a:pt x="4171513" y="459736"/>
                </a:lnTo>
                <a:lnTo>
                  <a:pt x="4138449" y="448252"/>
                </a:lnTo>
                <a:lnTo>
                  <a:pt x="4092072" y="438775"/>
                </a:lnTo>
                <a:lnTo>
                  <a:pt x="4043719" y="435522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2545" y="5051983"/>
            <a:ext cx="4400550" cy="3053715"/>
          </a:xfrm>
          <a:custGeom>
            <a:avLst/>
            <a:gdLst/>
            <a:ahLst/>
            <a:cxnLst/>
            <a:rect l="l" t="t" r="r" b="b"/>
            <a:pathLst>
              <a:path w="4400550" h="3053715">
                <a:moveTo>
                  <a:pt x="0" y="0"/>
                </a:moveTo>
                <a:lnTo>
                  <a:pt x="332123" y="591932"/>
                </a:lnTo>
                <a:lnTo>
                  <a:pt x="306250" y="636798"/>
                </a:lnTo>
                <a:lnTo>
                  <a:pt x="287029" y="685495"/>
                </a:lnTo>
                <a:lnTo>
                  <a:pt x="275057" y="737393"/>
                </a:lnTo>
                <a:lnTo>
                  <a:pt x="270934" y="791860"/>
                </a:lnTo>
                <a:lnTo>
                  <a:pt x="270934" y="2696907"/>
                </a:lnTo>
                <a:lnTo>
                  <a:pt x="274187" y="2745259"/>
                </a:lnTo>
                <a:lnTo>
                  <a:pt x="283663" y="2791634"/>
                </a:lnTo>
                <a:lnTo>
                  <a:pt x="298937" y="2835608"/>
                </a:lnTo>
                <a:lnTo>
                  <a:pt x="319585" y="2876755"/>
                </a:lnTo>
                <a:lnTo>
                  <a:pt x="345183" y="2914652"/>
                </a:lnTo>
                <a:lnTo>
                  <a:pt x="375304" y="2948874"/>
                </a:lnTo>
                <a:lnTo>
                  <a:pt x="409526" y="2978995"/>
                </a:lnTo>
                <a:lnTo>
                  <a:pt x="447423" y="3004593"/>
                </a:lnTo>
                <a:lnTo>
                  <a:pt x="488571" y="3025241"/>
                </a:lnTo>
                <a:lnTo>
                  <a:pt x="532544" y="3040515"/>
                </a:lnTo>
                <a:lnTo>
                  <a:pt x="578919" y="3049991"/>
                </a:lnTo>
                <a:lnTo>
                  <a:pt x="627271" y="3053244"/>
                </a:lnTo>
                <a:lnTo>
                  <a:pt x="4043725" y="3053244"/>
                </a:lnTo>
                <a:lnTo>
                  <a:pt x="4092076" y="3049991"/>
                </a:lnTo>
                <a:lnTo>
                  <a:pt x="4138451" y="3040515"/>
                </a:lnTo>
                <a:lnTo>
                  <a:pt x="4182425" y="3025241"/>
                </a:lnTo>
                <a:lnTo>
                  <a:pt x="4223572" y="3004593"/>
                </a:lnTo>
                <a:lnTo>
                  <a:pt x="4261469" y="2978995"/>
                </a:lnTo>
                <a:lnTo>
                  <a:pt x="4295691" y="2948874"/>
                </a:lnTo>
                <a:lnTo>
                  <a:pt x="4325813" y="2914652"/>
                </a:lnTo>
                <a:lnTo>
                  <a:pt x="4351411" y="2876755"/>
                </a:lnTo>
                <a:lnTo>
                  <a:pt x="4372059" y="2835608"/>
                </a:lnTo>
                <a:lnTo>
                  <a:pt x="4387333" y="2791634"/>
                </a:lnTo>
                <a:lnTo>
                  <a:pt x="4396809" y="2745259"/>
                </a:lnTo>
                <a:lnTo>
                  <a:pt x="4400062" y="2696907"/>
                </a:lnTo>
                <a:lnTo>
                  <a:pt x="4400062" y="791860"/>
                </a:lnTo>
                <a:lnTo>
                  <a:pt x="4396809" y="743508"/>
                </a:lnTo>
                <a:lnTo>
                  <a:pt x="4387333" y="697134"/>
                </a:lnTo>
                <a:lnTo>
                  <a:pt x="4372058" y="653160"/>
                </a:lnTo>
                <a:lnTo>
                  <a:pt x="4351410" y="612012"/>
                </a:lnTo>
                <a:lnTo>
                  <a:pt x="4325813" y="574115"/>
                </a:lnTo>
                <a:lnTo>
                  <a:pt x="4295691" y="539894"/>
                </a:lnTo>
                <a:lnTo>
                  <a:pt x="4261469" y="509772"/>
                </a:lnTo>
                <a:lnTo>
                  <a:pt x="4223572" y="484175"/>
                </a:lnTo>
                <a:lnTo>
                  <a:pt x="4182425" y="463526"/>
                </a:lnTo>
                <a:lnTo>
                  <a:pt x="4138451" y="448252"/>
                </a:lnTo>
                <a:lnTo>
                  <a:pt x="4092076" y="438776"/>
                </a:lnTo>
                <a:lnTo>
                  <a:pt x="4043725" y="435523"/>
                </a:lnTo>
                <a:lnTo>
                  <a:pt x="627271" y="435523"/>
                </a:lnTo>
                <a:lnTo>
                  <a:pt x="594329" y="437209"/>
                </a:lnTo>
                <a:lnTo>
                  <a:pt x="562320" y="442036"/>
                </a:lnTo>
                <a:lnTo>
                  <a:pt x="531293" y="449660"/>
                </a:lnTo>
                <a:lnTo>
                  <a:pt x="501293" y="459737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34701" y="6091826"/>
            <a:ext cx="3153410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09" marR="5080" indent="-398145">
              <a:lnSpc>
                <a:spcPts val="5360"/>
              </a:lnSpc>
              <a:spcBef>
                <a:spcPts val="100"/>
              </a:spcBef>
            </a:pPr>
            <a:r>
              <a:rPr sz="4250" b="1" spc="265" dirty="0">
                <a:solidFill>
                  <a:srgbClr val="FFFFFF"/>
                </a:solidFill>
                <a:latin typeface="Arial Narrow"/>
                <a:cs typeface="Arial Narrow"/>
              </a:rPr>
              <a:t>data </a:t>
            </a:r>
            <a:r>
              <a:rPr sz="4250" b="1" spc="270" dirty="0">
                <a:solidFill>
                  <a:srgbClr val="FFFFFF"/>
                </a:solidFill>
                <a:latin typeface="Arial Narrow"/>
                <a:cs typeface="Arial Narrow"/>
              </a:rPr>
              <a:t>frame</a:t>
            </a:r>
            <a:r>
              <a:rPr sz="4250" b="1" spc="-5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4250" b="1" spc="270" dirty="0">
                <a:solidFill>
                  <a:srgbClr val="FFFFFF"/>
                </a:solidFill>
                <a:latin typeface="Arial Narrow"/>
                <a:cs typeface="Arial Narrow"/>
              </a:rPr>
              <a:t>to  </a:t>
            </a:r>
            <a:r>
              <a:rPr sz="4250" b="1" spc="229" dirty="0">
                <a:solidFill>
                  <a:srgbClr val="FFFFFF"/>
                </a:solidFill>
                <a:latin typeface="Arial Narrow"/>
                <a:cs typeface="Arial Narrow"/>
              </a:rPr>
              <a:t>transform</a:t>
            </a:r>
            <a:endParaRPr sz="4250">
              <a:latin typeface="Arial Narrow"/>
              <a:cs typeface="Arial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01263" y="4328888"/>
            <a:ext cx="4638675" cy="3786504"/>
          </a:xfrm>
          <a:custGeom>
            <a:avLst/>
            <a:gdLst/>
            <a:ahLst/>
            <a:cxnLst/>
            <a:rect l="l" t="t" r="r" b="b"/>
            <a:pathLst>
              <a:path w="4638675" h="3786504">
                <a:moveTo>
                  <a:pt x="4282264" y="1168485"/>
                </a:moveTo>
                <a:lnTo>
                  <a:pt x="356336" y="1168485"/>
                </a:lnTo>
                <a:lnTo>
                  <a:pt x="307985" y="1171738"/>
                </a:lnTo>
                <a:lnTo>
                  <a:pt x="261610" y="1181214"/>
                </a:lnTo>
                <a:lnTo>
                  <a:pt x="217636" y="1196489"/>
                </a:lnTo>
                <a:lnTo>
                  <a:pt x="176489" y="1217137"/>
                </a:lnTo>
                <a:lnTo>
                  <a:pt x="138592" y="1242734"/>
                </a:lnTo>
                <a:lnTo>
                  <a:pt x="104370" y="1272856"/>
                </a:lnTo>
                <a:lnTo>
                  <a:pt x="74248" y="1307078"/>
                </a:lnTo>
                <a:lnTo>
                  <a:pt x="48651" y="1344975"/>
                </a:lnTo>
                <a:lnTo>
                  <a:pt x="28003" y="1386122"/>
                </a:lnTo>
                <a:lnTo>
                  <a:pt x="12729" y="1430096"/>
                </a:lnTo>
                <a:lnTo>
                  <a:pt x="3253" y="1476471"/>
                </a:lnTo>
                <a:lnTo>
                  <a:pt x="0" y="1524822"/>
                </a:lnTo>
                <a:lnTo>
                  <a:pt x="0" y="3429869"/>
                </a:lnTo>
                <a:lnTo>
                  <a:pt x="3253" y="3478221"/>
                </a:lnTo>
                <a:lnTo>
                  <a:pt x="12729" y="3524596"/>
                </a:lnTo>
                <a:lnTo>
                  <a:pt x="28003" y="3568570"/>
                </a:lnTo>
                <a:lnTo>
                  <a:pt x="48651" y="3609717"/>
                </a:lnTo>
                <a:lnTo>
                  <a:pt x="74248" y="3647614"/>
                </a:lnTo>
                <a:lnTo>
                  <a:pt x="104370" y="3681836"/>
                </a:lnTo>
                <a:lnTo>
                  <a:pt x="138592" y="3711958"/>
                </a:lnTo>
                <a:lnTo>
                  <a:pt x="176489" y="3737555"/>
                </a:lnTo>
                <a:lnTo>
                  <a:pt x="217636" y="3758203"/>
                </a:lnTo>
                <a:lnTo>
                  <a:pt x="261610" y="3773478"/>
                </a:lnTo>
                <a:lnTo>
                  <a:pt x="307985" y="3782954"/>
                </a:lnTo>
                <a:lnTo>
                  <a:pt x="356336" y="3786207"/>
                </a:lnTo>
                <a:lnTo>
                  <a:pt x="4282264" y="3786207"/>
                </a:lnTo>
                <a:lnTo>
                  <a:pt x="4330616" y="3782954"/>
                </a:lnTo>
                <a:lnTo>
                  <a:pt x="4376991" y="3773478"/>
                </a:lnTo>
                <a:lnTo>
                  <a:pt x="4420964" y="3758203"/>
                </a:lnTo>
                <a:lnTo>
                  <a:pt x="4462112" y="3737555"/>
                </a:lnTo>
                <a:lnTo>
                  <a:pt x="4500009" y="3711958"/>
                </a:lnTo>
                <a:lnTo>
                  <a:pt x="4534231" y="3681836"/>
                </a:lnTo>
                <a:lnTo>
                  <a:pt x="4564352" y="3647614"/>
                </a:lnTo>
                <a:lnTo>
                  <a:pt x="4589950" y="3609717"/>
                </a:lnTo>
                <a:lnTo>
                  <a:pt x="4610598" y="3568570"/>
                </a:lnTo>
                <a:lnTo>
                  <a:pt x="4625873" y="3524596"/>
                </a:lnTo>
                <a:lnTo>
                  <a:pt x="4635349" y="3478221"/>
                </a:lnTo>
                <a:lnTo>
                  <a:pt x="4638602" y="3429869"/>
                </a:lnTo>
                <a:lnTo>
                  <a:pt x="4638602" y="1524822"/>
                </a:lnTo>
                <a:lnTo>
                  <a:pt x="4635349" y="1476471"/>
                </a:lnTo>
                <a:lnTo>
                  <a:pt x="4625873" y="1430096"/>
                </a:lnTo>
                <a:lnTo>
                  <a:pt x="4610598" y="1386122"/>
                </a:lnTo>
                <a:lnTo>
                  <a:pt x="4589950" y="1344975"/>
                </a:lnTo>
                <a:lnTo>
                  <a:pt x="4564353" y="1307078"/>
                </a:lnTo>
                <a:lnTo>
                  <a:pt x="4534231" y="1272856"/>
                </a:lnTo>
                <a:lnTo>
                  <a:pt x="4500009" y="1242734"/>
                </a:lnTo>
                <a:lnTo>
                  <a:pt x="4462112" y="1217137"/>
                </a:lnTo>
                <a:lnTo>
                  <a:pt x="4420965" y="1196489"/>
                </a:lnTo>
                <a:lnTo>
                  <a:pt x="4376991" y="1181214"/>
                </a:lnTo>
                <a:lnTo>
                  <a:pt x="4330616" y="1171738"/>
                </a:lnTo>
                <a:lnTo>
                  <a:pt x="4282264" y="1168485"/>
                </a:lnTo>
                <a:close/>
              </a:path>
              <a:path w="4638675" h="3786504">
                <a:moveTo>
                  <a:pt x="3243683" y="0"/>
                </a:moveTo>
                <a:lnTo>
                  <a:pt x="3138974" y="1168485"/>
                </a:lnTo>
                <a:lnTo>
                  <a:pt x="3348392" y="1168485"/>
                </a:lnTo>
                <a:lnTo>
                  <a:pt x="3243683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1263" y="4328888"/>
            <a:ext cx="4638675" cy="3786504"/>
          </a:xfrm>
          <a:custGeom>
            <a:avLst/>
            <a:gdLst/>
            <a:ahLst/>
            <a:cxnLst/>
            <a:rect l="l" t="t" r="r" b="b"/>
            <a:pathLst>
              <a:path w="4638675" h="3786504">
                <a:moveTo>
                  <a:pt x="3243683" y="0"/>
                </a:moveTo>
                <a:lnTo>
                  <a:pt x="3138974" y="1168485"/>
                </a:lnTo>
                <a:lnTo>
                  <a:pt x="356337" y="1168485"/>
                </a:lnTo>
                <a:lnTo>
                  <a:pt x="307985" y="1171738"/>
                </a:lnTo>
                <a:lnTo>
                  <a:pt x="261610" y="1181214"/>
                </a:lnTo>
                <a:lnTo>
                  <a:pt x="217637" y="1196489"/>
                </a:lnTo>
                <a:lnTo>
                  <a:pt x="176489" y="1217137"/>
                </a:lnTo>
                <a:lnTo>
                  <a:pt x="138592" y="1242734"/>
                </a:lnTo>
                <a:lnTo>
                  <a:pt x="104370" y="1272856"/>
                </a:lnTo>
                <a:lnTo>
                  <a:pt x="74249" y="1307078"/>
                </a:lnTo>
                <a:lnTo>
                  <a:pt x="48651" y="1344975"/>
                </a:lnTo>
                <a:lnTo>
                  <a:pt x="28003" y="1386122"/>
                </a:lnTo>
                <a:lnTo>
                  <a:pt x="12729" y="1430096"/>
                </a:lnTo>
                <a:lnTo>
                  <a:pt x="3253" y="1476471"/>
                </a:lnTo>
                <a:lnTo>
                  <a:pt x="0" y="1524823"/>
                </a:lnTo>
                <a:lnTo>
                  <a:pt x="0" y="3429870"/>
                </a:lnTo>
                <a:lnTo>
                  <a:pt x="3253" y="3478222"/>
                </a:lnTo>
                <a:lnTo>
                  <a:pt x="12729" y="3524597"/>
                </a:lnTo>
                <a:lnTo>
                  <a:pt x="28003" y="3568570"/>
                </a:lnTo>
                <a:lnTo>
                  <a:pt x="48651" y="3609718"/>
                </a:lnTo>
                <a:lnTo>
                  <a:pt x="74249" y="3647614"/>
                </a:lnTo>
                <a:lnTo>
                  <a:pt x="104370" y="3681836"/>
                </a:lnTo>
                <a:lnTo>
                  <a:pt x="138592" y="3711958"/>
                </a:lnTo>
                <a:lnTo>
                  <a:pt x="176489" y="3737555"/>
                </a:lnTo>
                <a:lnTo>
                  <a:pt x="217637" y="3758203"/>
                </a:lnTo>
                <a:lnTo>
                  <a:pt x="261610" y="3773478"/>
                </a:lnTo>
                <a:lnTo>
                  <a:pt x="307985" y="3782954"/>
                </a:lnTo>
                <a:lnTo>
                  <a:pt x="356337" y="3786207"/>
                </a:lnTo>
                <a:lnTo>
                  <a:pt x="4282265" y="3786207"/>
                </a:lnTo>
                <a:lnTo>
                  <a:pt x="4330616" y="3782954"/>
                </a:lnTo>
                <a:lnTo>
                  <a:pt x="4376991" y="3773478"/>
                </a:lnTo>
                <a:lnTo>
                  <a:pt x="4420965" y="3758203"/>
                </a:lnTo>
                <a:lnTo>
                  <a:pt x="4462112" y="3737555"/>
                </a:lnTo>
                <a:lnTo>
                  <a:pt x="4500009" y="3711958"/>
                </a:lnTo>
                <a:lnTo>
                  <a:pt x="4534231" y="3681836"/>
                </a:lnTo>
                <a:lnTo>
                  <a:pt x="4564353" y="3647614"/>
                </a:lnTo>
                <a:lnTo>
                  <a:pt x="4589950" y="3609718"/>
                </a:lnTo>
                <a:lnTo>
                  <a:pt x="4610598" y="3568570"/>
                </a:lnTo>
                <a:lnTo>
                  <a:pt x="4625873" y="3524597"/>
                </a:lnTo>
                <a:lnTo>
                  <a:pt x="4635349" y="3478222"/>
                </a:lnTo>
                <a:lnTo>
                  <a:pt x="4638602" y="3429870"/>
                </a:lnTo>
                <a:lnTo>
                  <a:pt x="4638602" y="1524823"/>
                </a:lnTo>
                <a:lnTo>
                  <a:pt x="4635349" y="1476471"/>
                </a:lnTo>
                <a:lnTo>
                  <a:pt x="4625873" y="1430096"/>
                </a:lnTo>
                <a:lnTo>
                  <a:pt x="4610598" y="1386122"/>
                </a:lnTo>
                <a:lnTo>
                  <a:pt x="4589950" y="1344975"/>
                </a:lnTo>
                <a:lnTo>
                  <a:pt x="4564353" y="1307078"/>
                </a:lnTo>
                <a:lnTo>
                  <a:pt x="4534231" y="1272856"/>
                </a:lnTo>
                <a:lnTo>
                  <a:pt x="4500009" y="1242734"/>
                </a:lnTo>
                <a:lnTo>
                  <a:pt x="4462113" y="1217137"/>
                </a:lnTo>
                <a:lnTo>
                  <a:pt x="4420965" y="1196489"/>
                </a:lnTo>
                <a:lnTo>
                  <a:pt x="4376991" y="1181214"/>
                </a:lnTo>
                <a:lnTo>
                  <a:pt x="4330617" y="1171738"/>
                </a:lnTo>
                <a:lnTo>
                  <a:pt x="4282265" y="1168485"/>
                </a:lnTo>
                <a:lnTo>
                  <a:pt x="3348392" y="1168485"/>
                </a:lnTo>
                <a:lnTo>
                  <a:pt x="3243683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49507" y="6437365"/>
            <a:ext cx="33381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235" dirty="0">
                <a:solidFill>
                  <a:srgbClr val="FFFFFF"/>
                </a:solidFill>
                <a:latin typeface="Arial Narrow"/>
                <a:cs typeface="Arial Narrow"/>
              </a:rPr>
              <a:t>dplyr</a:t>
            </a:r>
            <a:r>
              <a:rPr sz="4250" b="1" spc="-1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4250" b="1" spc="220" dirty="0">
                <a:solidFill>
                  <a:srgbClr val="FFFFFF"/>
                </a:solidFill>
                <a:latin typeface="Arial Narrow"/>
                <a:cs typeface="Arial Narrow"/>
              </a:rPr>
              <a:t>function</a:t>
            </a:r>
            <a:endParaRPr sz="425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154590" y="940150"/>
            <a:ext cx="380174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95" dirty="0">
                <a:solidFill>
                  <a:srgbClr val="000000"/>
                </a:solidFill>
                <a:latin typeface="Calibri"/>
                <a:cs typeface="Calibri"/>
              </a:rPr>
              <a:t>mu</a:t>
            </a:r>
            <a:r>
              <a:rPr b="0" spc="-15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spc="8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10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e()</a:t>
            </a:r>
          </a:p>
        </p:txBody>
      </p:sp>
      <p:sp>
        <p:nvSpPr>
          <p:cNvPr id="16" name="object 16"/>
          <p:cNvSpPr/>
          <p:nvPr/>
        </p:nvSpPr>
        <p:spPr>
          <a:xfrm>
            <a:off x="2685782" y="4357982"/>
            <a:ext cx="4512310" cy="638810"/>
          </a:xfrm>
          <a:custGeom>
            <a:avLst/>
            <a:gdLst/>
            <a:ahLst/>
            <a:cxnLst/>
            <a:rect l="l" t="t" r="r" b="b"/>
            <a:pathLst>
              <a:path w="4512309" h="638810">
                <a:moveTo>
                  <a:pt x="0" y="0"/>
                </a:moveTo>
                <a:lnTo>
                  <a:pt x="0" y="638724"/>
                </a:lnTo>
                <a:lnTo>
                  <a:pt x="4511904" y="638724"/>
                </a:lnTo>
                <a:lnTo>
                  <a:pt x="4511904" y="496319"/>
                </a:lnTo>
                <a:lnTo>
                  <a:pt x="4511904" y="391611"/>
                </a:lnTo>
              </a:path>
            </a:pathLst>
          </a:custGeom>
          <a:ln w="209417">
            <a:solidFill>
              <a:srgbClr val="78A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8169" y="4075268"/>
            <a:ext cx="779145" cy="779145"/>
          </a:xfrm>
          <a:custGeom>
            <a:avLst/>
            <a:gdLst/>
            <a:ahLst/>
            <a:cxnLst/>
            <a:rect l="l" t="t" r="r" b="b"/>
            <a:pathLst>
              <a:path w="779145" h="779145">
                <a:moveTo>
                  <a:pt x="389516" y="0"/>
                </a:moveTo>
                <a:lnTo>
                  <a:pt x="0" y="779033"/>
                </a:lnTo>
                <a:lnTo>
                  <a:pt x="779033" y="779033"/>
                </a:lnTo>
                <a:lnTo>
                  <a:pt x="389516" y="0"/>
                </a:lnTo>
                <a:close/>
              </a:path>
            </a:pathLst>
          </a:custGeom>
          <a:solidFill>
            <a:srgbClr val="78A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3033" y="3647296"/>
            <a:ext cx="18358485" cy="1661160"/>
          </a:xfrm>
          <a:custGeom>
            <a:avLst/>
            <a:gdLst/>
            <a:ahLst/>
            <a:cxnLst/>
            <a:rect l="l" t="t" r="r" b="b"/>
            <a:pathLst>
              <a:path w="18358485" h="1661160">
                <a:moveTo>
                  <a:pt x="0" y="0"/>
                </a:moveTo>
                <a:lnTo>
                  <a:pt x="18358035" y="0"/>
                </a:lnTo>
                <a:lnTo>
                  <a:pt x="18358035" y="1660911"/>
                </a:lnTo>
                <a:lnTo>
                  <a:pt x="0" y="1660911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3033" y="3647296"/>
            <a:ext cx="18358485" cy="1661160"/>
          </a:xfrm>
          <a:custGeom>
            <a:avLst/>
            <a:gdLst/>
            <a:ahLst/>
            <a:cxnLst/>
            <a:rect l="l" t="t" r="r" b="b"/>
            <a:pathLst>
              <a:path w="18358485" h="1661160">
                <a:moveTo>
                  <a:pt x="0" y="0"/>
                </a:moveTo>
                <a:lnTo>
                  <a:pt x="18358037" y="0"/>
                </a:lnTo>
                <a:lnTo>
                  <a:pt x="18358037" y="1660911"/>
                </a:lnTo>
                <a:lnTo>
                  <a:pt x="0" y="1660911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8267" y="2330774"/>
            <a:ext cx="12881610" cy="1990089"/>
          </a:xfrm>
          <a:prstGeom prst="rect">
            <a:avLst/>
          </a:prstGeom>
        </p:spPr>
        <p:txBody>
          <a:bodyPr vert="horz" wrap="square" lIns="0" tIns="359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30"/>
              </a:spcBef>
            </a:pPr>
            <a:r>
              <a:rPr sz="4950" spc="-225" dirty="0">
                <a:latin typeface="Tahoma"/>
                <a:cs typeface="Tahoma"/>
              </a:rPr>
              <a:t>Create </a:t>
            </a:r>
            <a:r>
              <a:rPr sz="4950" spc="-195" dirty="0">
                <a:latin typeface="Tahoma"/>
                <a:cs typeface="Tahoma"/>
              </a:rPr>
              <a:t>new</a:t>
            </a:r>
            <a:r>
              <a:rPr sz="4950" spc="-900" dirty="0">
                <a:latin typeface="Tahoma"/>
                <a:cs typeface="Tahoma"/>
              </a:rPr>
              <a:t> </a:t>
            </a:r>
            <a:r>
              <a:rPr sz="4950" spc="-150" dirty="0">
                <a:latin typeface="Tahoma"/>
                <a:cs typeface="Tahoma"/>
              </a:rPr>
              <a:t>columns.</a:t>
            </a:r>
            <a:endParaRPr sz="4950">
              <a:latin typeface="Tahoma"/>
              <a:cs typeface="Tahoma"/>
            </a:endParaRPr>
          </a:p>
          <a:p>
            <a:pPr marL="169545">
              <a:lnSpc>
                <a:spcPct val="100000"/>
              </a:lnSpc>
              <a:spcBef>
                <a:spcPts val="2170"/>
              </a:spcBef>
            </a:pPr>
            <a:r>
              <a:rPr sz="3850" spc="10" dirty="0">
                <a:latin typeface="Courier New"/>
                <a:cs typeface="Courier New"/>
              </a:rPr>
              <a:t>gapminder %&gt;% mutate(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gpd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= 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gdpPercap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*</a:t>
            </a:r>
            <a:r>
              <a:rPr sz="3850" spc="-3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pop</a:t>
            </a:r>
            <a:r>
              <a:rPr sz="3850" spc="15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54590" y="940150"/>
            <a:ext cx="380174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95" dirty="0">
                <a:solidFill>
                  <a:srgbClr val="000000"/>
                </a:solidFill>
                <a:latin typeface="Calibri"/>
                <a:cs typeface="Calibri"/>
              </a:rPr>
              <a:t>mu</a:t>
            </a:r>
            <a:r>
              <a:rPr b="0" spc="-15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spc="8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10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e()</a:t>
            </a:r>
          </a:p>
        </p:txBody>
      </p:sp>
      <p:sp>
        <p:nvSpPr>
          <p:cNvPr id="7" name="object 7"/>
          <p:cNvSpPr/>
          <p:nvPr/>
        </p:nvSpPr>
        <p:spPr>
          <a:xfrm>
            <a:off x="5601648" y="4396731"/>
            <a:ext cx="5147310" cy="3412490"/>
          </a:xfrm>
          <a:custGeom>
            <a:avLst/>
            <a:gdLst/>
            <a:ahLst/>
            <a:cxnLst/>
            <a:rect l="l" t="t" r="r" b="b"/>
            <a:pathLst>
              <a:path w="5147309" h="3412490">
                <a:moveTo>
                  <a:pt x="4790756" y="1100097"/>
                </a:moveTo>
                <a:lnTo>
                  <a:pt x="356336" y="1100097"/>
                </a:lnTo>
                <a:lnTo>
                  <a:pt x="307985" y="1103350"/>
                </a:lnTo>
                <a:lnTo>
                  <a:pt x="261610" y="1112826"/>
                </a:lnTo>
                <a:lnTo>
                  <a:pt x="217636" y="1128100"/>
                </a:lnTo>
                <a:lnTo>
                  <a:pt x="176489" y="1148749"/>
                </a:lnTo>
                <a:lnTo>
                  <a:pt x="138592" y="1174346"/>
                </a:lnTo>
                <a:lnTo>
                  <a:pt x="104370" y="1204468"/>
                </a:lnTo>
                <a:lnTo>
                  <a:pt x="74248" y="1238689"/>
                </a:lnTo>
                <a:lnTo>
                  <a:pt x="48651" y="1276586"/>
                </a:lnTo>
                <a:lnTo>
                  <a:pt x="28003" y="1317734"/>
                </a:lnTo>
                <a:lnTo>
                  <a:pt x="12729" y="1361707"/>
                </a:lnTo>
                <a:lnTo>
                  <a:pt x="3253" y="1408082"/>
                </a:lnTo>
                <a:lnTo>
                  <a:pt x="0" y="1456434"/>
                </a:lnTo>
                <a:lnTo>
                  <a:pt x="0" y="3055861"/>
                </a:lnTo>
                <a:lnTo>
                  <a:pt x="3253" y="3104213"/>
                </a:lnTo>
                <a:lnTo>
                  <a:pt x="12729" y="3150588"/>
                </a:lnTo>
                <a:lnTo>
                  <a:pt x="28003" y="3194562"/>
                </a:lnTo>
                <a:lnTo>
                  <a:pt x="48651" y="3235710"/>
                </a:lnTo>
                <a:lnTo>
                  <a:pt x="74248" y="3273607"/>
                </a:lnTo>
                <a:lnTo>
                  <a:pt x="104370" y="3307828"/>
                </a:lnTo>
                <a:lnTo>
                  <a:pt x="138592" y="3337950"/>
                </a:lnTo>
                <a:lnTo>
                  <a:pt x="176489" y="3363548"/>
                </a:lnTo>
                <a:lnTo>
                  <a:pt x="217636" y="3384196"/>
                </a:lnTo>
                <a:lnTo>
                  <a:pt x="261610" y="3399470"/>
                </a:lnTo>
                <a:lnTo>
                  <a:pt x="307985" y="3408946"/>
                </a:lnTo>
                <a:lnTo>
                  <a:pt x="356336" y="3412199"/>
                </a:lnTo>
                <a:lnTo>
                  <a:pt x="4790756" y="3412199"/>
                </a:lnTo>
                <a:lnTo>
                  <a:pt x="4839107" y="3408946"/>
                </a:lnTo>
                <a:lnTo>
                  <a:pt x="4885482" y="3399470"/>
                </a:lnTo>
                <a:lnTo>
                  <a:pt x="4929455" y="3384195"/>
                </a:lnTo>
                <a:lnTo>
                  <a:pt x="4970602" y="3363547"/>
                </a:lnTo>
                <a:lnTo>
                  <a:pt x="5008499" y="3337950"/>
                </a:lnTo>
                <a:lnTo>
                  <a:pt x="5042721" y="3307828"/>
                </a:lnTo>
                <a:lnTo>
                  <a:pt x="5072843" y="3273606"/>
                </a:lnTo>
                <a:lnTo>
                  <a:pt x="5098440" y="3235709"/>
                </a:lnTo>
                <a:lnTo>
                  <a:pt x="5119088" y="3194562"/>
                </a:lnTo>
                <a:lnTo>
                  <a:pt x="5134363" y="3150588"/>
                </a:lnTo>
                <a:lnTo>
                  <a:pt x="5143839" y="3104213"/>
                </a:lnTo>
                <a:lnTo>
                  <a:pt x="5147092" y="3055861"/>
                </a:lnTo>
                <a:lnTo>
                  <a:pt x="5147092" y="1456434"/>
                </a:lnTo>
                <a:lnTo>
                  <a:pt x="5143839" y="1408082"/>
                </a:lnTo>
                <a:lnTo>
                  <a:pt x="5134363" y="1361707"/>
                </a:lnTo>
                <a:lnTo>
                  <a:pt x="5119088" y="1317734"/>
                </a:lnTo>
                <a:lnTo>
                  <a:pt x="5098440" y="1276586"/>
                </a:lnTo>
                <a:lnTo>
                  <a:pt x="5072843" y="1238689"/>
                </a:lnTo>
                <a:lnTo>
                  <a:pt x="5042721" y="1204468"/>
                </a:lnTo>
                <a:lnTo>
                  <a:pt x="5008499" y="1174346"/>
                </a:lnTo>
                <a:lnTo>
                  <a:pt x="4970602" y="1148749"/>
                </a:lnTo>
                <a:lnTo>
                  <a:pt x="4929455" y="1128100"/>
                </a:lnTo>
                <a:lnTo>
                  <a:pt x="4885482" y="1112826"/>
                </a:lnTo>
                <a:lnTo>
                  <a:pt x="4839107" y="1103350"/>
                </a:lnTo>
                <a:lnTo>
                  <a:pt x="4790756" y="1100097"/>
                </a:lnTo>
                <a:close/>
              </a:path>
              <a:path w="5147309" h="3412490">
                <a:moveTo>
                  <a:pt x="2111518" y="0"/>
                </a:moveTo>
                <a:lnTo>
                  <a:pt x="2006810" y="1100097"/>
                </a:lnTo>
                <a:lnTo>
                  <a:pt x="2216227" y="1100097"/>
                </a:lnTo>
                <a:lnTo>
                  <a:pt x="2111518" y="0"/>
                </a:lnTo>
                <a:close/>
              </a:path>
            </a:pathLst>
          </a:custGeom>
          <a:solidFill>
            <a:srgbClr val="8EC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1648" y="4396731"/>
            <a:ext cx="5147310" cy="3412490"/>
          </a:xfrm>
          <a:custGeom>
            <a:avLst/>
            <a:gdLst/>
            <a:ahLst/>
            <a:cxnLst/>
            <a:rect l="l" t="t" r="r" b="b"/>
            <a:pathLst>
              <a:path w="5147309" h="3412490">
                <a:moveTo>
                  <a:pt x="2111518" y="0"/>
                </a:moveTo>
                <a:lnTo>
                  <a:pt x="2006810" y="1100097"/>
                </a:lnTo>
                <a:lnTo>
                  <a:pt x="356337" y="1100097"/>
                </a:lnTo>
                <a:lnTo>
                  <a:pt x="307985" y="1103350"/>
                </a:lnTo>
                <a:lnTo>
                  <a:pt x="261610" y="1112826"/>
                </a:lnTo>
                <a:lnTo>
                  <a:pt x="217637" y="1128100"/>
                </a:lnTo>
                <a:lnTo>
                  <a:pt x="176489" y="1148749"/>
                </a:lnTo>
                <a:lnTo>
                  <a:pt x="138592" y="1174346"/>
                </a:lnTo>
                <a:lnTo>
                  <a:pt x="104370" y="1204468"/>
                </a:lnTo>
                <a:lnTo>
                  <a:pt x="74249" y="1238689"/>
                </a:lnTo>
                <a:lnTo>
                  <a:pt x="48651" y="1276586"/>
                </a:lnTo>
                <a:lnTo>
                  <a:pt x="28003" y="1317734"/>
                </a:lnTo>
                <a:lnTo>
                  <a:pt x="12729" y="1361708"/>
                </a:lnTo>
                <a:lnTo>
                  <a:pt x="3253" y="1408082"/>
                </a:lnTo>
                <a:lnTo>
                  <a:pt x="0" y="1456434"/>
                </a:lnTo>
                <a:lnTo>
                  <a:pt x="0" y="3055861"/>
                </a:lnTo>
                <a:lnTo>
                  <a:pt x="3253" y="3104213"/>
                </a:lnTo>
                <a:lnTo>
                  <a:pt x="12729" y="3150588"/>
                </a:lnTo>
                <a:lnTo>
                  <a:pt x="28003" y="3194562"/>
                </a:lnTo>
                <a:lnTo>
                  <a:pt x="48651" y="3235710"/>
                </a:lnTo>
                <a:lnTo>
                  <a:pt x="74249" y="3273607"/>
                </a:lnTo>
                <a:lnTo>
                  <a:pt x="104370" y="3307828"/>
                </a:lnTo>
                <a:lnTo>
                  <a:pt x="138592" y="3337950"/>
                </a:lnTo>
                <a:lnTo>
                  <a:pt x="176489" y="3363548"/>
                </a:lnTo>
                <a:lnTo>
                  <a:pt x="217637" y="3384196"/>
                </a:lnTo>
                <a:lnTo>
                  <a:pt x="261610" y="3399470"/>
                </a:lnTo>
                <a:lnTo>
                  <a:pt x="307985" y="3408946"/>
                </a:lnTo>
                <a:lnTo>
                  <a:pt x="356337" y="3412199"/>
                </a:lnTo>
                <a:lnTo>
                  <a:pt x="4790756" y="3412199"/>
                </a:lnTo>
                <a:lnTo>
                  <a:pt x="4839108" y="3408946"/>
                </a:lnTo>
                <a:lnTo>
                  <a:pt x="4885483" y="3399470"/>
                </a:lnTo>
                <a:lnTo>
                  <a:pt x="4929457" y="3384196"/>
                </a:lnTo>
                <a:lnTo>
                  <a:pt x="4970604" y="3363548"/>
                </a:lnTo>
                <a:lnTo>
                  <a:pt x="5008501" y="3337950"/>
                </a:lnTo>
                <a:lnTo>
                  <a:pt x="5042723" y="3307828"/>
                </a:lnTo>
                <a:lnTo>
                  <a:pt x="5072845" y="3273607"/>
                </a:lnTo>
                <a:lnTo>
                  <a:pt x="5098442" y="3235710"/>
                </a:lnTo>
                <a:lnTo>
                  <a:pt x="5119090" y="3194562"/>
                </a:lnTo>
                <a:lnTo>
                  <a:pt x="5134365" y="3150588"/>
                </a:lnTo>
                <a:lnTo>
                  <a:pt x="5143841" y="3104213"/>
                </a:lnTo>
                <a:lnTo>
                  <a:pt x="5147094" y="3055861"/>
                </a:lnTo>
                <a:lnTo>
                  <a:pt x="5147094" y="1456434"/>
                </a:lnTo>
                <a:lnTo>
                  <a:pt x="5143841" y="1408082"/>
                </a:lnTo>
                <a:lnTo>
                  <a:pt x="5134365" y="1361708"/>
                </a:lnTo>
                <a:lnTo>
                  <a:pt x="5119091" y="1317734"/>
                </a:lnTo>
                <a:lnTo>
                  <a:pt x="5098442" y="1276586"/>
                </a:lnTo>
                <a:lnTo>
                  <a:pt x="5072845" y="1238689"/>
                </a:lnTo>
                <a:lnTo>
                  <a:pt x="5042723" y="1204468"/>
                </a:lnTo>
                <a:lnTo>
                  <a:pt x="5008502" y="1174346"/>
                </a:lnTo>
                <a:lnTo>
                  <a:pt x="4970605" y="1148749"/>
                </a:lnTo>
                <a:lnTo>
                  <a:pt x="4929457" y="1128100"/>
                </a:lnTo>
                <a:lnTo>
                  <a:pt x="4885483" y="1112826"/>
                </a:lnTo>
                <a:lnTo>
                  <a:pt x="4839108" y="1103350"/>
                </a:lnTo>
                <a:lnTo>
                  <a:pt x="4790756" y="1100097"/>
                </a:lnTo>
                <a:lnTo>
                  <a:pt x="2216227" y="1100097"/>
                </a:lnTo>
                <a:lnTo>
                  <a:pt x="2111518" y="0"/>
                </a:lnTo>
                <a:close/>
              </a:path>
            </a:pathLst>
          </a:custGeom>
          <a:ln w="10470">
            <a:solidFill>
              <a:srgbClr val="0B5D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18529" y="5955704"/>
            <a:ext cx="4304030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115">
              <a:lnSpc>
                <a:spcPts val="5360"/>
              </a:lnSpc>
              <a:spcBef>
                <a:spcPts val="100"/>
              </a:spcBef>
            </a:pPr>
            <a:r>
              <a:rPr sz="4250" b="1" spc="275" dirty="0">
                <a:solidFill>
                  <a:srgbClr val="FFFFFF"/>
                </a:solidFill>
                <a:latin typeface="Arial Narrow"/>
                <a:cs typeface="Arial Narrow"/>
              </a:rPr>
              <a:t>argument </a:t>
            </a:r>
            <a:r>
              <a:rPr sz="4250" b="1" spc="320" dirty="0">
                <a:solidFill>
                  <a:srgbClr val="FFFFFF"/>
                </a:solidFill>
                <a:latin typeface="Arial Narrow"/>
                <a:cs typeface="Arial Narrow"/>
              </a:rPr>
              <a:t>name</a:t>
            </a:r>
            <a:r>
              <a:rPr sz="4250" b="1" spc="-54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4250" b="1" spc="30" dirty="0">
                <a:solidFill>
                  <a:srgbClr val="FFFFFF"/>
                </a:solidFill>
                <a:latin typeface="Arial Narrow"/>
                <a:cs typeface="Arial Narrow"/>
              </a:rPr>
              <a:t>is  </a:t>
            </a:r>
            <a:r>
              <a:rPr sz="4250" b="1" spc="330" dirty="0">
                <a:solidFill>
                  <a:srgbClr val="FFFFFF"/>
                </a:solidFill>
                <a:latin typeface="Arial Narrow"/>
                <a:cs typeface="Arial Narrow"/>
              </a:rPr>
              <a:t>new </a:t>
            </a:r>
            <a:r>
              <a:rPr sz="4250" b="1" spc="229" dirty="0">
                <a:solidFill>
                  <a:srgbClr val="FFFFFF"/>
                </a:solidFill>
                <a:latin typeface="Arial Narrow"/>
                <a:cs typeface="Arial Narrow"/>
              </a:rPr>
              <a:t>column</a:t>
            </a:r>
            <a:r>
              <a:rPr sz="4250" b="1" spc="-6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4250" b="1" spc="320" dirty="0">
                <a:solidFill>
                  <a:srgbClr val="FFFFFF"/>
                </a:solidFill>
                <a:latin typeface="Arial Narrow"/>
                <a:cs typeface="Arial Narrow"/>
              </a:rPr>
              <a:t>name</a:t>
            </a:r>
            <a:endParaRPr sz="425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59195" y="4460051"/>
            <a:ext cx="5893435" cy="3412490"/>
          </a:xfrm>
          <a:custGeom>
            <a:avLst/>
            <a:gdLst/>
            <a:ahLst/>
            <a:cxnLst/>
            <a:rect l="l" t="t" r="r" b="b"/>
            <a:pathLst>
              <a:path w="5893434" h="3412490">
                <a:moveTo>
                  <a:pt x="5536480" y="1079155"/>
                </a:moveTo>
                <a:lnTo>
                  <a:pt x="356334" y="1079155"/>
                </a:lnTo>
                <a:lnTo>
                  <a:pt x="307981" y="1082408"/>
                </a:lnTo>
                <a:lnTo>
                  <a:pt x="261606" y="1091884"/>
                </a:lnTo>
                <a:lnTo>
                  <a:pt x="217632" y="1107159"/>
                </a:lnTo>
                <a:lnTo>
                  <a:pt x="176484" y="1127807"/>
                </a:lnTo>
                <a:lnTo>
                  <a:pt x="138588" y="1153404"/>
                </a:lnTo>
                <a:lnTo>
                  <a:pt x="104367" y="1183526"/>
                </a:lnTo>
                <a:lnTo>
                  <a:pt x="74246" y="1217747"/>
                </a:lnTo>
                <a:lnTo>
                  <a:pt x="48649" y="1255644"/>
                </a:lnTo>
                <a:lnTo>
                  <a:pt x="28002" y="1296792"/>
                </a:lnTo>
                <a:lnTo>
                  <a:pt x="12728" y="1340765"/>
                </a:lnTo>
                <a:lnTo>
                  <a:pt x="3252" y="1387140"/>
                </a:lnTo>
                <a:lnTo>
                  <a:pt x="0" y="1435492"/>
                </a:lnTo>
                <a:lnTo>
                  <a:pt x="0" y="3055861"/>
                </a:lnTo>
                <a:lnTo>
                  <a:pt x="3252" y="3104213"/>
                </a:lnTo>
                <a:lnTo>
                  <a:pt x="12728" y="3150588"/>
                </a:lnTo>
                <a:lnTo>
                  <a:pt x="28002" y="3194562"/>
                </a:lnTo>
                <a:lnTo>
                  <a:pt x="48649" y="3235710"/>
                </a:lnTo>
                <a:lnTo>
                  <a:pt x="74246" y="3273607"/>
                </a:lnTo>
                <a:lnTo>
                  <a:pt x="104367" y="3307828"/>
                </a:lnTo>
                <a:lnTo>
                  <a:pt x="138588" y="3337950"/>
                </a:lnTo>
                <a:lnTo>
                  <a:pt x="176484" y="3363548"/>
                </a:lnTo>
                <a:lnTo>
                  <a:pt x="217632" y="3384196"/>
                </a:lnTo>
                <a:lnTo>
                  <a:pt x="261606" y="3399470"/>
                </a:lnTo>
                <a:lnTo>
                  <a:pt x="307981" y="3408946"/>
                </a:lnTo>
                <a:lnTo>
                  <a:pt x="356334" y="3412199"/>
                </a:lnTo>
                <a:lnTo>
                  <a:pt x="5536480" y="3412199"/>
                </a:lnTo>
                <a:lnTo>
                  <a:pt x="5584831" y="3408946"/>
                </a:lnTo>
                <a:lnTo>
                  <a:pt x="5631205" y="3399470"/>
                </a:lnTo>
                <a:lnTo>
                  <a:pt x="5675178" y="3384195"/>
                </a:lnTo>
                <a:lnTo>
                  <a:pt x="5716325" y="3363547"/>
                </a:lnTo>
                <a:lnTo>
                  <a:pt x="5754222" y="3337950"/>
                </a:lnTo>
                <a:lnTo>
                  <a:pt x="5788444" y="3307828"/>
                </a:lnTo>
                <a:lnTo>
                  <a:pt x="5818565" y="3273606"/>
                </a:lnTo>
                <a:lnTo>
                  <a:pt x="5844163" y="3235709"/>
                </a:lnTo>
                <a:lnTo>
                  <a:pt x="5864811" y="3194562"/>
                </a:lnTo>
                <a:lnTo>
                  <a:pt x="5880086" y="3150588"/>
                </a:lnTo>
                <a:lnTo>
                  <a:pt x="5889562" y="3104213"/>
                </a:lnTo>
                <a:lnTo>
                  <a:pt x="5892815" y="3055861"/>
                </a:lnTo>
                <a:lnTo>
                  <a:pt x="5892815" y="1435492"/>
                </a:lnTo>
                <a:lnTo>
                  <a:pt x="5889562" y="1387140"/>
                </a:lnTo>
                <a:lnTo>
                  <a:pt x="5880086" y="1340765"/>
                </a:lnTo>
                <a:lnTo>
                  <a:pt x="5864811" y="1296792"/>
                </a:lnTo>
                <a:lnTo>
                  <a:pt x="5844163" y="1255644"/>
                </a:lnTo>
                <a:lnTo>
                  <a:pt x="5818565" y="1217747"/>
                </a:lnTo>
                <a:lnTo>
                  <a:pt x="5788444" y="1183526"/>
                </a:lnTo>
                <a:lnTo>
                  <a:pt x="5754222" y="1153404"/>
                </a:lnTo>
                <a:lnTo>
                  <a:pt x="5716325" y="1127807"/>
                </a:lnTo>
                <a:lnTo>
                  <a:pt x="5675178" y="1107159"/>
                </a:lnTo>
                <a:lnTo>
                  <a:pt x="5631205" y="1091884"/>
                </a:lnTo>
                <a:lnTo>
                  <a:pt x="5584831" y="1082408"/>
                </a:lnTo>
                <a:lnTo>
                  <a:pt x="5536480" y="1079155"/>
                </a:lnTo>
                <a:close/>
              </a:path>
              <a:path w="5893434" h="3412490">
                <a:moveTo>
                  <a:pt x="471839" y="0"/>
                </a:moveTo>
                <a:lnTo>
                  <a:pt x="367130" y="1079155"/>
                </a:lnTo>
                <a:lnTo>
                  <a:pt x="576547" y="1079155"/>
                </a:lnTo>
                <a:lnTo>
                  <a:pt x="471839" y="0"/>
                </a:lnTo>
                <a:close/>
              </a:path>
            </a:pathLst>
          </a:custGeom>
          <a:solidFill>
            <a:srgbClr val="83C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59195" y="4460051"/>
            <a:ext cx="5893435" cy="3412490"/>
          </a:xfrm>
          <a:custGeom>
            <a:avLst/>
            <a:gdLst/>
            <a:ahLst/>
            <a:cxnLst/>
            <a:rect l="l" t="t" r="r" b="b"/>
            <a:pathLst>
              <a:path w="5893434" h="3412490">
                <a:moveTo>
                  <a:pt x="471844" y="0"/>
                </a:moveTo>
                <a:lnTo>
                  <a:pt x="367135" y="1079155"/>
                </a:lnTo>
                <a:lnTo>
                  <a:pt x="356337" y="1079155"/>
                </a:lnTo>
                <a:lnTo>
                  <a:pt x="307985" y="1082408"/>
                </a:lnTo>
                <a:lnTo>
                  <a:pt x="261610" y="1091884"/>
                </a:lnTo>
                <a:lnTo>
                  <a:pt x="217637" y="1107159"/>
                </a:lnTo>
                <a:lnTo>
                  <a:pt x="176489" y="1127807"/>
                </a:lnTo>
                <a:lnTo>
                  <a:pt x="138592" y="1153404"/>
                </a:lnTo>
                <a:lnTo>
                  <a:pt x="104370" y="1183526"/>
                </a:lnTo>
                <a:lnTo>
                  <a:pt x="74249" y="1217748"/>
                </a:lnTo>
                <a:lnTo>
                  <a:pt x="48651" y="1255645"/>
                </a:lnTo>
                <a:lnTo>
                  <a:pt x="28003" y="1296792"/>
                </a:lnTo>
                <a:lnTo>
                  <a:pt x="12729" y="1340766"/>
                </a:lnTo>
                <a:lnTo>
                  <a:pt x="3253" y="1387141"/>
                </a:lnTo>
                <a:lnTo>
                  <a:pt x="0" y="1435492"/>
                </a:lnTo>
                <a:lnTo>
                  <a:pt x="0" y="3055861"/>
                </a:lnTo>
                <a:lnTo>
                  <a:pt x="3253" y="3104213"/>
                </a:lnTo>
                <a:lnTo>
                  <a:pt x="12729" y="3150588"/>
                </a:lnTo>
                <a:lnTo>
                  <a:pt x="28003" y="3194562"/>
                </a:lnTo>
                <a:lnTo>
                  <a:pt x="48651" y="3235710"/>
                </a:lnTo>
                <a:lnTo>
                  <a:pt x="74249" y="3273607"/>
                </a:lnTo>
                <a:lnTo>
                  <a:pt x="104370" y="3307828"/>
                </a:lnTo>
                <a:lnTo>
                  <a:pt x="138592" y="3337950"/>
                </a:lnTo>
                <a:lnTo>
                  <a:pt x="176489" y="3363548"/>
                </a:lnTo>
                <a:lnTo>
                  <a:pt x="217637" y="3384196"/>
                </a:lnTo>
                <a:lnTo>
                  <a:pt x="261610" y="3399470"/>
                </a:lnTo>
                <a:lnTo>
                  <a:pt x="307985" y="3408946"/>
                </a:lnTo>
                <a:lnTo>
                  <a:pt x="356337" y="3412199"/>
                </a:lnTo>
                <a:lnTo>
                  <a:pt x="5536480" y="3412199"/>
                </a:lnTo>
                <a:lnTo>
                  <a:pt x="5584832" y="3408946"/>
                </a:lnTo>
                <a:lnTo>
                  <a:pt x="5631207" y="3399470"/>
                </a:lnTo>
                <a:lnTo>
                  <a:pt x="5675180" y="3384196"/>
                </a:lnTo>
                <a:lnTo>
                  <a:pt x="5716328" y="3363548"/>
                </a:lnTo>
                <a:lnTo>
                  <a:pt x="5754225" y="3337950"/>
                </a:lnTo>
                <a:lnTo>
                  <a:pt x="5788446" y="3307828"/>
                </a:lnTo>
                <a:lnTo>
                  <a:pt x="5818568" y="3273607"/>
                </a:lnTo>
                <a:lnTo>
                  <a:pt x="5844165" y="3235710"/>
                </a:lnTo>
                <a:lnTo>
                  <a:pt x="5864813" y="3194562"/>
                </a:lnTo>
                <a:lnTo>
                  <a:pt x="5880088" y="3150588"/>
                </a:lnTo>
                <a:lnTo>
                  <a:pt x="5889564" y="3104213"/>
                </a:lnTo>
                <a:lnTo>
                  <a:pt x="5892817" y="3055861"/>
                </a:lnTo>
                <a:lnTo>
                  <a:pt x="5892817" y="1435492"/>
                </a:lnTo>
                <a:lnTo>
                  <a:pt x="5889564" y="1387141"/>
                </a:lnTo>
                <a:lnTo>
                  <a:pt x="5880088" y="1340766"/>
                </a:lnTo>
                <a:lnTo>
                  <a:pt x="5864813" y="1296792"/>
                </a:lnTo>
                <a:lnTo>
                  <a:pt x="5844165" y="1255645"/>
                </a:lnTo>
                <a:lnTo>
                  <a:pt x="5818568" y="1217748"/>
                </a:lnTo>
                <a:lnTo>
                  <a:pt x="5788446" y="1183526"/>
                </a:lnTo>
                <a:lnTo>
                  <a:pt x="5754225" y="1153404"/>
                </a:lnTo>
                <a:lnTo>
                  <a:pt x="5716328" y="1127807"/>
                </a:lnTo>
                <a:lnTo>
                  <a:pt x="5675180" y="1107159"/>
                </a:lnTo>
                <a:lnTo>
                  <a:pt x="5631207" y="1091884"/>
                </a:lnTo>
                <a:lnTo>
                  <a:pt x="5584832" y="1082408"/>
                </a:lnTo>
                <a:lnTo>
                  <a:pt x="5536480" y="1079155"/>
                </a:lnTo>
                <a:lnTo>
                  <a:pt x="576553" y="1079155"/>
                </a:lnTo>
                <a:lnTo>
                  <a:pt x="471844" y="0"/>
                </a:lnTo>
                <a:close/>
              </a:path>
            </a:pathLst>
          </a:custGeom>
          <a:ln w="10470">
            <a:solidFill>
              <a:srgbClr val="0B5D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53972" y="5652048"/>
            <a:ext cx="5303520" cy="204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ts val="5360"/>
              </a:lnSpc>
              <a:spcBef>
                <a:spcPts val="100"/>
              </a:spcBef>
            </a:pPr>
            <a:r>
              <a:rPr sz="4250" b="1" spc="275" dirty="0">
                <a:solidFill>
                  <a:srgbClr val="FFFFFF"/>
                </a:solidFill>
                <a:latin typeface="Arial Narrow"/>
                <a:cs typeface="Arial Narrow"/>
              </a:rPr>
              <a:t>argument </a:t>
            </a:r>
            <a:r>
              <a:rPr sz="4250" b="1" spc="210" dirty="0">
                <a:solidFill>
                  <a:srgbClr val="FFFFFF"/>
                </a:solidFill>
                <a:latin typeface="Arial Narrow"/>
                <a:cs typeface="Arial Narrow"/>
              </a:rPr>
              <a:t>value</a:t>
            </a:r>
            <a:r>
              <a:rPr sz="4250" b="1" spc="-7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4250" b="1" spc="30" dirty="0">
                <a:solidFill>
                  <a:srgbClr val="FFFFFF"/>
                </a:solidFill>
                <a:latin typeface="Arial Narrow"/>
                <a:cs typeface="Arial Narrow"/>
              </a:rPr>
              <a:t>is </a:t>
            </a:r>
            <a:r>
              <a:rPr sz="4250" b="1" spc="315" dirty="0">
                <a:solidFill>
                  <a:srgbClr val="FFFFFF"/>
                </a:solidFill>
                <a:latin typeface="Arial Narrow"/>
                <a:cs typeface="Arial Narrow"/>
              </a:rPr>
              <a:t>how  </a:t>
            </a:r>
            <a:r>
              <a:rPr sz="4250" b="1" spc="270" dirty="0">
                <a:solidFill>
                  <a:srgbClr val="FFFFFF"/>
                </a:solidFill>
                <a:latin typeface="Arial Narrow"/>
                <a:cs typeface="Arial Narrow"/>
              </a:rPr>
              <a:t>to</a:t>
            </a:r>
            <a:r>
              <a:rPr sz="4250" b="1" spc="-1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4250" b="1" spc="190" dirty="0">
                <a:solidFill>
                  <a:srgbClr val="FFFFFF"/>
                </a:solidFill>
                <a:latin typeface="Arial Narrow"/>
                <a:cs typeface="Arial Narrow"/>
              </a:rPr>
              <a:t>calculate,</a:t>
            </a:r>
            <a:r>
              <a:rPr sz="4250" b="1" spc="-1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4250" b="1" spc="185" dirty="0">
                <a:solidFill>
                  <a:srgbClr val="FFFFFF"/>
                </a:solidFill>
                <a:latin typeface="Arial Narrow"/>
                <a:cs typeface="Arial Narrow"/>
              </a:rPr>
              <a:t>based</a:t>
            </a:r>
            <a:r>
              <a:rPr sz="4250" b="1" spc="-1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4250" b="1" spc="245" dirty="0">
                <a:solidFill>
                  <a:srgbClr val="FFFFFF"/>
                </a:solidFill>
                <a:latin typeface="Arial Narrow"/>
                <a:cs typeface="Arial Narrow"/>
              </a:rPr>
              <a:t>on  </a:t>
            </a:r>
            <a:r>
              <a:rPr sz="4250" b="1" spc="145" dirty="0">
                <a:solidFill>
                  <a:srgbClr val="FFFFFF"/>
                </a:solidFill>
                <a:latin typeface="Arial Narrow"/>
                <a:cs typeface="Arial Narrow"/>
              </a:rPr>
              <a:t>existing</a:t>
            </a:r>
            <a:r>
              <a:rPr sz="4250" b="1" spc="-1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4250" b="1" spc="185" dirty="0">
                <a:solidFill>
                  <a:srgbClr val="FFFFFF"/>
                </a:solidFill>
                <a:latin typeface="Arial Narrow"/>
                <a:cs typeface="Arial Narrow"/>
              </a:rPr>
              <a:t>columns</a:t>
            </a:r>
            <a:endParaRPr sz="425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525" y="10824801"/>
            <a:ext cx="2616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050" spc="30" dirty="0">
                <a:solidFill>
                  <a:srgbClr val="78AAD6"/>
                </a:solidFill>
                <a:latin typeface="Calibri"/>
                <a:cs typeface="Calibri"/>
              </a:rPr>
              <a:t>dapted </a:t>
            </a:r>
            <a:r>
              <a:rPr sz="2050" spc="10" dirty="0">
                <a:solidFill>
                  <a:srgbClr val="78AAD6"/>
                </a:solidFill>
                <a:latin typeface="Calibri"/>
                <a:cs typeface="Calibri"/>
              </a:rPr>
              <a:t>from </a:t>
            </a:r>
            <a:r>
              <a:rPr sz="2050" spc="-20" dirty="0">
                <a:solidFill>
                  <a:srgbClr val="78AAD6"/>
                </a:solidFill>
                <a:latin typeface="Calibri"/>
                <a:cs typeface="Calibri"/>
              </a:rPr>
              <a:t>'Master</a:t>
            </a:r>
            <a:r>
              <a:rPr sz="2050" spc="-250" dirty="0">
                <a:solidFill>
                  <a:srgbClr val="78AAD6"/>
                </a:solidFill>
                <a:latin typeface="Calibri"/>
                <a:cs typeface="Calibri"/>
              </a:rPr>
              <a:t> </a:t>
            </a:r>
            <a:r>
              <a:rPr sz="2050" spc="15" dirty="0">
                <a:solidFill>
                  <a:srgbClr val="78AAD6"/>
                </a:solidFill>
                <a:latin typeface="Calibri"/>
                <a:cs typeface="Calibri"/>
              </a:rPr>
              <a:t>the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7554" y="10824801"/>
            <a:ext cx="192976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050" spc="25" dirty="0">
                <a:solidFill>
                  <a:srgbClr val="78AAD6"/>
                </a:solidFill>
                <a:latin typeface="Calibri"/>
                <a:cs typeface="Calibri"/>
              </a:rPr>
              <a:t>tidyverse' </a:t>
            </a:r>
            <a:r>
              <a:rPr sz="2050" spc="50" dirty="0">
                <a:solidFill>
                  <a:srgbClr val="78AAD6"/>
                </a:solidFill>
                <a:latin typeface="Calibri"/>
                <a:cs typeface="Calibri"/>
              </a:rPr>
              <a:t>CC </a:t>
            </a:r>
            <a:r>
              <a:rPr sz="2050" spc="40" dirty="0">
                <a:solidFill>
                  <a:srgbClr val="78AAD6"/>
                </a:solidFill>
                <a:latin typeface="Calibri"/>
                <a:cs typeface="Calibri"/>
              </a:rPr>
              <a:t>by</a:t>
            </a:r>
            <a:r>
              <a:rPr sz="2050" spc="-280" dirty="0">
                <a:solidFill>
                  <a:srgbClr val="78AAD6"/>
                </a:solidFill>
                <a:latin typeface="Calibri"/>
                <a:cs typeface="Calibri"/>
              </a:rPr>
              <a:t> </a:t>
            </a:r>
            <a:r>
              <a:rPr sz="2050" spc="55" dirty="0">
                <a:solidFill>
                  <a:srgbClr val="78AAD6"/>
                </a:solidFill>
                <a:latin typeface="Calibri"/>
                <a:cs typeface="Calibri"/>
              </a:rPr>
              <a:t>R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3150" y="10824801"/>
            <a:ext cx="7162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050" spc="105" dirty="0">
                <a:solidFill>
                  <a:srgbClr val="78AAD6"/>
                </a:solidFill>
                <a:latin typeface="Calibri"/>
                <a:cs typeface="Calibri"/>
              </a:rPr>
              <a:t>S</a:t>
            </a:r>
            <a:r>
              <a:rPr sz="2050" spc="35" dirty="0">
                <a:solidFill>
                  <a:srgbClr val="78AAD6"/>
                </a:solidFill>
                <a:latin typeface="Calibri"/>
                <a:cs typeface="Calibri"/>
              </a:rPr>
              <a:t>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267" y="2678317"/>
            <a:ext cx="53130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225" dirty="0">
                <a:latin typeface="Tahoma"/>
                <a:cs typeface="Tahoma"/>
              </a:rPr>
              <a:t>Create </a:t>
            </a:r>
            <a:r>
              <a:rPr sz="4950" spc="-195" dirty="0">
                <a:latin typeface="Tahoma"/>
                <a:cs typeface="Tahoma"/>
              </a:rPr>
              <a:t>new</a:t>
            </a:r>
            <a:r>
              <a:rPr sz="4950" spc="-960" dirty="0">
                <a:latin typeface="Tahoma"/>
                <a:cs typeface="Tahoma"/>
              </a:rPr>
              <a:t> </a:t>
            </a:r>
            <a:r>
              <a:rPr sz="4950" spc="-150" dirty="0">
                <a:latin typeface="Tahoma"/>
                <a:cs typeface="Tahoma"/>
              </a:rPr>
              <a:t>columns.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033" y="3647296"/>
            <a:ext cx="18358485" cy="1661160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575"/>
              </a:spcBef>
            </a:pPr>
            <a:r>
              <a:rPr sz="3850" spc="10" dirty="0">
                <a:latin typeface="Courier New"/>
                <a:cs typeface="Courier New"/>
              </a:rPr>
              <a:t>gapminder %&gt;% mutate(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gpd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= 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gdpPercap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*</a:t>
            </a:r>
            <a:r>
              <a:rPr sz="3850" spc="-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pop</a:t>
            </a:r>
            <a:r>
              <a:rPr sz="3850" spc="15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1335" y="6146409"/>
          <a:ext cx="6795770" cy="5307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954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2080"/>
                        </a:lnSpc>
                      </a:pPr>
                      <a:r>
                        <a:rPr sz="2050" dirty="0">
                          <a:solidFill>
                            <a:srgbClr val="78AAD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78AA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continent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78AA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5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78AA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78AA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1962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78AA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1967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78AA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1972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9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78AAD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1977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6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78AAD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753660" y="6146409"/>
          <a:ext cx="9168764" cy="5106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954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continent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gdp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5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6567086330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7585448670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1962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8758855797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1967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9648014150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1972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9678553274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1977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11697659231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110942" y="7193745"/>
            <a:ext cx="1101090" cy="747395"/>
          </a:xfrm>
          <a:custGeom>
            <a:avLst/>
            <a:gdLst/>
            <a:ahLst/>
            <a:cxnLst/>
            <a:rect l="l" t="t" r="r" b="b"/>
            <a:pathLst>
              <a:path w="1101090" h="747395">
                <a:moveTo>
                  <a:pt x="632932" y="0"/>
                </a:moveTo>
                <a:lnTo>
                  <a:pt x="632932" y="261938"/>
                </a:lnTo>
                <a:lnTo>
                  <a:pt x="0" y="261938"/>
                </a:lnTo>
                <a:lnTo>
                  <a:pt x="0" y="485055"/>
                </a:lnTo>
                <a:lnTo>
                  <a:pt x="632932" y="485055"/>
                </a:lnTo>
                <a:lnTo>
                  <a:pt x="632932" y="746994"/>
                </a:lnTo>
                <a:lnTo>
                  <a:pt x="1100948" y="373496"/>
                </a:lnTo>
                <a:lnTo>
                  <a:pt x="632932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7548" y="5369335"/>
            <a:ext cx="241681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75" dirty="0">
                <a:solidFill>
                  <a:srgbClr val="A6AAA9"/>
                </a:solidFill>
                <a:latin typeface="Calibri"/>
                <a:cs typeface="Calibri"/>
              </a:rPr>
              <a:t>g</a:t>
            </a:r>
            <a:r>
              <a:rPr sz="4100" spc="85" dirty="0">
                <a:solidFill>
                  <a:srgbClr val="A6AAA9"/>
                </a:solidFill>
                <a:latin typeface="Calibri"/>
                <a:cs typeface="Calibri"/>
              </a:rPr>
              <a:t>apminder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154590" y="940150"/>
            <a:ext cx="380174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95" dirty="0">
                <a:solidFill>
                  <a:srgbClr val="000000"/>
                </a:solidFill>
                <a:latin typeface="Calibri"/>
                <a:cs typeface="Calibri"/>
              </a:rPr>
              <a:t>mu</a:t>
            </a:r>
            <a:r>
              <a:rPr b="0" spc="-15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spc="8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10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e()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267" y="2678317"/>
            <a:ext cx="53130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225" dirty="0">
                <a:latin typeface="Tahoma"/>
                <a:cs typeface="Tahoma"/>
              </a:rPr>
              <a:t>Create </a:t>
            </a:r>
            <a:r>
              <a:rPr sz="4950" spc="-195" dirty="0">
                <a:latin typeface="Tahoma"/>
                <a:cs typeface="Tahoma"/>
              </a:rPr>
              <a:t>new</a:t>
            </a:r>
            <a:r>
              <a:rPr sz="4950" spc="-960" dirty="0">
                <a:latin typeface="Tahoma"/>
                <a:cs typeface="Tahoma"/>
              </a:rPr>
              <a:t> </a:t>
            </a:r>
            <a:r>
              <a:rPr sz="4950" spc="-150" dirty="0">
                <a:latin typeface="Tahoma"/>
                <a:cs typeface="Tahoma"/>
              </a:rPr>
              <a:t>columns.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3033" y="3647296"/>
            <a:ext cx="18358485" cy="1661160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575"/>
              </a:spcBef>
            </a:pPr>
            <a:r>
              <a:rPr sz="3850" spc="10" dirty="0">
                <a:latin typeface="Courier New"/>
                <a:cs typeface="Courier New"/>
              </a:rPr>
              <a:t>gapminder %&gt;% mutate(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gpd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= gdpPercap *</a:t>
            </a:r>
            <a:r>
              <a:rPr sz="3850" spc="-10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pop,</a:t>
            </a:r>
            <a:endParaRPr sz="3850">
              <a:latin typeface="Courier New"/>
              <a:cs typeface="Courier New"/>
            </a:endParaRPr>
          </a:p>
          <a:p>
            <a:pPr marL="6396355">
              <a:lnSpc>
                <a:spcPct val="100000"/>
              </a:lnSpc>
              <a:spcBef>
                <a:spcPts val="1810"/>
              </a:spcBef>
            </a:pP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pop_mill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=</a:t>
            </a:r>
            <a:r>
              <a:rPr sz="3850" spc="-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round(pop/1000000)</a:t>
            </a:r>
            <a:r>
              <a:rPr sz="3850" spc="15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6951" y="6146409"/>
          <a:ext cx="6526529" cy="5106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9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continent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1962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1967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1972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1977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753660" y="6146409"/>
          <a:ext cx="10980418" cy="5106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954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continent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gdp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pop_mill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5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6567086330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dirty="0">
                          <a:latin typeface="Calibri"/>
                          <a:cs typeface="Calibri"/>
                        </a:rPr>
                        <a:t>8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7585448670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dirty="0">
                          <a:latin typeface="Calibri"/>
                          <a:cs typeface="Calibri"/>
                        </a:rPr>
                        <a:t>9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1962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8758855797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1967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9648014150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1972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9678553274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13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1977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11697659231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15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7548" y="5369335"/>
            <a:ext cx="241681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75" dirty="0">
                <a:solidFill>
                  <a:srgbClr val="A6AAA9"/>
                </a:solidFill>
                <a:latin typeface="Calibri"/>
                <a:cs typeface="Calibri"/>
              </a:rPr>
              <a:t>g</a:t>
            </a:r>
            <a:r>
              <a:rPr sz="4100" spc="85" dirty="0">
                <a:solidFill>
                  <a:srgbClr val="A6AAA9"/>
                </a:solidFill>
                <a:latin typeface="Calibri"/>
                <a:cs typeface="Calibri"/>
              </a:rPr>
              <a:t>apminder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10942" y="7193745"/>
            <a:ext cx="1101090" cy="747395"/>
          </a:xfrm>
          <a:custGeom>
            <a:avLst/>
            <a:gdLst/>
            <a:ahLst/>
            <a:cxnLst/>
            <a:rect l="l" t="t" r="r" b="b"/>
            <a:pathLst>
              <a:path w="1101090" h="747395">
                <a:moveTo>
                  <a:pt x="632932" y="0"/>
                </a:moveTo>
                <a:lnTo>
                  <a:pt x="632932" y="261938"/>
                </a:lnTo>
                <a:lnTo>
                  <a:pt x="0" y="261938"/>
                </a:lnTo>
                <a:lnTo>
                  <a:pt x="0" y="485055"/>
                </a:lnTo>
                <a:lnTo>
                  <a:pt x="632932" y="485055"/>
                </a:lnTo>
                <a:lnTo>
                  <a:pt x="632932" y="746994"/>
                </a:lnTo>
                <a:lnTo>
                  <a:pt x="1100948" y="373496"/>
                </a:lnTo>
                <a:lnTo>
                  <a:pt x="632932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54590" y="940150"/>
            <a:ext cx="380174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95" dirty="0">
                <a:solidFill>
                  <a:srgbClr val="000000"/>
                </a:solidFill>
                <a:latin typeface="Calibri"/>
                <a:cs typeface="Calibri"/>
              </a:rPr>
              <a:t>mu</a:t>
            </a:r>
            <a:r>
              <a:rPr b="0" spc="-15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spc="8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10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e()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9942" y="4688727"/>
            <a:ext cx="8013065" cy="1797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600" spc="575" dirty="0">
                <a:solidFill>
                  <a:srgbClr val="F3F4F8"/>
                </a:solidFill>
                <a:latin typeface="Arial Narrow"/>
                <a:cs typeface="Arial Narrow"/>
              </a:rPr>
              <a:t>summarise()</a:t>
            </a:r>
            <a:endParaRPr sz="1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9122" y="3693993"/>
            <a:ext cx="13119100" cy="470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11570">
              <a:lnSpc>
                <a:spcPts val="6180"/>
              </a:lnSpc>
              <a:spcBef>
                <a:spcPts val="100"/>
              </a:spcBef>
            </a:pPr>
            <a:r>
              <a:rPr sz="4950" b="1" spc="-140" dirty="0">
                <a:solidFill>
                  <a:srgbClr val="91B473"/>
                </a:solidFill>
                <a:latin typeface="Trebuchet MS"/>
                <a:cs typeface="Trebuchet MS"/>
              </a:rPr>
              <a:t>filter() </a:t>
            </a:r>
            <a:r>
              <a:rPr sz="4950" spc="-320" dirty="0">
                <a:latin typeface="Tahoma"/>
                <a:cs typeface="Tahoma"/>
              </a:rPr>
              <a:t>- </a:t>
            </a:r>
            <a:r>
              <a:rPr sz="4950" spc="-229" dirty="0">
                <a:latin typeface="Tahoma"/>
                <a:cs typeface="Tahoma"/>
              </a:rPr>
              <a:t>extract </a:t>
            </a:r>
            <a:r>
              <a:rPr sz="4950" b="1" spc="-95" dirty="0">
                <a:solidFill>
                  <a:srgbClr val="8DB06D"/>
                </a:solidFill>
                <a:latin typeface="Trebuchet MS"/>
                <a:cs typeface="Trebuchet MS"/>
              </a:rPr>
              <a:t>cases  </a:t>
            </a:r>
            <a:r>
              <a:rPr sz="4950" b="1" spc="-114" dirty="0">
                <a:solidFill>
                  <a:srgbClr val="91B473"/>
                </a:solidFill>
                <a:latin typeface="Trebuchet MS"/>
                <a:cs typeface="Trebuchet MS"/>
              </a:rPr>
              <a:t>arrange() </a:t>
            </a:r>
            <a:r>
              <a:rPr sz="4950" spc="-320" dirty="0">
                <a:latin typeface="Tahoma"/>
                <a:cs typeface="Tahoma"/>
              </a:rPr>
              <a:t>- </a:t>
            </a:r>
            <a:r>
              <a:rPr sz="4950" spc="-185" dirty="0">
                <a:latin typeface="Tahoma"/>
                <a:cs typeface="Tahoma"/>
              </a:rPr>
              <a:t>reorder </a:t>
            </a:r>
            <a:r>
              <a:rPr sz="4950" b="1" spc="-95" dirty="0">
                <a:solidFill>
                  <a:srgbClr val="8DB06D"/>
                </a:solidFill>
                <a:latin typeface="Trebuchet MS"/>
                <a:cs typeface="Trebuchet MS"/>
              </a:rPr>
              <a:t>cases  </a:t>
            </a:r>
            <a:r>
              <a:rPr sz="4950" b="1" spc="-110" dirty="0">
                <a:solidFill>
                  <a:srgbClr val="91B473"/>
                </a:solidFill>
                <a:latin typeface="Trebuchet MS"/>
                <a:cs typeface="Trebuchet MS"/>
              </a:rPr>
              <a:t>group_by() </a:t>
            </a:r>
            <a:r>
              <a:rPr sz="4950" spc="-320" dirty="0">
                <a:latin typeface="Tahoma"/>
                <a:cs typeface="Tahoma"/>
              </a:rPr>
              <a:t>- </a:t>
            </a:r>
            <a:r>
              <a:rPr sz="4950" spc="-165" dirty="0">
                <a:latin typeface="Tahoma"/>
                <a:cs typeface="Tahoma"/>
              </a:rPr>
              <a:t>group </a:t>
            </a:r>
            <a:r>
              <a:rPr sz="4950" b="1" spc="-95" dirty="0">
                <a:solidFill>
                  <a:srgbClr val="8DB06D"/>
                </a:solidFill>
                <a:latin typeface="Trebuchet MS"/>
                <a:cs typeface="Trebuchet MS"/>
              </a:rPr>
              <a:t>cases  </a:t>
            </a:r>
            <a:r>
              <a:rPr sz="4950" b="1" spc="-145" dirty="0">
                <a:solidFill>
                  <a:srgbClr val="78AAD6"/>
                </a:solidFill>
                <a:latin typeface="Trebuchet MS"/>
                <a:cs typeface="Trebuchet MS"/>
              </a:rPr>
              <a:t>select() </a:t>
            </a:r>
            <a:r>
              <a:rPr sz="4950" spc="-320" dirty="0">
                <a:latin typeface="Tahoma"/>
                <a:cs typeface="Tahoma"/>
              </a:rPr>
              <a:t>- </a:t>
            </a:r>
            <a:r>
              <a:rPr sz="4950" spc="-229" dirty="0">
                <a:latin typeface="Tahoma"/>
                <a:cs typeface="Tahoma"/>
              </a:rPr>
              <a:t>extract</a:t>
            </a:r>
            <a:r>
              <a:rPr sz="4950" spc="-1185" dirty="0">
                <a:latin typeface="Tahoma"/>
                <a:cs typeface="Tahoma"/>
              </a:rPr>
              <a:t> </a:t>
            </a:r>
            <a:r>
              <a:rPr sz="4950" b="1" spc="-85" dirty="0">
                <a:solidFill>
                  <a:srgbClr val="78AAD6"/>
                </a:solidFill>
                <a:latin typeface="Trebuchet MS"/>
                <a:cs typeface="Trebuchet MS"/>
              </a:rPr>
              <a:t>variables</a:t>
            </a:r>
            <a:endParaRPr sz="4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950" b="1" spc="-140" dirty="0">
                <a:solidFill>
                  <a:srgbClr val="78AAD6"/>
                </a:solidFill>
                <a:latin typeface="Trebuchet MS"/>
                <a:cs typeface="Trebuchet MS"/>
              </a:rPr>
              <a:t>mutate()</a:t>
            </a:r>
            <a:r>
              <a:rPr sz="4950" b="1" spc="-509" dirty="0">
                <a:solidFill>
                  <a:srgbClr val="78AAD6"/>
                </a:solidFill>
                <a:latin typeface="Trebuchet MS"/>
                <a:cs typeface="Trebuchet MS"/>
              </a:rPr>
              <a:t> </a:t>
            </a:r>
            <a:r>
              <a:rPr sz="4950" spc="-320" dirty="0">
                <a:latin typeface="Tahoma"/>
                <a:cs typeface="Tahoma"/>
              </a:rPr>
              <a:t>-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204" dirty="0">
                <a:latin typeface="Tahoma"/>
                <a:cs typeface="Tahoma"/>
              </a:rPr>
              <a:t>create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95" dirty="0">
                <a:latin typeface="Tahoma"/>
                <a:cs typeface="Tahoma"/>
              </a:rPr>
              <a:t>new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b="1" spc="-85" dirty="0">
                <a:solidFill>
                  <a:srgbClr val="78AAD6"/>
                </a:solidFill>
                <a:latin typeface="Trebuchet MS"/>
                <a:cs typeface="Trebuchet MS"/>
              </a:rPr>
              <a:t>variables</a:t>
            </a:r>
            <a:endParaRPr sz="4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4950" b="1" spc="-80" dirty="0">
                <a:solidFill>
                  <a:srgbClr val="78AAD6"/>
                </a:solidFill>
                <a:latin typeface="Trebuchet MS"/>
                <a:cs typeface="Trebuchet MS"/>
              </a:rPr>
              <a:t>summarise()</a:t>
            </a:r>
            <a:r>
              <a:rPr sz="4950" b="1" spc="-509" dirty="0">
                <a:solidFill>
                  <a:srgbClr val="78AAD6"/>
                </a:solidFill>
                <a:latin typeface="Trebuchet MS"/>
                <a:cs typeface="Trebuchet MS"/>
              </a:rPr>
              <a:t> </a:t>
            </a:r>
            <a:r>
              <a:rPr sz="4950" spc="-320" dirty="0">
                <a:latin typeface="Tahoma"/>
                <a:cs typeface="Tahoma"/>
              </a:rPr>
              <a:t>-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60" dirty="0">
                <a:latin typeface="Tahoma"/>
                <a:cs typeface="Tahoma"/>
              </a:rPr>
              <a:t>summarise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b="1" spc="-85" dirty="0">
                <a:solidFill>
                  <a:srgbClr val="78AAD6"/>
                </a:solidFill>
                <a:latin typeface="Trebuchet MS"/>
                <a:cs typeface="Trebuchet MS"/>
              </a:rPr>
              <a:t>variables</a:t>
            </a:r>
            <a:r>
              <a:rPr sz="4950" b="1" spc="-505" dirty="0">
                <a:solidFill>
                  <a:srgbClr val="78AAD6"/>
                </a:solidFill>
                <a:latin typeface="Trebuchet MS"/>
                <a:cs typeface="Trebuchet MS"/>
              </a:rPr>
              <a:t> </a:t>
            </a:r>
            <a:r>
              <a:rPr sz="4950" spc="-130" dirty="0">
                <a:latin typeface="Tahoma"/>
                <a:cs typeface="Tahoma"/>
              </a:rPr>
              <a:t>/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204" dirty="0">
                <a:latin typeface="Tahoma"/>
                <a:cs typeface="Tahoma"/>
              </a:rPr>
              <a:t>create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b="1" spc="-95" dirty="0">
                <a:solidFill>
                  <a:srgbClr val="85A965"/>
                </a:solidFill>
                <a:latin typeface="Trebuchet MS"/>
                <a:cs typeface="Trebuchet MS"/>
              </a:rPr>
              <a:t>cases</a:t>
            </a:r>
            <a:endParaRPr sz="4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775" y="10812101"/>
            <a:ext cx="1557655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 </a:t>
            </a: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2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2742" y="940150"/>
            <a:ext cx="9650095" cy="193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7970">
              <a:lnSpc>
                <a:spcPts val="9485"/>
              </a:lnSpc>
              <a:spcBef>
                <a:spcPts val="95"/>
              </a:spcBef>
            </a:pPr>
            <a:r>
              <a:rPr b="0" spc="235" dirty="0">
                <a:solidFill>
                  <a:srgbClr val="000000"/>
                </a:solidFill>
                <a:latin typeface="Calibri"/>
                <a:cs typeface="Calibri"/>
              </a:rPr>
              <a:t>Simple</a:t>
            </a:r>
          </a:p>
          <a:p>
            <a:pPr marL="12700">
              <a:lnSpc>
                <a:spcPts val="5525"/>
              </a:lnSpc>
            </a:pPr>
            <a:r>
              <a:rPr sz="4950" b="0" spc="-229" dirty="0">
                <a:solidFill>
                  <a:srgbClr val="000000"/>
                </a:solidFill>
                <a:latin typeface="Tahoma"/>
                <a:cs typeface="Tahoma"/>
              </a:rPr>
              <a:t>They</a:t>
            </a:r>
            <a:r>
              <a:rPr sz="4950" b="0" spc="-57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45" dirty="0">
                <a:solidFill>
                  <a:srgbClr val="000000"/>
                </a:solidFill>
                <a:latin typeface="Tahoma"/>
                <a:cs typeface="Tahoma"/>
              </a:rPr>
              <a:t>do</a:t>
            </a:r>
            <a:r>
              <a:rPr sz="4950" b="0" spc="-5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130" dirty="0">
                <a:solidFill>
                  <a:srgbClr val="000000"/>
                </a:solidFill>
                <a:latin typeface="Tahoma"/>
                <a:cs typeface="Tahoma"/>
              </a:rPr>
              <a:t>one</a:t>
            </a:r>
            <a:r>
              <a:rPr sz="4950" b="0" spc="-5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190" dirty="0">
                <a:solidFill>
                  <a:srgbClr val="000000"/>
                </a:solidFill>
                <a:latin typeface="Tahoma"/>
                <a:cs typeface="Tahoma"/>
              </a:rPr>
              <a:t>thing,</a:t>
            </a:r>
            <a:r>
              <a:rPr sz="4950" b="0" spc="-5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114" dirty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sz="4950" b="0" spc="-5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185" dirty="0">
                <a:solidFill>
                  <a:srgbClr val="000000"/>
                </a:solidFill>
                <a:latin typeface="Tahoma"/>
                <a:cs typeface="Tahoma"/>
              </a:rPr>
              <a:t>they</a:t>
            </a:r>
            <a:r>
              <a:rPr sz="4950" b="0" spc="-5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45" dirty="0">
                <a:solidFill>
                  <a:srgbClr val="000000"/>
                </a:solidFill>
                <a:latin typeface="Tahoma"/>
                <a:cs typeface="Tahoma"/>
              </a:rPr>
              <a:t>do</a:t>
            </a:r>
            <a:r>
              <a:rPr sz="4950" b="0" spc="-5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60" dirty="0">
                <a:solidFill>
                  <a:srgbClr val="000000"/>
                </a:solidFill>
                <a:latin typeface="Tahoma"/>
                <a:cs typeface="Tahoma"/>
              </a:rPr>
              <a:t>it</a:t>
            </a:r>
            <a:r>
              <a:rPr sz="4950" b="0" spc="4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950" b="0" spc="-105" dirty="0">
                <a:solidFill>
                  <a:srgbClr val="000000"/>
                </a:solidFill>
                <a:latin typeface="Tahoma"/>
                <a:cs typeface="Tahoma"/>
              </a:rPr>
              <a:t>well</a:t>
            </a:r>
            <a:endParaRPr sz="49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16765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5977" y="940150"/>
            <a:ext cx="551116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25" dirty="0">
                <a:solidFill>
                  <a:srgbClr val="000000"/>
                </a:solidFill>
                <a:latin typeface="Calibri"/>
                <a:cs typeface="Calibri"/>
              </a:rPr>
              <a:t>summarise()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0255" y="10824801"/>
            <a:ext cx="2614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050" spc="10" dirty="0">
                <a:solidFill>
                  <a:srgbClr val="78AAD6"/>
                </a:solidFill>
                <a:latin typeface="Calibri"/>
                <a:cs typeface="Calibri"/>
              </a:rPr>
              <a:t>aster </a:t>
            </a:r>
            <a:r>
              <a:rPr sz="2050" spc="15" dirty="0">
                <a:solidFill>
                  <a:srgbClr val="78AAD6"/>
                </a:solidFill>
                <a:latin typeface="Calibri"/>
                <a:cs typeface="Calibri"/>
              </a:rPr>
              <a:t>the </a:t>
            </a:r>
            <a:r>
              <a:rPr sz="2050" spc="25" dirty="0">
                <a:solidFill>
                  <a:srgbClr val="78AAD6"/>
                </a:solidFill>
                <a:latin typeface="Calibri"/>
                <a:cs typeface="Calibri"/>
              </a:rPr>
              <a:t>tidyverse' </a:t>
            </a:r>
            <a:r>
              <a:rPr sz="2050" spc="50" dirty="0">
                <a:solidFill>
                  <a:srgbClr val="78AAD6"/>
                </a:solidFill>
                <a:latin typeface="Calibri"/>
                <a:cs typeface="Calibri"/>
              </a:rPr>
              <a:t>CC</a:t>
            </a:r>
            <a:r>
              <a:rPr sz="2050" spc="-300" dirty="0">
                <a:solidFill>
                  <a:srgbClr val="78AAD6"/>
                </a:solidFill>
                <a:latin typeface="Calibri"/>
                <a:cs typeface="Calibri"/>
              </a:rPr>
              <a:t> </a:t>
            </a:r>
            <a:r>
              <a:rPr sz="2050" spc="60" dirty="0">
                <a:solidFill>
                  <a:srgbClr val="78AAD6"/>
                </a:solidFill>
                <a:latin typeface="Calibri"/>
                <a:cs typeface="Calibri"/>
              </a:rPr>
              <a:t>b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3264" y="10824801"/>
            <a:ext cx="10363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050" spc="30" dirty="0">
                <a:solidFill>
                  <a:srgbClr val="78AAD6"/>
                </a:solidFill>
                <a:latin typeface="Calibri"/>
                <a:cs typeface="Calibri"/>
              </a:rPr>
              <a:t>y</a:t>
            </a:r>
            <a:r>
              <a:rPr sz="2050" spc="-135" dirty="0">
                <a:solidFill>
                  <a:srgbClr val="78AAD6"/>
                </a:solidFill>
                <a:latin typeface="Calibri"/>
                <a:cs typeface="Calibri"/>
              </a:rPr>
              <a:t> </a:t>
            </a:r>
            <a:r>
              <a:rPr sz="2050" spc="45" dirty="0">
                <a:solidFill>
                  <a:srgbClr val="78AAD6"/>
                </a:solid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335" y="11094533"/>
            <a:ext cx="1847850" cy="0"/>
          </a:xfrm>
          <a:custGeom>
            <a:avLst/>
            <a:gdLst/>
            <a:ahLst/>
            <a:cxnLst/>
            <a:rect l="l" t="t" r="r" b="b"/>
            <a:pathLst>
              <a:path w="1847850">
                <a:moveTo>
                  <a:pt x="0" y="0"/>
                </a:moveTo>
                <a:lnTo>
                  <a:pt x="1847661" y="0"/>
                </a:lnTo>
              </a:path>
            </a:pathLst>
          </a:custGeom>
          <a:ln w="13088">
            <a:solidFill>
              <a:srgbClr val="78A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7710" y="2856322"/>
            <a:ext cx="750887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35" dirty="0">
                <a:latin typeface="Tahoma"/>
                <a:cs typeface="Tahoma"/>
              </a:rPr>
              <a:t>Compute</a:t>
            </a:r>
            <a:r>
              <a:rPr sz="4950" spc="-590" dirty="0">
                <a:latin typeface="Tahoma"/>
                <a:cs typeface="Tahoma"/>
              </a:rPr>
              <a:t> </a:t>
            </a:r>
            <a:r>
              <a:rPr sz="4950" spc="-125" dirty="0">
                <a:latin typeface="Tahoma"/>
                <a:cs typeface="Tahoma"/>
              </a:rPr>
              <a:t>table</a:t>
            </a:r>
            <a:r>
              <a:rPr sz="4950" spc="-585" dirty="0">
                <a:latin typeface="Tahoma"/>
                <a:cs typeface="Tahoma"/>
              </a:rPr>
              <a:t> </a:t>
            </a:r>
            <a:r>
              <a:rPr sz="4950" spc="-160" dirty="0">
                <a:latin typeface="Tahoma"/>
                <a:cs typeface="Tahoma"/>
              </a:rPr>
              <a:t>of</a:t>
            </a:r>
            <a:r>
              <a:rPr sz="4950" spc="-590" dirty="0">
                <a:latin typeface="Tahoma"/>
                <a:cs typeface="Tahoma"/>
              </a:rPr>
              <a:t> </a:t>
            </a:r>
            <a:r>
              <a:rPr sz="4950" spc="-185" dirty="0">
                <a:latin typeface="Tahoma"/>
                <a:cs typeface="Tahoma"/>
              </a:rPr>
              <a:t>summaries.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5268" y="3872851"/>
            <a:ext cx="15093315" cy="2210435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30797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2425"/>
              </a:spcBef>
            </a:pP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gapminder %&gt;% </a:t>
            </a:r>
            <a:r>
              <a:rPr sz="3850" spc="10" dirty="0">
                <a:latin typeface="Courier New"/>
                <a:cs typeface="Courier New"/>
              </a:rPr>
              <a:t>summarise(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mean_life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=</a:t>
            </a:r>
            <a:r>
              <a:rPr sz="3850" spc="-20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mean(lifeExp)</a:t>
            </a:r>
            <a:r>
              <a:rPr sz="3850" spc="15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51958" y="6957903"/>
            <a:ext cx="2185670" cy="623570"/>
          </a:xfrm>
          <a:prstGeom prst="rect">
            <a:avLst/>
          </a:prstGeom>
          <a:solidFill>
            <a:srgbClr val="767C85"/>
          </a:solidFill>
        </p:spPr>
        <p:txBody>
          <a:bodyPr vert="horz" wrap="square" lIns="0" tIns="4635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365"/>
              </a:spcBef>
            </a:pPr>
            <a:r>
              <a:rPr sz="3300" b="1" spc="-114" dirty="0">
                <a:solidFill>
                  <a:srgbClr val="FFFFFF"/>
                </a:solidFill>
                <a:latin typeface="Trebuchet MS"/>
                <a:cs typeface="Trebuchet MS"/>
              </a:rPr>
              <a:t>mean_life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46723" y="7622804"/>
            <a:ext cx="2195830" cy="628650"/>
          </a:xfrm>
          <a:prstGeom prst="rect">
            <a:avLst/>
          </a:prstGeom>
          <a:solidFill>
            <a:srgbClr val="78AAD6"/>
          </a:solidFill>
        </p:spPr>
        <p:txBody>
          <a:bodyPr vert="horz" wrap="square" lIns="0" tIns="4127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325"/>
              </a:spcBef>
            </a:pPr>
            <a:r>
              <a:rPr sz="3300" spc="-35" dirty="0">
                <a:latin typeface="Calibri"/>
                <a:cs typeface="Calibri"/>
              </a:rPr>
              <a:t>59.47444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20880" y="6973609"/>
            <a:ext cx="2556510" cy="708660"/>
          </a:xfrm>
          <a:custGeom>
            <a:avLst/>
            <a:gdLst/>
            <a:ahLst/>
            <a:cxnLst/>
            <a:rect l="l" t="t" r="r" b="b"/>
            <a:pathLst>
              <a:path w="2556510" h="708659">
                <a:moveTo>
                  <a:pt x="0" y="708598"/>
                </a:moveTo>
                <a:lnTo>
                  <a:pt x="2555953" y="708598"/>
                </a:lnTo>
                <a:lnTo>
                  <a:pt x="2555953" y="0"/>
                </a:lnTo>
                <a:lnTo>
                  <a:pt x="0" y="0"/>
                </a:lnTo>
                <a:lnTo>
                  <a:pt x="0" y="708598"/>
                </a:lnTo>
                <a:close/>
              </a:path>
            </a:pathLst>
          </a:custGeom>
          <a:solidFill>
            <a:srgbClr val="767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18718" y="6973609"/>
            <a:ext cx="2004695" cy="708660"/>
          </a:xfrm>
          <a:custGeom>
            <a:avLst/>
            <a:gdLst/>
            <a:ahLst/>
            <a:cxnLst/>
            <a:rect l="l" t="t" r="r" b="b"/>
            <a:pathLst>
              <a:path w="2004695" h="708659">
                <a:moveTo>
                  <a:pt x="0" y="708598"/>
                </a:moveTo>
                <a:lnTo>
                  <a:pt x="2004402" y="708598"/>
                </a:lnTo>
                <a:lnTo>
                  <a:pt x="2004402" y="0"/>
                </a:lnTo>
                <a:lnTo>
                  <a:pt x="0" y="0"/>
                </a:lnTo>
                <a:lnTo>
                  <a:pt x="0" y="708598"/>
                </a:lnTo>
                <a:close/>
              </a:path>
            </a:pathLst>
          </a:custGeom>
          <a:solidFill>
            <a:srgbClr val="767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65004" y="6973609"/>
            <a:ext cx="1180465" cy="708660"/>
          </a:xfrm>
          <a:custGeom>
            <a:avLst/>
            <a:gdLst/>
            <a:ahLst/>
            <a:cxnLst/>
            <a:rect l="l" t="t" r="r" b="b"/>
            <a:pathLst>
              <a:path w="1180465" h="708659">
                <a:moveTo>
                  <a:pt x="0" y="708598"/>
                </a:moveTo>
                <a:lnTo>
                  <a:pt x="1180125" y="708598"/>
                </a:lnTo>
                <a:lnTo>
                  <a:pt x="1180125" y="0"/>
                </a:lnTo>
                <a:lnTo>
                  <a:pt x="0" y="0"/>
                </a:lnTo>
                <a:lnTo>
                  <a:pt x="0" y="708598"/>
                </a:lnTo>
                <a:close/>
              </a:path>
            </a:pathLst>
          </a:custGeom>
          <a:solidFill>
            <a:srgbClr val="767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87013" y="6973609"/>
            <a:ext cx="1469390" cy="708660"/>
          </a:xfrm>
          <a:custGeom>
            <a:avLst/>
            <a:gdLst/>
            <a:ahLst/>
            <a:cxnLst/>
            <a:rect l="l" t="t" r="r" b="b"/>
            <a:pathLst>
              <a:path w="1469390" h="708659">
                <a:moveTo>
                  <a:pt x="0" y="708598"/>
                </a:moveTo>
                <a:lnTo>
                  <a:pt x="1468822" y="708598"/>
                </a:lnTo>
                <a:lnTo>
                  <a:pt x="1468822" y="0"/>
                </a:lnTo>
                <a:lnTo>
                  <a:pt x="0" y="0"/>
                </a:lnTo>
                <a:lnTo>
                  <a:pt x="0" y="708598"/>
                </a:lnTo>
                <a:close/>
              </a:path>
            </a:pathLst>
          </a:custGeom>
          <a:solidFill>
            <a:srgbClr val="767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20880" y="9912713"/>
            <a:ext cx="2556510" cy="687705"/>
          </a:xfrm>
          <a:custGeom>
            <a:avLst/>
            <a:gdLst/>
            <a:ahLst/>
            <a:cxnLst/>
            <a:rect l="l" t="t" r="r" b="b"/>
            <a:pathLst>
              <a:path w="2556510" h="687704">
                <a:moveTo>
                  <a:pt x="0" y="687657"/>
                </a:moveTo>
                <a:lnTo>
                  <a:pt x="2555953" y="687657"/>
                </a:lnTo>
                <a:lnTo>
                  <a:pt x="2555953" y="0"/>
                </a:lnTo>
                <a:lnTo>
                  <a:pt x="0" y="0"/>
                </a:lnTo>
                <a:lnTo>
                  <a:pt x="0" y="687657"/>
                </a:lnTo>
                <a:close/>
              </a:path>
            </a:pathLst>
          </a:custGeom>
          <a:solidFill>
            <a:srgbClr val="D0D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8718" y="10642255"/>
            <a:ext cx="2004695" cy="666750"/>
          </a:xfrm>
          <a:custGeom>
            <a:avLst/>
            <a:gdLst/>
            <a:ahLst/>
            <a:cxnLst/>
            <a:rect l="l" t="t" r="r" b="b"/>
            <a:pathLst>
              <a:path w="2004695" h="666750">
                <a:moveTo>
                  <a:pt x="0" y="666301"/>
                </a:moveTo>
                <a:lnTo>
                  <a:pt x="2004402" y="666301"/>
                </a:lnTo>
                <a:lnTo>
                  <a:pt x="2004402" y="0"/>
                </a:lnTo>
                <a:lnTo>
                  <a:pt x="0" y="0"/>
                </a:lnTo>
                <a:lnTo>
                  <a:pt x="0" y="666301"/>
                </a:lnTo>
                <a:close/>
              </a:path>
            </a:pathLst>
          </a:custGeom>
          <a:solidFill>
            <a:srgbClr val="D0D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994703" y="6968866"/>
          <a:ext cx="8073386" cy="4326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1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1583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33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33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continent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33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33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lifeExp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2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T="12001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28.801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30.332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1962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31.997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1967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34.020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2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1972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36.088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154712" y="6259360"/>
            <a:ext cx="241681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75" dirty="0">
                <a:solidFill>
                  <a:srgbClr val="A6AAA9"/>
                </a:solidFill>
                <a:latin typeface="Calibri"/>
                <a:cs typeface="Calibri"/>
              </a:rPr>
              <a:t>g</a:t>
            </a:r>
            <a:r>
              <a:rPr sz="4100" spc="85" dirty="0">
                <a:solidFill>
                  <a:srgbClr val="A6AAA9"/>
                </a:solidFill>
                <a:latin typeface="Calibri"/>
                <a:cs typeface="Calibri"/>
              </a:rPr>
              <a:t>apminder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010439" y="7747237"/>
            <a:ext cx="1101090" cy="747395"/>
          </a:xfrm>
          <a:custGeom>
            <a:avLst/>
            <a:gdLst/>
            <a:ahLst/>
            <a:cxnLst/>
            <a:rect l="l" t="t" r="r" b="b"/>
            <a:pathLst>
              <a:path w="1101090" h="747395">
                <a:moveTo>
                  <a:pt x="632933" y="0"/>
                </a:moveTo>
                <a:lnTo>
                  <a:pt x="632933" y="261938"/>
                </a:lnTo>
                <a:lnTo>
                  <a:pt x="0" y="261938"/>
                </a:lnTo>
                <a:lnTo>
                  <a:pt x="0" y="485055"/>
                </a:lnTo>
                <a:lnTo>
                  <a:pt x="632933" y="485055"/>
                </a:lnTo>
                <a:lnTo>
                  <a:pt x="632933" y="746994"/>
                </a:lnTo>
                <a:lnTo>
                  <a:pt x="1100950" y="373496"/>
                </a:lnTo>
                <a:lnTo>
                  <a:pt x="632933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3421" y="10812101"/>
            <a:ext cx="183007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spc="20" dirty="0">
                <a:solidFill>
                  <a:srgbClr val="78AAD6"/>
                </a:solidFill>
                <a:latin typeface="Calibri"/>
                <a:cs typeface="Calibri"/>
              </a:rPr>
              <a:t>Adapted </a:t>
            </a:r>
            <a:r>
              <a:rPr sz="2050" spc="10" dirty="0">
                <a:solidFill>
                  <a:srgbClr val="78AAD6"/>
                </a:solidFill>
                <a:latin typeface="Calibri"/>
                <a:cs typeface="Calibri"/>
              </a:rPr>
              <a:t>from</a:t>
            </a:r>
            <a:r>
              <a:rPr sz="2050" spc="-195" dirty="0">
                <a:solidFill>
                  <a:srgbClr val="78AAD6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78AAD6"/>
                </a:solidFill>
                <a:latin typeface="Calibri"/>
                <a:cs typeface="Calibri"/>
              </a:rPr>
              <a:t>'M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5268" y="3872851"/>
            <a:ext cx="15093315" cy="2210435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30797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2425"/>
              </a:spcBef>
            </a:pP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gapminder %&gt;% </a:t>
            </a:r>
            <a:r>
              <a:rPr sz="3850" spc="10" dirty="0">
                <a:latin typeface="Courier New"/>
                <a:cs typeface="Courier New"/>
              </a:rPr>
              <a:t>summarise(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mean_life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=</a:t>
            </a:r>
            <a:r>
              <a:rPr sz="3850" spc="-20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mean(lifeExp),</a:t>
            </a:r>
            <a:endParaRPr sz="3850">
              <a:latin typeface="Courier New"/>
              <a:cs typeface="Courier New"/>
            </a:endParaRPr>
          </a:p>
          <a:p>
            <a:pPr marL="7218045">
              <a:lnSpc>
                <a:spcPct val="100000"/>
              </a:lnSpc>
              <a:spcBef>
                <a:spcPts val="1810"/>
              </a:spcBef>
            </a:pP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min_life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=</a:t>
            </a:r>
            <a:r>
              <a:rPr sz="3850" spc="-3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min(lifeExp)</a:t>
            </a:r>
            <a:r>
              <a:rPr sz="3850" spc="15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7710" y="2856322"/>
            <a:ext cx="750887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35" dirty="0">
                <a:latin typeface="Tahoma"/>
                <a:cs typeface="Tahoma"/>
              </a:rPr>
              <a:t>Compute</a:t>
            </a:r>
            <a:r>
              <a:rPr sz="4950" spc="-590" dirty="0">
                <a:latin typeface="Tahoma"/>
                <a:cs typeface="Tahoma"/>
              </a:rPr>
              <a:t> </a:t>
            </a:r>
            <a:r>
              <a:rPr sz="4950" spc="-125" dirty="0">
                <a:latin typeface="Tahoma"/>
                <a:cs typeface="Tahoma"/>
              </a:rPr>
              <a:t>table</a:t>
            </a:r>
            <a:r>
              <a:rPr sz="4950" spc="-585" dirty="0">
                <a:latin typeface="Tahoma"/>
                <a:cs typeface="Tahoma"/>
              </a:rPr>
              <a:t> </a:t>
            </a:r>
            <a:r>
              <a:rPr sz="4950" spc="-160" dirty="0">
                <a:latin typeface="Tahoma"/>
                <a:cs typeface="Tahoma"/>
              </a:rPr>
              <a:t>of</a:t>
            </a:r>
            <a:r>
              <a:rPr sz="4950" spc="-590" dirty="0">
                <a:latin typeface="Tahoma"/>
                <a:cs typeface="Tahoma"/>
              </a:rPr>
              <a:t> </a:t>
            </a:r>
            <a:r>
              <a:rPr sz="4950" spc="-185" dirty="0">
                <a:latin typeface="Tahoma"/>
                <a:cs typeface="Tahoma"/>
              </a:rPr>
              <a:t>summaries.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0255" y="10824801"/>
            <a:ext cx="2614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050" spc="10" dirty="0">
                <a:solidFill>
                  <a:srgbClr val="78AAD6"/>
                </a:solidFill>
                <a:latin typeface="Calibri"/>
                <a:cs typeface="Calibri"/>
              </a:rPr>
              <a:t>aster </a:t>
            </a:r>
            <a:r>
              <a:rPr sz="2050" spc="15" dirty="0">
                <a:solidFill>
                  <a:srgbClr val="78AAD6"/>
                </a:solidFill>
                <a:latin typeface="Calibri"/>
                <a:cs typeface="Calibri"/>
              </a:rPr>
              <a:t>the </a:t>
            </a:r>
            <a:r>
              <a:rPr sz="2050" spc="25" dirty="0">
                <a:solidFill>
                  <a:srgbClr val="78AAD6"/>
                </a:solidFill>
                <a:latin typeface="Calibri"/>
                <a:cs typeface="Calibri"/>
              </a:rPr>
              <a:t>tidyverse' </a:t>
            </a:r>
            <a:r>
              <a:rPr sz="2050" spc="50" dirty="0">
                <a:solidFill>
                  <a:srgbClr val="78AAD6"/>
                </a:solidFill>
                <a:latin typeface="Calibri"/>
                <a:cs typeface="Calibri"/>
              </a:rPr>
              <a:t>CC</a:t>
            </a:r>
            <a:r>
              <a:rPr sz="2050" spc="-300" dirty="0">
                <a:solidFill>
                  <a:srgbClr val="78AAD6"/>
                </a:solidFill>
                <a:latin typeface="Calibri"/>
                <a:cs typeface="Calibri"/>
              </a:rPr>
              <a:t> </a:t>
            </a:r>
            <a:r>
              <a:rPr sz="2050" spc="60" dirty="0">
                <a:solidFill>
                  <a:srgbClr val="78AAD6"/>
                </a:solidFill>
                <a:latin typeface="Calibri"/>
                <a:cs typeface="Calibri"/>
              </a:rPr>
              <a:t>b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3264" y="10824801"/>
            <a:ext cx="10363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050" spc="30" dirty="0">
                <a:solidFill>
                  <a:srgbClr val="78AAD6"/>
                </a:solidFill>
                <a:latin typeface="Calibri"/>
                <a:cs typeface="Calibri"/>
              </a:rPr>
              <a:t>y</a:t>
            </a:r>
            <a:r>
              <a:rPr sz="2050" spc="-135" dirty="0">
                <a:solidFill>
                  <a:srgbClr val="78AAD6"/>
                </a:solidFill>
                <a:latin typeface="Calibri"/>
                <a:cs typeface="Calibri"/>
              </a:rPr>
              <a:t> </a:t>
            </a:r>
            <a:r>
              <a:rPr sz="2050" spc="45" dirty="0">
                <a:solidFill>
                  <a:srgbClr val="78AAD6"/>
                </a:solid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335" y="11094533"/>
            <a:ext cx="1847850" cy="0"/>
          </a:xfrm>
          <a:custGeom>
            <a:avLst/>
            <a:gdLst/>
            <a:ahLst/>
            <a:cxnLst/>
            <a:rect l="l" t="t" r="r" b="b"/>
            <a:pathLst>
              <a:path w="1847850">
                <a:moveTo>
                  <a:pt x="0" y="0"/>
                </a:moveTo>
                <a:lnTo>
                  <a:pt x="1847661" y="0"/>
                </a:lnTo>
              </a:path>
            </a:pathLst>
          </a:custGeom>
          <a:ln w="13088">
            <a:solidFill>
              <a:srgbClr val="78A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49341" y="6957903"/>
          <a:ext cx="4673600" cy="1314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959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3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mean_life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3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min_life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136"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59.47444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23.599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020880" y="6973609"/>
            <a:ext cx="2556510" cy="708660"/>
          </a:xfrm>
          <a:custGeom>
            <a:avLst/>
            <a:gdLst/>
            <a:ahLst/>
            <a:cxnLst/>
            <a:rect l="l" t="t" r="r" b="b"/>
            <a:pathLst>
              <a:path w="2556510" h="708659">
                <a:moveTo>
                  <a:pt x="0" y="708598"/>
                </a:moveTo>
                <a:lnTo>
                  <a:pt x="2555953" y="708598"/>
                </a:lnTo>
                <a:lnTo>
                  <a:pt x="2555953" y="0"/>
                </a:lnTo>
                <a:lnTo>
                  <a:pt x="0" y="0"/>
                </a:lnTo>
                <a:lnTo>
                  <a:pt x="0" y="708598"/>
                </a:lnTo>
                <a:close/>
              </a:path>
            </a:pathLst>
          </a:custGeom>
          <a:solidFill>
            <a:srgbClr val="767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8718" y="6973609"/>
            <a:ext cx="2004695" cy="708660"/>
          </a:xfrm>
          <a:custGeom>
            <a:avLst/>
            <a:gdLst/>
            <a:ahLst/>
            <a:cxnLst/>
            <a:rect l="l" t="t" r="r" b="b"/>
            <a:pathLst>
              <a:path w="2004695" h="708659">
                <a:moveTo>
                  <a:pt x="0" y="708598"/>
                </a:moveTo>
                <a:lnTo>
                  <a:pt x="2004402" y="708598"/>
                </a:lnTo>
                <a:lnTo>
                  <a:pt x="2004402" y="0"/>
                </a:lnTo>
                <a:lnTo>
                  <a:pt x="0" y="0"/>
                </a:lnTo>
                <a:lnTo>
                  <a:pt x="0" y="708598"/>
                </a:lnTo>
                <a:close/>
              </a:path>
            </a:pathLst>
          </a:custGeom>
          <a:solidFill>
            <a:srgbClr val="767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65004" y="6973609"/>
            <a:ext cx="1180465" cy="708660"/>
          </a:xfrm>
          <a:custGeom>
            <a:avLst/>
            <a:gdLst/>
            <a:ahLst/>
            <a:cxnLst/>
            <a:rect l="l" t="t" r="r" b="b"/>
            <a:pathLst>
              <a:path w="1180465" h="708659">
                <a:moveTo>
                  <a:pt x="0" y="708598"/>
                </a:moveTo>
                <a:lnTo>
                  <a:pt x="1180125" y="708598"/>
                </a:lnTo>
                <a:lnTo>
                  <a:pt x="1180125" y="0"/>
                </a:lnTo>
                <a:lnTo>
                  <a:pt x="0" y="0"/>
                </a:lnTo>
                <a:lnTo>
                  <a:pt x="0" y="708598"/>
                </a:lnTo>
                <a:close/>
              </a:path>
            </a:pathLst>
          </a:custGeom>
          <a:solidFill>
            <a:srgbClr val="767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87013" y="6973609"/>
            <a:ext cx="1469390" cy="708660"/>
          </a:xfrm>
          <a:custGeom>
            <a:avLst/>
            <a:gdLst/>
            <a:ahLst/>
            <a:cxnLst/>
            <a:rect l="l" t="t" r="r" b="b"/>
            <a:pathLst>
              <a:path w="1469390" h="708659">
                <a:moveTo>
                  <a:pt x="0" y="708598"/>
                </a:moveTo>
                <a:lnTo>
                  <a:pt x="1468822" y="708598"/>
                </a:lnTo>
                <a:lnTo>
                  <a:pt x="1468822" y="0"/>
                </a:lnTo>
                <a:lnTo>
                  <a:pt x="0" y="0"/>
                </a:lnTo>
                <a:lnTo>
                  <a:pt x="0" y="708598"/>
                </a:lnTo>
                <a:close/>
              </a:path>
            </a:pathLst>
          </a:custGeom>
          <a:solidFill>
            <a:srgbClr val="767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0880" y="9912713"/>
            <a:ext cx="2556510" cy="687705"/>
          </a:xfrm>
          <a:custGeom>
            <a:avLst/>
            <a:gdLst/>
            <a:ahLst/>
            <a:cxnLst/>
            <a:rect l="l" t="t" r="r" b="b"/>
            <a:pathLst>
              <a:path w="2556510" h="687704">
                <a:moveTo>
                  <a:pt x="0" y="687657"/>
                </a:moveTo>
                <a:lnTo>
                  <a:pt x="2555953" y="687657"/>
                </a:lnTo>
                <a:lnTo>
                  <a:pt x="2555953" y="0"/>
                </a:lnTo>
                <a:lnTo>
                  <a:pt x="0" y="0"/>
                </a:lnTo>
                <a:lnTo>
                  <a:pt x="0" y="687657"/>
                </a:lnTo>
                <a:close/>
              </a:path>
            </a:pathLst>
          </a:custGeom>
          <a:solidFill>
            <a:srgbClr val="D0D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18718" y="10642255"/>
            <a:ext cx="2004695" cy="666750"/>
          </a:xfrm>
          <a:custGeom>
            <a:avLst/>
            <a:gdLst/>
            <a:ahLst/>
            <a:cxnLst/>
            <a:rect l="l" t="t" r="r" b="b"/>
            <a:pathLst>
              <a:path w="2004695" h="666750">
                <a:moveTo>
                  <a:pt x="0" y="666301"/>
                </a:moveTo>
                <a:lnTo>
                  <a:pt x="2004402" y="666301"/>
                </a:lnTo>
                <a:lnTo>
                  <a:pt x="2004402" y="0"/>
                </a:lnTo>
                <a:lnTo>
                  <a:pt x="0" y="0"/>
                </a:lnTo>
                <a:lnTo>
                  <a:pt x="0" y="666301"/>
                </a:lnTo>
                <a:close/>
              </a:path>
            </a:pathLst>
          </a:custGeom>
          <a:solidFill>
            <a:srgbClr val="D0D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994703" y="6968866"/>
          <a:ext cx="8073386" cy="4326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1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1583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33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33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continent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33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33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lifeExp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2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T="12001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28.801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30.332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1962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31.997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1967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34.020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2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1972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0" dirty="0">
                          <a:latin typeface="Calibri"/>
                          <a:cs typeface="Calibri"/>
                        </a:rPr>
                        <a:t>36.088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4154712" y="6259360"/>
            <a:ext cx="241681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75" dirty="0">
                <a:solidFill>
                  <a:srgbClr val="A6AAA9"/>
                </a:solidFill>
                <a:latin typeface="Calibri"/>
                <a:cs typeface="Calibri"/>
              </a:rPr>
              <a:t>g</a:t>
            </a:r>
            <a:r>
              <a:rPr sz="4100" spc="85" dirty="0">
                <a:solidFill>
                  <a:srgbClr val="A6AAA9"/>
                </a:solidFill>
                <a:latin typeface="Calibri"/>
                <a:cs typeface="Calibri"/>
              </a:rPr>
              <a:t>apminder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010439" y="7747237"/>
            <a:ext cx="1101090" cy="747395"/>
          </a:xfrm>
          <a:custGeom>
            <a:avLst/>
            <a:gdLst/>
            <a:ahLst/>
            <a:cxnLst/>
            <a:rect l="l" t="t" r="r" b="b"/>
            <a:pathLst>
              <a:path w="1101090" h="747395">
                <a:moveTo>
                  <a:pt x="632933" y="0"/>
                </a:moveTo>
                <a:lnTo>
                  <a:pt x="632933" y="261938"/>
                </a:lnTo>
                <a:lnTo>
                  <a:pt x="0" y="261938"/>
                </a:lnTo>
                <a:lnTo>
                  <a:pt x="0" y="485055"/>
                </a:lnTo>
                <a:lnTo>
                  <a:pt x="632933" y="485055"/>
                </a:lnTo>
                <a:lnTo>
                  <a:pt x="632933" y="746994"/>
                </a:lnTo>
                <a:lnTo>
                  <a:pt x="1100950" y="373496"/>
                </a:lnTo>
                <a:lnTo>
                  <a:pt x="632933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295977" y="940150"/>
            <a:ext cx="551116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25" dirty="0">
                <a:solidFill>
                  <a:srgbClr val="000000"/>
                </a:solidFill>
                <a:latin typeface="Calibri"/>
                <a:cs typeface="Calibri"/>
              </a:rPr>
              <a:t>summarise()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23421" y="10812101"/>
            <a:ext cx="183007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spc="20" dirty="0">
                <a:solidFill>
                  <a:srgbClr val="78AAD6"/>
                </a:solidFill>
                <a:latin typeface="Calibri"/>
                <a:cs typeface="Calibri"/>
              </a:rPr>
              <a:t>Adapted </a:t>
            </a:r>
            <a:r>
              <a:rPr sz="2050" spc="10" dirty="0">
                <a:solidFill>
                  <a:srgbClr val="78AAD6"/>
                </a:solidFill>
                <a:latin typeface="Calibri"/>
                <a:cs typeface="Calibri"/>
              </a:rPr>
              <a:t>from</a:t>
            </a:r>
            <a:r>
              <a:rPr sz="2050" spc="-195" dirty="0">
                <a:solidFill>
                  <a:srgbClr val="78AAD6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78AAD6"/>
                </a:solidFill>
                <a:latin typeface="Calibri"/>
                <a:cs typeface="Calibri"/>
              </a:rPr>
              <a:t>'M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8033" y="4688727"/>
            <a:ext cx="9862820" cy="1797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600" spc="459" dirty="0">
                <a:solidFill>
                  <a:srgbClr val="F3F4F8"/>
                </a:solidFill>
                <a:latin typeface="Arial Narrow"/>
                <a:cs typeface="Arial Narrow"/>
              </a:rPr>
              <a:t>Grouping</a:t>
            </a:r>
            <a:r>
              <a:rPr sz="11600" spc="-380" dirty="0">
                <a:solidFill>
                  <a:srgbClr val="F3F4F8"/>
                </a:solidFill>
                <a:latin typeface="Arial Narrow"/>
                <a:cs typeface="Arial Narrow"/>
              </a:rPr>
              <a:t> </a:t>
            </a:r>
            <a:r>
              <a:rPr sz="11600" spc="114" dirty="0">
                <a:solidFill>
                  <a:srgbClr val="F3F4F8"/>
                </a:solidFill>
                <a:latin typeface="Arial Narrow"/>
                <a:cs typeface="Arial Narrow"/>
              </a:rPr>
              <a:t>Cases</a:t>
            </a:r>
            <a:endParaRPr sz="1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1046" y="940150"/>
            <a:ext cx="484632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95" dirty="0">
                <a:solidFill>
                  <a:srgbClr val="000000"/>
                </a:solidFill>
                <a:latin typeface="Calibri"/>
                <a:cs typeface="Calibri"/>
              </a:rPr>
              <a:t>group_by()</a:t>
            </a:r>
          </a:p>
        </p:txBody>
      </p:sp>
      <p:sp>
        <p:nvSpPr>
          <p:cNvPr id="3" name="object 3"/>
          <p:cNvSpPr/>
          <p:nvPr/>
        </p:nvSpPr>
        <p:spPr>
          <a:xfrm>
            <a:off x="131335" y="11094533"/>
            <a:ext cx="5453380" cy="0"/>
          </a:xfrm>
          <a:custGeom>
            <a:avLst/>
            <a:gdLst/>
            <a:ahLst/>
            <a:cxnLst/>
            <a:rect l="l" t="t" r="r" b="b"/>
            <a:pathLst>
              <a:path w="5453380">
                <a:moveTo>
                  <a:pt x="0" y="0"/>
                </a:moveTo>
                <a:lnTo>
                  <a:pt x="5452975" y="0"/>
                </a:lnTo>
              </a:path>
            </a:pathLst>
          </a:custGeom>
          <a:ln w="13088">
            <a:solidFill>
              <a:srgbClr val="78A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9593" y="2952654"/>
            <a:ext cx="1356995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60" dirty="0">
                <a:latin typeface="Tahoma"/>
                <a:cs typeface="Tahoma"/>
              </a:rPr>
              <a:t>Groups</a:t>
            </a:r>
            <a:r>
              <a:rPr sz="4600" spc="-520" dirty="0">
                <a:latin typeface="Tahoma"/>
                <a:cs typeface="Tahoma"/>
              </a:rPr>
              <a:t> </a:t>
            </a:r>
            <a:r>
              <a:rPr sz="4600" spc="-170" dirty="0">
                <a:latin typeface="Tahoma"/>
                <a:cs typeface="Tahoma"/>
              </a:rPr>
              <a:t>cases</a:t>
            </a:r>
            <a:r>
              <a:rPr sz="4600" spc="-515" dirty="0">
                <a:latin typeface="Tahoma"/>
                <a:cs typeface="Tahoma"/>
              </a:rPr>
              <a:t> </a:t>
            </a:r>
            <a:r>
              <a:rPr sz="4600" spc="-170" dirty="0">
                <a:latin typeface="Tahoma"/>
                <a:cs typeface="Tahoma"/>
              </a:rPr>
              <a:t>by</a:t>
            </a:r>
            <a:r>
              <a:rPr sz="4600" spc="-515" dirty="0">
                <a:latin typeface="Tahoma"/>
                <a:cs typeface="Tahoma"/>
              </a:rPr>
              <a:t> </a:t>
            </a:r>
            <a:r>
              <a:rPr sz="4600" spc="-100" dirty="0">
                <a:latin typeface="Tahoma"/>
                <a:cs typeface="Tahoma"/>
              </a:rPr>
              <a:t>common</a:t>
            </a:r>
            <a:r>
              <a:rPr sz="4600" spc="-520" dirty="0">
                <a:latin typeface="Tahoma"/>
                <a:cs typeface="Tahoma"/>
              </a:rPr>
              <a:t> </a:t>
            </a:r>
            <a:r>
              <a:rPr sz="4600" spc="-175" dirty="0">
                <a:latin typeface="Tahoma"/>
                <a:cs typeface="Tahoma"/>
              </a:rPr>
              <a:t>values</a:t>
            </a:r>
            <a:r>
              <a:rPr sz="4600" spc="-515" dirty="0">
                <a:latin typeface="Tahoma"/>
                <a:cs typeface="Tahoma"/>
              </a:rPr>
              <a:t> </a:t>
            </a:r>
            <a:r>
              <a:rPr sz="4600" spc="-150" dirty="0">
                <a:latin typeface="Tahoma"/>
                <a:cs typeface="Tahoma"/>
              </a:rPr>
              <a:t>of</a:t>
            </a:r>
            <a:r>
              <a:rPr sz="4600" spc="-515" dirty="0">
                <a:latin typeface="Tahoma"/>
                <a:cs typeface="Tahoma"/>
              </a:rPr>
              <a:t> </a:t>
            </a:r>
            <a:r>
              <a:rPr sz="4600" spc="-120" dirty="0">
                <a:latin typeface="Tahoma"/>
                <a:cs typeface="Tahoma"/>
              </a:rPr>
              <a:t>one</a:t>
            </a:r>
            <a:r>
              <a:rPr sz="4600" spc="-515" dirty="0">
                <a:latin typeface="Tahoma"/>
                <a:cs typeface="Tahoma"/>
              </a:rPr>
              <a:t> </a:t>
            </a:r>
            <a:r>
              <a:rPr sz="4600" spc="-120" dirty="0">
                <a:latin typeface="Tahoma"/>
                <a:cs typeface="Tahoma"/>
              </a:rPr>
              <a:t>or</a:t>
            </a:r>
            <a:r>
              <a:rPr sz="4600" spc="-520" dirty="0">
                <a:latin typeface="Tahoma"/>
                <a:cs typeface="Tahoma"/>
              </a:rPr>
              <a:t> </a:t>
            </a:r>
            <a:r>
              <a:rPr sz="4600" spc="-155" dirty="0">
                <a:latin typeface="Tahoma"/>
                <a:cs typeface="Tahoma"/>
              </a:rPr>
              <a:t>more</a:t>
            </a:r>
            <a:r>
              <a:rPr sz="4600" spc="-515" dirty="0">
                <a:latin typeface="Tahoma"/>
                <a:cs typeface="Tahoma"/>
              </a:rPr>
              <a:t> </a:t>
            </a:r>
            <a:r>
              <a:rPr sz="4600" spc="-140" dirty="0">
                <a:latin typeface="Tahoma"/>
                <a:cs typeface="Tahoma"/>
              </a:rPr>
              <a:t>columns.</a:t>
            </a:r>
            <a:endParaRPr sz="4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0212" y="4167412"/>
            <a:ext cx="7974330" cy="61531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babynames %&gt;%</a:t>
            </a:r>
            <a:r>
              <a:rPr sz="3850" spc="-1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0" dirty="0">
                <a:latin typeface="Courier New"/>
                <a:cs typeface="Courier New"/>
              </a:rPr>
              <a:t>group_by(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sex</a:t>
            </a:r>
            <a:r>
              <a:rPr sz="3850" spc="10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8180" y="6285119"/>
            <a:ext cx="6670040" cy="149161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3450" spc="20" dirty="0">
                <a:latin typeface="Courier New"/>
                <a:cs typeface="Courier New"/>
              </a:rPr>
              <a:t># A </a:t>
            </a:r>
            <a:r>
              <a:rPr sz="3450" spc="15" dirty="0">
                <a:latin typeface="Courier New"/>
                <a:cs typeface="Courier New"/>
              </a:rPr>
              <a:t>tibble: 1,704 </a:t>
            </a:r>
            <a:r>
              <a:rPr sz="3450" spc="20" dirty="0">
                <a:latin typeface="Courier New"/>
                <a:cs typeface="Courier New"/>
              </a:rPr>
              <a:t>x</a:t>
            </a:r>
            <a:r>
              <a:rPr sz="3450" dirty="0">
                <a:latin typeface="Courier New"/>
                <a:cs typeface="Courier New"/>
              </a:rPr>
              <a:t> </a:t>
            </a:r>
            <a:r>
              <a:rPr sz="3450" spc="20" dirty="0">
                <a:latin typeface="Courier New"/>
                <a:cs typeface="Courier New"/>
              </a:rPr>
              <a:t>6</a:t>
            </a:r>
            <a:endParaRPr sz="3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  <a:tabLst>
                <a:tab pos="3201670" algn="l"/>
              </a:tabLst>
            </a:pPr>
            <a:r>
              <a:rPr sz="3450" spc="20" dirty="0">
                <a:latin typeface="Courier New"/>
                <a:cs typeface="Courier New"/>
              </a:rPr>
              <a:t>#</a:t>
            </a:r>
            <a:r>
              <a:rPr sz="3450" spc="30" dirty="0">
                <a:latin typeface="Courier New"/>
                <a:cs typeface="Courier New"/>
              </a:rPr>
              <a:t> </a:t>
            </a:r>
            <a:r>
              <a:rPr sz="3450" spc="15" dirty="0">
                <a:latin typeface="Courier New"/>
                <a:cs typeface="Courier New"/>
              </a:rPr>
              <a:t>Groups:	continent</a:t>
            </a:r>
            <a:r>
              <a:rPr sz="3450" spc="-40" dirty="0">
                <a:latin typeface="Courier New"/>
                <a:cs typeface="Courier New"/>
              </a:rPr>
              <a:t> </a:t>
            </a:r>
            <a:r>
              <a:rPr sz="3450" spc="20" dirty="0">
                <a:latin typeface="Courier New"/>
                <a:cs typeface="Courier New"/>
              </a:rPr>
              <a:t>[5]</a:t>
            </a:r>
            <a:endParaRPr sz="34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8748" y="7962973"/>
            <a:ext cx="4543425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spc="15" dirty="0">
                <a:latin typeface="Courier New"/>
                <a:cs typeface="Courier New"/>
              </a:rPr>
              <a:t>country</a:t>
            </a:r>
            <a:r>
              <a:rPr sz="3450" spc="-35" dirty="0">
                <a:latin typeface="Courier New"/>
                <a:cs typeface="Courier New"/>
              </a:rPr>
              <a:t> </a:t>
            </a:r>
            <a:r>
              <a:rPr sz="3450" spc="15" dirty="0">
                <a:latin typeface="Courier New"/>
                <a:cs typeface="Courier New"/>
              </a:rPr>
              <a:t>continent</a:t>
            </a:r>
            <a:endParaRPr sz="34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8168" y="7962973"/>
            <a:ext cx="3215005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spc="15" dirty="0">
                <a:latin typeface="Courier New"/>
                <a:cs typeface="Courier New"/>
              </a:rPr>
              <a:t>year</a:t>
            </a:r>
            <a:r>
              <a:rPr sz="3450" spc="-45" dirty="0">
                <a:latin typeface="Courier New"/>
                <a:cs typeface="Courier New"/>
              </a:rPr>
              <a:t> </a:t>
            </a:r>
            <a:r>
              <a:rPr sz="3450" spc="15" dirty="0">
                <a:latin typeface="Courier New"/>
                <a:cs typeface="Courier New"/>
              </a:rPr>
              <a:t>lifeExp</a:t>
            </a:r>
            <a:endParaRPr sz="34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02008" y="7962973"/>
            <a:ext cx="3481070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spc="15" dirty="0">
                <a:latin typeface="Courier New"/>
                <a:cs typeface="Courier New"/>
              </a:rPr>
              <a:t>pop</a:t>
            </a:r>
            <a:r>
              <a:rPr sz="3450" spc="-45" dirty="0">
                <a:latin typeface="Courier New"/>
                <a:cs typeface="Courier New"/>
              </a:rPr>
              <a:t> </a:t>
            </a:r>
            <a:r>
              <a:rPr sz="3450" spc="20" dirty="0">
                <a:latin typeface="Courier New"/>
                <a:cs typeface="Courier New"/>
              </a:rPr>
              <a:t>gdpPercap</a:t>
            </a:r>
            <a:endParaRPr sz="34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2238" y="8695935"/>
            <a:ext cx="3215005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spc="15" dirty="0">
                <a:latin typeface="Courier New"/>
                <a:cs typeface="Courier New"/>
              </a:rPr>
              <a:t>&lt;fctr&gt;</a:t>
            </a:r>
            <a:r>
              <a:rPr sz="3450" spc="-45" dirty="0">
                <a:latin typeface="Courier New"/>
                <a:cs typeface="Courier New"/>
              </a:rPr>
              <a:t> </a:t>
            </a:r>
            <a:r>
              <a:rPr sz="3450" spc="15" dirty="0">
                <a:latin typeface="Courier New"/>
                <a:cs typeface="Courier New"/>
              </a:rPr>
              <a:t>&lt;int&gt;</a:t>
            </a:r>
            <a:endParaRPr sz="34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421" y="8484004"/>
            <a:ext cx="5631180" cy="269557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805"/>
              </a:spcBef>
            </a:pPr>
            <a:r>
              <a:rPr sz="3450" spc="15" dirty="0">
                <a:latin typeface="Courier New"/>
                <a:cs typeface="Courier New"/>
              </a:rPr>
              <a:t>&lt;fctr&gt;</a:t>
            </a:r>
            <a:endParaRPr sz="3450">
              <a:latin typeface="Courier New"/>
              <a:cs typeface="Courier New"/>
            </a:endParaRPr>
          </a:p>
          <a:p>
            <a:pPr marL="2694305" marR="5080" indent="-531495" algn="r">
              <a:lnSpc>
                <a:spcPct val="100000"/>
              </a:lnSpc>
              <a:spcBef>
                <a:spcPts val="1714"/>
              </a:spcBef>
              <a:buAutoNum type="arabicPlain"/>
              <a:tabLst>
                <a:tab pos="2694940" algn="l"/>
              </a:tabLst>
            </a:pPr>
            <a:r>
              <a:rPr sz="3450" spc="15" dirty="0">
                <a:latin typeface="Courier New"/>
                <a:cs typeface="Courier New"/>
              </a:rPr>
              <a:t>Afghanistan</a:t>
            </a:r>
            <a:endParaRPr sz="3450">
              <a:latin typeface="Courier New"/>
              <a:cs typeface="Courier New"/>
            </a:endParaRPr>
          </a:p>
          <a:p>
            <a:pPr marL="2694305" marR="5080" indent="-531495" algn="r">
              <a:lnSpc>
                <a:spcPts val="3845"/>
              </a:lnSpc>
              <a:spcBef>
                <a:spcPts val="1630"/>
              </a:spcBef>
              <a:buAutoNum type="arabicPlain"/>
              <a:tabLst>
                <a:tab pos="2694940" algn="l"/>
              </a:tabLst>
            </a:pPr>
            <a:r>
              <a:rPr sz="3450" spc="15" dirty="0">
                <a:latin typeface="Courier New"/>
                <a:cs typeface="Courier New"/>
              </a:rPr>
              <a:t>Afghanistan</a:t>
            </a:r>
            <a:endParaRPr sz="3450">
              <a:latin typeface="Courier New"/>
              <a:cs typeface="Courier New"/>
            </a:endParaRPr>
          </a:p>
          <a:p>
            <a:pPr marR="5080" algn="r">
              <a:lnSpc>
                <a:spcPts val="3845"/>
              </a:lnSpc>
            </a:pPr>
            <a:r>
              <a:rPr sz="2050" spc="20" dirty="0">
                <a:solidFill>
                  <a:srgbClr val="78AAD6"/>
                </a:solidFill>
                <a:latin typeface="Calibri"/>
                <a:cs typeface="Calibri"/>
              </a:rPr>
              <a:t>Adapted </a:t>
            </a:r>
            <a:r>
              <a:rPr sz="2050" spc="10" dirty="0">
                <a:solidFill>
                  <a:srgbClr val="78AAD6"/>
                </a:solidFill>
                <a:latin typeface="Calibri"/>
                <a:cs typeface="Calibri"/>
              </a:rPr>
              <a:t>from </a:t>
            </a:r>
            <a:r>
              <a:rPr sz="2050" spc="-280" dirty="0">
                <a:solidFill>
                  <a:srgbClr val="78AAD6"/>
                </a:solidFill>
                <a:latin typeface="Calibri"/>
                <a:cs typeface="Calibri"/>
              </a:rPr>
              <a:t>'Maste</a:t>
            </a:r>
            <a:r>
              <a:rPr sz="5175" spc="-419" baseline="-37037" dirty="0">
                <a:latin typeface="Courier New"/>
                <a:cs typeface="Courier New"/>
              </a:rPr>
              <a:t>3</a:t>
            </a:r>
            <a:r>
              <a:rPr sz="2050" spc="-280" dirty="0">
                <a:solidFill>
                  <a:srgbClr val="78AAD6"/>
                </a:solidFill>
                <a:latin typeface="Calibri"/>
                <a:cs typeface="Calibri"/>
              </a:rPr>
              <a:t>r</a:t>
            </a:r>
            <a:r>
              <a:rPr sz="2050" spc="-185" dirty="0">
                <a:solidFill>
                  <a:srgbClr val="78AAD6"/>
                </a:solidFill>
                <a:latin typeface="Calibri"/>
                <a:cs typeface="Calibri"/>
              </a:rPr>
              <a:t> </a:t>
            </a:r>
            <a:r>
              <a:rPr sz="2050" spc="-535" dirty="0">
                <a:solidFill>
                  <a:srgbClr val="78AAD6"/>
                </a:solidFill>
                <a:latin typeface="Calibri"/>
                <a:cs typeface="Calibri"/>
              </a:rPr>
              <a:t>the</a:t>
            </a:r>
            <a:r>
              <a:rPr sz="5175" spc="-802" baseline="-37037" dirty="0">
                <a:latin typeface="Courier New"/>
                <a:cs typeface="Courier New"/>
              </a:rPr>
              <a:t>A</a:t>
            </a:r>
            <a:r>
              <a:rPr sz="2050" spc="-535" dirty="0">
                <a:solidFill>
                  <a:srgbClr val="78AAD6"/>
                </a:solidFill>
                <a:latin typeface="Calibri"/>
                <a:cs typeface="Calibri"/>
              </a:rPr>
              <a:t>ti</a:t>
            </a:r>
            <a:r>
              <a:rPr sz="5175" spc="-802" baseline="-37037" dirty="0">
                <a:latin typeface="Courier New"/>
                <a:cs typeface="Courier New"/>
              </a:rPr>
              <a:t>f</a:t>
            </a:r>
            <a:r>
              <a:rPr sz="2050" spc="-535" dirty="0">
                <a:solidFill>
                  <a:srgbClr val="78AAD6"/>
                </a:solidFill>
                <a:latin typeface="Calibri"/>
                <a:cs typeface="Calibri"/>
              </a:rPr>
              <a:t>dy</a:t>
            </a:r>
            <a:r>
              <a:rPr sz="5175" spc="-802" baseline="-37037" dirty="0">
                <a:latin typeface="Courier New"/>
                <a:cs typeface="Courier New"/>
              </a:rPr>
              <a:t>g</a:t>
            </a:r>
            <a:r>
              <a:rPr sz="2050" spc="-535" dirty="0">
                <a:solidFill>
                  <a:srgbClr val="78AAD6"/>
                </a:solidFill>
                <a:latin typeface="Calibri"/>
                <a:cs typeface="Calibri"/>
              </a:rPr>
              <a:t>ve</a:t>
            </a:r>
            <a:r>
              <a:rPr sz="5175" spc="-802" baseline="-37037" dirty="0">
                <a:latin typeface="Courier New"/>
                <a:cs typeface="Courier New"/>
              </a:rPr>
              <a:t>h</a:t>
            </a:r>
            <a:r>
              <a:rPr sz="2050" spc="-535" dirty="0">
                <a:solidFill>
                  <a:srgbClr val="78AAD6"/>
                </a:solidFill>
                <a:latin typeface="Calibri"/>
                <a:cs typeface="Calibri"/>
              </a:rPr>
              <a:t>rse</a:t>
            </a:r>
            <a:r>
              <a:rPr sz="5175" spc="-802" baseline="-37037" dirty="0">
                <a:latin typeface="Courier New"/>
                <a:cs typeface="Courier New"/>
              </a:rPr>
              <a:t>a</a:t>
            </a:r>
            <a:r>
              <a:rPr sz="2050" spc="-535" dirty="0">
                <a:solidFill>
                  <a:srgbClr val="78AAD6"/>
                </a:solidFill>
                <a:latin typeface="Calibri"/>
                <a:cs typeface="Calibri"/>
              </a:rPr>
              <a:t>'</a:t>
            </a:r>
            <a:r>
              <a:rPr sz="2050" spc="-50" dirty="0">
                <a:solidFill>
                  <a:srgbClr val="78AAD6"/>
                </a:solidFill>
                <a:latin typeface="Calibri"/>
                <a:cs typeface="Calibri"/>
              </a:rPr>
              <a:t> </a:t>
            </a:r>
            <a:r>
              <a:rPr sz="2050" spc="-655" dirty="0">
                <a:solidFill>
                  <a:srgbClr val="78AAD6"/>
                </a:solidFill>
                <a:latin typeface="Calibri"/>
                <a:cs typeface="Calibri"/>
              </a:rPr>
              <a:t>C</a:t>
            </a:r>
            <a:r>
              <a:rPr sz="5175" spc="-982" baseline="-37037" dirty="0">
                <a:latin typeface="Courier New"/>
                <a:cs typeface="Courier New"/>
              </a:rPr>
              <a:t>n</a:t>
            </a:r>
            <a:r>
              <a:rPr sz="2050" spc="-655" dirty="0">
                <a:solidFill>
                  <a:srgbClr val="78AAD6"/>
                </a:solidFill>
                <a:latin typeface="Calibri"/>
                <a:cs typeface="Calibri"/>
              </a:rPr>
              <a:t>C</a:t>
            </a:r>
            <a:r>
              <a:rPr sz="2050" spc="-50" dirty="0">
                <a:solidFill>
                  <a:srgbClr val="78AAD6"/>
                </a:solidFill>
                <a:latin typeface="Calibri"/>
                <a:cs typeface="Calibri"/>
              </a:rPr>
              <a:t> </a:t>
            </a:r>
            <a:r>
              <a:rPr sz="2050" spc="-600" dirty="0">
                <a:solidFill>
                  <a:srgbClr val="78AAD6"/>
                </a:solidFill>
                <a:latin typeface="Calibri"/>
                <a:cs typeface="Calibri"/>
              </a:rPr>
              <a:t>b</a:t>
            </a:r>
            <a:r>
              <a:rPr sz="5175" spc="-900" baseline="-37037" dirty="0">
                <a:latin typeface="Courier New"/>
                <a:cs typeface="Courier New"/>
              </a:rPr>
              <a:t>i</a:t>
            </a:r>
            <a:r>
              <a:rPr sz="2050" spc="-600" dirty="0">
                <a:solidFill>
                  <a:srgbClr val="78AAD6"/>
                </a:solidFill>
                <a:latin typeface="Calibri"/>
                <a:cs typeface="Calibri"/>
              </a:rPr>
              <a:t>y</a:t>
            </a:r>
            <a:r>
              <a:rPr sz="5175" spc="-900" baseline="-37037" dirty="0">
                <a:latin typeface="Courier New"/>
                <a:cs typeface="Courier New"/>
              </a:rPr>
              <a:t>s</a:t>
            </a:r>
            <a:r>
              <a:rPr sz="2050" spc="-600" dirty="0">
                <a:solidFill>
                  <a:srgbClr val="78AAD6"/>
                </a:solidFill>
                <a:latin typeface="Calibri"/>
                <a:cs typeface="Calibri"/>
              </a:rPr>
              <a:t>RS</a:t>
            </a:r>
            <a:r>
              <a:rPr sz="5175" spc="-900" baseline="-37037" dirty="0">
                <a:latin typeface="Courier New"/>
                <a:cs typeface="Courier New"/>
              </a:rPr>
              <a:t>t</a:t>
            </a:r>
            <a:r>
              <a:rPr sz="2050" spc="-600" dirty="0">
                <a:solidFill>
                  <a:srgbClr val="78AAD6"/>
                </a:solidFill>
                <a:latin typeface="Calibri"/>
                <a:cs typeface="Calibri"/>
              </a:rPr>
              <a:t>tu</a:t>
            </a:r>
            <a:r>
              <a:rPr sz="5175" spc="-900" baseline="-37037" dirty="0">
                <a:latin typeface="Courier New"/>
                <a:cs typeface="Courier New"/>
              </a:rPr>
              <a:t>a</a:t>
            </a:r>
            <a:r>
              <a:rPr sz="2050" spc="-600" dirty="0">
                <a:solidFill>
                  <a:srgbClr val="78AAD6"/>
                </a:solidFill>
                <a:latin typeface="Calibri"/>
                <a:cs typeface="Calibri"/>
              </a:rPr>
              <a:t>dio</a:t>
            </a:r>
            <a:r>
              <a:rPr sz="5175" spc="-900" baseline="-37037" dirty="0">
                <a:latin typeface="Courier New"/>
                <a:cs typeface="Courier New"/>
              </a:rPr>
              <a:t>n</a:t>
            </a:r>
            <a:endParaRPr sz="5175" baseline="-3703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23569" y="9237908"/>
            <a:ext cx="1089025" cy="22352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40400"/>
              </a:lnSpc>
              <a:spcBef>
                <a:spcPts val="50"/>
              </a:spcBef>
            </a:pPr>
            <a:r>
              <a:rPr sz="3450" spc="15" dirty="0">
                <a:latin typeface="Courier New"/>
                <a:cs typeface="Courier New"/>
              </a:rPr>
              <a:t>Asia  Asia  Asia</a:t>
            </a:r>
            <a:endParaRPr sz="34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18168" y="8484004"/>
            <a:ext cx="8265159" cy="2988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859914">
              <a:lnSpc>
                <a:spcPct val="141400"/>
              </a:lnSpc>
              <a:spcBef>
                <a:spcPts val="90"/>
              </a:spcBef>
              <a:tabLst>
                <a:tab pos="1607185" algn="l"/>
                <a:tab pos="3733165" algn="l"/>
                <a:tab pos="4264660" algn="l"/>
                <a:tab pos="6124575" algn="l"/>
                <a:tab pos="6922770" algn="l"/>
              </a:tabLst>
            </a:pPr>
            <a:r>
              <a:rPr sz="3450" spc="15" dirty="0">
                <a:latin typeface="Courier New"/>
                <a:cs typeface="Courier New"/>
              </a:rPr>
              <a:t>&lt;dbl</a:t>
            </a:r>
            <a:r>
              <a:rPr sz="3450" spc="20" dirty="0">
                <a:latin typeface="Courier New"/>
                <a:cs typeface="Courier New"/>
              </a:rPr>
              <a:t>&gt;</a:t>
            </a:r>
            <a:r>
              <a:rPr sz="3450" dirty="0">
                <a:latin typeface="Courier New"/>
                <a:cs typeface="Courier New"/>
              </a:rPr>
              <a:t>		</a:t>
            </a:r>
            <a:r>
              <a:rPr sz="3450" spc="15" dirty="0">
                <a:latin typeface="Courier New"/>
                <a:cs typeface="Courier New"/>
              </a:rPr>
              <a:t>&lt;int</a:t>
            </a:r>
            <a:r>
              <a:rPr sz="3450" spc="20" dirty="0">
                <a:latin typeface="Courier New"/>
                <a:cs typeface="Courier New"/>
              </a:rPr>
              <a:t>&gt;</a:t>
            </a:r>
            <a:r>
              <a:rPr sz="3450" dirty="0">
                <a:latin typeface="Courier New"/>
                <a:cs typeface="Courier New"/>
              </a:rPr>
              <a:t>		</a:t>
            </a:r>
            <a:r>
              <a:rPr sz="3450" spc="20" dirty="0">
                <a:latin typeface="Courier New"/>
                <a:cs typeface="Courier New"/>
              </a:rPr>
              <a:t>&lt;dbl&gt;  </a:t>
            </a:r>
            <a:r>
              <a:rPr sz="3450" spc="15" dirty="0">
                <a:latin typeface="Courier New"/>
                <a:cs typeface="Courier New"/>
              </a:rPr>
              <a:t>195</a:t>
            </a:r>
            <a:r>
              <a:rPr sz="3450" spc="20" dirty="0">
                <a:latin typeface="Courier New"/>
                <a:cs typeface="Courier New"/>
              </a:rPr>
              <a:t>2</a:t>
            </a:r>
            <a:r>
              <a:rPr sz="3450" dirty="0">
                <a:latin typeface="Courier New"/>
                <a:cs typeface="Courier New"/>
              </a:rPr>
              <a:t>	</a:t>
            </a:r>
            <a:r>
              <a:rPr sz="3450" spc="15" dirty="0">
                <a:latin typeface="Courier New"/>
                <a:cs typeface="Courier New"/>
              </a:rPr>
              <a:t>28.80</a:t>
            </a:r>
            <a:r>
              <a:rPr sz="3450" spc="20" dirty="0">
                <a:latin typeface="Courier New"/>
                <a:cs typeface="Courier New"/>
              </a:rPr>
              <a:t>1</a:t>
            </a:r>
            <a:r>
              <a:rPr sz="3450" dirty="0">
                <a:latin typeface="Courier New"/>
                <a:cs typeface="Courier New"/>
              </a:rPr>
              <a:t>	</a:t>
            </a:r>
            <a:r>
              <a:rPr sz="3450" spc="15" dirty="0">
                <a:latin typeface="Courier New"/>
                <a:cs typeface="Courier New"/>
              </a:rPr>
              <a:t>842533</a:t>
            </a:r>
            <a:r>
              <a:rPr sz="3450" spc="20" dirty="0">
                <a:latin typeface="Courier New"/>
                <a:cs typeface="Courier New"/>
              </a:rPr>
              <a:t>3</a:t>
            </a:r>
            <a:r>
              <a:rPr sz="3450" dirty="0">
                <a:latin typeface="Courier New"/>
                <a:cs typeface="Courier New"/>
              </a:rPr>
              <a:t>	</a:t>
            </a:r>
            <a:r>
              <a:rPr sz="3450" spc="20" dirty="0">
                <a:latin typeface="Courier New"/>
                <a:cs typeface="Courier New"/>
              </a:rPr>
              <a:t>779.4453</a:t>
            </a:r>
            <a:endParaRPr sz="3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1607185" algn="l"/>
                <a:tab pos="3733165" algn="l"/>
                <a:tab pos="6124575" algn="l"/>
              </a:tabLst>
            </a:pPr>
            <a:r>
              <a:rPr sz="3450" spc="15" dirty="0">
                <a:latin typeface="Courier New"/>
                <a:cs typeface="Courier New"/>
              </a:rPr>
              <a:t>195</a:t>
            </a:r>
            <a:r>
              <a:rPr sz="3450" spc="20" dirty="0">
                <a:latin typeface="Courier New"/>
                <a:cs typeface="Courier New"/>
              </a:rPr>
              <a:t>7</a:t>
            </a:r>
            <a:r>
              <a:rPr sz="3450" dirty="0">
                <a:latin typeface="Courier New"/>
                <a:cs typeface="Courier New"/>
              </a:rPr>
              <a:t>	</a:t>
            </a:r>
            <a:r>
              <a:rPr sz="3450" spc="15" dirty="0">
                <a:latin typeface="Courier New"/>
                <a:cs typeface="Courier New"/>
              </a:rPr>
              <a:t>30.33</a:t>
            </a:r>
            <a:r>
              <a:rPr sz="3450" spc="20" dirty="0">
                <a:latin typeface="Courier New"/>
                <a:cs typeface="Courier New"/>
              </a:rPr>
              <a:t>2</a:t>
            </a:r>
            <a:r>
              <a:rPr sz="3450" dirty="0">
                <a:latin typeface="Courier New"/>
                <a:cs typeface="Courier New"/>
              </a:rPr>
              <a:t>	</a:t>
            </a:r>
            <a:r>
              <a:rPr sz="3450" spc="15" dirty="0">
                <a:latin typeface="Courier New"/>
                <a:cs typeface="Courier New"/>
              </a:rPr>
              <a:t>924093</a:t>
            </a:r>
            <a:r>
              <a:rPr sz="3450" spc="20" dirty="0">
                <a:latin typeface="Courier New"/>
                <a:cs typeface="Courier New"/>
              </a:rPr>
              <a:t>4</a:t>
            </a:r>
            <a:r>
              <a:rPr sz="3450" dirty="0">
                <a:latin typeface="Courier New"/>
                <a:cs typeface="Courier New"/>
              </a:rPr>
              <a:t>	</a:t>
            </a:r>
            <a:r>
              <a:rPr sz="3450" spc="20" dirty="0">
                <a:latin typeface="Courier New"/>
                <a:cs typeface="Courier New"/>
              </a:rPr>
              <a:t>820.8530</a:t>
            </a:r>
            <a:endParaRPr sz="3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1607185" algn="l"/>
                <a:tab pos="6124575" algn="l"/>
              </a:tabLst>
            </a:pPr>
            <a:r>
              <a:rPr sz="3450" spc="15" dirty="0">
                <a:latin typeface="Courier New"/>
                <a:cs typeface="Courier New"/>
              </a:rPr>
              <a:t>196</a:t>
            </a:r>
            <a:r>
              <a:rPr sz="3450" spc="20" dirty="0">
                <a:latin typeface="Courier New"/>
                <a:cs typeface="Courier New"/>
              </a:rPr>
              <a:t>2</a:t>
            </a:r>
            <a:r>
              <a:rPr sz="3450" dirty="0">
                <a:latin typeface="Courier New"/>
                <a:cs typeface="Courier New"/>
              </a:rPr>
              <a:t>	</a:t>
            </a:r>
            <a:r>
              <a:rPr sz="3450" spc="15" dirty="0">
                <a:latin typeface="Courier New"/>
                <a:cs typeface="Courier New"/>
              </a:rPr>
              <a:t>31.99</a:t>
            </a:r>
            <a:r>
              <a:rPr sz="3450" spc="20" dirty="0">
                <a:latin typeface="Courier New"/>
                <a:cs typeface="Courier New"/>
              </a:rPr>
              <a:t>7 </a:t>
            </a:r>
            <a:r>
              <a:rPr sz="3450" spc="15" dirty="0">
                <a:latin typeface="Courier New"/>
                <a:cs typeface="Courier New"/>
              </a:rPr>
              <a:t>1026708</a:t>
            </a:r>
            <a:r>
              <a:rPr sz="3450" spc="20" dirty="0">
                <a:latin typeface="Courier New"/>
                <a:cs typeface="Courier New"/>
              </a:rPr>
              <a:t>3</a:t>
            </a:r>
            <a:r>
              <a:rPr sz="3450" dirty="0">
                <a:latin typeface="Courier New"/>
                <a:cs typeface="Courier New"/>
              </a:rPr>
              <a:t>	</a:t>
            </a:r>
            <a:r>
              <a:rPr sz="3450" spc="20" dirty="0">
                <a:latin typeface="Courier New"/>
                <a:cs typeface="Courier New"/>
              </a:rPr>
              <a:t>853.1007</a:t>
            </a:r>
            <a:endParaRPr sz="34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47554" y="6899364"/>
            <a:ext cx="7780020" cy="1205865"/>
          </a:xfrm>
          <a:custGeom>
            <a:avLst/>
            <a:gdLst/>
            <a:ahLst/>
            <a:cxnLst/>
            <a:rect l="l" t="t" r="r" b="b"/>
            <a:pathLst>
              <a:path w="7780020" h="1205865">
                <a:moveTo>
                  <a:pt x="6640412" y="176517"/>
                </a:moveTo>
                <a:lnTo>
                  <a:pt x="6706445" y="186996"/>
                </a:lnTo>
                <a:lnTo>
                  <a:pt x="6770507" y="197658"/>
                </a:lnTo>
                <a:lnTo>
                  <a:pt x="6832598" y="208499"/>
                </a:lnTo>
                <a:lnTo>
                  <a:pt x="6892717" y="219513"/>
                </a:lnTo>
                <a:lnTo>
                  <a:pt x="6950866" y="230695"/>
                </a:lnTo>
                <a:lnTo>
                  <a:pt x="7007043" y="242038"/>
                </a:lnTo>
                <a:lnTo>
                  <a:pt x="7061249" y="253538"/>
                </a:lnTo>
                <a:lnTo>
                  <a:pt x="7113484" y="265188"/>
                </a:lnTo>
                <a:lnTo>
                  <a:pt x="7163748" y="276983"/>
                </a:lnTo>
                <a:lnTo>
                  <a:pt x="7212041" y="288918"/>
                </a:lnTo>
                <a:lnTo>
                  <a:pt x="7258363" y="300987"/>
                </a:lnTo>
                <a:lnTo>
                  <a:pt x="7302713" y="313184"/>
                </a:lnTo>
                <a:lnTo>
                  <a:pt x="7345092" y="325504"/>
                </a:lnTo>
                <a:lnTo>
                  <a:pt x="7385501" y="337942"/>
                </a:lnTo>
                <a:lnTo>
                  <a:pt x="7423938" y="350491"/>
                </a:lnTo>
                <a:lnTo>
                  <a:pt x="7460404" y="363146"/>
                </a:lnTo>
                <a:lnTo>
                  <a:pt x="7527422" y="388751"/>
                </a:lnTo>
                <a:lnTo>
                  <a:pt x="7586556" y="414714"/>
                </a:lnTo>
                <a:lnTo>
                  <a:pt x="7637806" y="440990"/>
                </a:lnTo>
                <a:lnTo>
                  <a:pt x="7681171" y="467533"/>
                </a:lnTo>
                <a:lnTo>
                  <a:pt x="7716651" y="494299"/>
                </a:lnTo>
                <a:lnTo>
                  <a:pt x="7744247" y="521245"/>
                </a:lnTo>
                <a:lnTo>
                  <a:pt x="7770857" y="561900"/>
                </a:lnTo>
                <a:lnTo>
                  <a:pt x="7779727" y="602705"/>
                </a:lnTo>
                <a:lnTo>
                  <a:pt x="7778742" y="616315"/>
                </a:lnTo>
                <a:lnTo>
                  <a:pt x="7763958" y="657087"/>
                </a:lnTo>
                <a:lnTo>
                  <a:pt x="7731435" y="697658"/>
                </a:lnTo>
                <a:lnTo>
                  <a:pt x="7699896" y="724520"/>
                </a:lnTo>
                <a:lnTo>
                  <a:pt x="7660474" y="751180"/>
                </a:lnTo>
                <a:lnTo>
                  <a:pt x="7613167" y="777595"/>
                </a:lnTo>
                <a:lnTo>
                  <a:pt x="7557975" y="803720"/>
                </a:lnTo>
                <a:lnTo>
                  <a:pt x="7494899" y="829510"/>
                </a:lnTo>
                <a:lnTo>
                  <a:pt x="7423938" y="854920"/>
                </a:lnTo>
                <a:lnTo>
                  <a:pt x="7385501" y="867469"/>
                </a:lnTo>
                <a:lnTo>
                  <a:pt x="7345092" y="879906"/>
                </a:lnTo>
                <a:lnTo>
                  <a:pt x="7302713" y="892226"/>
                </a:lnTo>
                <a:lnTo>
                  <a:pt x="7258363" y="904423"/>
                </a:lnTo>
                <a:lnTo>
                  <a:pt x="7212041" y="916492"/>
                </a:lnTo>
                <a:lnTo>
                  <a:pt x="7163748" y="928427"/>
                </a:lnTo>
                <a:lnTo>
                  <a:pt x="7113484" y="940223"/>
                </a:lnTo>
                <a:lnTo>
                  <a:pt x="7061249" y="951873"/>
                </a:lnTo>
                <a:lnTo>
                  <a:pt x="7007043" y="963373"/>
                </a:lnTo>
                <a:lnTo>
                  <a:pt x="6950866" y="974716"/>
                </a:lnTo>
                <a:lnTo>
                  <a:pt x="6892717" y="985897"/>
                </a:lnTo>
                <a:lnTo>
                  <a:pt x="6832598" y="996911"/>
                </a:lnTo>
                <a:lnTo>
                  <a:pt x="6770507" y="1007752"/>
                </a:lnTo>
                <a:lnTo>
                  <a:pt x="6706445" y="1018415"/>
                </a:lnTo>
                <a:lnTo>
                  <a:pt x="6640412" y="1028893"/>
                </a:lnTo>
                <a:lnTo>
                  <a:pt x="6598366" y="1035312"/>
                </a:lnTo>
                <a:lnTo>
                  <a:pt x="6555851" y="1041612"/>
                </a:lnTo>
                <a:lnTo>
                  <a:pt x="6512878" y="1047793"/>
                </a:lnTo>
                <a:lnTo>
                  <a:pt x="6469453" y="1053855"/>
                </a:lnTo>
                <a:lnTo>
                  <a:pt x="6425588" y="1059799"/>
                </a:lnTo>
                <a:lnTo>
                  <a:pt x="6381289" y="1065623"/>
                </a:lnTo>
                <a:lnTo>
                  <a:pt x="6336566" y="1071329"/>
                </a:lnTo>
                <a:lnTo>
                  <a:pt x="6291428" y="1076915"/>
                </a:lnTo>
                <a:lnTo>
                  <a:pt x="6245883" y="1082383"/>
                </a:lnTo>
                <a:lnTo>
                  <a:pt x="6199940" y="1087732"/>
                </a:lnTo>
                <a:lnTo>
                  <a:pt x="6153608" y="1092962"/>
                </a:lnTo>
                <a:lnTo>
                  <a:pt x="6106896" y="1098074"/>
                </a:lnTo>
                <a:lnTo>
                  <a:pt x="6059812" y="1103066"/>
                </a:lnTo>
                <a:lnTo>
                  <a:pt x="6012365" y="1107940"/>
                </a:lnTo>
                <a:lnTo>
                  <a:pt x="5964563" y="1112694"/>
                </a:lnTo>
                <a:lnTo>
                  <a:pt x="5916416" y="1117330"/>
                </a:lnTo>
                <a:lnTo>
                  <a:pt x="5867933" y="1121847"/>
                </a:lnTo>
                <a:lnTo>
                  <a:pt x="5819121" y="1126245"/>
                </a:lnTo>
                <a:lnTo>
                  <a:pt x="5769991" y="1130524"/>
                </a:lnTo>
                <a:lnTo>
                  <a:pt x="5720550" y="1134685"/>
                </a:lnTo>
                <a:lnTo>
                  <a:pt x="5670807" y="1138726"/>
                </a:lnTo>
                <a:lnTo>
                  <a:pt x="5620771" y="1142649"/>
                </a:lnTo>
                <a:lnTo>
                  <a:pt x="5570451" y="1146453"/>
                </a:lnTo>
                <a:lnTo>
                  <a:pt x="5519855" y="1150138"/>
                </a:lnTo>
                <a:lnTo>
                  <a:pt x="5468993" y="1153704"/>
                </a:lnTo>
                <a:lnTo>
                  <a:pt x="5417872" y="1157151"/>
                </a:lnTo>
                <a:lnTo>
                  <a:pt x="5366503" y="1160479"/>
                </a:lnTo>
                <a:lnTo>
                  <a:pt x="5314893" y="1163688"/>
                </a:lnTo>
                <a:lnTo>
                  <a:pt x="5263051" y="1166779"/>
                </a:lnTo>
                <a:lnTo>
                  <a:pt x="5210986" y="1169751"/>
                </a:lnTo>
                <a:lnTo>
                  <a:pt x="5158707" y="1172603"/>
                </a:lnTo>
                <a:lnTo>
                  <a:pt x="5106222" y="1175337"/>
                </a:lnTo>
                <a:lnTo>
                  <a:pt x="5053541" y="1177952"/>
                </a:lnTo>
                <a:lnTo>
                  <a:pt x="5000671" y="1180449"/>
                </a:lnTo>
                <a:lnTo>
                  <a:pt x="4947622" y="1182826"/>
                </a:lnTo>
                <a:lnTo>
                  <a:pt x="4894403" y="1185084"/>
                </a:lnTo>
                <a:lnTo>
                  <a:pt x="4841022" y="1187224"/>
                </a:lnTo>
                <a:lnTo>
                  <a:pt x="4787488" y="1189245"/>
                </a:lnTo>
                <a:lnTo>
                  <a:pt x="4733809" y="1191147"/>
                </a:lnTo>
                <a:lnTo>
                  <a:pt x="4679995" y="1192930"/>
                </a:lnTo>
                <a:lnTo>
                  <a:pt x="4626054" y="1194594"/>
                </a:lnTo>
                <a:lnTo>
                  <a:pt x="4571995" y="1196139"/>
                </a:lnTo>
                <a:lnTo>
                  <a:pt x="4517827" y="1197565"/>
                </a:lnTo>
                <a:lnTo>
                  <a:pt x="4463558" y="1198873"/>
                </a:lnTo>
                <a:lnTo>
                  <a:pt x="4409197" y="1200062"/>
                </a:lnTo>
                <a:lnTo>
                  <a:pt x="4354754" y="1201131"/>
                </a:lnTo>
                <a:lnTo>
                  <a:pt x="4300236" y="1202082"/>
                </a:lnTo>
                <a:lnTo>
                  <a:pt x="4245652" y="1202914"/>
                </a:lnTo>
                <a:lnTo>
                  <a:pt x="4191011" y="1203628"/>
                </a:lnTo>
                <a:lnTo>
                  <a:pt x="4136323" y="1204222"/>
                </a:lnTo>
                <a:lnTo>
                  <a:pt x="4081595" y="1204698"/>
                </a:lnTo>
                <a:lnTo>
                  <a:pt x="4026836" y="1205054"/>
                </a:lnTo>
                <a:lnTo>
                  <a:pt x="3972056" y="1205292"/>
                </a:lnTo>
                <a:lnTo>
                  <a:pt x="3917262" y="1205411"/>
                </a:lnTo>
                <a:lnTo>
                  <a:pt x="3862464" y="1205411"/>
                </a:lnTo>
                <a:lnTo>
                  <a:pt x="3807670" y="1205292"/>
                </a:lnTo>
                <a:lnTo>
                  <a:pt x="3752890" y="1205054"/>
                </a:lnTo>
                <a:lnTo>
                  <a:pt x="3698131" y="1204698"/>
                </a:lnTo>
                <a:lnTo>
                  <a:pt x="3643403" y="1204222"/>
                </a:lnTo>
                <a:lnTo>
                  <a:pt x="3588715" y="1203628"/>
                </a:lnTo>
                <a:lnTo>
                  <a:pt x="3534074" y="1202914"/>
                </a:lnTo>
                <a:lnTo>
                  <a:pt x="3479490" y="1202082"/>
                </a:lnTo>
                <a:lnTo>
                  <a:pt x="3424972" y="1201131"/>
                </a:lnTo>
                <a:lnTo>
                  <a:pt x="3370529" y="1200062"/>
                </a:lnTo>
                <a:lnTo>
                  <a:pt x="3316168" y="1198873"/>
                </a:lnTo>
                <a:lnTo>
                  <a:pt x="3261899" y="1197565"/>
                </a:lnTo>
                <a:lnTo>
                  <a:pt x="3207731" y="1196139"/>
                </a:lnTo>
                <a:lnTo>
                  <a:pt x="3153672" y="1194594"/>
                </a:lnTo>
                <a:lnTo>
                  <a:pt x="3099731" y="1192930"/>
                </a:lnTo>
                <a:lnTo>
                  <a:pt x="3045917" y="1191147"/>
                </a:lnTo>
                <a:lnTo>
                  <a:pt x="2992238" y="1189245"/>
                </a:lnTo>
                <a:lnTo>
                  <a:pt x="2938704" y="1187224"/>
                </a:lnTo>
                <a:lnTo>
                  <a:pt x="2885323" y="1185084"/>
                </a:lnTo>
                <a:lnTo>
                  <a:pt x="2832104" y="1182826"/>
                </a:lnTo>
                <a:lnTo>
                  <a:pt x="2779055" y="1180449"/>
                </a:lnTo>
                <a:lnTo>
                  <a:pt x="2726185" y="1177952"/>
                </a:lnTo>
                <a:lnTo>
                  <a:pt x="2673504" y="1175337"/>
                </a:lnTo>
                <a:lnTo>
                  <a:pt x="2621019" y="1172603"/>
                </a:lnTo>
                <a:lnTo>
                  <a:pt x="2568740" y="1169751"/>
                </a:lnTo>
                <a:lnTo>
                  <a:pt x="2516675" y="1166779"/>
                </a:lnTo>
                <a:lnTo>
                  <a:pt x="2464833" y="1163688"/>
                </a:lnTo>
                <a:lnTo>
                  <a:pt x="2413223" y="1160479"/>
                </a:lnTo>
                <a:lnTo>
                  <a:pt x="2361854" y="1157151"/>
                </a:lnTo>
                <a:lnTo>
                  <a:pt x="2310733" y="1153704"/>
                </a:lnTo>
                <a:lnTo>
                  <a:pt x="2259871" y="1150138"/>
                </a:lnTo>
                <a:lnTo>
                  <a:pt x="2209275" y="1146453"/>
                </a:lnTo>
                <a:lnTo>
                  <a:pt x="2158955" y="1142649"/>
                </a:lnTo>
                <a:lnTo>
                  <a:pt x="2108919" y="1138726"/>
                </a:lnTo>
                <a:lnTo>
                  <a:pt x="2059176" y="1134685"/>
                </a:lnTo>
                <a:lnTo>
                  <a:pt x="2009735" y="1130524"/>
                </a:lnTo>
                <a:lnTo>
                  <a:pt x="1960605" y="1126245"/>
                </a:lnTo>
                <a:lnTo>
                  <a:pt x="1911793" y="1121847"/>
                </a:lnTo>
                <a:lnTo>
                  <a:pt x="1863310" y="1117330"/>
                </a:lnTo>
                <a:lnTo>
                  <a:pt x="1815163" y="1112694"/>
                </a:lnTo>
                <a:lnTo>
                  <a:pt x="1767361" y="1107940"/>
                </a:lnTo>
                <a:lnTo>
                  <a:pt x="1719914" y="1103066"/>
                </a:lnTo>
                <a:lnTo>
                  <a:pt x="1672830" y="1098074"/>
                </a:lnTo>
                <a:lnTo>
                  <a:pt x="1626118" y="1092962"/>
                </a:lnTo>
                <a:lnTo>
                  <a:pt x="1579786" y="1087732"/>
                </a:lnTo>
                <a:lnTo>
                  <a:pt x="1533843" y="1082383"/>
                </a:lnTo>
                <a:lnTo>
                  <a:pt x="1488298" y="1076915"/>
                </a:lnTo>
                <a:lnTo>
                  <a:pt x="1443160" y="1071329"/>
                </a:lnTo>
                <a:lnTo>
                  <a:pt x="1398437" y="1065623"/>
                </a:lnTo>
                <a:lnTo>
                  <a:pt x="1354138" y="1059799"/>
                </a:lnTo>
                <a:lnTo>
                  <a:pt x="1310273" y="1053855"/>
                </a:lnTo>
                <a:lnTo>
                  <a:pt x="1266848" y="1047793"/>
                </a:lnTo>
                <a:lnTo>
                  <a:pt x="1223875" y="1041612"/>
                </a:lnTo>
                <a:lnTo>
                  <a:pt x="1181360" y="1035312"/>
                </a:lnTo>
                <a:lnTo>
                  <a:pt x="1139314" y="1028893"/>
                </a:lnTo>
                <a:lnTo>
                  <a:pt x="1073281" y="1018415"/>
                </a:lnTo>
                <a:lnTo>
                  <a:pt x="1009219" y="1007752"/>
                </a:lnTo>
                <a:lnTo>
                  <a:pt x="947128" y="996911"/>
                </a:lnTo>
                <a:lnTo>
                  <a:pt x="887009" y="985897"/>
                </a:lnTo>
                <a:lnTo>
                  <a:pt x="828860" y="974716"/>
                </a:lnTo>
                <a:lnTo>
                  <a:pt x="772683" y="963373"/>
                </a:lnTo>
                <a:lnTo>
                  <a:pt x="718477" y="951873"/>
                </a:lnTo>
                <a:lnTo>
                  <a:pt x="666242" y="940223"/>
                </a:lnTo>
                <a:lnTo>
                  <a:pt x="615978" y="928427"/>
                </a:lnTo>
                <a:lnTo>
                  <a:pt x="567685" y="916492"/>
                </a:lnTo>
                <a:lnTo>
                  <a:pt x="521364" y="904423"/>
                </a:lnTo>
                <a:lnTo>
                  <a:pt x="477013" y="892226"/>
                </a:lnTo>
                <a:lnTo>
                  <a:pt x="434634" y="879906"/>
                </a:lnTo>
                <a:lnTo>
                  <a:pt x="394226" y="867469"/>
                </a:lnTo>
                <a:lnTo>
                  <a:pt x="355789" y="854920"/>
                </a:lnTo>
                <a:lnTo>
                  <a:pt x="319323" y="842265"/>
                </a:lnTo>
                <a:lnTo>
                  <a:pt x="252304" y="816659"/>
                </a:lnTo>
                <a:lnTo>
                  <a:pt x="193170" y="790696"/>
                </a:lnTo>
                <a:lnTo>
                  <a:pt x="141921" y="764421"/>
                </a:lnTo>
                <a:lnTo>
                  <a:pt x="98556" y="737878"/>
                </a:lnTo>
                <a:lnTo>
                  <a:pt x="63076" y="711111"/>
                </a:lnTo>
                <a:lnTo>
                  <a:pt x="35480" y="684166"/>
                </a:lnTo>
                <a:lnTo>
                  <a:pt x="8870" y="643511"/>
                </a:lnTo>
                <a:lnTo>
                  <a:pt x="0" y="602705"/>
                </a:lnTo>
                <a:lnTo>
                  <a:pt x="985" y="589096"/>
                </a:lnTo>
                <a:lnTo>
                  <a:pt x="15769" y="548324"/>
                </a:lnTo>
                <a:lnTo>
                  <a:pt x="48292" y="507753"/>
                </a:lnTo>
                <a:lnTo>
                  <a:pt x="79830" y="480891"/>
                </a:lnTo>
                <a:lnTo>
                  <a:pt x="119253" y="454230"/>
                </a:lnTo>
                <a:lnTo>
                  <a:pt x="166560" y="427816"/>
                </a:lnTo>
                <a:lnTo>
                  <a:pt x="221752" y="401691"/>
                </a:lnTo>
                <a:lnTo>
                  <a:pt x="284828" y="375901"/>
                </a:lnTo>
                <a:lnTo>
                  <a:pt x="355789" y="350491"/>
                </a:lnTo>
                <a:lnTo>
                  <a:pt x="394226" y="337942"/>
                </a:lnTo>
                <a:lnTo>
                  <a:pt x="434634" y="325504"/>
                </a:lnTo>
                <a:lnTo>
                  <a:pt x="477013" y="313184"/>
                </a:lnTo>
                <a:lnTo>
                  <a:pt x="521364" y="300987"/>
                </a:lnTo>
                <a:lnTo>
                  <a:pt x="567685" y="288918"/>
                </a:lnTo>
                <a:lnTo>
                  <a:pt x="615978" y="276983"/>
                </a:lnTo>
                <a:lnTo>
                  <a:pt x="666242" y="265188"/>
                </a:lnTo>
                <a:lnTo>
                  <a:pt x="718477" y="253538"/>
                </a:lnTo>
                <a:lnTo>
                  <a:pt x="772683" y="242038"/>
                </a:lnTo>
                <a:lnTo>
                  <a:pt x="828860" y="230695"/>
                </a:lnTo>
                <a:lnTo>
                  <a:pt x="887009" y="219513"/>
                </a:lnTo>
                <a:lnTo>
                  <a:pt x="947128" y="208499"/>
                </a:lnTo>
                <a:lnTo>
                  <a:pt x="1009219" y="197658"/>
                </a:lnTo>
                <a:lnTo>
                  <a:pt x="1073281" y="186996"/>
                </a:lnTo>
                <a:lnTo>
                  <a:pt x="1139314" y="176517"/>
                </a:lnTo>
                <a:lnTo>
                  <a:pt x="1181360" y="170099"/>
                </a:lnTo>
                <a:lnTo>
                  <a:pt x="1223875" y="163799"/>
                </a:lnTo>
                <a:lnTo>
                  <a:pt x="1266848" y="157617"/>
                </a:lnTo>
                <a:lnTo>
                  <a:pt x="1310273" y="151555"/>
                </a:lnTo>
                <a:lnTo>
                  <a:pt x="1354138" y="145612"/>
                </a:lnTo>
                <a:lnTo>
                  <a:pt x="1398437" y="139787"/>
                </a:lnTo>
                <a:lnTo>
                  <a:pt x="1443160" y="134082"/>
                </a:lnTo>
                <a:lnTo>
                  <a:pt x="1488298" y="128495"/>
                </a:lnTo>
                <a:lnTo>
                  <a:pt x="1533843" y="123027"/>
                </a:lnTo>
                <a:lnTo>
                  <a:pt x="1579786" y="117678"/>
                </a:lnTo>
                <a:lnTo>
                  <a:pt x="1626118" y="112448"/>
                </a:lnTo>
                <a:lnTo>
                  <a:pt x="1672830" y="107337"/>
                </a:lnTo>
                <a:lnTo>
                  <a:pt x="1719914" y="102344"/>
                </a:lnTo>
                <a:lnTo>
                  <a:pt x="1767361" y="97471"/>
                </a:lnTo>
                <a:lnTo>
                  <a:pt x="1815163" y="92716"/>
                </a:lnTo>
                <a:lnTo>
                  <a:pt x="1863310" y="88080"/>
                </a:lnTo>
                <a:lnTo>
                  <a:pt x="1911793" y="83563"/>
                </a:lnTo>
                <a:lnTo>
                  <a:pt x="1960605" y="79165"/>
                </a:lnTo>
                <a:lnTo>
                  <a:pt x="2009735" y="74886"/>
                </a:lnTo>
                <a:lnTo>
                  <a:pt x="2059176" y="70726"/>
                </a:lnTo>
                <a:lnTo>
                  <a:pt x="2108919" y="66684"/>
                </a:lnTo>
                <a:lnTo>
                  <a:pt x="2158955" y="62761"/>
                </a:lnTo>
                <a:lnTo>
                  <a:pt x="2209275" y="58958"/>
                </a:lnTo>
                <a:lnTo>
                  <a:pt x="2259871" y="55273"/>
                </a:lnTo>
                <a:lnTo>
                  <a:pt x="2310733" y="51707"/>
                </a:lnTo>
                <a:lnTo>
                  <a:pt x="2361854" y="48260"/>
                </a:lnTo>
                <a:lnTo>
                  <a:pt x="2413223" y="44931"/>
                </a:lnTo>
                <a:lnTo>
                  <a:pt x="2464833" y="41722"/>
                </a:lnTo>
                <a:lnTo>
                  <a:pt x="2516675" y="38631"/>
                </a:lnTo>
                <a:lnTo>
                  <a:pt x="2568740" y="35660"/>
                </a:lnTo>
                <a:lnTo>
                  <a:pt x="2621019" y="32807"/>
                </a:lnTo>
                <a:lnTo>
                  <a:pt x="2673504" y="30073"/>
                </a:lnTo>
                <a:lnTo>
                  <a:pt x="2726185" y="27458"/>
                </a:lnTo>
                <a:lnTo>
                  <a:pt x="2779055" y="24962"/>
                </a:lnTo>
                <a:lnTo>
                  <a:pt x="2832104" y="22584"/>
                </a:lnTo>
                <a:lnTo>
                  <a:pt x="2885323" y="20326"/>
                </a:lnTo>
                <a:lnTo>
                  <a:pt x="2938704" y="18186"/>
                </a:lnTo>
                <a:lnTo>
                  <a:pt x="2992238" y="16165"/>
                </a:lnTo>
                <a:lnTo>
                  <a:pt x="3045917" y="14264"/>
                </a:lnTo>
                <a:lnTo>
                  <a:pt x="3099731" y="12481"/>
                </a:lnTo>
                <a:lnTo>
                  <a:pt x="3153672" y="10816"/>
                </a:lnTo>
                <a:lnTo>
                  <a:pt x="3207731" y="9271"/>
                </a:lnTo>
                <a:lnTo>
                  <a:pt x="3261899" y="7845"/>
                </a:lnTo>
                <a:lnTo>
                  <a:pt x="3316168" y="6537"/>
                </a:lnTo>
                <a:lnTo>
                  <a:pt x="3370529" y="5349"/>
                </a:lnTo>
                <a:lnTo>
                  <a:pt x="3424972" y="4279"/>
                </a:lnTo>
                <a:lnTo>
                  <a:pt x="3479490" y="3328"/>
                </a:lnTo>
                <a:lnTo>
                  <a:pt x="3534074" y="2496"/>
                </a:lnTo>
                <a:lnTo>
                  <a:pt x="3588715" y="1783"/>
                </a:lnTo>
                <a:lnTo>
                  <a:pt x="3643403" y="1188"/>
                </a:lnTo>
                <a:lnTo>
                  <a:pt x="3698131" y="713"/>
                </a:lnTo>
                <a:lnTo>
                  <a:pt x="3752890" y="356"/>
                </a:lnTo>
                <a:lnTo>
                  <a:pt x="3807670" y="118"/>
                </a:lnTo>
                <a:lnTo>
                  <a:pt x="3862464" y="0"/>
                </a:lnTo>
                <a:lnTo>
                  <a:pt x="3917262" y="0"/>
                </a:lnTo>
                <a:lnTo>
                  <a:pt x="3972056" y="118"/>
                </a:lnTo>
                <a:lnTo>
                  <a:pt x="4026836" y="356"/>
                </a:lnTo>
                <a:lnTo>
                  <a:pt x="4081595" y="713"/>
                </a:lnTo>
                <a:lnTo>
                  <a:pt x="4136323" y="1188"/>
                </a:lnTo>
                <a:lnTo>
                  <a:pt x="4191011" y="1783"/>
                </a:lnTo>
                <a:lnTo>
                  <a:pt x="4245652" y="2496"/>
                </a:lnTo>
                <a:lnTo>
                  <a:pt x="4300236" y="3328"/>
                </a:lnTo>
                <a:lnTo>
                  <a:pt x="4354754" y="4279"/>
                </a:lnTo>
                <a:lnTo>
                  <a:pt x="4409197" y="5349"/>
                </a:lnTo>
                <a:lnTo>
                  <a:pt x="4463558" y="6537"/>
                </a:lnTo>
                <a:lnTo>
                  <a:pt x="4517827" y="7845"/>
                </a:lnTo>
                <a:lnTo>
                  <a:pt x="4571995" y="9271"/>
                </a:lnTo>
                <a:lnTo>
                  <a:pt x="4626054" y="10816"/>
                </a:lnTo>
                <a:lnTo>
                  <a:pt x="4679995" y="12481"/>
                </a:lnTo>
                <a:lnTo>
                  <a:pt x="4733809" y="14264"/>
                </a:lnTo>
                <a:lnTo>
                  <a:pt x="4787488" y="16165"/>
                </a:lnTo>
                <a:lnTo>
                  <a:pt x="4841022" y="18186"/>
                </a:lnTo>
                <a:lnTo>
                  <a:pt x="4894403" y="20326"/>
                </a:lnTo>
                <a:lnTo>
                  <a:pt x="4947622" y="22584"/>
                </a:lnTo>
                <a:lnTo>
                  <a:pt x="5000671" y="24962"/>
                </a:lnTo>
                <a:lnTo>
                  <a:pt x="5053541" y="27458"/>
                </a:lnTo>
                <a:lnTo>
                  <a:pt x="5106222" y="30073"/>
                </a:lnTo>
                <a:lnTo>
                  <a:pt x="5158707" y="32807"/>
                </a:lnTo>
                <a:lnTo>
                  <a:pt x="5210986" y="35660"/>
                </a:lnTo>
                <a:lnTo>
                  <a:pt x="5263051" y="38631"/>
                </a:lnTo>
                <a:lnTo>
                  <a:pt x="5314893" y="41722"/>
                </a:lnTo>
                <a:lnTo>
                  <a:pt x="5366503" y="44931"/>
                </a:lnTo>
                <a:lnTo>
                  <a:pt x="5417872" y="48260"/>
                </a:lnTo>
                <a:lnTo>
                  <a:pt x="5468993" y="51707"/>
                </a:lnTo>
                <a:lnTo>
                  <a:pt x="5519855" y="55273"/>
                </a:lnTo>
                <a:lnTo>
                  <a:pt x="5570451" y="58958"/>
                </a:lnTo>
                <a:lnTo>
                  <a:pt x="5620771" y="62761"/>
                </a:lnTo>
                <a:lnTo>
                  <a:pt x="5670807" y="66684"/>
                </a:lnTo>
                <a:lnTo>
                  <a:pt x="5720550" y="70726"/>
                </a:lnTo>
                <a:lnTo>
                  <a:pt x="5769991" y="74886"/>
                </a:lnTo>
                <a:lnTo>
                  <a:pt x="5819121" y="79165"/>
                </a:lnTo>
                <a:lnTo>
                  <a:pt x="5867933" y="83563"/>
                </a:lnTo>
                <a:lnTo>
                  <a:pt x="5916416" y="88080"/>
                </a:lnTo>
                <a:lnTo>
                  <a:pt x="5964563" y="92716"/>
                </a:lnTo>
                <a:lnTo>
                  <a:pt x="6012365" y="97471"/>
                </a:lnTo>
                <a:lnTo>
                  <a:pt x="6059812" y="102344"/>
                </a:lnTo>
                <a:lnTo>
                  <a:pt x="6106896" y="107337"/>
                </a:lnTo>
                <a:lnTo>
                  <a:pt x="6153608" y="112448"/>
                </a:lnTo>
                <a:lnTo>
                  <a:pt x="6199940" y="117678"/>
                </a:lnTo>
                <a:lnTo>
                  <a:pt x="6245883" y="123027"/>
                </a:lnTo>
                <a:lnTo>
                  <a:pt x="6291428" y="128495"/>
                </a:lnTo>
                <a:lnTo>
                  <a:pt x="6336566" y="134082"/>
                </a:lnTo>
                <a:lnTo>
                  <a:pt x="6381289" y="139787"/>
                </a:lnTo>
                <a:lnTo>
                  <a:pt x="6425588" y="145612"/>
                </a:lnTo>
                <a:lnTo>
                  <a:pt x="6469453" y="151555"/>
                </a:lnTo>
                <a:lnTo>
                  <a:pt x="6512878" y="157617"/>
                </a:lnTo>
                <a:lnTo>
                  <a:pt x="6555851" y="163799"/>
                </a:lnTo>
                <a:lnTo>
                  <a:pt x="6598366" y="170099"/>
                </a:lnTo>
                <a:lnTo>
                  <a:pt x="6640412" y="176517"/>
                </a:lnTo>
                <a:close/>
              </a:path>
            </a:pathLst>
          </a:custGeom>
          <a:ln w="188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1779" y="3882821"/>
            <a:ext cx="13734415" cy="1988185"/>
          </a:xfrm>
          <a:custGeom>
            <a:avLst/>
            <a:gdLst/>
            <a:ahLst/>
            <a:cxnLst/>
            <a:rect l="l" t="t" r="r" b="b"/>
            <a:pathLst>
              <a:path w="13734415" h="1988185">
                <a:moveTo>
                  <a:pt x="0" y="0"/>
                </a:moveTo>
                <a:lnTo>
                  <a:pt x="13734117" y="0"/>
                </a:lnTo>
                <a:lnTo>
                  <a:pt x="13734117" y="1987746"/>
                </a:lnTo>
                <a:lnTo>
                  <a:pt x="0" y="198774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01779" y="3882821"/>
            <a:ext cx="13734415" cy="1988185"/>
          </a:xfrm>
          <a:custGeom>
            <a:avLst/>
            <a:gdLst/>
            <a:ahLst/>
            <a:cxnLst/>
            <a:rect l="l" t="t" r="r" b="b"/>
            <a:pathLst>
              <a:path w="13734415" h="1988185">
                <a:moveTo>
                  <a:pt x="0" y="0"/>
                </a:moveTo>
                <a:lnTo>
                  <a:pt x="13734115" y="0"/>
                </a:lnTo>
                <a:lnTo>
                  <a:pt x="13734115" y="1987746"/>
                </a:lnTo>
                <a:lnTo>
                  <a:pt x="0" y="1987746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57002" y="3834302"/>
            <a:ext cx="6214745" cy="1659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0" marR="5080" indent="-591185">
              <a:lnSpc>
                <a:spcPct val="139200"/>
              </a:lnSpc>
              <a:spcBef>
                <a:spcPts val="95"/>
              </a:spcBef>
            </a:pP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gapminder %&gt;%  </a:t>
            </a:r>
            <a:r>
              <a:rPr sz="3850" spc="10" dirty="0">
                <a:latin typeface="Courier New"/>
                <a:cs typeface="Courier New"/>
              </a:rPr>
              <a:t>group_by(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continent</a:t>
            </a:r>
            <a:r>
              <a:rPr sz="3850" spc="10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69213" y="5264626"/>
            <a:ext cx="18732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300" b="1" spc="5" dirty="0">
                <a:latin typeface="Trebuchet MS"/>
                <a:cs typeface="Trebuchet MS"/>
              </a:rPr>
              <a:t>In</a:t>
            </a:r>
            <a:r>
              <a:rPr sz="3300" b="1" spc="-420" dirty="0">
                <a:latin typeface="Trebuchet MS"/>
                <a:cs typeface="Trebuchet MS"/>
              </a:rPr>
              <a:t> </a:t>
            </a:r>
            <a:r>
              <a:rPr sz="3300" b="1" spc="-80" dirty="0">
                <a:latin typeface="Trebuchet MS"/>
                <a:cs typeface="Trebuchet MS"/>
              </a:rPr>
              <a:t>console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1046" y="940150"/>
            <a:ext cx="484632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95" dirty="0">
                <a:solidFill>
                  <a:srgbClr val="000000"/>
                </a:solidFill>
                <a:latin typeface="Calibri"/>
                <a:cs typeface="Calibri"/>
              </a:rPr>
              <a:t>group_by()</a:t>
            </a:r>
          </a:p>
        </p:txBody>
      </p:sp>
      <p:sp>
        <p:nvSpPr>
          <p:cNvPr id="3" name="object 3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6768" y="2967313"/>
            <a:ext cx="13597255" cy="65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50" spc="-140" dirty="0">
                <a:latin typeface="Tahoma"/>
                <a:cs typeface="Tahoma"/>
              </a:rPr>
              <a:t>Groups</a:t>
            </a:r>
            <a:r>
              <a:rPr sz="4150" spc="-475" dirty="0">
                <a:latin typeface="Tahoma"/>
                <a:cs typeface="Tahoma"/>
              </a:rPr>
              <a:t> </a:t>
            </a:r>
            <a:r>
              <a:rPr sz="4150" spc="-150" dirty="0">
                <a:latin typeface="Tahoma"/>
                <a:cs typeface="Tahoma"/>
              </a:rPr>
              <a:t>cases</a:t>
            </a:r>
            <a:r>
              <a:rPr sz="4150" spc="-475" dirty="0">
                <a:latin typeface="Tahoma"/>
                <a:cs typeface="Tahoma"/>
              </a:rPr>
              <a:t> </a:t>
            </a:r>
            <a:r>
              <a:rPr sz="4150" spc="-150" dirty="0">
                <a:latin typeface="Tahoma"/>
                <a:cs typeface="Tahoma"/>
              </a:rPr>
              <a:t>by</a:t>
            </a:r>
            <a:r>
              <a:rPr sz="4150" spc="-475" dirty="0">
                <a:latin typeface="Tahoma"/>
                <a:cs typeface="Tahoma"/>
              </a:rPr>
              <a:t> </a:t>
            </a:r>
            <a:r>
              <a:rPr sz="4150" spc="-90" dirty="0">
                <a:latin typeface="Tahoma"/>
                <a:cs typeface="Tahoma"/>
              </a:rPr>
              <a:t>common</a:t>
            </a:r>
            <a:r>
              <a:rPr sz="4150" spc="-470" dirty="0">
                <a:latin typeface="Tahoma"/>
                <a:cs typeface="Tahoma"/>
              </a:rPr>
              <a:t> </a:t>
            </a:r>
            <a:r>
              <a:rPr sz="4150" spc="-180" dirty="0">
                <a:latin typeface="Tahoma"/>
                <a:cs typeface="Tahoma"/>
              </a:rPr>
              <a:t>values,</a:t>
            </a:r>
            <a:r>
              <a:rPr sz="4150" spc="-475" dirty="0">
                <a:latin typeface="Tahoma"/>
                <a:cs typeface="Tahoma"/>
              </a:rPr>
              <a:t> </a:t>
            </a:r>
            <a:r>
              <a:rPr sz="4150" spc="-125" dirty="0">
                <a:latin typeface="Tahoma"/>
                <a:cs typeface="Tahoma"/>
              </a:rPr>
              <a:t>then</a:t>
            </a:r>
            <a:r>
              <a:rPr sz="4150" spc="-475" dirty="0">
                <a:latin typeface="Tahoma"/>
                <a:cs typeface="Tahoma"/>
              </a:rPr>
              <a:t> </a:t>
            </a:r>
            <a:r>
              <a:rPr sz="4150" spc="-130" dirty="0">
                <a:latin typeface="Tahoma"/>
                <a:cs typeface="Tahoma"/>
              </a:rPr>
              <a:t>summarise</a:t>
            </a:r>
            <a:r>
              <a:rPr sz="4150" spc="-475" dirty="0">
                <a:latin typeface="Tahoma"/>
                <a:cs typeface="Tahoma"/>
              </a:rPr>
              <a:t> </a:t>
            </a:r>
            <a:r>
              <a:rPr sz="4150" spc="-135" dirty="0">
                <a:latin typeface="Tahoma"/>
                <a:cs typeface="Tahoma"/>
              </a:rPr>
              <a:t>acts</a:t>
            </a:r>
            <a:r>
              <a:rPr sz="4150" spc="-470" dirty="0">
                <a:latin typeface="Tahoma"/>
                <a:cs typeface="Tahoma"/>
              </a:rPr>
              <a:t> </a:t>
            </a:r>
            <a:r>
              <a:rPr sz="4150" spc="-150" dirty="0">
                <a:latin typeface="Tahoma"/>
                <a:cs typeface="Tahoma"/>
              </a:rPr>
              <a:t>by</a:t>
            </a:r>
            <a:r>
              <a:rPr sz="4150" spc="-475" dirty="0">
                <a:latin typeface="Tahoma"/>
                <a:cs typeface="Tahoma"/>
              </a:rPr>
              <a:t> </a:t>
            </a:r>
            <a:r>
              <a:rPr sz="4150" spc="-135" dirty="0">
                <a:latin typeface="Tahoma"/>
                <a:cs typeface="Tahoma"/>
              </a:rPr>
              <a:t>group</a:t>
            </a:r>
            <a:endParaRPr sz="41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8288" y="3856791"/>
            <a:ext cx="13734415" cy="2946400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719455" marR="6553200" indent="-561340">
              <a:lnSpc>
                <a:spcPts val="6100"/>
              </a:lnSpc>
              <a:spcBef>
                <a:spcPts val="370"/>
              </a:spcBef>
            </a:pPr>
            <a:r>
              <a:rPr sz="3650" spc="10" dirty="0">
                <a:solidFill>
                  <a:srgbClr val="0365C0"/>
                </a:solidFill>
                <a:latin typeface="Courier New"/>
                <a:cs typeface="Courier New"/>
              </a:rPr>
              <a:t>gapminder %&gt;%  </a:t>
            </a:r>
            <a:r>
              <a:rPr sz="3650" spc="15" dirty="0">
                <a:latin typeface="Courier New"/>
                <a:cs typeface="Courier New"/>
              </a:rPr>
              <a:t>group_by(</a:t>
            </a:r>
            <a:r>
              <a:rPr sz="3650" spc="15" dirty="0">
                <a:solidFill>
                  <a:srgbClr val="0365C0"/>
                </a:solidFill>
                <a:latin typeface="Courier New"/>
                <a:cs typeface="Courier New"/>
              </a:rPr>
              <a:t>continent</a:t>
            </a:r>
            <a:r>
              <a:rPr sz="3650" spc="15" dirty="0">
                <a:latin typeface="Courier New"/>
                <a:cs typeface="Courier New"/>
              </a:rPr>
              <a:t>)</a:t>
            </a:r>
            <a:r>
              <a:rPr sz="3650" spc="-15" dirty="0">
                <a:latin typeface="Courier New"/>
                <a:cs typeface="Courier New"/>
              </a:rPr>
              <a:t> </a:t>
            </a:r>
            <a:r>
              <a:rPr sz="3650" spc="15" dirty="0">
                <a:latin typeface="Courier New"/>
                <a:cs typeface="Courier New"/>
              </a:rPr>
              <a:t>%&gt;%</a:t>
            </a:r>
            <a:endParaRPr sz="3650">
              <a:latin typeface="Courier New"/>
              <a:cs typeface="Courier New"/>
            </a:endParaRPr>
          </a:p>
          <a:p>
            <a:pPr marL="719455">
              <a:lnSpc>
                <a:spcPct val="100000"/>
              </a:lnSpc>
              <a:spcBef>
                <a:spcPts val="1230"/>
              </a:spcBef>
            </a:pPr>
            <a:r>
              <a:rPr sz="3650" spc="15" dirty="0">
                <a:latin typeface="Courier New"/>
                <a:cs typeface="Courier New"/>
              </a:rPr>
              <a:t>summarise(</a:t>
            </a:r>
            <a:r>
              <a:rPr sz="3650" spc="15" dirty="0">
                <a:solidFill>
                  <a:srgbClr val="0365C0"/>
                </a:solidFill>
                <a:latin typeface="Courier New"/>
                <a:cs typeface="Courier New"/>
              </a:rPr>
              <a:t>n_countries = n_distinct(country)</a:t>
            </a:r>
            <a:r>
              <a:rPr sz="3650" spc="15" dirty="0">
                <a:latin typeface="Courier New"/>
                <a:cs typeface="Courier New"/>
              </a:rPr>
              <a:t>)</a:t>
            </a:r>
            <a:endParaRPr sz="365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19179" y="7198733"/>
          <a:ext cx="7488555" cy="384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825">
                <a:tc>
                  <a:txBody>
                    <a:bodyPr/>
                    <a:lstStyle/>
                    <a:p>
                      <a:pPr marL="617220">
                        <a:lnSpc>
                          <a:spcPts val="4595"/>
                        </a:lnSpc>
                        <a:spcBef>
                          <a:spcPts val="350"/>
                        </a:spcBef>
                      </a:pPr>
                      <a:r>
                        <a:rPr sz="41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continent</a:t>
                      </a:r>
                      <a:endParaRPr sz="41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4595"/>
                        </a:lnSpc>
                        <a:spcBef>
                          <a:spcPts val="350"/>
                        </a:spcBef>
                      </a:pPr>
                      <a:r>
                        <a:rPr sz="41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n_countries</a:t>
                      </a:r>
                      <a:endParaRPr sz="41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825">
                <a:tc>
                  <a:txBody>
                    <a:bodyPr/>
                    <a:lstStyle/>
                    <a:p>
                      <a:pPr marL="12833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spc="10" dirty="0">
                          <a:latin typeface="Calibri"/>
                          <a:cs typeface="Calibri"/>
                        </a:rPr>
                        <a:t>Africa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spc="-25" dirty="0">
                          <a:latin typeface="Calibri"/>
                          <a:cs typeface="Calibri"/>
                        </a:rPr>
                        <a:t>52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825"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600" spc="50" dirty="0">
                          <a:latin typeface="Calibri"/>
                          <a:cs typeface="Calibri"/>
                        </a:rPr>
                        <a:t>Americas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600" spc="-25" dirty="0">
                          <a:latin typeface="Calibri"/>
                          <a:cs typeface="Calibri"/>
                        </a:rPr>
                        <a:t>25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825">
                <a:tc>
                  <a:txBody>
                    <a:bodyPr/>
                    <a:lstStyle/>
                    <a:p>
                      <a:pPr marL="15201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600" spc="60" dirty="0">
                          <a:latin typeface="Calibri"/>
                          <a:cs typeface="Calibri"/>
                        </a:rPr>
                        <a:t>Asia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600" spc="-25" dirty="0">
                          <a:latin typeface="Calibri"/>
                          <a:cs typeface="Calibri"/>
                        </a:rPr>
                        <a:t>33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825">
                <a:tc>
                  <a:txBody>
                    <a:bodyPr/>
                    <a:lstStyle/>
                    <a:p>
                      <a:pPr marL="1136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65" dirty="0">
                          <a:latin typeface="Calibri"/>
                          <a:cs typeface="Calibri"/>
                        </a:rPr>
                        <a:t>Europe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25" dirty="0">
                          <a:latin typeface="Calibri"/>
                          <a:cs typeface="Calibri"/>
                        </a:rPr>
                        <a:t>30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825">
                <a:tc>
                  <a:txBody>
                    <a:bodyPr/>
                    <a:lstStyle/>
                    <a:p>
                      <a:pPr marL="10026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spc="55" dirty="0">
                          <a:latin typeface="Calibri"/>
                          <a:cs typeface="Calibri"/>
                        </a:rPr>
                        <a:t>Oceania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2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5790" y="4688727"/>
            <a:ext cx="10415270" cy="1797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600" spc="490" dirty="0">
                <a:solidFill>
                  <a:srgbClr val="F3F4F8"/>
                </a:solidFill>
                <a:latin typeface="Arial Narrow"/>
                <a:cs typeface="Arial Narrow"/>
              </a:rPr>
              <a:t>Joining</a:t>
            </a:r>
            <a:r>
              <a:rPr sz="11600" spc="-365" dirty="0">
                <a:solidFill>
                  <a:srgbClr val="F3F4F8"/>
                </a:solidFill>
                <a:latin typeface="Arial Narrow"/>
                <a:cs typeface="Arial Narrow"/>
              </a:rPr>
              <a:t> </a:t>
            </a:r>
            <a:r>
              <a:rPr sz="11600" spc="445" dirty="0">
                <a:solidFill>
                  <a:srgbClr val="F3F4F8"/>
                </a:solidFill>
                <a:latin typeface="Arial Narrow"/>
                <a:cs typeface="Arial Narrow"/>
              </a:rPr>
              <a:t>datasets</a:t>
            </a:r>
            <a:endParaRPr sz="116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5002" y="8692553"/>
            <a:ext cx="4633595" cy="1450340"/>
          </a:xfrm>
          <a:custGeom>
            <a:avLst/>
            <a:gdLst/>
            <a:ahLst/>
            <a:cxnLst/>
            <a:rect l="l" t="t" r="r" b="b"/>
            <a:pathLst>
              <a:path w="4633595" h="1450340">
                <a:moveTo>
                  <a:pt x="0" y="0"/>
                </a:moveTo>
                <a:lnTo>
                  <a:pt x="4633047" y="0"/>
                </a:lnTo>
                <a:lnTo>
                  <a:pt x="4633047" y="1450110"/>
                </a:lnTo>
                <a:lnTo>
                  <a:pt x="0" y="14501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002" y="8692553"/>
            <a:ext cx="4633595" cy="1450340"/>
          </a:xfrm>
          <a:custGeom>
            <a:avLst/>
            <a:gdLst/>
            <a:ahLst/>
            <a:cxnLst/>
            <a:rect l="l" t="t" r="r" b="b"/>
            <a:pathLst>
              <a:path w="4633595" h="1450340">
                <a:moveTo>
                  <a:pt x="0" y="0"/>
                </a:moveTo>
                <a:lnTo>
                  <a:pt x="4633047" y="0"/>
                </a:lnTo>
                <a:lnTo>
                  <a:pt x="4633047" y="1450111"/>
                </a:lnTo>
                <a:lnTo>
                  <a:pt x="0" y="145011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53346" y="9411096"/>
            <a:ext cx="255714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95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Relational</a:t>
            </a:r>
            <a:r>
              <a:rPr sz="2950" b="1" u="heavy" spc="-3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95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Data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6077" y="9480649"/>
            <a:ext cx="637540" cy="359410"/>
          </a:xfrm>
          <a:custGeom>
            <a:avLst/>
            <a:gdLst/>
            <a:ahLst/>
            <a:cxnLst/>
            <a:rect l="l" t="t" r="r" b="b"/>
            <a:pathLst>
              <a:path w="637539" h="359409">
                <a:moveTo>
                  <a:pt x="0" y="358890"/>
                </a:moveTo>
                <a:lnTo>
                  <a:pt x="636978" y="358890"/>
                </a:lnTo>
                <a:lnTo>
                  <a:pt x="636978" y="0"/>
                </a:lnTo>
                <a:lnTo>
                  <a:pt x="0" y="0"/>
                </a:lnTo>
                <a:lnTo>
                  <a:pt x="0" y="358890"/>
                </a:lnTo>
                <a:close/>
              </a:path>
            </a:pathLst>
          </a:custGeom>
          <a:solidFill>
            <a:srgbClr val="E31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45604" y="9873981"/>
            <a:ext cx="310515" cy="1143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indent="1905">
              <a:lnSpc>
                <a:spcPts val="330"/>
              </a:lnSpc>
              <a:spcBef>
                <a:spcPts val="140"/>
              </a:spcBef>
            </a:pPr>
            <a:r>
              <a:rPr sz="300" spc="-10" dirty="0">
                <a:solidFill>
                  <a:srgbClr val="231F20"/>
                </a:solidFill>
                <a:latin typeface="Tahoma"/>
                <a:cs typeface="Tahoma"/>
              </a:rPr>
              <a:t>Hadley</a:t>
            </a:r>
            <a:r>
              <a:rPr sz="30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00" spc="-10" dirty="0">
                <a:solidFill>
                  <a:srgbClr val="231F20"/>
                </a:solidFill>
                <a:latin typeface="Tahoma"/>
                <a:cs typeface="Tahoma"/>
              </a:rPr>
              <a:t>Wickham</a:t>
            </a:r>
            <a:r>
              <a:rPr sz="30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00" spc="-5" dirty="0">
                <a:solidFill>
                  <a:srgbClr val="231F20"/>
                </a:solidFill>
                <a:latin typeface="Tahoma"/>
                <a:cs typeface="Tahoma"/>
              </a:rPr>
              <a:t>&amp;  </a:t>
            </a:r>
            <a:r>
              <a:rPr sz="300" spc="-1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300" spc="-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300" spc="-1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300" spc="-15" dirty="0">
                <a:solidFill>
                  <a:srgbClr val="231F20"/>
                </a:solidFill>
                <a:latin typeface="Tahoma"/>
                <a:cs typeface="Tahoma"/>
              </a:rPr>
              <a:t>re</a:t>
            </a:r>
            <a:r>
              <a:rPr sz="300" dirty="0">
                <a:solidFill>
                  <a:srgbClr val="231F20"/>
                </a:solidFill>
                <a:latin typeface="Tahoma"/>
                <a:cs typeface="Tahoma"/>
              </a:rPr>
              <a:t>tt</a:t>
            </a:r>
            <a:r>
              <a:rPr sz="300" spc="-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00" spc="-15" dirty="0">
                <a:solidFill>
                  <a:srgbClr val="231F20"/>
                </a:solidFill>
                <a:latin typeface="Tahoma"/>
                <a:cs typeface="Tahoma"/>
              </a:rPr>
              <a:t>Gr</a:t>
            </a:r>
            <a:r>
              <a:rPr sz="300" spc="-10" dirty="0">
                <a:solidFill>
                  <a:srgbClr val="231F20"/>
                </a:solidFill>
                <a:latin typeface="Tahoma"/>
                <a:cs typeface="Tahoma"/>
              </a:rPr>
              <a:t>ol</a:t>
            </a:r>
            <a:r>
              <a:rPr sz="300" spc="-1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300" spc="-10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300" spc="-15" dirty="0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sz="300" spc="-1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30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endParaRPr sz="3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6077" y="9443387"/>
            <a:ext cx="637540" cy="39179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7145" marR="15240" indent="3810">
              <a:lnSpc>
                <a:spcPct val="71300"/>
              </a:lnSpc>
              <a:spcBef>
                <a:spcPts val="520"/>
              </a:spcBef>
            </a:pPr>
            <a:r>
              <a:rPr sz="1200" spc="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Data  </a:t>
            </a:r>
            <a:r>
              <a:rPr sz="12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Science</a:t>
            </a:r>
            <a:r>
              <a:rPr sz="1200" u="sng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170"/>
              </a:spcBef>
            </a:pPr>
            <a:r>
              <a:rPr sz="200" spc="-5" dirty="0">
                <a:solidFill>
                  <a:srgbClr val="FFFFFF"/>
                </a:solidFill>
                <a:latin typeface="Arial Narrow"/>
                <a:cs typeface="Arial Narrow"/>
              </a:rPr>
              <a:t>VISUALIZE, MODEL, TRANSFORM, TIDY, </a:t>
            </a:r>
            <a:r>
              <a:rPr sz="200" dirty="0">
                <a:solidFill>
                  <a:srgbClr val="FFFFFF"/>
                </a:solidFill>
                <a:latin typeface="Arial Narrow"/>
                <a:cs typeface="Arial Narrow"/>
              </a:rPr>
              <a:t>AND </a:t>
            </a:r>
            <a:r>
              <a:rPr sz="200" spc="-5" dirty="0">
                <a:solidFill>
                  <a:srgbClr val="FFFFFF"/>
                </a:solidFill>
                <a:latin typeface="Arial Narrow"/>
                <a:cs typeface="Arial Narrow"/>
              </a:rPr>
              <a:t>IMPORT</a:t>
            </a:r>
            <a:r>
              <a:rPr sz="200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00" spc="-10" dirty="0">
                <a:solidFill>
                  <a:srgbClr val="FFFFFF"/>
                </a:solidFill>
                <a:latin typeface="Arial Narrow"/>
                <a:cs typeface="Arial Narrow"/>
              </a:rPr>
              <a:t>DATA</a:t>
            </a:r>
            <a:endParaRPr sz="2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6077" y="8919674"/>
            <a:ext cx="637540" cy="0"/>
          </a:xfrm>
          <a:custGeom>
            <a:avLst/>
            <a:gdLst/>
            <a:ahLst/>
            <a:cxnLst/>
            <a:rect l="l" t="t" r="r" b="b"/>
            <a:pathLst>
              <a:path w="637539">
                <a:moveTo>
                  <a:pt x="0" y="0"/>
                </a:moveTo>
                <a:lnTo>
                  <a:pt x="636978" y="0"/>
                </a:lnTo>
              </a:path>
            </a:pathLst>
          </a:custGeom>
          <a:ln w="59785">
            <a:solidFill>
              <a:srgbClr val="E31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8653" y="8907111"/>
            <a:ext cx="21590" cy="30480"/>
          </a:xfrm>
          <a:custGeom>
            <a:avLst/>
            <a:gdLst/>
            <a:ahLst/>
            <a:cxnLst/>
            <a:rect l="l" t="t" r="r" b="b"/>
            <a:pathLst>
              <a:path w="21590" h="30479">
                <a:moveTo>
                  <a:pt x="21023" y="0"/>
                </a:moveTo>
                <a:lnTo>
                  <a:pt x="0" y="0"/>
                </a:lnTo>
                <a:lnTo>
                  <a:pt x="0" y="30104"/>
                </a:lnTo>
                <a:lnTo>
                  <a:pt x="21023" y="30104"/>
                </a:lnTo>
                <a:lnTo>
                  <a:pt x="21023" y="25083"/>
                </a:lnTo>
                <a:lnTo>
                  <a:pt x="5038" y="25083"/>
                </a:lnTo>
                <a:lnTo>
                  <a:pt x="5038" y="17558"/>
                </a:lnTo>
                <a:lnTo>
                  <a:pt x="20253" y="17558"/>
                </a:lnTo>
                <a:lnTo>
                  <a:pt x="20253" y="12543"/>
                </a:lnTo>
                <a:lnTo>
                  <a:pt x="5038" y="12543"/>
                </a:lnTo>
                <a:lnTo>
                  <a:pt x="5038" y="5016"/>
                </a:lnTo>
                <a:lnTo>
                  <a:pt x="21023" y="5016"/>
                </a:lnTo>
                <a:lnTo>
                  <a:pt x="210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5276" y="8907112"/>
            <a:ext cx="19685" cy="30480"/>
          </a:xfrm>
          <a:custGeom>
            <a:avLst/>
            <a:gdLst/>
            <a:ahLst/>
            <a:cxnLst/>
            <a:rect l="l" t="t" r="r" b="b"/>
            <a:pathLst>
              <a:path w="19684" h="30479">
                <a:moveTo>
                  <a:pt x="5040" y="0"/>
                </a:moveTo>
                <a:lnTo>
                  <a:pt x="0" y="0"/>
                </a:lnTo>
                <a:lnTo>
                  <a:pt x="0" y="30102"/>
                </a:lnTo>
                <a:lnTo>
                  <a:pt x="19581" y="30102"/>
                </a:lnTo>
                <a:lnTo>
                  <a:pt x="19581" y="25083"/>
                </a:lnTo>
                <a:lnTo>
                  <a:pt x="5040" y="25083"/>
                </a:lnTo>
                <a:lnTo>
                  <a:pt x="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8967" y="8907112"/>
            <a:ext cx="19685" cy="30480"/>
          </a:xfrm>
          <a:custGeom>
            <a:avLst/>
            <a:gdLst/>
            <a:ahLst/>
            <a:cxnLst/>
            <a:rect l="l" t="t" r="r" b="b"/>
            <a:pathLst>
              <a:path w="19684" h="30479">
                <a:moveTo>
                  <a:pt x="5040" y="0"/>
                </a:moveTo>
                <a:lnTo>
                  <a:pt x="0" y="0"/>
                </a:lnTo>
                <a:lnTo>
                  <a:pt x="0" y="30102"/>
                </a:lnTo>
                <a:lnTo>
                  <a:pt x="19581" y="30102"/>
                </a:lnTo>
                <a:lnTo>
                  <a:pt x="19581" y="25083"/>
                </a:lnTo>
                <a:lnTo>
                  <a:pt x="5040" y="25083"/>
                </a:lnTo>
                <a:lnTo>
                  <a:pt x="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4967" y="8907113"/>
            <a:ext cx="5080" cy="30480"/>
          </a:xfrm>
          <a:custGeom>
            <a:avLst/>
            <a:gdLst/>
            <a:ahLst/>
            <a:cxnLst/>
            <a:rect l="l" t="t" r="r" b="b"/>
            <a:pathLst>
              <a:path w="5080" h="30479">
                <a:moveTo>
                  <a:pt x="0" y="30102"/>
                </a:moveTo>
                <a:lnTo>
                  <a:pt x="5037" y="30102"/>
                </a:lnTo>
                <a:lnTo>
                  <a:pt x="5037" y="0"/>
                </a:lnTo>
                <a:lnTo>
                  <a:pt x="0" y="0"/>
                </a:lnTo>
                <a:lnTo>
                  <a:pt x="0" y="301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7544" y="890662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449" y="0"/>
                </a:moveTo>
                <a:lnTo>
                  <a:pt x="7049" y="0"/>
                </a:lnTo>
                <a:lnTo>
                  <a:pt x="0" y="7015"/>
                </a:lnTo>
                <a:lnTo>
                  <a:pt x="0" y="24334"/>
                </a:lnTo>
                <a:lnTo>
                  <a:pt x="7049" y="31354"/>
                </a:lnTo>
                <a:lnTo>
                  <a:pt x="24449" y="31354"/>
                </a:lnTo>
                <a:lnTo>
                  <a:pt x="29486" y="26338"/>
                </a:lnTo>
                <a:lnTo>
                  <a:pt x="12783" y="26338"/>
                </a:lnTo>
                <a:lnTo>
                  <a:pt x="10120" y="25147"/>
                </a:lnTo>
                <a:lnTo>
                  <a:pt x="6235" y="21277"/>
                </a:lnTo>
                <a:lnTo>
                  <a:pt x="5040" y="18628"/>
                </a:lnTo>
                <a:lnTo>
                  <a:pt x="5040" y="12723"/>
                </a:lnTo>
                <a:lnTo>
                  <a:pt x="6235" y="10076"/>
                </a:lnTo>
                <a:lnTo>
                  <a:pt x="10120" y="6205"/>
                </a:lnTo>
                <a:lnTo>
                  <a:pt x="12783" y="5017"/>
                </a:lnTo>
                <a:lnTo>
                  <a:pt x="29491" y="5017"/>
                </a:lnTo>
                <a:lnTo>
                  <a:pt x="24449" y="0"/>
                </a:lnTo>
                <a:close/>
              </a:path>
              <a:path w="31750" h="31750">
                <a:moveTo>
                  <a:pt x="29491" y="5017"/>
                </a:moveTo>
                <a:lnTo>
                  <a:pt x="18716" y="5017"/>
                </a:lnTo>
                <a:lnTo>
                  <a:pt x="21375" y="6205"/>
                </a:lnTo>
                <a:lnTo>
                  <a:pt x="25265" y="10076"/>
                </a:lnTo>
                <a:lnTo>
                  <a:pt x="26457" y="12723"/>
                </a:lnTo>
                <a:lnTo>
                  <a:pt x="26457" y="18628"/>
                </a:lnTo>
                <a:lnTo>
                  <a:pt x="25265" y="21277"/>
                </a:lnTo>
                <a:lnTo>
                  <a:pt x="21375" y="25147"/>
                </a:lnTo>
                <a:lnTo>
                  <a:pt x="18716" y="26338"/>
                </a:lnTo>
                <a:lnTo>
                  <a:pt x="29486" y="26338"/>
                </a:lnTo>
                <a:lnTo>
                  <a:pt x="31498" y="24334"/>
                </a:lnTo>
                <a:lnTo>
                  <a:pt x="31498" y="7015"/>
                </a:lnTo>
                <a:lnTo>
                  <a:pt x="29491" y="50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9584" y="8907112"/>
            <a:ext cx="26034" cy="30480"/>
          </a:xfrm>
          <a:custGeom>
            <a:avLst/>
            <a:gdLst/>
            <a:ahLst/>
            <a:cxnLst/>
            <a:rect l="l" t="t" r="r" b="b"/>
            <a:pathLst>
              <a:path w="26034" h="30479">
                <a:moveTo>
                  <a:pt x="20066" y="0"/>
                </a:moveTo>
                <a:lnTo>
                  <a:pt x="0" y="0"/>
                </a:lnTo>
                <a:lnTo>
                  <a:pt x="0" y="30102"/>
                </a:lnTo>
                <a:lnTo>
                  <a:pt x="5038" y="30102"/>
                </a:lnTo>
                <a:lnTo>
                  <a:pt x="5038" y="17558"/>
                </a:lnTo>
                <a:lnTo>
                  <a:pt x="17947" y="17558"/>
                </a:lnTo>
                <a:lnTo>
                  <a:pt x="17721" y="17186"/>
                </a:lnTo>
                <a:lnTo>
                  <a:pt x="21357" y="16097"/>
                </a:lnTo>
                <a:lnTo>
                  <a:pt x="24011" y="12751"/>
                </a:lnTo>
                <a:lnTo>
                  <a:pt x="24011" y="12539"/>
                </a:lnTo>
                <a:lnTo>
                  <a:pt x="5038" y="12539"/>
                </a:lnTo>
                <a:lnTo>
                  <a:pt x="5038" y="5014"/>
                </a:lnTo>
                <a:lnTo>
                  <a:pt x="24011" y="5014"/>
                </a:lnTo>
                <a:lnTo>
                  <a:pt x="24011" y="3927"/>
                </a:lnTo>
                <a:lnTo>
                  <a:pt x="20066" y="0"/>
                </a:lnTo>
                <a:close/>
              </a:path>
              <a:path w="26034" h="30479">
                <a:moveTo>
                  <a:pt x="17947" y="17558"/>
                </a:moveTo>
                <a:lnTo>
                  <a:pt x="12059" y="17558"/>
                </a:lnTo>
                <a:lnTo>
                  <a:pt x="19662" y="30102"/>
                </a:lnTo>
                <a:lnTo>
                  <a:pt x="25542" y="30102"/>
                </a:lnTo>
                <a:lnTo>
                  <a:pt x="17947" y="17558"/>
                </a:lnTo>
                <a:close/>
              </a:path>
              <a:path w="26034" h="30479">
                <a:moveTo>
                  <a:pt x="24011" y="5014"/>
                </a:moveTo>
                <a:lnTo>
                  <a:pt x="5038" y="5014"/>
                </a:lnTo>
                <a:lnTo>
                  <a:pt x="17279" y="5015"/>
                </a:lnTo>
                <a:lnTo>
                  <a:pt x="18971" y="6698"/>
                </a:lnTo>
                <a:lnTo>
                  <a:pt x="18971" y="10853"/>
                </a:lnTo>
                <a:lnTo>
                  <a:pt x="17279" y="12534"/>
                </a:lnTo>
                <a:lnTo>
                  <a:pt x="15191" y="12539"/>
                </a:lnTo>
                <a:lnTo>
                  <a:pt x="24011" y="12539"/>
                </a:lnTo>
                <a:lnTo>
                  <a:pt x="24011" y="50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8592" y="8906619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5757" y="0"/>
                </a:moveTo>
                <a:lnTo>
                  <a:pt x="1659" y="0"/>
                </a:lnTo>
                <a:lnTo>
                  <a:pt x="0" y="1655"/>
                </a:lnTo>
                <a:lnTo>
                  <a:pt x="0" y="5734"/>
                </a:lnTo>
                <a:lnTo>
                  <a:pt x="1659" y="7390"/>
                </a:lnTo>
                <a:lnTo>
                  <a:pt x="5757" y="7390"/>
                </a:lnTo>
                <a:lnTo>
                  <a:pt x="7418" y="5734"/>
                </a:lnTo>
                <a:lnTo>
                  <a:pt x="7418" y="1655"/>
                </a:lnTo>
                <a:lnTo>
                  <a:pt x="5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3252" y="8907112"/>
            <a:ext cx="27940" cy="30480"/>
          </a:xfrm>
          <a:custGeom>
            <a:avLst/>
            <a:gdLst/>
            <a:ahLst/>
            <a:cxnLst/>
            <a:rect l="l" t="t" r="r" b="b"/>
            <a:pathLst>
              <a:path w="27940" h="30479">
                <a:moveTo>
                  <a:pt x="6123" y="0"/>
                </a:moveTo>
                <a:lnTo>
                  <a:pt x="0" y="0"/>
                </a:lnTo>
                <a:lnTo>
                  <a:pt x="11357" y="16365"/>
                </a:lnTo>
                <a:lnTo>
                  <a:pt x="11357" y="30102"/>
                </a:lnTo>
                <a:lnTo>
                  <a:pt x="16398" y="30102"/>
                </a:lnTo>
                <a:lnTo>
                  <a:pt x="16407" y="16365"/>
                </a:lnTo>
                <a:lnTo>
                  <a:pt x="20009" y="11175"/>
                </a:lnTo>
                <a:lnTo>
                  <a:pt x="13882" y="11175"/>
                </a:lnTo>
                <a:lnTo>
                  <a:pt x="6123" y="0"/>
                </a:lnTo>
                <a:close/>
              </a:path>
              <a:path w="27940" h="30479">
                <a:moveTo>
                  <a:pt x="27764" y="0"/>
                </a:moveTo>
                <a:lnTo>
                  <a:pt x="21639" y="0"/>
                </a:lnTo>
                <a:lnTo>
                  <a:pt x="13882" y="11175"/>
                </a:lnTo>
                <a:lnTo>
                  <a:pt x="20009" y="11175"/>
                </a:lnTo>
                <a:lnTo>
                  <a:pt x="277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4431" y="890642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6126" y="0"/>
                </a:moveTo>
                <a:lnTo>
                  <a:pt x="1769" y="0"/>
                </a:lnTo>
                <a:lnTo>
                  <a:pt x="0" y="1758"/>
                </a:lnTo>
                <a:lnTo>
                  <a:pt x="0" y="6096"/>
                </a:lnTo>
                <a:lnTo>
                  <a:pt x="1769" y="7854"/>
                </a:lnTo>
                <a:lnTo>
                  <a:pt x="6126" y="7854"/>
                </a:lnTo>
                <a:lnTo>
                  <a:pt x="6757" y="7227"/>
                </a:lnTo>
                <a:lnTo>
                  <a:pt x="2118" y="7227"/>
                </a:lnTo>
                <a:lnTo>
                  <a:pt x="635" y="5749"/>
                </a:lnTo>
                <a:lnTo>
                  <a:pt x="635" y="2103"/>
                </a:lnTo>
                <a:lnTo>
                  <a:pt x="2118" y="627"/>
                </a:lnTo>
                <a:lnTo>
                  <a:pt x="6757" y="627"/>
                </a:lnTo>
                <a:lnTo>
                  <a:pt x="6126" y="0"/>
                </a:lnTo>
                <a:close/>
              </a:path>
              <a:path w="8255" h="8254">
                <a:moveTo>
                  <a:pt x="6757" y="627"/>
                </a:moveTo>
                <a:lnTo>
                  <a:pt x="5775" y="627"/>
                </a:lnTo>
                <a:lnTo>
                  <a:pt x="7261" y="2103"/>
                </a:lnTo>
                <a:lnTo>
                  <a:pt x="7261" y="5749"/>
                </a:lnTo>
                <a:lnTo>
                  <a:pt x="5775" y="7227"/>
                </a:lnTo>
                <a:lnTo>
                  <a:pt x="6757" y="7227"/>
                </a:lnTo>
                <a:lnTo>
                  <a:pt x="7894" y="6096"/>
                </a:lnTo>
                <a:lnTo>
                  <a:pt x="7894" y="1758"/>
                </a:lnTo>
                <a:lnTo>
                  <a:pt x="6757" y="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6758" y="8908318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2871" y="0"/>
                </a:moveTo>
                <a:lnTo>
                  <a:pt x="0" y="0"/>
                </a:lnTo>
                <a:lnTo>
                  <a:pt x="0" y="4001"/>
                </a:lnTo>
                <a:lnTo>
                  <a:pt x="668" y="4001"/>
                </a:lnTo>
                <a:lnTo>
                  <a:pt x="668" y="2335"/>
                </a:lnTo>
                <a:lnTo>
                  <a:pt x="2540" y="2335"/>
                </a:lnTo>
                <a:lnTo>
                  <a:pt x="3025" y="2164"/>
                </a:lnTo>
                <a:lnTo>
                  <a:pt x="3393" y="1709"/>
                </a:lnTo>
                <a:lnTo>
                  <a:pt x="668" y="1670"/>
                </a:lnTo>
                <a:lnTo>
                  <a:pt x="668" y="666"/>
                </a:lnTo>
                <a:lnTo>
                  <a:pt x="3393" y="666"/>
                </a:lnTo>
                <a:lnTo>
                  <a:pt x="3393" y="521"/>
                </a:lnTo>
                <a:lnTo>
                  <a:pt x="2871" y="0"/>
                </a:lnTo>
                <a:close/>
              </a:path>
              <a:path w="3809" h="4445">
                <a:moveTo>
                  <a:pt x="2540" y="2335"/>
                </a:moveTo>
                <a:lnTo>
                  <a:pt x="1793" y="2335"/>
                </a:lnTo>
                <a:lnTo>
                  <a:pt x="2600" y="4001"/>
                </a:lnTo>
                <a:lnTo>
                  <a:pt x="3345" y="4001"/>
                </a:lnTo>
                <a:lnTo>
                  <a:pt x="2540" y="2335"/>
                </a:lnTo>
                <a:close/>
              </a:path>
              <a:path w="3809" h="4445">
                <a:moveTo>
                  <a:pt x="3393" y="666"/>
                </a:moveTo>
                <a:lnTo>
                  <a:pt x="2501" y="666"/>
                </a:lnTo>
                <a:lnTo>
                  <a:pt x="2722" y="893"/>
                </a:lnTo>
                <a:lnTo>
                  <a:pt x="2722" y="1446"/>
                </a:lnTo>
                <a:lnTo>
                  <a:pt x="2501" y="1670"/>
                </a:lnTo>
                <a:lnTo>
                  <a:pt x="3393" y="1670"/>
                </a:lnTo>
                <a:lnTo>
                  <a:pt x="3393" y="6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2379" y="9051008"/>
            <a:ext cx="676671" cy="505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2822" y="8890221"/>
            <a:ext cx="763905" cy="1140460"/>
          </a:xfrm>
          <a:custGeom>
            <a:avLst/>
            <a:gdLst/>
            <a:ahLst/>
            <a:cxnLst/>
            <a:rect l="l" t="t" r="r" b="b"/>
            <a:pathLst>
              <a:path w="763905" h="1140459">
                <a:moveTo>
                  <a:pt x="0" y="1140445"/>
                </a:moveTo>
                <a:lnTo>
                  <a:pt x="763490" y="1140445"/>
                </a:lnTo>
                <a:lnTo>
                  <a:pt x="763490" y="0"/>
                </a:lnTo>
                <a:lnTo>
                  <a:pt x="0" y="0"/>
                </a:lnTo>
                <a:lnTo>
                  <a:pt x="0" y="114044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74288" y="8929436"/>
            <a:ext cx="10585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195" dirty="0">
                <a:latin typeface="Tahoma"/>
                <a:cs typeface="Tahoma"/>
              </a:rPr>
              <a:t>In</a:t>
            </a:r>
            <a:r>
              <a:rPr sz="2600" spc="-365" dirty="0">
                <a:latin typeface="Tahoma"/>
                <a:cs typeface="Tahoma"/>
              </a:rPr>
              <a:t> </a:t>
            </a:r>
            <a:r>
              <a:rPr sz="2600" spc="-145" dirty="0">
                <a:latin typeface="Tahoma"/>
                <a:cs typeface="Tahoma"/>
              </a:rPr>
              <a:t>R4DS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6610" y="940150"/>
            <a:ext cx="236474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395" dirty="0">
                <a:solidFill>
                  <a:srgbClr val="000000"/>
                </a:solidFill>
                <a:latin typeface="Calibri"/>
                <a:cs typeface="Calibri"/>
              </a:rPr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29122" y="3589284"/>
            <a:ext cx="15321280" cy="392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9620">
              <a:lnSpc>
                <a:spcPts val="6180"/>
              </a:lnSpc>
              <a:spcBef>
                <a:spcPts val="100"/>
              </a:spcBef>
            </a:pPr>
            <a:r>
              <a:rPr sz="4950" b="1" spc="-55" dirty="0">
                <a:solidFill>
                  <a:srgbClr val="78AAD6"/>
                </a:solidFill>
                <a:latin typeface="Trebuchet MS"/>
                <a:cs typeface="Trebuchet MS"/>
              </a:rPr>
              <a:t>Mutating</a:t>
            </a:r>
            <a:r>
              <a:rPr sz="4950" b="1" spc="-505" dirty="0">
                <a:solidFill>
                  <a:srgbClr val="78AAD6"/>
                </a:solidFill>
                <a:latin typeface="Trebuchet MS"/>
                <a:cs typeface="Trebuchet MS"/>
              </a:rPr>
              <a:t> </a:t>
            </a:r>
            <a:r>
              <a:rPr sz="4950" b="1" spc="-130" dirty="0">
                <a:solidFill>
                  <a:srgbClr val="78AAD6"/>
                </a:solidFill>
                <a:latin typeface="Trebuchet MS"/>
                <a:cs typeface="Trebuchet MS"/>
              </a:rPr>
              <a:t>joins</a:t>
            </a:r>
            <a:r>
              <a:rPr sz="4950" b="1" spc="-505" dirty="0">
                <a:solidFill>
                  <a:srgbClr val="78AAD6"/>
                </a:solidFill>
                <a:latin typeface="Trebuchet MS"/>
                <a:cs typeface="Trebuchet MS"/>
              </a:rPr>
              <a:t> </a:t>
            </a:r>
            <a:r>
              <a:rPr sz="4950" spc="-190" dirty="0">
                <a:latin typeface="Tahoma"/>
                <a:cs typeface="Tahoma"/>
              </a:rPr>
              <a:t>use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25" dirty="0">
                <a:latin typeface="Tahoma"/>
                <a:cs typeface="Tahoma"/>
              </a:rPr>
              <a:t>information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85" dirty="0">
                <a:latin typeface="Tahoma"/>
                <a:cs typeface="Tahoma"/>
              </a:rPr>
              <a:t>from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30" dirty="0">
                <a:latin typeface="Tahoma"/>
                <a:cs typeface="Tahoma"/>
              </a:rPr>
              <a:t>one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70" dirty="0">
                <a:latin typeface="Tahoma"/>
                <a:cs typeface="Tahoma"/>
              </a:rPr>
              <a:t>data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95" dirty="0">
                <a:latin typeface="Tahoma"/>
                <a:cs typeface="Tahoma"/>
              </a:rPr>
              <a:t>set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b="1" spc="-110" dirty="0">
                <a:solidFill>
                  <a:srgbClr val="78AAD6"/>
                </a:solidFill>
                <a:latin typeface="Trebuchet MS"/>
                <a:cs typeface="Trebuchet MS"/>
              </a:rPr>
              <a:t>to</a:t>
            </a:r>
            <a:r>
              <a:rPr sz="4950" b="1" spc="-505" dirty="0">
                <a:solidFill>
                  <a:srgbClr val="78AAD6"/>
                </a:solidFill>
                <a:latin typeface="Trebuchet MS"/>
                <a:cs typeface="Trebuchet MS"/>
              </a:rPr>
              <a:t> </a:t>
            </a:r>
            <a:r>
              <a:rPr sz="4950" b="1" spc="-40" dirty="0">
                <a:solidFill>
                  <a:srgbClr val="78AAD6"/>
                </a:solidFill>
                <a:latin typeface="Trebuchet MS"/>
                <a:cs typeface="Trebuchet MS"/>
              </a:rPr>
              <a:t>add  </a:t>
            </a:r>
            <a:r>
              <a:rPr sz="4950" b="1" spc="-85" dirty="0">
                <a:solidFill>
                  <a:srgbClr val="78AAD6"/>
                </a:solidFill>
                <a:latin typeface="Trebuchet MS"/>
                <a:cs typeface="Trebuchet MS"/>
              </a:rPr>
              <a:t>variables</a:t>
            </a:r>
            <a:r>
              <a:rPr sz="4950" b="1" spc="-509" dirty="0">
                <a:solidFill>
                  <a:srgbClr val="78AAD6"/>
                </a:solidFill>
                <a:latin typeface="Trebuchet MS"/>
                <a:cs typeface="Trebuchet MS"/>
              </a:rPr>
              <a:t> </a:t>
            </a:r>
            <a:r>
              <a:rPr sz="4950" spc="-105" dirty="0">
                <a:latin typeface="Tahoma"/>
                <a:cs typeface="Tahoma"/>
              </a:rPr>
              <a:t>to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60" dirty="0">
                <a:latin typeface="Tahoma"/>
                <a:cs typeface="Tahoma"/>
              </a:rPr>
              <a:t>another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70" dirty="0">
                <a:latin typeface="Tahoma"/>
                <a:cs typeface="Tahoma"/>
              </a:rPr>
              <a:t>data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95" dirty="0">
                <a:latin typeface="Tahoma"/>
                <a:cs typeface="Tahoma"/>
              </a:rPr>
              <a:t>set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85" dirty="0">
                <a:latin typeface="Tahoma"/>
                <a:cs typeface="Tahoma"/>
              </a:rPr>
              <a:t>(like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b="1" spc="-180" dirty="0">
                <a:solidFill>
                  <a:srgbClr val="78AAD6"/>
                </a:solidFill>
                <a:latin typeface="Trebuchet MS"/>
                <a:cs typeface="Trebuchet MS"/>
              </a:rPr>
              <a:t>mutate()</a:t>
            </a:r>
            <a:r>
              <a:rPr sz="4950" spc="-180" dirty="0">
                <a:latin typeface="Tahoma"/>
                <a:cs typeface="Tahoma"/>
              </a:rPr>
              <a:t>)</a:t>
            </a:r>
            <a:endParaRPr sz="4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50">
              <a:latin typeface="Times New Roman"/>
              <a:cs typeface="Times New Roman"/>
            </a:endParaRPr>
          </a:p>
          <a:p>
            <a:pPr marL="12700" marR="5080">
              <a:lnSpc>
                <a:spcPct val="104099"/>
              </a:lnSpc>
            </a:pPr>
            <a:r>
              <a:rPr sz="4950" b="1" spc="-125" dirty="0">
                <a:solidFill>
                  <a:srgbClr val="81A769"/>
                </a:solidFill>
                <a:latin typeface="Trebuchet MS"/>
                <a:cs typeface="Trebuchet MS"/>
              </a:rPr>
              <a:t>Filtering</a:t>
            </a:r>
            <a:r>
              <a:rPr sz="4950" b="1" spc="-505" dirty="0">
                <a:solidFill>
                  <a:srgbClr val="81A769"/>
                </a:solidFill>
                <a:latin typeface="Trebuchet MS"/>
                <a:cs typeface="Trebuchet MS"/>
              </a:rPr>
              <a:t> </a:t>
            </a:r>
            <a:r>
              <a:rPr sz="4950" b="1" spc="-130" dirty="0">
                <a:solidFill>
                  <a:srgbClr val="81A769"/>
                </a:solidFill>
                <a:latin typeface="Trebuchet MS"/>
                <a:cs typeface="Trebuchet MS"/>
              </a:rPr>
              <a:t>joins</a:t>
            </a:r>
            <a:r>
              <a:rPr sz="4950" b="1" spc="-500" dirty="0">
                <a:solidFill>
                  <a:srgbClr val="81A769"/>
                </a:solidFill>
                <a:latin typeface="Trebuchet MS"/>
                <a:cs typeface="Trebuchet MS"/>
              </a:rPr>
              <a:t> </a:t>
            </a:r>
            <a:r>
              <a:rPr sz="4950" spc="-190" dirty="0">
                <a:latin typeface="Tahoma"/>
                <a:cs typeface="Tahoma"/>
              </a:rPr>
              <a:t>use</a:t>
            </a:r>
            <a:r>
              <a:rPr sz="4950" spc="-555" dirty="0">
                <a:latin typeface="Tahoma"/>
                <a:cs typeface="Tahoma"/>
              </a:rPr>
              <a:t> </a:t>
            </a:r>
            <a:r>
              <a:rPr sz="4950" spc="-125" dirty="0">
                <a:latin typeface="Tahoma"/>
                <a:cs typeface="Tahoma"/>
              </a:rPr>
              <a:t>information</a:t>
            </a:r>
            <a:r>
              <a:rPr sz="4950" spc="-555" dirty="0">
                <a:latin typeface="Tahoma"/>
                <a:cs typeface="Tahoma"/>
              </a:rPr>
              <a:t> </a:t>
            </a:r>
            <a:r>
              <a:rPr sz="4950" spc="-185" dirty="0">
                <a:latin typeface="Tahoma"/>
                <a:cs typeface="Tahoma"/>
              </a:rPr>
              <a:t>from</a:t>
            </a:r>
            <a:r>
              <a:rPr sz="4950" spc="-555" dirty="0">
                <a:latin typeface="Tahoma"/>
                <a:cs typeface="Tahoma"/>
              </a:rPr>
              <a:t> </a:t>
            </a:r>
            <a:r>
              <a:rPr sz="4950" spc="-130" dirty="0">
                <a:latin typeface="Tahoma"/>
                <a:cs typeface="Tahoma"/>
              </a:rPr>
              <a:t>one</a:t>
            </a:r>
            <a:r>
              <a:rPr sz="4950" spc="-555" dirty="0">
                <a:latin typeface="Tahoma"/>
                <a:cs typeface="Tahoma"/>
              </a:rPr>
              <a:t> </a:t>
            </a:r>
            <a:r>
              <a:rPr sz="4950" spc="-170" dirty="0">
                <a:latin typeface="Tahoma"/>
                <a:cs typeface="Tahoma"/>
              </a:rPr>
              <a:t>data</a:t>
            </a:r>
            <a:r>
              <a:rPr sz="4950" spc="-555" dirty="0">
                <a:latin typeface="Tahoma"/>
                <a:cs typeface="Tahoma"/>
              </a:rPr>
              <a:t> </a:t>
            </a:r>
            <a:r>
              <a:rPr sz="4950" spc="-195" dirty="0">
                <a:latin typeface="Tahoma"/>
                <a:cs typeface="Tahoma"/>
              </a:rPr>
              <a:t>set</a:t>
            </a:r>
            <a:r>
              <a:rPr sz="4950" spc="-555" dirty="0">
                <a:latin typeface="Tahoma"/>
                <a:cs typeface="Tahoma"/>
              </a:rPr>
              <a:t> </a:t>
            </a:r>
            <a:r>
              <a:rPr sz="4950" b="1" spc="-110" dirty="0">
                <a:solidFill>
                  <a:srgbClr val="8BB274"/>
                </a:solidFill>
                <a:latin typeface="Trebuchet MS"/>
                <a:cs typeface="Trebuchet MS"/>
              </a:rPr>
              <a:t>to</a:t>
            </a:r>
            <a:r>
              <a:rPr sz="4950" b="1" spc="-500" dirty="0">
                <a:solidFill>
                  <a:srgbClr val="8BB274"/>
                </a:solidFill>
                <a:latin typeface="Trebuchet MS"/>
                <a:cs typeface="Trebuchet MS"/>
              </a:rPr>
              <a:t> </a:t>
            </a:r>
            <a:r>
              <a:rPr sz="4950" b="1" spc="-204" dirty="0">
                <a:solidFill>
                  <a:srgbClr val="8BB274"/>
                </a:solidFill>
                <a:latin typeface="Trebuchet MS"/>
                <a:cs typeface="Trebuchet MS"/>
              </a:rPr>
              <a:t>extract  </a:t>
            </a:r>
            <a:r>
              <a:rPr sz="4950" b="1" spc="-95" dirty="0">
                <a:solidFill>
                  <a:srgbClr val="8BB274"/>
                </a:solidFill>
                <a:latin typeface="Trebuchet MS"/>
                <a:cs typeface="Trebuchet MS"/>
              </a:rPr>
              <a:t>cases</a:t>
            </a:r>
            <a:r>
              <a:rPr sz="4950" b="1" spc="-505" dirty="0">
                <a:solidFill>
                  <a:srgbClr val="8BB274"/>
                </a:solidFill>
                <a:latin typeface="Trebuchet MS"/>
                <a:cs typeface="Trebuchet MS"/>
              </a:rPr>
              <a:t> </a:t>
            </a:r>
            <a:r>
              <a:rPr sz="4950" spc="-185" dirty="0">
                <a:latin typeface="Tahoma"/>
                <a:cs typeface="Tahoma"/>
              </a:rPr>
              <a:t>from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60" dirty="0">
                <a:latin typeface="Tahoma"/>
                <a:cs typeface="Tahoma"/>
              </a:rPr>
              <a:t>another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70" dirty="0">
                <a:latin typeface="Tahoma"/>
                <a:cs typeface="Tahoma"/>
              </a:rPr>
              <a:t>data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95" dirty="0">
                <a:latin typeface="Tahoma"/>
                <a:cs typeface="Tahoma"/>
              </a:rPr>
              <a:t>set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85" dirty="0">
                <a:latin typeface="Tahoma"/>
                <a:cs typeface="Tahoma"/>
              </a:rPr>
              <a:t>(like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b="1" spc="-185" dirty="0">
                <a:solidFill>
                  <a:srgbClr val="8BB175"/>
                </a:solidFill>
                <a:latin typeface="Trebuchet MS"/>
                <a:cs typeface="Trebuchet MS"/>
              </a:rPr>
              <a:t>filter()</a:t>
            </a:r>
            <a:r>
              <a:rPr sz="4950" spc="-185" dirty="0">
                <a:latin typeface="Tahoma"/>
                <a:cs typeface="Tahoma"/>
              </a:rPr>
              <a:t>)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7365" y="940150"/>
            <a:ext cx="722439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200" dirty="0">
                <a:solidFill>
                  <a:srgbClr val="000000"/>
                </a:solidFill>
                <a:latin typeface="Calibri"/>
                <a:cs typeface="Calibri"/>
              </a:rPr>
              <a:t>Common</a:t>
            </a:r>
            <a:r>
              <a:rPr b="0" spc="-3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175" dirty="0">
                <a:solidFill>
                  <a:srgbClr val="000000"/>
                </a:solidFill>
                <a:latin typeface="Calibri"/>
                <a:cs typeface="Calibri"/>
              </a:rPr>
              <a:t>Syntax</a:t>
            </a:r>
          </a:p>
        </p:txBody>
      </p:sp>
      <p:sp>
        <p:nvSpPr>
          <p:cNvPr id="3" name="object 3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8288" y="3939157"/>
            <a:ext cx="13734415" cy="986155"/>
          </a:xfrm>
          <a:custGeom>
            <a:avLst/>
            <a:gdLst/>
            <a:ahLst/>
            <a:cxnLst/>
            <a:rect l="l" t="t" r="r" b="b"/>
            <a:pathLst>
              <a:path w="13734415" h="986154">
                <a:moveTo>
                  <a:pt x="0" y="0"/>
                </a:moveTo>
                <a:lnTo>
                  <a:pt x="13734122" y="0"/>
                </a:lnTo>
                <a:lnTo>
                  <a:pt x="13734122" y="985872"/>
                </a:lnTo>
                <a:lnTo>
                  <a:pt x="0" y="985872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8288" y="3939157"/>
            <a:ext cx="13734415" cy="986155"/>
          </a:xfrm>
          <a:custGeom>
            <a:avLst/>
            <a:gdLst/>
            <a:ahLst/>
            <a:cxnLst/>
            <a:rect l="l" t="t" r="r" b="b"/>
            <a:pathLst>
              <a:path w="13734415" h="986154">
                <a:moveTo>
                  <a:pt x="0" y="0"/>
                </a:moveTo>
                <a:lnTo>
                  <a:pt x="13734115" y="0"/>
                </a:lnTo>
                <a:lnTo>
                  <a:pt x="13734115" y="985872"/>
                </a:lnTo>
                <a:lnTo>
                  <a:pt x="0" y="985872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8651" y="2887735"/>
            <a:ext cx="11910060" cy="1778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55" dirty="0">
                <a:latin typeface="Tahoma"/>
                <a:cs typeface="Tahoma"/>
              </a:rPr>
              <a:t>Each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10" dirty="0">
                <a:latin typeface="Tahoma"/>
                <a:cs typeface="Tahoma"/>
              </a:rPr>
              <a:t>join</a:t>
            </a:r>
            <a:r>
              <a:rPr sz="4950" spc="-555" dirty="0">
                <a:latin typeface="Tahoma"/>
                <a:cs typeface="Tahoma"/>
              </a:rPr>
              <a:t> </a:t>
            </a:r>
            <a:r>
              <a:rPr sz="4950" spc="-120" dirty="0">
                <a:latin typeface="Tahoma"/>
                <a:cs typeface="Tahoma"/>
              </a:rPr>
              <a:t>function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195" dirty="0">
                <a:latin typeface="Tahoma"/>
                <a:cs typeface="Tahoma"/>
              </a:rPr>
              <a:t>returns</a:t>
            </a:r>
            <a:r>
              <a:rPr sz="4950" spc="-555" dirty="0">
                <a:latin typeface="Tahoma"/>
                <a:cs typeface="Tahoma"/>
              </a:rPr>
              <a:t> </a:t>
            </a:r>
            <a:r>
              <a:rPr sz="4950" spc="-170" dirty="0">
                <a:latin typeface="Tahoma"/>
                <a:cs typeface="Tahoma"/>
              </a:rPr>
              <a:t>a</a:t>
            </a:r>
            <a:r>
              <a:rPr sz="4950" spc="-555" dirty="0">
                <a:latin typeface="Tahoma"/>
                <a:cs typeface="Tahoma"/>
              </a:rPr>
              <a:t> </a:t>
            </a:r>
            <a:r>
              <a:rPr sz="4950" spc="-170" dirty="0">
                <a:latin typeface="Tahoma"/>
                <a:cs typeface="Tahoma"/>
              </a:rPr>
              <a:t>data</a:t>
            </a:r>
            <a:r>
              <a:rPr sz="4950" spc="-560" dirty="0">
                <a:latin typeface="Tahoma"/>
                <a:cs typeface="Tahoma"/>
              </a:rPr>
              <a:t> </a:t>
            </a:r>
            <a:r>
              <a:rPr sz="4950" spc="-225" dirty="0">
                <a:latin typeface="Tahoma"/>
                <a:cs typeface="Tahoma"/>
              </a:rPr>
              <a:t>frame</a:t>
            </a:r>
            <a:r>
              <a:rPr sz="4950" spc="-555" dirty="0">
                <a:latin typeface="Tahoma"/>
                <a:cs typeface="Tahoma"/>
              </a:rPr>
              <a:t> </a:t>
            </a:r>
            <a:r>
              <a:rPr sz="4950" spc="-130" dirty="0">
                <a:latin typeface="Tahoma"/>
                <a:cs typeface="Tahoma"/>
              </a:rPr>
              <a:t>/</a:t>
            </a:r>
            <a:r>
              <a:rPr sz="4950" spc="-555" dirty="0">
                <a:latin typeface="Tahoma"/>
                <a:cs typeface="Tahoma"/>
              </a:rPr>
              <a:t> </a:t>
            </a:r>
            <a:r>
              <a:rPr sz="4950" spc="-120" dirty="0">
                <a:latin typeface="Tahoma"/>
                <a:cs typeface="Tahoma"/>
              </a:rPr>
              <a:t>tibble.</a:t>
            </a:r>
            <a:endParaRPr sz="4950">
              <a:latin typeface="Tahoma"/>
              <a:cs typeface="Tahoma"/>
            </a:endParaRPr>
          </a:p>
          <a:p>
            <a:pPr marL="263525">
              <a:lnSpc>
                <a:spcPct val="100000"/>
              </a:lnSpc>
              <a:spcBef>
                <a:spcPts val="3240"/>
              </a:spcBef>
            </a:pPr>
            <a:r>
              <a:rPr sz="3850" spc="10" dirty="0">
                <a:latin typeface="Courier New"/>
                <a:cs typeface="Courier New"/>
              </a:rPr>
              <a:t>left_join(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x, y, by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= 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NULL, ...</a:t>
            </a:r>
            <a:r>
              <a:rPr sz="3850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74386" y="4733331"/>
            <a:ext cx="7491730" cy="3720465"/>
          </a:xfrm>
          <a:custGeom>
            <a:avLst/>
            <a:gdLst/>
            <a:ahLst/>
            <a:cxnLst/>
            <a:rect l="l" t="t" r="r" b="b"/>
            <a:pathLst>
              <a:path w="7491730" h="3720465">
                <a:moveTo>
                  <a:pt x="0" y="0"/>
                </a:moveTo>
                <a:lnTo>
                  <a:pt x="2958355" y="1418804"/>
                </a:lnTo>
                <a:lnTo>
                  <a:pt x="2957106" y="1428726"/>
                </a:lnTo>
                <a:lnTo>
                  <a:pt x="2955827" y="1438614"/>
                </a:lnTo>
                <a:lnTo>
                  <a:pt x="2954830" y="1448578"/>
                </a:lnTo>
                <a:lnTo>
                  <a:pt x="2954429" y="1458725"/>
                </a:lnTo>
                <a:lnTo>
                  <a:pt x="2954429" y="3363771"/>
                </a:lnTo>
                <a:lnTo>
                  <a:pt x="2957682" y="3412123"/>
                </a:lnTo>
                <a:lnTo>
                  <a:pt x="2967158" y="3458498"/>
                </a:lnTo>
                <a:lnTo>
                  <a:pt x="2982433" y="3502472"/>
                </a:lnTo>
                <a:lnTo>
                  <a:pt x="3003081" y="3543620"/>
                </a:lnTo>
                <a:lnTo>
                  <a:pt x="3028678" y="3581517"/>
                </a:lnTo>
                <a:lnTo>
                  <a:pt x="3058800" y="3615738"/>
                </a:lnTo>
                <a:lnTo>
                  <a:pt x="3093022" y="3645860"/>
                </a:lnTo>
                <a:lnTo>
                  <a:pt x="3130918" y="3671458"/>
                </a:lnTo>
                <a:lnTo>
                  <a:pt x="3172066" y="3692106"/>
                </a:lnTo>
                <a:lnTo>
                  <a:pt x="3216039" y="3707380"/>
                </a:lnTo>
                <a:lnTo>
                  <a:pt x="3262413" y="3716856"/>
                </a:lnTo>
                <a:lnTo>
                  <a:pt x="3310764" y="3720109"/>
                </a:lnTo>
                <a:lnTo>
                  <a:pt x="7135254" y="3720109"/>
                </a:lnTo>
                <a:lnTo>
                  <a:pt x="7183605" y="3716856"/>
                </a:lnTo>
                <a:lnTo>
                  <a:pt x="7229979" y="3707380"/>
                </a:lnTo>
                <a:lnTo>
                  <a:pt x="7273952" y="3692105"/>
                </a:lnTo>
                <a:lnTo>
                  <a:pt x="7315100" y="3671457"/>
                </a:lnTo>
                <a:lnTo>
                  <a:pt x="7352996" y="3645860"/>
                </a:lnTo>
                <a:lnTo>
                  <a:pt x="7387218" y="3615738"/>
                </a:lnTo>
                <a:lnTo>
                  <a:pt x="7417340" y="3581516"/>
                </a:lnTo>
                <a:lnTo>
                  <a:pt x="7442937" y="3543620"/>
                </a:lnTo>
                <a:lnTo>
                  <a:pt x="7463585" y="3502472"/>
                </a:lnTo>
                <a:lnTo>
                  <a:pt x="7478860" y="3458498"/>
                </a:lnTo>
                <a:lnTo>
                  <a:pt x="7488336" y="3412123"/>
                </a:lnTo>
                <a:lnTo>
                  <a:pt x="7491589" y="3363771"/>
                </a:lnTo>
                <a:lnTo>
                  <a:pt x="7491589" y="1458725"/>
                </a:lnTo>
                <a:lnTo>
                  <a:pt x="7488336" y="1410373"/>
                </a:lnTo>
                <a:lnTo>
                  <a:pt x="7478860" y="1363998"/>
                </a:lnTo>
                <a:lnTo>
                  <a:pt x="7463585" y="1320025"/>
                </a:lnTo>
                <a:lnTo>
                  <a:pt x="7442937" y="1278877"/>
                </a:lnTo>
                <a:lnTo>
                  <a:pt x="7417340" y="1240980"/>
                </a:lnTo>
                <a:lnTo>
                  <a:pt x="7403932" y="1225748"/>
                </a:lnTo>
                <a:lnTo>
                  <a:pt x="3043096" y="1225748"/>
                </a:lnTo>
                <a:lnTo>
                  <a:pt x="0" y="0"/>
                </a:lnTo>
                <a:close/>
              </a:path>
              <a:path w="7491730" h="3720465">
                <a:moveTo>
                  <a:pt x="7135254" y="1102388"/>
                </a:moveTo>
                <a:lnTo>
                  <a:pt x="3310764" y="1102388"/>
                </a:lnTo>
                <a:lnTo>
                  <a:pt x="3258229" y="1106318"/>
                </a:lnTo>
                <a:lnTo>
                  <a:pt x="3208213" y="1117705"/>
                </a:lnTo>
                <a:lnTo>
                  <a:pt x="3161204" y="1135946"/>
                </a:lnTo>
                <a:lnTo>
                  <a:pt x="3117690" y="1160435"/>
                </a:lnTo>
                <a:lnTo>
                  <a:pt x="3078158" y="1190571"/>
                </a:lnTo>
                <a:lnTo>
                  <a:pt x="3043096" y="1225748"/>
                </a:lnTo>
                <a:lnTo>
                  <a:pt x="7403932" y="1225748"/>
                </a:lnTo>
                <a:lnTo>
                  <a:pt x="7352996" y="1176637"/>
                </a:lnTo>
                <a:lnTo>
                  <a:pt x="7315100" y="1151040"/>
                </a:lnTo>
                <a:lnTo>
                  <a:pt x="7273952" y="1130391"/>
                </a:lnTo>
                <a:lnTo>
                  <a:pt x="7229979" y="1115117"/>
                </a:lnTo>
                <a:lnTo>
                  <a:pt x="7183605" y="1105641"/>
                </a:lnTo>
                <a:lnTo>
                  <a:pt x="7135254" y="1102388"/>
                </a:lnTo>
                <a:close/>
              </a:path>
            </a:pathLst>
          </a:custGeom>
          <a:solidFill>
            <a:srgbClr val="A0C2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33030" y="6542074"/>
            <a:ext cx="4123054" cy="11709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5725" marR="5080" indent="-73660">
              <a:lnSpc>
                <a:spcPts val="4370"/>
              </a:lnSpc>
              <a:spcBef>
                <a:spcPts val="480"/>
              </a:spcBef>
            </a:pPr>
            <a:r>
              <a:rPr sz="3850" spc="60" dirty="0">
                <a:solidFill>
                  <a:srgbClr val="FFFFFF"/>
                </a:solidFill>
                <a:latin typeface="Calibri"/>
                <a:cs typeface="Calibri"/>
              </a:rPr>
              <a:t>(optional) </a:t>
            </a:r>
            <a:r>
              <a:rPr sz="3850" b="1" spc="-40" dirty="0">
                <a:solidFill>
                  <a:srgbClr val="FFFFFF"/>
                </a:solidFill>
                <a:latin typeface="Trebuchet MS"/>
                <a:cs typeface="Trebuchet MS"/>
              </a:rPr>
              <a:t>names</a:t>
            </a:r>
            <a:r>
              <a:rPr sz="3850" b="1" spc="-6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75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3850" b="1" spc="-55" dirty="0">
                <a:solidFill>
                  <a:srgbClr val="FFFFFF"/>
                </a:solidFill>
                <a:latin typeface="Trebuchet MS"/>
                <a:cs typeface="Trebuchet MS"/>
              </a:rPr>
              <a:t>columns</a:t>
            </a:r>
            <a:r>
              <a:rPr sz="3850" b="1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7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850" b="1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125" dirty="0">
                <a:solidFill>
                  <a:srgbClr val="FFFFFF"/>
                </a:solidFill>
                <a:latin typeface="Trebuchet MS"/>
                <a:cs typeface="Trebuchet MS"/>
              </a:rPr>
              <a:t>join</a:t>
            </a:r>
            <a:r>
              <a:rPr sz="3850" b="1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4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8856" y="4776523"/>
            <a:ext cx="4748530" cy="3660140"/>
          </a:xfrm>
          <a:custGeom>
            <a:avLst/>
            <a:gdLst/>
            <a:ahLst/>
            <a:cxnLst/>
            <a:rect l="l" t="t" r="r" b="b"/>
            <a:pathLst>
              <a:path w="4748530" h="3660140">
                <a:moveTo>
                  <a:pt x="0" y="0"/>
                </a:moveTo>
                <a:lnTo>
                  <a:pt x="1606626" y="1286610"/>
                </a:lnTo>
                <a:lnTo>
                  <a:pt x="1598531" y="1313498"/>
                </a:lnTo>
                <a:lnTo>
                  <a:pt x="1592222" y="1341077"/>
                </a:lnTo>
                <a:lnTo>
                  <a:pt x="1588126" y="1369399"/>
                </a:lnTo>
                <a:lnTo>
                  <a:pt x="1586666" y="1398517"/>
                </a:lnTo>
                <a:lnTo>
                  <a:pt x="1586666" y="3303564"/>
                </a:lnTo>
                <a:lnTo>
                  <a:pt x="1589919" y="3351916"/>
                </a:lnTo>
                <a:lnTo>
                  <a:pt x="1599395" y="3398291"/>
                </a:lnTo>
                <a:lnTo>
                  <a:pt x="1614670" y="3442265"/>
                </a:lnTo>
                <a:lnTo>
                  <a:pt x="1635318" y="3483412"/>
                </a:lnTo>
                <a:lnTo>
                  <a:pt x="1660915" y="3521309"/>
                </a:lnTo>
                <a:lnTo>
                  <a:pt x="1691037" y="3555531"/>
                </a:lnTo>
                <a:lnTo>
                  <a:pt x="1725259" y="3585653"/>
                </a:lnTo>
                <a:lnTo>
                  <a:pt x="1763156" y="3611250"/>
                </a:lnTo>
                <a:lnTo>
                  <a:pt x="1804303" y="3631898"/>
                </a:lnTo>
                <a:lnTo>
                  <a:pt x="1848277" y="3647173"/>
                </a:lnTo>
                <a:lnTo>
                  <a:pt x="1894652" y="3656649"/>
                </a:lnTo>
                <a:lnTo>
                  <a:pt x="1943003" y="3659902"/>
                </a:lnTo>
                <a:lnTo>
                  <a:pt x="4391881" y="3659902"/>
                </a:lnTo>
                <a:lnTo>
                  <a:pt x="4440233" y="3656648"/>
                </a:lnTo>
                <a:lnTo>
                  <a:pt x="4486608" y="3647172"/>
                </a:lnTo>
                <a:lnTo>
                  <a:pt x="4530582" y="3631898"/>
                </a:lnTo>
                <a:lnTo>
                  <a:pt x="4571730" y="3611250"/>
                </a:lnTo>
                <a:lnTo>
                  <a:pt x="4609628" y="3585652"/>
                </a:lnTo>
                <a:lnTo>
                  <a:pt x="4643850" y="3555531"/>
                </a:lnTo>
                <a:lnTo>
                  <a:pt x="4673972" y="3521309"/>
                </a:lnTo>
                <a:lnTo>
                  <a:pt x="4699570" y="3483412"/>
                </a:lnTo>
                <a:lnTo>
                  <a:pt x="4720218" y="3442264"/>
                </a:lnTo>
                <a:lnTo>
                  <a:pt x="4735493" y="3398291"/>
                </a:lnTo>
                <a:lnTo>
                  <a:pt x="4744969" y="3351916"/>
                </a:lnTo>
                <a:lnTo>
                  <a:pt x="4748222" y="3303564"/>
                </a:lnTo>
                <a:lnTo>
                  <a:pt x="4748222" y="1398517"/>
                </a:lnTo>
                <a:lnTo>
                  <a:pt x="4744969" y="1350165"/>
                </a:lnTo>
                <a:lnTo>
                  <a:pt x="4735493" y="1303791"/>
                </a:lnTo>
                <a:lnTo>
                  <a:pt x="4720218" y="1259817"/>
                </a:lnTo>
                <a:lnTo>
                  <a:pt x="4699570" y="1218670"/>
                </a:lnTo>
                <a:lnTo>
                  <a:pt x="4673972" y="1180773"/>
                </a:lnTo>
                <a:lnTo>
                  <a:pt x="4643850" y="1146551"/>
                </a:lnTo>
                <a:lnTo>
                  <a:pt x="4609628" y="1116429"/>
                </a:lnTo>
                <a:lnTo>
                  <a:pt x="4607248" y="1114822"/>
                </a:lnTo>
                <a:lnTo>
                  <a:pt x="1729659" y="1114822"/>
                </a:lnTo>
                <a:lnTo>
                  <a:pt x="0" y="0"/>
                </a:lnTo>
                <a:close/>
              </a:path>
              <a:path w="4748530" h="3660140">
                <a:moveTo>
                  <a:pt x="4391881" y="1042180"/>
                </a:moveTo>
                <a:lnTo>
                  <a:pt x="1943003" y="1042180"/>
                </a:lnTo>
                <a:lnTo>
                  <a:pt x="1895612" y="1045433"/>
                </a:lnTo>
                <a:lnTo>
                  <a:pt x="1850344" y="1054813"/>
                </a:lnTo>
                <a:lnTo>
                  <a:pt x="1807358" y="1069846"/>
                </a:lnTo>
                <a:lnTo>
                  <a:pt x="1767024" y="1090017"/>
                </a:lnTo>
                <a:lnTo>
                  <a:pt x="1729659" y="1114822"/>
                </a:lnTo>
                <a:lnTo>
                  <a:pt x="4607248" y="1114822"/>
                </a:lnTo>
                <a:lnTo>
                  <a:pt x="4571730" y="1090832"/>
                </a:lnTo>
                <a:lnTo>
                  <a:pt x="4530582" y="1070184"/>
                </a:lnTo>
                <a:lnTo>
                  <a:pt x="4486608" y="1054909"/>
                </a:lnTo>
                <a:lnTo>
                  <a:pt x="4440233" y="1045433"/>
                </a:lnTo>
                <a:lnTo>
                  <a:pt x="4391881" y="104218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35754" y="6521132"/>
            <a:ext cx="2598420" cy="11709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08965" marR="5080" indent="-596900">
              <a:lnSpc>
                <a:spcPts val="4370"/>
              </a:lnSpc>
              <a:spcBef>
                <a:spcPts val="480"/>
              </a:spcBef>
            </a:pPr>
            <a:r>
              <a:rPr sz="3850" b="1" spc="-6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850" b="1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80" dirty="0">
                <a:solidFill>
                  <a:srgbClr val="FFFFFF"/>
                </a:solidFill>
                <a:latin typeface="Trebuchet MS"/>
                <a:cs typeface="Trebuchet MS"/>
              </a:rPr>
              <a:t>frames  </a:t>
            </a:r>
            <a:r>
              <a:rPr sz="3850" b="1" spc="-7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850" b="1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125" dirty="0">
                <a:solidFill>
                  <a:srgbClr val="FFFFFF"/>
                </a:solidFill>
                <a:latin typeface="Trebuchet MS"/>
                <a:cs typeface="Trebuchet MS"/>
              </a:rPr>
              <a:t>join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23577" y="4808590"/>
            <a:ext cx="4638675" cy="3683635"/>
          </a:xfrm>
          <a:custGeom>
            <a:avLst/>
            <a:gdLst/>
            <a:ahLst/>
            <a:cxnLst/>
            <a:rect l="l" t="t" r="r" b="b"/>
            <a:pathLst>
              <a:path w="4638675" h="3683634">
                <a:moveTo>
                  <a:pt x="4282265" y="1065412"/>
                </a:moveTo>
                <a:lnTo>
                  <a:pt x="356337" y="1065412"/>
                </a:lnTo>
                <a:lnTo>
                  <a:pt x="307986" y="1068665"/>
                </a:lnTo>
                <a:lnTo>
                  <a:pt x="261611" y="1078141"/>
                </a:lnTo>
                <a:lnTo>
                  <a:pt x="217637" y="1093416"/>
                </a:lnTo>
                <a:lnTo>
                  <a:pt x="176489" y="1114064"/>
                </a:lnTo>
                <a:lnTo>
                  <a:pt x="138592" y="1139661"/>
                </a:lnTo>
                <a:lnTo>
                  <a:pt x="104371" y="1169783"/>
                </a:lnTo>
                <a:lnTo>
                  <a:pt x="74249" y="1204005"/>
                </a:lnTo>
                <a:lnTo>
                  <a:pt x="48651" y="1241902"/>
                </a:lnTo>
                <a:lnTo>
                  <a:pt x="28003" y="1283050"/>
                </a:lnTo>
                <a:lnTo>
                  <a:pt x="12729" y="1327023"/>
                </a:lnTo>
                <a:lnTo>
                  <a:pt x="3253" y="1373398"/>
                </a:lnTo>
                <a:lnTo>
                  <a:pt x="0" y="1421750"/>
                </a:lnTo>
                <a:lnTo>
                  <a:pt x="0" y="3326797"/>
                </a:lnTo>
                <a:lnTo>
                  <a:pt x="3253" y="3375148"/>
                </a:lnTo>
                <a:lnTo>
                  <a:pt x="12729" y="3421523"/>
                </a:lnTo>
                <a:lnTo>
                  <a:pt x="28003" y="3465497"/>
                </a:lnTo>
                <a:lnTo>
                  <a:pt x="48651" y="3506644"/>
                </a:lnTo>
                <a:lnTo>
                  <a:pt x="74249" y="3544541"/>
                </a:lnTo>
                <a:lnTo>
                  <a:pt x="104371" y="3578763"/>
                </a:lnTo>
                <a:lnTo>
                  <a:pt x="138592" y="3608885"/>
                </a:lnTo>
                <a:lnTo>
                  <a:pt x="176489" y="3634482"/>
                </a:lnTo>
                <a:lnTo>
                  <a:pt x="217637" y="3655130"/>
                </a:lnTo>
                <a:lnTo>
                  <a:pt x="261611" y="3670404"/>
                </a:lnTo>
                <a:lnTo>
                  <a:pt x="307986" y="3679880"/>
                </a:lnTo>
                <a:lnTo>
                  <a:pt x="356337" y="3683133"/>
                </a:lnTo>
                <a:lnTo>
                  <a:pt x="4282265" y="3683133"/>
                </a:lnTo>
                <a:lnTo>
                  <a:pt x="4330616" y="3679880"/>
                </a:lnTo>
                <a:lnTo>
                  <a:pt x="4376991" y="3670404"/>
                </a:lnTo>
                <a:lnTo>
                  <a:pt x="4420965" y="3655130"/>
                </a:lnTo>
                <a:lnTo>
                  <a:pt x="4462112" y="3634482"/>
                </a:lnTo>
                <a:lnTo>
                  <a:pt x="4500009" y="3608885"/>
                </a:lnTo>
                <a:lnTo>
                  <a:pt x="4534231" y="3578763"/>
                </a:lnTo>
                <a:lnTo>
                  <a:pt x="4564353" y="3544541"/>
                </a:lnTo>
                <a:lnTo>
                  <a:pt x="4589950" y="3506644"/>
                </a:lnTo>
                <a:lnTo>
                  <a:pt x="4610598" y="3465497"/>
                </a:lnTo>
                <a:lnTo>
                  <a:pt x="4625873" y="3421523"/>
                </a:lnTo>
                <a:lnTo>
                  <a:pt x="4635349" y="3375148"/>
                </a:lnTo>
                <a:lnTo>
                  <a:pt x="4638602" y="3326797"/>
                </a:lnTo>
                <a:lnTo>
                  <a:pt x="4638602" y="1421750"/>
                </a:lnTo>
                <a:lnTo>
                  <a:pt x="4635349" y="1373398"/>
                </a:lnTo>
                <a:lnTo>
                  <a:pt x="4625873" y="1327023"/>
                </a:lnTo>
                <a:lnTo>
                  <a:pt x="4610599" y="1283050"/>
                </a:lnTo>
                <a:lnTo>
                  <a:pt x="4589951" y="1241902"/>
                </a:lnTo>
                <a:lnTo>
                  <a:pt x="4564353" y="1204005"/>
                </a:lnTo>
                <a:lnTo>
                  <a:pt x="4534231" y="1169783"/>
                </a:lnTo>
                <a:lnTo>
                  <a:pt x="4500010" y="1139661"/>
                </a:lnTo>
                <a:lnTo>
                  <a:pt x="4462113" y="1114064"/>
                </a:lnTo>
                <a:lnTo>
                  <a:pt x="4420965" y="1093416"/>
                </a:lnTo>
                <a:lnTo>
                  <a:pt x="4376992" y="1078141"/>
                </a:lnTo>
                <a:lnTo>
                  <a:pt x="4330617" y="1068665"/>
                </a:lnTo>
                <a:lnTo>
                  <a:pt x="4282265" y="1065412"/>
                </a:lnTo>
                <a:close/>
              </a:path>
              <a:path w="4638675" h="3683634">
                <a:moveTo>
                  <a:pt x="982627" y="0"/>
                </a:moveTo>
                <a:lnTo>
                  <a:pt x="877918" y="1065412"/>
                </a:lnTo>
                <a:lnTo>
                  <a:pt x="1087336" y="1065412"/>
                </a:lnTo>
                <a:lnTo>
                  <a:pt x="982627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53163" y="6845729"/>
            <a:ext cx="278384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-125" dirty="0">
                <a:solidFill>
                  <a:srgbClr val="FFFFFF"/>
                </a:solidFill>
                <a:latin typeface="Trebuchet MS"/>
                <a:cs typeface="Trebuchet MS"/>
              </a:rPr>
              <a:t>join</a:t>
            </a:r>
            <a:r>
              <a:rPr sz="3850" b="1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8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8288" y="8955386"/>
            <a:ext cx="13734415" cy="986155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990"/>
              </a:spcBef>
            </a:pP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x 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%&gt;% </a:t>
            </a:r>
            <a:r>
              <a:rPr sz="3850" spc="10" dirty="0">
                <a:latin typeface="Courier New"/>
                <a:cs typeface="Courier New"/>
              </a:rPr>
              <a:t>left_join(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y, by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= 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NULL, ...</a:t>
            </a:r>
            <a:r>
              <a:rPr sz="3850" spc="-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61162" y="8814256"/>
            <a:ext cx="1767205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180"/>
              </a:lnSpc>
              <a:spcBef>
                <a:spcPts val="100"/>
              </a:spcBef>
            </a:pPr>
            <a:r>
              <a:rPr sz="4950" spc="-395" dirty="0">
                <a:latin typeface="Tahoma"/>
                <a:cs typeface="Tahoma"/>
              </a:rPr>
              <a:t>In</a:t>
            </a:r>
            <a:r>
              <a:rPr sz="4950" spc="-645" dirty="0">
                <a:latin typeface="Tahoma"/>
                <a:cs typeface="Tahoma"/>
              </a:rPr>
              <a:t> </a:t>
            </a:r>
            <a:r>
              <a:rPr sz="4950" spc="-80" dirty="0">
                <a:latin typeface="Tahoma"/>
                <a:cs typeface="Tahoma"/>
              </a:rPr>
              <a:t>pipe  </a:t>
            </a:r>
            <a:r>
              <a:rPr sz="4950" spc="-185" dirty="0">
                <a:latin typeface="Tahoma"/>
                <a:cs typeface="Tahoma"/>
              </a:rPr>
              <a:t>form</a:t>
            </a:r>
            <a:endParaRPr sz="4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47983" y="780133"/>
            <a:ext cx="6593840" cy="9969500"/>
          </a:xfrm>
          <a:custGeom>
            <a:avLst/>
            <a:gdLst/>
            <a:ahLst/>
            <a:cxnLst/>
            <a:rect l="l" t="t" r="r" b="b"/>
            <a:pathLst>
              <a:path w="6593840" h="9969500">
                <a:moveTo>
                  <a:pt x="5747375" y="0"/>
                </a:moveTo>
                <a:lnTo>
                  <a:pt x="849702" y="0"/>
                </a:lnTo>
                <a:lnTo>
                  <a:pt x="657751" y="1119"/>
                </a:lnTo>
                <a:lnTo>
                  <a:pt x="604882" y="2653"/>
                </a:lnTo>
                <a:lnTo>
                  <a:pt x="556262" y="5181"/>
                </a:lnTo>
                <a:lnTo>
                  <a:pt x="511106" y="8954"/>
                </a:lnTo>
                <a:lnTo>
                  <a:pt x="468631" y="14218"/>
                </a:lnTo>
                <a:lnTo>
                  <a:pt x="428050" y="21224"/>
                </a:lnTo>
                <a:lnTo>
                  <a:pt x="388579" y="30220"/>
                </a:lnTo>
                <a:lnTo>
                  <a:pt x="349434" y="41454"/>
                </a:lnTo>
                <a:lnTo>
                  <a:pt x="302885" y="61027"/>
                </a:lnTo>
                <a:lnTo>
                  <a:pt x="258835" y="84845"/>
                </a:lnTo>
                <a:lnTo>
                  <a:pt x="217534" y="112658"/>
                </a:lnTo>
                <a:lnTo>
                  <a:pt x="179231" y="144217"/>
                </a:lnTo>
                <a:lnTo>
                  <a:pt x="144175" y="179272"/>
                </a:lnTo>
                <a:lnTo>
                  <a:pt x="112616" y="217575"/>
                </a:lnTo>
                <a:lnTo>
                  <a:pt x="84803" y="258876"/>
                </a:lnTo>
                <a:lnTo>
                  <a:pt x="60985" y="302926"/>
                </a:lnTo>
                <a:lnTo>
                  <a:pt x="41412" y="349476"/>
                </a:lnTo>
                <a:lnTo>
                  <a:pt x="30177" y="388621"/>
                </a:lnTo>
                <a:lnTo>
                  <a:pt x="21177" y="428091"/>
                </a:lnTo>
                <a:lnTo>
                  <a:pt x="14164" y="468671"/>
                </a:lnTo>
                <a:lnTo>
                  <a:pt x="8892" y="511146"/>
                </a:lnTo>
                <a:lnTo>
                  <a:pt x="5140" y="555831"/>
                </a:lnTo>
                <a:lnTo>
                  <a:pt x="2611" y="604108"/>
                </a:lnTo>
                <a:lnTo>
                  <a:pt x="1077" y="656500"/>
                </a:lnTo>
                <a:lnTo>
                  <a:pt x="290" y="713768"/>
                </a:lnTo>
                <a:lnTo>
                  <a:pt x="0" y="776674"/>
                </a:lnTo>
                <a:lnTo>
                  <a:pt x="12" y="9192373"/>
                </a:lnTo>
                <a:lnTo>
                  <a:pt x="290" y="9253354"/>
                </a:lnTo>
                <a:lnTo>
                  <a:pt x="1077" y="9311257"/>
                </a:lnTo>
                <a:lnTo>
                  <a:pt x="2611" y="9364127"/>
                </a:lnTo>
                <a:lnTo>
                  <a:pt x="5140" y="9412746"/>
                </a:lnTo>
                <a:lnTo>
                  <a:pt x="8942" y="9458142"/>
                </a:lnTo>
                <a:lnTo>
                  <a:pt x="14194" y="9500478"/>
                </a:lnTo>
                <a:lnTo>
                  <a:pt x="21189" y="9540986"/>
                </a:lnTo>
                <a:lnTo>
                  <a:pt x="30179" y="9580430"/>
                </a:lnTo>
                <a:lnTo>
                  <a:pt x="41412" y="9619571"/>
                </a:lnTo>
                <a:lnTo>
                  <a:pt x="60985" y="9666122"/>
                </a:lnTo>
                <a:lnTo>
                  <a:pt x="84803" y="9710172"/>
                </a:lnTo>
                <a:lnTo>
                  <a:pt x="112616" y="9751473"/>
                </a:lnTo>
                <a:lnTo>
                  <a:pt x="144175" y="9789775"/>
                </a:lnTo>
                <a:lnTo>
                  <a:pt x="179231" y="9824831"/>
                </a:lnTo>
                <a:lnTo>
                  <a:pt x="217534" y="9856389"/>
                </a:lnTo>
                <a:lnTo>
                  <a:pt x="258835" y="9884201"/>
                </a:lnTo>
                <a:lnTo>
                  <a:pt x="302885" y="9908019"/>
                </a:lnTo>
                <a:lnTo>
                  <a:pt x="349434" y="9927591"/>
                </a:lnTo>
                <a:lnTo>
                  <a:pt x="388576" y="9938826"/>
                </a:lnTo>
                <a:lnTo>
                  <a:pt x="428020" y="9947822"/>
                </a:lnTo>
                <a:lnTo>
                  <a:pt x="468529" y="9954829"/>
                </a:lnTo>
                <a:lnTo>
                  <a:pt x="510866" y="9960094"/>
                </a:lnTo>
                <a:lnTo>
                  <a:pt x="555792" y="9963866"/>
                </a:lnTo>
                <a:lnTo>
                  <a:pt x="604070" y="9966395"/>
                </a:lnTo>
                <a:lnTo>
                  <a:pt x="656462" y="9967929"/>
                </a:lnTo>
                <a:lnTo>
                  <a:pt x="713730" y="9968717"/>
                </a:lnTo>
                <a:lnTo>
                  <a:pt x="776636" y="9969007"/>
                </a:lnTo>
                <a:lnTo>
                  <a:pt x="845943" y="9969048"/>
                </a:lnTo>
                <a:lnTo>
                  <a:pt x="5743616" y="9969048"/>
                </a:lnTo>
                <a:lnTo>
                  <a:pt x="5877667" y="9968717"/>
                </a:lnTo>
                <a:lnTo>
                  <a:pt x="5935571" y="9967929"/>
                </a:lnTo>
                <a:lnTo>
                  <a:pt x="5988440" y="9966395"/>
                </a:lnTo>
                <a:lnTo>
                  <a:pt x="6037060" y="9963866"/>
                </a:lnTo>
                <a:lnTo>
                  <a:pt x="6082214" y="9960094"/>
                </a:lnTo>
                <a:lnTo>
                  <a:pt x="6124689" y="9954829"/>
                </a:lnTo>
                <a:lnTo>
                  <a:pt x="6165269" y="9947822"/>
                </a:lnTo>
                <a:lnTo>
                  <a:pt x="6204738" y="9938826"/>
                </a:lnTo>
                <a:lnTo>
                  <a:pt x="6243883" y="9927591"/>
                </a:lnTo>
                <a:lnTo>
                  <a:pt x="6290435" y="9908019"/>
                </a:lnTo>
                <a:lnTo>
                  <a:pt x="6334486" y="9884201"/>
                </a:lnTo>
                <a:lnTo>
                  <a:pt x="6375788" y="9856389"/>
                </a:lnTo>
                <a:lnTo>
                  <a:pt x="6414091" y="9824831"/>
                </a:lnTo>
                <a:lnTo>
                  <a:pt x="6449146" y="9789775"/>
                </a:lnTo>
                <a:lnTo>
                  <a:pt x="6480704" y="9751473"/>
                </a:lnTo>
                <a:lnTo>
                  <a:pt x="6508515" y="9710172"/>
                </a:lnTo>
                <a:lnTo>
                  <a:pt x="6532332" y="9666122"/>
                </a:lnTo>
                <a:lnTo>
                  <a:pt x="6551905" y="9619571"/>
                </a:lnTo>
                <a:lnTo>
                  <a:pt x="6563140" y="9580426"/>
                </a:lnTo>
                <a:lnTo>
                  <a:pt x="6572140" y="9540956"/>
                </a:lnTo>
                <a:lnTo>
                  <a:pt x="6579153" y="9500376"/>
                </a:lnTo>
                <a:lnTo>
                  <a:pt x="6584425" y="9457901"/>
                </a:lnTo>
                <a:lnTo>
                  <a:pt x="6588178" y="9413216"/>
                </a:lnTo>
                <a:lnTo>
                  <a:pt x="6590706" y="9364939"/>
                </a:lnTo>
                <a:lnTo>
                  <a:pt x="6592240" y="9312547"/>
                </a:lnTo>
                <a:lnTo>
                  <a:pt x="6593028" y="9255280"/>
                </a:lnTo>
                <a:lnTo>
                  <a:pt x="6593318" y="9192373"/>
                </a:lnTo>
                <a:lnTo>
                  <a:pt x="6593305" y="776674"/>
                </a:lnTo>
                <a:lnTo>
                  <a:pt x="6593028" y="715693"/>
                </a:lnTo>
                <a:lnTo>
                  <a:pt x="6592240" y="657790"/>
                </a:lnTo>
                <a:lnTo>
                  <a:pt x="6590706" y="604921"/>
                </a:lnTo>
                <a:lnTo>
                  <a:pt x="6588178" y="556301"/>
                </a:lnTo>
                <a:lnTo>
                  <a:pt x="6584375" y="510906"/>
                </a:lnTo>
                <a:lnTo>
                  <a:pt x="6579123" y="468570"/>
                </a:lnTo>
                <a:lnTo>
                  <a:pt x="6572128" y="428061"/>
                </a:lnTo>
                <a:lnTo>
                  <a:pt x="6563138" y="388617"/>
                </a:lnTo>
                <a:lnTo>
                  <a:pt x="6551905" y="349476"/>
                </a:lnTo>
                <a:lnTo>
                  <a:pt x="6532332" y="302926"/>
                </a:lnTo>
                <a:lnTo>
                  <a:pt x="6508515" y="258876"/>
                </a:lnTo>
                <a:lnTo>
                  <a:pt x="6480704" y="217575"/>
                </a:lnTo>
                <a:lnTo>
                  <a:pt x="6449146" y="179272"/>
                </a:lnTo>
                <a:lnTo>
                  <a:pt x="6414091" y="144217"/>
                </a:lnTo>
                <a:lnTo>
                  <a:pt x="6375788" y="112658"/>
                </a:lnTo>
                <a:lnTo>
                  <a:pt x="6334486" y="84845"/>
                </a:lnTo>
                <a:lnTo>
                  <a:pt x="6290435" y="61027"/>
                </a:lnTo>
                <a:lnTo>
                  <a:pt x="6243883" y="41454"/>
                </a:lnTo>
                <a:lnTo>
                  <a:pt x="6204742" y="30220"/>
                </a:lnTo>
                <a:lnTo>
                  <a:pt x="6165299" y="21224"/>
                </a:lnTo>
                <a:lnTo>
                  <a:pt x="6124790" y="14218"/>
                </a:lnTo>
                <a:lnTo>
                  <a:pt x="6082455" y="8954"/>
                </a:lnTo>
                <a:lnTo>
                  <a:pt x="6037529" y="5181"/>
                </a:lnTo>
                <a:lnTo>
                  <a:pt x="5989252" y="2653"/>
                </a:lnTo>
                <a:lnTo>
                  <a:pt x="5936860" y="1119"/>
                </a:lnTo>
                <a:lnTo>
                  <a:pt x="5747375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47942" y="780133"/>
            <a:ext cx="6593840" cy="9969500"/>
          </a:xfrm>
          <a:custGeom>
            <a:avLst/>
            <a:gdLst/>
            <a:ahLst/>
            <a:cxnLst/>
            <a:rect l="l" t="t" r="r" b="b"/>
            <a:pathLst>
              <a:path w="6593840" h="9969500">
                <a:moveTo>
                  <a:pt x="845983" y="0"/>
                </a:moveTo>
                <a:lnTo>
                  <a:pt x="5747418" y="0"/>
                </a:lnTo>
                <a:lnTo>
                  <a:pt x="5816726" y="41"/>
                </a:lnTo>
                <a:lnTo>
                  <a:pt x="5879633" y="331"/>
                </a:lnTo>
                <a:lnTo>
                  <a:pt x="5936900" y="1119"/>
                </a:lnTo>
                <a:lnTo>
                  <a:pt x="5989292" y="2653"/>
                </a:lnTo>
                <a:lnTo>
                  <a:pt x="6037569" y="5182"/>
                </a:lnTo>
                <a:lnTo>
                  <a:pt x="6082495" y="8954"/>
                </a:lnTo>
                <a:lnTo>
                  <a:pt x="6124831" y="14219"/>
                </a:lnTo>
                <a:lnTo>
                  <a:pt x="6165339" y="21225"/>
                </a:lnTo>
                <a:lnTo>
                  <a:pt x="6204783" y="30222"/>
                </a:lnTo>
                <a:lnTo>
                  <a:pt x="6243925" y="41456"/>
                </a:lnTo>
                <a:lnTo>
                  <a:pt x="6290475" y="61029"/>
                </a:lnTo>
                <a:lnTo>
                  <a:pt x="6334525" y="84847"/>
                </a:lnTo>
                <a:lnTo>
                  <a:pt x="6375826" y="112659"/>
                </a:lnTo>
                <a:lnTo>
                  <a:pt x="6414128" y="144217"/>
                </a:lnTo>
                <a:lnTo>
                  <a:pt x="6449183" y="179272"/>
                </a:lnTo>
                <a:lnTo>
                  <a:pt x="6480742" y="217575"/>
                </a:lnTo>
                <a:lnTo>
                  <a:pt x="6508554" y="258876"/>
                </a:lnTo>
                <a:lnTo>
                  <a:pt x="6532372" y="302926"/>
                </a:lnTo>
                <a:lnTo>
                  <a:pt x="6551945" y="349476"/>
                </a:lnTo>
                <a:lnTo>
                  <a:pt x="6563179" y="388621"/>
                </a:lnTo>
                <a:lnTo>
                  <a:pt x="6572175" y="428092"/>
                </a:lnTo>
                <a:lnTo>
                  <a:pt x="6579181" y="468672"/>
                </a:lnTo>
                <a:lnTo>
                  <a:pt x="6584446" y="511147"/>
                </a:lnTo>
                <a:lnTo>
                  <a:pt x="6588219" y="556302"/>
                </a:lnTo>
                <a:lnTo>
                  <a:pt x="6590748" y="604921"/>
                </a:lnTo>
                <a:lnTo>
                  <a:pt x="6592282" y="657790"/>
                </a:lnTo>
                <a:lnTo>
                  <a:pt x="6593069" y="715694"/>
                </a:lnTo>
                <a:lnTo>
                  <a:pt x="6593359" y="779417"/>
                </a:lnTo>
                <a:lnTo>
                  <a:pt x="6593401" y="849744"/>
                </a:lnTo>
                <a:lnTo>
                  <a:pt x="6593401" y="9123065"/>
                </a:lnTo>
                <a:lnTo>
                  <a:pt x="6593359" y="9192373"/>
                </a:lnTo>
                <a:lnTo>
                  <a:pt x="6593069" y="9255280"/>
                </a:lnTo>
                <a:lnTo>
                  <a:pt x="6592282" y="9312548"/>
                </a:lnTo>
                <a:lnTo>
                  <a:pt x="6590748" y="9364939"/>
                </a:lnTo>
                <a:lnTo>
                  <a:pt x="6588219" y="9413217"/>
                </a:lnTo>
                <a:lnTo>
                  <a:pt x="6584446" y="9458142"/>
                </a:lnTo>
                <a:lnTo>
                  <a:pt x="6579181" y="9500478"/>
                </a:lnTo>
                <a:lnTo>
                  <a:pt x="6572175" y="9540987"/>
                </a:lnTo>
                <a:lnTo>
                  <a:pt x="6563179" y="9580430"/>
                </a:lnTo>
                <a:lnTo>
                  <a:pt x="6551945" y="9619572"/>
                </a:lnTo>
                <a:lnTo>
                  <a:pt x="6532372" y="9666122"/>
                </a:lnTo>
                <a:lnTo>
                  <a:pt x="6508554" y="9710172"/>
                </a:lnTo>
                <a:lnTo>
                  <a:pt x="6480742" y="9751473"/>
                </a:lnTo>
                <a:lnTo>
                  <a:pt x="6449183" y="9789776"/>
                </a:lnTo>
                <a:lnTo>
                  <a:pt x="6414128" y="9824831"/>
                </a:lnTo>
                <a:lnTo>
                  <a:pt x="6375826" y="9856389"/>
                </a:lnTo>
                <a:lnTo>
                  <a:pt x="6334525" y="9884202"/>
                </a:lnTo>
                <a:lnTo>
                  <a:pt x="6290475" y="9908019"/>
                </a:lnTo>
                <a:lnTo>
                  <a:pt x="6243925" y="9927591"/>
                </a:lnTo>
                <a:lnTo>
                  <a:pt x="6204779" y="9938826"/>
                </a:lnTo>
                <a:lnTo>
                  <a:pt x="6165309" y="9947823"/>
                </a:lnTo>
                <a:lnTo>
                  <a:pt x="6124729" y="9954829"/>
                </a:lnTo>
                <a:lnTo>
                  <a:pt x="6082254" y="9960094"/>
                </a:lnTo>
                <a:lnTo>
                  <a:pt x="6037099" y="9963867"/>
                </a:lnTo>
                <a:lnTo>
                  <a:pt x="5988480" y="9966396"/>
                </a:lnTo>
                <a:lnTo>
                  <a:pt x="5935610" y="9967929"/>
                </a:lnTo>
                <a:lnTo>
                  <a:pt x="5877707" y="9968717"/>
                </a:lnTo>
                <a:lnTo>
                  <a:pt x="5813984" y="9969007"/>
                </a:lnTo>
                <a:lnTo>
                  <a:pt x="5743657" y="9969049"/>
                </a:lnTo>
                <a:lnTo>
                  <a:pt x="845983" y="9969049"/>
                </a:lnTo>
                <a:lnTo>
                  <a:pt x="776675" y="9969007"/>
                </a:lnTo>
                <a:lnTo>
                  <a:pt x="713768" y="9968717"/>
                </a:lnTo>
                <a:lnTo>
                  <a:pt x="656500" y="9967929"/>
                </a:lnTo>
                <a:lnTo>
                  <a:pt x="604109" y="9966396"/>
                </a:lnTo>
                <a:lnTo>
                  <a:pt x="555832" y="9963867"/>
                </a:lnTo>
                <a:lnTo>
                  <a:pt x="510906" y="9960094"/>
                </a:lnTo>
                <a:lnTo>
                  <a:pt x="468570" y="9954829"/>
                </a:lnTo>
                <a:lnTo>
                  <a:pt x="428061" y="9947823"/>
                </a:lnTo>
                <a:lnTo>
                  <a:pt x="388618" y="9938826"/>
                </a:lnTo>
                <a:lnTo>
                  <a:pt x="349476" y="9927591"/>
                </a:lnTo>
                <a:lnTo>
                  <a:pt x="302926" y="9908019"/>
                </a:lnTo>
                <a:lnTo>
                  <a:pt x="258876" y="9884202"/>
                </a:lnTo>
                <a:lnTo>
                  <a:pt x="217575" y="9856389"/>
                </a:lnTo>
                <a:lnTo>
                  <a:pt x="179272" y="9824831"/>
                </a:lnTo>
                <a:lnTo>
                  <a:pt x="144217" y="9789776"/>
                </a:lnTo>
                <a:lnTo>
                  <a:pt x="112659" y="9751473"/>
                </a:lnTo>
                <a:lnTo>
                  <a:pt x="84847" y="9710172"/>
                </a:lnTo>
                <a:lnTo>
                  <a:pt x="61029" y="9666122"/>
                </a:lnTo>
                <a:lnTo>
                  <a:pt x="41456" y="9619572"/>
                </a:lnTo>
                <a:lnTo>
                  <a:pt x="30222" y="9580427"/>
                </a:lnTo>
                <a:lnTo>
                  <a:pt x="21225" y="9540957"/>
                </a:lnTo>
                <a:lnTo>
                  <a:pt x="14219" y="9500376"/>
                </a:lnTo>
                <a:lnTo>
                  <a:pt x="8954" y="9457901"/>
                </a:lnTo>
                <a:lnTo>
                  <a:pt x="5182" y="9412746"/>
                </a:lnTo>
                <a:lnTo>
                  <a:pt x="2653" y="9364127"/>
                </a:lnTo>
                <a:lnTo>
                  <a:pt x="1119" y="9311258"/>
                </a:lnTo>
                <a:lnTo>
                  <a:pt x="331" y="9253354"/>
                </a:lnTo>
                <a:lnTo>
                  <a:pt x="41" y="9189631"/>
                </a:lnTo>
                <a:lnTo>
                  <a:pt x="0" y="9119304"/>
                </a:lnTo>
                <a:lnTo>
                  <a:pt x="0" y="845983"/>
                </a:lnTo>
                <a:lnTo>
                  <a:pt x="41" y="776675"/>
                </a:lnTo>
                <a:lnTo>
                  <a:pt x="331" y="713768"/>
                </a:lnTo>
                <a:lnTo>
                  <a:pt x="1119" y="656500"/>
                </a:lnTo>
                <a:lnTo>
                  <a:pt x="2653" y="604109"/>
                </a:lnTo>
                <a:lnTo>
                  <a:pt x="5182" y="555832"/>
                </a:lnTo>
                <a:lnTo>
                  <a:pt x="8954" y="510906"/>
                </a:lnTo>
                <a:lnTo>
                  <a:pt x="14219" y="468570"/>
                </a:lnTo>
                <a:lnTo>
                  <a:pt x="21225" y="428061"/>
                </a:lnTo>
                <a:lnTo>
                  <a:pt x="30222" y="388618"/>
                </a:lnTo>
                <a:lnTo>
                  <a:pt x="41456" y="349476"/>
                </a:lnTo>
                <a:lnTo>
                  <a:pt x="61029" y="302926"/>
                </a:lnTo>
                <a:lnTo>
                  <a:pt x="84847" y="258876"/>
                </a:lnTo>
                <a:lnTo>
                  <a:pt x="112659" y="217575"/>
                </a:lnTo>
                <a:lnTo>
                  <a:pt x="144217" y="179272"/>
                </a:lnTo>
                <a:lnTo>
                  <a:pt x="179272" y="144217"/>
                </a:lnTo>
                <a:lnTo>
                  <a:pt x="217575" y="112659"/>
                </a:lnTo>
                <a:lnTo>
                  <a:pt x="258876" y="84847"/>
                </a:lnTo>
                <a:lnTo>
                  <a:pt x="302926" y="61029"/>
                </a:lnTo>
                <a:lnTo>
                  <a:pt x="349476" y="41456"/>
                </a:lnTo>
                <a:lnTo>
                  <a:pt x="388621" y="30222"/>
                </a:lnTo>
                <a:lnTo>
                  <a:pt x="428092" y="21225"/>
                </a:lnTo>
                <a:lnTo>
                  <a:pt x="468672" y="14219"/>
                </a:lnTo>
                <a:lnTo>
                  <a:pt x="511147" y="8954"/>
                </a:lnTo>
                <a:lnTo>
                  <a:pt x="556302" y="5182"/>
                </a:lnTo>
                <a:lnTo>
                  <a:pt x="604921" y="2653"/>
                </a:lnTo>
                <a:lnTo>
                  <a:pt x="657790" y="1119"/>
                </a:lnTo>
                <a:lnTo>
                  <a:pt x="715694" y="331"/>
                </a:lnTo>
                <a:lnTo>
                  <a:pt x="779417" y="41"/>
                </a:lnTo>
                <a:lnTo>
                  <a:pt x="849744" y="0"/>
                </a:lnTo>
                <a:lnTo>
                  <a:pt x="845983" y="0"/>
                </a:lnTo>
                <a:close/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5947" y="746919"/>
            <a:ext cx="7486650" cy="9969500"/>
          </a:xfrm>
          <a:custGeom>
            <a:avLst/>
            <a:gdLst/>
            <a:ahLst/>
            <a:cxnLst/>
            <a:rect l="l" t="t" r="r" b="b"/>
            <a:pathLst>
              <a:path w="7486650" h="9969500">
                <a:moveTo>
                  <a:pt x="6640179" y="0"/>
                </a:moveTo>
                <a:lnTo>
                  <a:pt x="849703" y="0"/>
                </a:lnTo>
                <a:lnTo>
                  <a:pt x="657749" y="1119"/>
                </a:lnTo>
                <a:lnTo>
                  <a:pt x="604880" y="2653"/>
                </a:lnTo>
                <a:lnTo>
                  <a:pt x="556260" y="5183"/>
                </a:lnTo>
                <a:lnTo>
                  <a:pt x="511105" y="8956"/>
                </a:lnTo>
                <a:lnTo>
                  <a:pt x="468630" y="14222"/>
                </a:lnTo>
                <a:lnTo>
                  <a:pt x="428050" y="21229"/>
                </a:lnTo>
                <a:lnTo>
                  <a:pt x="388580" y="30227"/>
                </a:lnTo>
                <a:lnTo>
                  <a:pt x="349435" y="41464"/>
                </a:lnTo>
                <a:lnTo>
                  <a:pt x="302885" y="61036"/>
                </a:lnTo>
                <a:lnTo>
                  <a:pt x="258835" y="84852"/>
                </a:lnTo>
                <a:lnTo>
                  <a:pt x="217534" y="112664"/>
                </a:lnTo>
                <a:lnTo>
                  <a:pt x="179231" y="144222"/>
                </a:lnTo>
                <a:lnTo>
                  <a:pt x="144176" y="179276"/>
                </a:lnTo>
                <a:lnTo>
                  <a:pt x="112617" y="217579"/>
                </a:lnTo>
                <a:lnTo>
                  <a:pt x="84805" y="258880"/>
                </a:lnTo>
                <a:lnTo>
                  <a:pt x="60988" y="302930"/>
                </a:lnTo>
                <a:lnTo>
                  <a:pt x="41415" y="349480"/>
                </a:lnTo>
                <a:lnTo>
                  <a:pt x="30180" y="388625"/>
                </a:lnTo>
                <a:lnTo>
                  <a:pt x="21179" y="428095"/>
                </a:lnTo>
                <a:lnTo>
                  <a:pt x="14165" y="468675"/>
                </a:lnTo>
                <a:lnTo>
                  <a:pt x="8893" y="511151"/>
                </a:lnTo>
                <a:lnTo>
                  <a:pt x="5140" y="555835"/>
                </a:lnTo>
                <a:lnTo>
                  <a:pt x="2611" y="604113"/>
                </a:lnTo>
                <a:lnTo>
                  <a:pt x="1077" y="656504"/>
                </a:lnTo>
                <a:lnTo>
                  <a:pt x="290" y="713772"/>
                </a:lnTo>
                <a:lnTo>
                  <a:pt x="0" y="776679"/>
                </a:lnTo>
                <a:lnTo>
                  <a:pt x="12" y="9192377"/>
                </a:lnTo>
                <a:lnTo>
                  <a:pt x="290" y="9253358"/>
                </a:lnTo>
                <a:lnTo>
                  <a:pt x="1077" y="9311262"/>
                </a:lnTo>
                <a:lnTo>
                  <a:pt x="2611" y="9364131"/>
                </a:lnTo>
                <a:lnTo>
                  <a:pt x="5140" y="9412750"/>
                </a:lnTo>
                <a:lnTo>
                  <a:pt x="8943" y="9458146"/>
                </a:lnTo>
                <a:lnTo>
                  <a:pt x="14195" y="9500482"/>
                </a:lnTo>
                <a:lnTo>
                  <a:pt x="21191" y="9540990"/>
                </a:lnTo>
                <a:lnTo>
                  <a:pt x="30182" y="9580434"/>
                </a:lnTo>
                <a:lnTo>
                  <a:pt x="41415" y="9619575"/>
                </a:lnTo>
                <a:lnTo>
                  <a:pt x="60988" y="9666125"/>
                </a:lnTo>
                <a:lnTo>
                  <a:pt x="84805" y="9710176"/>
                </a:lnTo>
                <a:lnTo>
                  <a:pt x="112617" y="9751477"/>
                </a:lnTo>
                <a:lnTo>
                  <a:pt x="144176" y="9789779"/>
                </a:lnTo>
                <a:lnTo>
                  <a:pt x="179231" y="9824835"/>
                </a:lnTo>
                <a:lnTo>
                  <a:pt x="217534" y="9856393"/>
                </a:lnTo>
                <a:lnTo>
                  <a:pt x="258835" y="9884205"/>
                </a:lnTo>
                <a:lnTo>
                  <a:pt x="302885" y="9908022"/>
                </a:lnTo>
                <a:lnTo>
                  <a:pt x="349435" y="9927595"/>
                </a:lnTo>
                <a:lnTo>
                  <a:pt x="388576" y="9938830"/>
                </a:lnTo>
                <a:lnTo>
                  <a:pt x="428020" y="9947826"/>
                </a:lnTo>
                <a:lnTo>
                  <a:pt x="468529" y="9954832"/>
                </a:lnTo>
                <a:lnTo>
                  <a:pt x="510865" y="9960098"/>
                </a:lnTo>
                <a:lnTo>
                  <a:pt x="555790" y="9963870"/>
                </a:lnTo>
                <a:lnTo>
                  <a:pt x="604067" y="9966399"/>
                </a:lnTo>
                <a:lnTo>
                  <a:pt x="656459" y="9967933"/>
                </a:lnTo>
                <a:lnTo>
                  <a:pt x="713727" y="9968721"/>
                </a:lnTo>
                <a:lnTo>
                  <a:pt x="776634" y="9969011"/>
                </a:lnTo>
                <a:lnTo>
                  <a:pt x="845942" y="9969052"/>
                </a:lnTo>
                <a:lnTo>
                  <a:pt x="6636420" y="9969052"/>
                </a:lnTo>
                <a:lnTo>
                  <a:pt x="6770471" y="9968721"/>
                </a:lnTo>
                <a:lnTo>
                  <a:pt x="6828375" y="9967933"/>
                </a:lnTo>
                <a:lnTo>
                  <a:pt x="6881244" y="9966399"/>
                </a:lnTo>
                <a:lnTo>
                  <a:pt x="6929864" y="9963870"/>
                </a:lnTo>
                <a:lnTo>
                  <a:pt x="6975018" y="9960098"/>
                </a:lnTo>
                <a:lnTo>
                  <a:pt x="7017493" y="9954832"/>
                </a:lnTo>
                <a:lnTo>
                  <a:pt x="7058073" y="9947826"/>
                </a:lnTo>
                <a:lnTo>
                  <a:pt x="7097543" y="9938830"/>
                </a:lnTo>
                <a:lnTo>
                  <a:pt x="7136687" y="9927595"/>
                </a:lnTo>
                <a:lnTo>
                  <a:pt x="7183237" y="9908022"/>
                </a:lnTo>
                <a:lnTo>
                  <a:pt x="7227286" y="9884205"/>
                </a:lnTo>
                <a:lnTo>
                  <a:pt x="7268588" y="9856393"/>
                </a:lnTo>
                <a:lnTo>
                  <a:pt x="7306891" y="9824835"/>
                </a:lnTo>
                <a:lnTo>
                  <a:pt x="7341946" y="9789779"/>
                </a:lnTo>
                <a:lnTo>
                  <a:pt x="7373505" y="9751477"/>
                </a:lnTo>
                <a:lnTo>
                  <a:pt x="7401318" y="9710176"/>
                </a:lnTo>
                <a:lnTo>
                  <a:pt x="7425136" y="9666125"/>
                </a:lnTo>
                <a:lnTo>
                  <a:pt x="7444709" y="9619575"/>
                </a:lnTo>
                <a:lnTo>
                  <a:pt x="7455944" y="9580430"/>
                </a:lnTo>
                <a:lnTo>
                  <a:pt x="7464944" y="9540960"/>
                </a:lnTo>
                <a:lnTo>
                  <a:pt x="7471957" y="9500380"/>
                </a:lnTo>
                <a:lnTo>
                  <a:pt x="7477230" y="9457905"/>
                </a:lnTo>
                <a:lnTo>
                  <a:pt x="7480982" y="9413220"/>
                </a:lnTo>
                <a:lnTo>
                  <a:pt x="7483511" y="9364943"/>
                </a:lnTo>
                <a:lnTo>
                  <a:pt x="7485044" y="9312552"/>
                </a:lnTo>
                <a:lnTo>
                  <a:pt x="7485832" y="9255284"/>
                </a:lnTo>
                <a:lnTo>
                  <a:pt x="7486122" y="9192377"/>
                </a:lnTo>
                <a:lnTo>
                  <a:pt x="7486110" y="776679"/>
                </a:lnTo>
                <a:lnTo>
                  <a:pt x="7485832" y="715698"/>
                </a:lnTo>
                <a:lnTo>
                  <a:pt x="7485044" y="657794"/>
                </a:lnTo>
                <a:lnTo>
                  <a:pt x="7483511" y="604925"/>
                </a:lnTo>
                <a:lnTo>
                  <a:pt x="7480982" y="556305"/>
                </a:lnTo>
                <a:lnTo>
                  <a:pt x="7477180" y="510910"/>
                </a:lnTo>
                <a:lnTo>
                  <a:pt x="7471927" y="468574"/>
                </a:lnTo>
                <a:lnTo>
                  <a:pt x="7464932" y="428065"/>
                </a:lnTo>
                <a:lnTo>
                  <a:pt x="7455942" y="388621"/>
                </a:lnTo>
                <a:lnTo>
                  <a:pt x="7444709" y="349480"/>
                </a:lnTo>
                <a:lnTo>
                  <a:pt x="7425136" y="302930"/>
                </a:lnTo>
                <a:lnTo>
                  <a:pt x="7401318" y="258880"/>
                </a:lnTo>
                <a:lnTo>
                  <a:pt x="7373505" y="217579"/>
                </a:lnTo>
                <a:lnTo>
                  <a:pt x="7341946" y="179276"/>
                </a:lnTo>
                <a:lnTo>
                  <a:pt x="7306891" y="144222"/>
                </a:lnTo>
                <a:lnTo>
                  <a:pt x="7268588" y="112664"/>
                </a:lnTo>
                <a:lnTo>
                  <a:pt x="7227286" y="84852"/>
                </a:lnTo>
                <a:lnTo>
                  <a:pt x="7183237" y="61036"/>
                </a:lnTo>
                <a:lnTo>
                  <a:pt x="7136687" y="41464"/>
                </a:lnTo>
                <a:lnTo>
                  <a:pt x="7097546" y="30227"/>
                </a:lnTo>
                <a:lnTo>
                  <a:pt x="7058103" y="21229"/>
                </a:lnTo>
                <a:lnTo>
                  <a:pt x="7017595" y="14222"/>
                </a:lnTo>
                <a:lnTo>
                  <a:pt x="6975259" y="8956"/>
                </a:lnTo>
                <a:lnTo>
                  <a:pt x="6930334" y="5183"/>
                </a:lnTo>
                <a:lnTo>
                  <a:pt x="6882056" y="2653"/>
                </a:lnTo>
                <a:lnTo>
                  <a:pt x="6829665" y="1119"/>
                </a:lnTo>
                <a:lnTo>
                  <a:pt x="6640179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5905" y="746919"/>
            <a:ext cx="7486650" cy="9969500"/>
          </a:xfrm>
          <a:custGeom>
            <a:avLst/>
            <a:gdLst/>
            <a:ahLst/>
            <a:cxnLst/>
            <a:rect l="l" t="t" r="r" b="b"/>
            <a:pathLst>
              <a:path w="7486650" h="9969500">
                <a:moveTo>
                  <a:pt x="845983" y="0"/>
                </a:moveTo>
                <a:lnTo>
                  <a:pt x="6640223" y="0"/>
                </a:lnTo>
                <a:lnTo>
                  <a:pt x="6709531" y="41"/>
                </a:lnTo>
                <a:lnTo>
                  <a:pt x="6772438" y="331"/>
                </a:lnTo>
                <a:lnTo>
                  <a:pt x="6829706" y="1119"/>
                </a:lnTo>
                <a:lnTo>
                  <a:pt x="6882097" y="2653"/>
                </a:lnTo>
                <a:lnTo>
                  <a:pt x="6930375" y="5182"/>
                </a:lnTo>
                <a:lnTo>
                  <a:pt x="6975300" y="8954"/>
                </a:lnTo>
                <a:lnTo>
                  <a:pt x="7017636" y="14219"/>
                </a:lnTo>
                <a:lnTo>
                  <a:pt x="7058145" y="21225"/>
                </a:lnTo>
                <a:lnTo>
                  <a:pt x="7097589" y="30222"/>
                </a:lnTo>
                <a:lnTo>
                  <a:pt x="7136730" y="41456"/>
                </a:lnTo>
                <a:lnTo>
                  <a:pt x="7183280" y="61029"/>
                </a:lnTo>
                <a:lnTo>
                  <a:pt x="7227330" y="84847"/>
                </a:lnTo>
                <a:lnTo>
                  <a:pt x="7268632" y="112659"/>
                </a:lnTo>
                <a:lnTo>
                  <a:pt x="7306934" y="144217"/>
                </a:lnTo>
                <a:lnTo>
                  <a:pt x="7341989" y="179272"/>
                </a:lnTo>
                <a:lnTo>
                  <a:pt x="7373548" y="217575"/>
                </a:lnTo>
                <a:lnTo>
                  <a:pt x="7401360" y="258876"/>
                </a:lnTo>
                <a:lnTo>
                  <a:pt x="7425177" y="302926"/>
                </a:lnTo>
                <a:lnTo>
                  <a:pt x="7444750" y="349476"/>
                </a:lnTo>
                <a:lnTo>
                  <a:pt x="7455985" y="388621"/>
                </a:lnTo>
                <a:lnTo>
                  <a:pt x="7464981" y="428092"/>
                </a:lnTo>
                <a:lnTo>
                  <a:pt x="7471987" y="468672"/>
                </a:lnTo>
                <a:lnTo>
                  <a:pt x="7477252" y="511147"/>
                </a:lnTo>
                <a:lnTo>
                  <a:pt x="7481025" y="556302"/>
                </a:lnTo>
                <a:lnTo>
                  <a:pt x="7483554" y="604921"/>
                </a:lnTo>
                <a:lnTo>
                  <a:pt x="7485088" y="657790"/>
                </a:lnTo>
                <a:lnTo>
                  <a:pt x="7485875" y="715694"/>
                </a:lnTo>
                <a:lnTo>
                  <a:pt x="7486166" y="779417"/>
                </a:lnTo>
                <a:lnTo>
                  <a:pt x="7486207" y="849744"/>
                </a:lnTo>
                <a:lnTo>
                  <a:pt x="7486207" y="9123065"/>
                </a:lnTo>
                <a:lnTo>
                  <a:pt x="7486166" y="9192373"/>
                </a:lnTo>
                <a:lnTo>
                  <a:pt x="7485875" y="9255280"/>
                </a:lnTo>
                <a:lnTo>
                  <a:pt x="7485088" y="9312548"/>
                </a:lnTo>
                <a:lnTo>
                  <a:pt x="7483554" y="9364939"/>
                </a:lnTo>
                <a:lnTo>
                  <a:pt x="7481025" y="9413217"/>
                </a:lnTo>
                <a:lnTo>
                  <a:pt x="7477252" y="9458142"/>
                </a:lnTo>
                <a:lnTo>
                  <a:pt x="7471987" y="9500478"/>
                </a:lnTo>
                <a:lnTo>
                  <a:pt x="7464981" y="9540987"/>
                </a:lnTo>
                <a:lnTo>
                  <a:pt x="7455985" y="9580430"/>
                </a:lnTo>
                <a:lnTo>
                  <a:pt x="7444750" y="9619572"/>
                </a:lnTo>
                <a:lnTo>
                  <a:pt x="7425177" y="9666122"/>
                </a:lnTo>
                <a:lnTo>
                  <a:pt x="7401360" y="9710172"/>
                </a:lnTo>
                <a:lnTo>
                  <a:pt x="7373548" y="9751473"/>
                </a:lnTo>
                <a:lnTo>
                  <a:pt x="7341989" y="9789776"/>
                </a:lnTo>
                <a:lnTo>
                  <a:pt x="7306934" y="9824831"/>
                </a:lnTo>
                <a:lnTo>
                  <a:pt x="7268632" y="9856389"/>
                </a:lnTo>
                <a:lnTo>
                  <a:pt x="7227330" y="9884202"/>
                </a:lnTo>
                <a:lnTo>
                  <a:pt x="7183280" y="9908019"/>
                </a:lnTo>
                <a:lnTo>
                  <a:pt x="7136730" y="9927591"/>
                </a:lnTo>
                <a:lnTo>
                  <a:pt x="7097585" y="9938826"/>
                </a:lnTo>
                <a:lnTo>
                  <a:pt x="7058115" y="9947823"/>
                </a:lnTo>
                <a:lnTo>
                  <a:pt x="7017535" y="9954829"/>
                </a:lnTo>
                <a:lnTo>
                  <a:pt x="6975060" y="9960094"/>
                </a:lnTo>
                <a:lnTo>
                  <a:pt x="6929905" y="9963867"/>
                </a:lnTo>
                <a:lnTo>
                  <a:pt x="6881285" y="9966396"/>
                </a:lnTo>
                <a:lnTo>
                  <a:pt x="6828416" y="9967929"/>
                </a:lnTo>
                <a:lnTo>
                  <a:pt x="6770512" y="9968717"/>
                </a:lnTo>
                <a:lnTo>
                  <a:pt x="6706789" y="9969007"/>
                </a:lnTo>
                <a:lnTo>
                  <a:pt x="6636462" y="9969049"/>
                </a:lnTo>
                <a:lnTo>
                  <a:pt x="845983" y="9969049"/>
                </a:lnTo>
                <a:lnTo>
                  <a:pt x="776675" y="9969007"/>
                </a:lnTo>
                <a:lnTo>
                  <a:pt x="713768" y="9968717"/>
                </a:lnTo>
                <a:lnTo>
                  <a:pt x="656500" y="9967929"/>
                </a:lnTo>
                <a:lnTo>
                  <a:pt x="604109" y="9966396"/>
                </a:lnTo>
                <a:lnTo>
                  <a:pt x="555832" y="9963867"/>
                </a:lnTo>
                <a:lnTo>
                  <a:pt x="510906" y="9960094"/>
                </a:lnTo>
                <a:lnTo>
                  <a:pt x="468570" y="9954829"/>
                </a:lnTo>
                <a:lnTo>
                  <a:pt x="428061" y="9947823"/>
                </a:lnTo>
                <a:lnTo>
                  <a:pt x="388618" y="9938826"/>
                </a:lnTo>
                <a:lnTo>
                  <a:pt x="349476" y="9927591"/>
                </a:lnTo>
                <a:lnTo>
                  <a:pt x="302926" y="9908019"/>
                </a:lnTo>
                <a:lnTo>
                  <a:pt x="258876" y="9884202"/>
                </a:lnTo>
                <a:lnTo>
                  <a:pt x="217575" y="9856389"/>
                </a:lnTo>
                <a:lnTo>
                  <a:pt x="179272" y="9824831"/>
                </a:lnTo>
                <a:lnTo>
                  <a:pt x="144217" y="9789776"/>
                </a:lnTo>
                <a:lnTo>
                  <a:pt x="112659" y="9751473"/>
                </a:lnTo>
                <a:lnTo>
                  <a:pt x="84847" y="9710172"/>
                </a:lnTo>
                <a:lnTo>
                  <a:pt x="61029" y="9666122"/>
                </a:lnTo>
                <a:lnTo>
                  <a:pt x="41456" y="9619572"/>
                </a:lnTo>
                <a:lnTo>
                  <a:pt x="30222" y="9580427"/>
                </a:lnTo>
                <a:lnTo>
                  <a:pt x="21225" y="9540957"/>
                </a:lnTo>
                <a:lnTo>
                  <a:pt x="14219" y="9500376"/>
                </a:lnTo>
                <a:lnTo>
                  <a:pt x="8954" y="9457901"/>
                </a:lnTo>
                <a:lnTo>
                  <a:pt x="5182" y="9412746"/>
                </a:lnTo>
                <a:lnTo>
                  <a:pt x="2653" y="9364127"/>
                </a:lnTo>
                <a:lnTo>
                  <a:pt x="1119" y="9311258"/>
                </a:lnTo>
                <a:lnTo>
                  <a:pt x="331" y="9253354"/>
                </a:lnTo>
                <a:lnTo>
                  <a:pt x="41" y="9189631"/>
                </a:lnTo>
                <a:lnTo>
                  <a:pt x="0" y="9119304"/>
                </a:lnTo>
                <a:lnTo>
                  <a:pt x="0" y="845983"/>
                </a:lnTo>
                <a:lnTo>
                  <a:pt x="41" y="776675"/>
                </a:lnTo>
                <a:lnTo>
                  <a:pt x="331" y="713768"/>
                </a:lnTo>
                <a:lnTo>
                  <a:pt x="1119" y="656500"/>
                </a:lnTo>
                <a:lnTo>
                  <a:pt x="2653" y="604109"/>
                </a:lnTo>
                <a:lnTo>
                  <a:pt x="5182" y="555832"/>
                </a:lnTo>
                <a:lnTo>
                  <a:pt x="8954" y="510906"/>
                </a:lnTo>
                <a:lnTo>
                  <a:pt x="14219" y="468570"/>
                </a:lnTo>
                <a:lnTo>
                  <a:pt x="21225" y="428061"/>
                </a:lnTo>
                <a:lnTo>
                  <a:pt x="30222" y="388618"/>
                </a:lnTo>
                <a:lnTo>
                  <a:pt x="41456" y="349476"/>
                </a:lnTo>
                <a:lnTo>
                  <a:pt x="61029" y="302926"/>
                </a:lnTo>
                <a:lnTo>
                  <a:pt x="84847" y="258876"/>
                </a:lnTo>
                <a:lnTo>
                  <a:pt x="112659" y="217575"/>
                </a:lnTo>
                <a:lnTo>
                  <a:pt x="144217" y="179272"/>
                </a:lnTo>
                <a:lnTo>
                  <a:pt x="179272" y="144217"/>
                </a:lnTo>
                <a:lnTo>
                  <a:pt x="217575" y="112659"/>
                </a:lnTo>
                <a:lnTo>
                  <a:pt x="258876" y="84847"/>
                </a:lnTo>
                <a:lnTo>
                  <a:pt x="302926" y="61029"/>
                </a:lnTo>
                <a:lnTo>
                  <a:pt x="349476" y="41456"/>
                </a:lnTo>
                <a:lnTo>
                  <a:pt x="388621" y="30222"/>
                </a:lnTo>
                <a:lnTo>
                  <a:pt x="428092" y="21225"/>
                </a:lnTo>
                <a:lnTo>
                  <a:pt x="468672" y="14219"/>
                </a:lnTo>
                <a:lnTo>
                  <a:pt x="511147" y="8954"/>
                </a:lnTo>
                <a:lnTo>
                  <a:pt x="556302" y="5182"/>
                </a:lnTo>
                <a:lnTo>
                  <a:pt x="604921" y="2653"/>
                </a:lnTo>
                <a:lnTo>
                  <a:pt x="657790" y="1119"/>
                </a:lnTo>
                <a:lnTo>
                  <a:pt x="715694" y="331"/>
                </a:lnTo>
                <a:lnTo>
                  <a:pt x="779417" y="41"/>
                </a:lnTo>
                <a:lnTo>
                  <a:pt x="849744" y="0"/>
                </a:lnTo>
                <a:lnTo>
                  <a:pt x="845983" y="0"/>
                </a:lnTo>
                <a:close/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57254" y="1097213"/>
            <a:ext cx="3741420" cy="123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950" b="0" spc="-30" dirty="0">
                <a:solidFill>
                  <a:srgbClr val="000000"/>
                </a:solidFill>
                <a:latin typeface="Calibri"/>
                <a:cs typeface="Calibri"/>
              </a:rPr>
              <a:t>Mutating</a:t>
            </a:r>
            <a:r>
              <a:rPr sz="4950" b="0" spc="-2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950" b="0" spc="85" dirty="0">
                <a:solidFill>
                  <a:srgbClr val="000000"/>
                </a:solidFill>
                <a:latin typeface="Calibri"/>
                <a:cs typeface="Calibri"/>
              </a:rPr>
              <a:t>joins</a:t>
            </a:r>
            <a:endParaRPr sz="4950">
              <a:latin typeface="Calibri"/>
              <a:cs typeface="Calibri"/>
            </a:endParaRPr>
          </a:p>
          <a:p>
            <a:pPr marL="19050" algn="ctr">
              <a:lnSpc>
                <a:spcPct val="100000"/>
              </a:lnSpc>
              <a:spcBef>
                <a:spcPts val="20"/>
              </a:spcBef>
            </a:pPr>
            <a:r>
              <a:rPr sz="2950" b="0" spc="-60" dirty="0">
                <a:solidFill>
                  <a:srgbClr val="000000"/>
                </a:solidFill>
                <a:latin typeface="Tahoma"/>
                <a:cs typeface="Tahoma"/>
              </a:rPr>
              <a:t>Columns</a:t>
            </a:r>
            <a:r>
              <a:rPr sz="2950" b="0" spc="-3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950" b="0" spc="-100" dirty="0">
                <a:solidFill>
                  <a:srgbClr val="000000"/>
                </a:solidFill>
                <a:latin typeface="Tahoma"/>
                <a:cs typeface="Tahoma"/>
              </a:rPr>
              <a:t>from</a:t>
            </a:r>
            <a:r>
              <a:rPr sz="2950" b="0" spc="-3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950" b="0" spc="-254" dirty="0">
                <a:solidFill>
                  <a:srgbClr val="000000"/>
                </a:solidFill>
                <a:latin typeface="Tahoma"/>
                <a:cs typeface="Tahoma"/>
              </a:rPr>
              <a:t>x</a:t>
            </a:r>
            <a:r>
              <a:rPr sz="2950" b="0" spc="-3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950" b="0" spc="-60" dirty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sz="2950" b="0" spc="-3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950" b="0" spc="-180" dirty="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02053" y="1097213"/>
            <a:ext cx="3581400" cy="123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950" spc="70" dirty="0">
                <a:latin typeface="Calibri"/>
                <a:cs typeface="Calibri"/>
              </a:rPr>
              <a:t>Filtering</a:t>
            </a:r>
            <a:r>
              <a:rPr sz="4950" spc="-200" dirty="0">
                <a:latin typeface="Calibri"/>
                <a:cs typeface="Calibri"/>
              </a:rPr>
              <a:t> </a:t>
            </a:r>
            <a:r>
              <a:rPr sz="4950" spc="85" dirty="0">
                <a:latin typeface="Calibri"/>
                <a:cs typeface="Calibri"/>
              </a:rPr>
              <a:t>joins</a:t>
            </a:r>
            <a:endParaRPr sz="4950">
              <a:latin typeface="Calibri"/>
              <a:cs typeface="Calibri"/>
            </a:endParaRPr>
          </a:p>
          <a:p>
            <a:pPr marR="90805" algn="ctr">
              <a:lnSpc>
                <a:spcPct val="100000"/>
              </a:lnSpc>
              <a:spcBef>
                <a:spcPts val="20"/>
              </a:spcBef>
            </a:pPr>
            <a:r>
              <a:rPr sz="2950" spc="-60" dirty="0">
                <a:latin typeface="Tahoma"/>
                <a:cs typeface="Tahoma"/>
              </a:rPr>
              <a:t>Columns </a:t>
            </a:r>
            <a:r>
              <a:rPr sz="2950" spc="-100" dirty="0">
                <a:latin typeface="Tahoma"/>
                <a:cs typeface="Tahoma"/>
              </a:rPr>
              <a:t>from</a:t>
            </a:r>
            <a:r>
              <a:rPr sz="2950" spc="-620" dirty="0">
                <a:latin typeface="Tahoma"/>
                <a:cs typeface="Tahoma"/>
              </a:rPr>
              <a:t> </a:t>
            </a:r>
            <a:r>
              <a:rPr sz="2950" spc="-254" dirty="0">
                <a:latin typeface="Tahoma"/>
                <a:cs typeface="Tahoma"/>
              </a:rPr>
              <a:t>x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2379" y="5141204"/>
            <a:ext cx="502920" cy="414655"/>
          </a:xfrm>
          <a:custGeom>
            <a:avLst/>
            <a:gdLst/>
            <a:ahLst/>
            <a:cxnLst/>
            <a:rect l="l" t="t" r="r" b="b"/>
            <a:pathLst>
              <a:path w="502919" h="414654">
                <a:moveTo>
                  <a:pt x="0" y="414511"/>
                </a:moveTo>
                <a:lnTo>
                  <a:pt x="502357" y="414511"/>
                </a:lnTo>
                <a:lnTo>
                  <a:pt x="502357" y="0"/>
                </a:lnTo>
                <a:lnTo>
                  <a:pt x="0" y="0"/>
                </a:lnTo>
                <a:lnTo>
                  <a:pt x="0" y="414511"/>
                </a:lnTo>
                <a:close/>
              </a:path>
            </a:pathLst>
          </a:custGeom>
          <a:solidFill>
            <a:srgbClr val="70BF41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4737" y="5141204"/>
            <a:ext cx="502920" cy="414655"/>
          </a:xfrm>
          <a:custGeom>
            <a:avLst/>
            <a:gdLst/>
            <a:ahLst/>
            <a:cxnLst/>
            <a:rect l="l" t="t" r="r" b="b"/>
            <a:pathLst>
              <a:path w="502919" h="414654">
                <a:moveTo>
                  <a:pt x="0" y="414511"/>
                </a:moveTo>
                <a:lnTo>
                  <a:pt x="502357" y="414511"/>
                </a:lnTo>
                <a:lnTo>
                  <a:pt x="502357" y="0"/>
                </a:lnTo>
                <a:lnTo>
                  <a:pt x="0" y="0"/>
                </a:lnTo>
                <a:lnTo>
                  <a:pt x="0" y="414511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2379" y="5555716"/>
            <a:ext cx="502920" cy="414655"/>
          </a:xfrm>
          <a:custGeom>
            <a:avLst/>
            <a:gdLst/>
            <a:ahLst/>
            <a:cxnLst/>
            <a:rect l="l" t="t" r="r" b="b"/>
            <a:pathLst>
              <a:path w="502919" h="414654">
                <a:moveTo>
                  <a:pt x="0" y="414511"/>
                </a:moveTo>
                <a:lnTo>
                  <a:pt x="502357" y="414511"/>
                </a:lnTo>
                <a:lnTo>
                  <a:pt x="502357" y="0"/>
                </a:lnTo>
                <a:lnTo>
                  <a:pt x="0" y="0"/>
                </a:lnTo>
                <a:lnTo>
                  <a:pt x="0" y="414511"/>
                </a:lnTo>
                <a:close/>
              </a:path>
            </a:pathLst>
          </a:custGeom>
          <a:solidFill>
            <a:srgbClr val="70BF41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4737" y="5555716"/>
            <a:ext cx="502920" cy="414655"/>
          </a:xfrm>
          <a:custGeom>
            <a:avLst/>
            <a:gdLst/>
            <a:ahLst/>
            <a:cxnLst/>
            <a:rect l="l" t="t" r="r" b="b"/>
            <a:pathLst>
              <a:path w="502919" h="414654">
                <a:moveTo>
                  <a:pt x="0" y="414511"/>
                </a:moveTo>
                <a:lnTo>
                  <a:pt x="502357" y="414511"/>
                </a:lnTo>
                <a:lnTo>
                  <a:pt x="502357" y="0"/>
                </a:lnTo>
                <a:lnTo>
                  <a:pt x="0" y="0"/>
                </a:lnTo>
                <a:lnTo>
                  <a:pt x="0" y="414511"/>
                </a:lnTo>
                <a:close/>
              </a:path>
            </a:pathLst>
          </a:custGeom>
          <a:solidFill>
            <a:srgbClr val="51A7F9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2379" y="5970228"/>
            <a:ext cx="502920" cy="414655"/>
          </a:xfrm>
          <a:custGeom>
            <a:avLst/>
            <a:gdLst/>
            <a:ahLst/>
            <a:cxnLst/>
            <a:rect l="l" t="t" r="r" b="b"/>
            <a:pathLst>
              <a:path w="502919" h="414654">
                <a:moveTo>
                  <a:pt x="0" y="414511"/>
                </a:moveTo>
                <a:lnTo>
                  <a:pt x="502357" y="414511"/>
                </a:lnTo>
                <a:lnTo>
                  <a:pt x="502357" y="0"/>
                </a:lnTo>
                <a:lnTo>
                  <a:pt x="0" y="0"/>
                </a:lnTo>
                <a:lnTo>
                  <a:pt x="0" y="414511"/>
                </a:lnTo>
                <a:close/>
              </a:path>
            </a:pathLst>
          </a:custGeom>
          <a:solidFill>
            <a:srgbClr val="70BF41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4737" y="5970228"/>
            <a:ext cx="502920" cy="414655"/>
          </a:xfrm>
          <a:custGeom>
            <a:avLst/>
            <a:gdLst/>
            <a:ahLst/>
            <a:cxnLst/>
            <a:rect l="l" t="t" r="r" b="b"/>
            <a:pathLst>
              <a:path w="502919" h="414654">
                <a:moveTo>
                  <a:pt x="0" y="414511"/>
                </a:moveTo>
                <a:lnTo>
                  <a:pt x="502357" y="414511"/>
                </a:lnTo>
                <a:lnTo>
                  <a:pt x="502357" y="0"/>
                </a:lnTo>
                <a:lnTo>
                  <a:pt x="0" y="0"/>
                </a:lnTo>
                <a:lnTo>
                  <a:pt x="0" y="414511"/>
                </a:lnTo>
                <a:close/>
              </a:path>
            </a:pathLst>
          </a:custGeom>
          <a:solidFill>
            <a:srgbClr val="51A7F9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4736" y="5135969"/>
            <a:ext cx="0" cy="1254125"/>
          </a:xfrm>
          <a:custGeom>
            <a:avLst/>
            <a:gdLst/>
            <a:ahLst/>
            <a:cxnLst/>
            <a:rect l="l" t="t" r="r" b="b"/>
            <a:pathLst>
              <a:path h="1254125">
                <a:moveTo>
                  <a:pt x="0" y="0"/>
                </a:moveTo>
                <a:lnTo>
                  <a:pt x="0" y="1254006"/>
                </a:lnTo>
              </a:path>
            </a:pathLst>
          </a:custGeom>
          <a:ln w="10470">
            <a:solidFill>
              <a:srgbClr val="00245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7144" y="5555716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4">
                <a:moveTo>
                  <a:pt x="0" y="0"/>
                </a:moveTo>
                <a:lnTo>
                  <a:pt x="1015185" y="0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7144" y="5970228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4">
                <a:moveTo>
                  <a:pt x="0" y="0"/>
                </a:moveTo>
                <a:lnTo>
                  <a:pt x="1015185" y="0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2379" y="5135969"/>
            <a:ext cx="0" cy="1254125"/>
          </a:xfrm>
          <a:custGeom>
            <a:avLst/>
            <a:gdLst/>
            <a:ahLst/>
            <a:cxnLst/>
            <a:rect l="l" t="t" r="r" b="b"/>
            <a:pathLst>
              <a:path h="1254125">
                <a:moveTo>
                  <a:pt x="0" y="0"/>
                </a:moveTo>
                <a:lnTo>
                  <a:pt x="0" y="1254006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7093" y="5135969"/>
            <a:ext cx="0" cy="1254125"/>
          </a:xfrm>
          <a:custGeom>
            <a:avLst/>
            <a:gdLst/>
            <a:ahLst/>
            <a:cxnLst/>
            <a:rect l="l" t="t" r="r" b="b"/>
            <a:pathLst>
              <a:path h="1254125">
                <a:moveTo>
                  <a:pt x="0" y="0"/>
                </a:moveTo>
                <a:lnTo>
                  <a:pt x="0" y="1254006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7144" y="5141204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4">
                <a:moveTo>
                  <a:pt x="0" y="0"/>
                </a:moveTo>
                <a:lnTo>
                  <a:pt x="1015185" y="0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7144" y="6384740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4">
                <a:moveTo>
                  <a:pt x="0" y="0"/>
                </a:moveTo>
                <a:lnTo>
                  <a:pt x="1015185" y="0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6197" y="5109791"/>
            <a:ext cx="508000" cy="416559"/>
          </a:xfrm>
          <a:custGeom>
            <a:avLst/>
            <a:gdLst/>
            <a:ahLst/>
            <a:cxnLst/>
            <a:rect l="l" t="t" r="r" b="b"/>
            <a:pathLst>
              <a:path w="508000" h="416560">
                <a:moveTo>
                  <a:pt x="0" y="416256"/>
                </a:moveTo>
                <a:lnTo>
                  <a:pt x="507592" y="416256"/>
                </a:lnTo>
                <a:lnTo>
                  <a:pt x="507592" y="0"/>
                </a:lnTo>
                <a:lnTo>
                  <a:pt x="0" y="0"/>
                </a:lnTo>
                <a:lnTo>
                  <a:pt x="0" y="416256"/>
                </a:lnTo>
                <a:close/>
              </a:path>
            </a:pathLst>
          </a:custGeom>
          <a:solidFill>
            <a:srgbClr val="5998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3790" y="5109791"/>
            <a:ext cx="508000" cy="416559"/>
          </a:xfrm>
          <a:custGeom>
            <a:avLst/>
            <a:gdLst/>
            <a:ahLst/>
            <a:cxnLst/>
            <a:rect l="l" t="t" r="r" b="b"/>
            <a:pathLst>
              <a:path w="508000" h="416560">
                <a:moveTo>
                  <a:pt x="0" y="416256"/>
                </a:moveTo>
                <a:lnTo>
                  <a:pt x="507592" y="416256"/>
                </a:lnTo>
                <a:lnTo>
                  <a:pt x="507592" y="0"/>
                </a:lnTo>
                <a:lnTo>
                  <a:pt x="0" y="0"/>
                </a:lnTo>
                <a:lnTo>
                  <a:pt x="0" y="416256"/>
                </a:lnTo>
                <a:close/>
              </a:path>
            </a:pathLst>
          </a:custGeom>
          <a:solidFill>
            <a:srgbClr val="864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06197" y="5526049"/>
            <a:ext cx="508000" cy="416559"/>
          </a:xfrm>
          <a:custGeom>
            <a:avLst/>
            <a:gdLst/>
            <a:ahLst/>
            <a:cxnLst/>
            <a:rect l="l" t="t" r="r" b="b"/>
            <a:pathLst>
              <a:path w="508000" h="416560">
                <a:moveTo>
                  <a:pt x="0" y="416256"/>
                </a:moveTo>
                <a:lnTo>
                  <a:pt x="507592" y="416256"/>
                </a:lnTo>
                <a:lnTo>
                  <a:pt x="507592" y="0"/>
                </a:lnTo>
                <a:lnTo>
                  <a:pt x="0" y="0"/>
                </a:lnTo>
                <a:lnTo>
                  <a:pt x="0" y="416256"/>
                </a:lnTo>
                <a:close/>
              </a:path>
            </a:pathLst>
          </a:custGeom>
          <a:solidFill>
            <a:srgbClr val="70BF41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3790" y="5526049"/>
            <a:ext cx="508000" cy="416559"/>
          </a:xfrm>
          <a:custGeom>
            <a:avLst/>
            <a:gdLst/>
            <a:ahLst/>
            <a:cxnLst/>
            <a:rect l="l" t="t" r="r" b="b"/>
            <a:pathLst>
              <a:path w="508000" h="416560">
                <a:moveTo>
                  <a:pt x="0" y="416256"/>
                </a:moveTo>
                <a:lnTo>
                  <a:pt x="507592" y="416256"/>
                </a:lnTo>
                <a:lnTo>
                  <a:pt x="507592" y="0"/>
                </a:lnTo>
                <a:lnTo>
                  <a:pt x="0" y="0"/>
                </a:lnTo>
                <a:lnTo>
                  <a:pt x="0" y="416256"/>
                </a:lnTo>
                <a:close/>
              </a:path>
            </a:pathLst>
          </a:custGeom>
          <a:solidFill>
            <a:srgbClr val="B36AE2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06197" y="5942305"/>
            <a:ext cx="508000" cy="416559"/>
          </a:xfrm>
          <a:custGeom>
            <a:avLst/>
            <a:gdLst/>
            <a:ahLst/>
            <a:cxnLst/>
            <a:rect l="l" t="t" r="r" b="b"/>
            <a:pathLst>
              <a:path w="508000" h="416560">
                <a:moveTo>
                  <a:pt x="0" y="416256"/>
                </a:moveTo>
                <a:lnTo>
                  <a:pt x="507592" y="416256"/>
                </a:lnTo>
                <a:lnTo>
                  <a:pt x="507592" y="0"/>
                </a:lnTo>
                <a:lnTo>
                  <a:pt x="0" y="0"/>
                </a:lnTo>
                <a:lnTo>
                  <a:pt x="0" y="416256"/>
                </a:lnTo>
                <a:close/>
              </a:path>
            </a:pathLst>
          </a:custGeom>
          <a:solidFill>
            <a:srgbClr val="70BF41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13790" y="5942305"/>
            <a:ext cx="508000" cy="416559"/>
          </a:xfrm>
          <a:custGeom>
            <a:avLst/>
            <a:gdLst/>
            <a:ahLst/>
            <a:cxnLst/>
            <a:rect l="l" t="t" r="r" b="b"/>
            <a:pathLst>
              <a:path w="508000" h="416560">
                <a:moveTo>
                  <a:pt x="0" y="416256"/>
                </a:moveTo>
                <a:lnTo>
                  <a:pt x="507592" y="416256"/>
                </a:lnTo>
                <a:lnTo>
                  <a:pt x="507592" y="0"/>
                </a:lnTo>
                <a:lnTo>
                  <a:pt x="0" y="0"/>
                </a:lnTo>
                <a:lnTo>
                  <a:pt x="0" y="416256"/>
                </a:lnTo>
                <a:close/>
              </a:path>
            </a:pathLst>
          </a:custGeom>
          <a:solidFill>
            <a:srgbClr val="B36AE2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13789" y="5104556"/>
            <a:ext cx="0" cy="1259840"/>
          </a:xfrm>
          <a:custGeom>
            <a:avLst/>
            <a:gdLst/>
            <a:ahLst/>
            <a:cxnLst/>
            <a:rect l="l" t="t" r="r" b="b"/>
            <a:pathLst>
              <a:path h="1259839">
                <a:moveTo>
                  <a:pt x="0" y="0"/>
                </a:moveTo>
                <a:lnTo>
                  <a:pt x="0" y="1259241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00961" y="5526049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5" y="0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00961" y="5942305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5" y="0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06197" y="5104556"/>
            <a:ext cx="0" cy="1259840"/>
          </a:xfrm>
          <a:custGeom>
            <a:avLst/>
            <a:gdLst/>
            <a:ahLst/>
            <a:cxnLst/>
            <a:rect l="l" t="t" r="r" b="b"/>
            <a:pathLst>
              <a:path h="1259839">
                <a:moveTo>
                  <a:pt x="0" y="0"/>
                </a:moveTo>
                <a:lnTo>
                  <a:pt x="0" y="1259241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21382" y="5104556"/>
            <a:ext cx="0" cy="1259840"/>
          </a:xfrm>
          <a:custGeom>
            <a:avLst/>
            <a:gdLst/>
            <a:ahLst/>
            <a:cxnLst/>
            <a:rect l="l" t="t" r="r" b="b"/>
            <a:pathLst>
              <a:path h="1259839">
                <a:moveTo>
                  <a:pt x="0" y="0"/>
                </a:moveTo>
                <a:lnTo>
                  <a:pt x="0" y="1259241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00961" y="5109791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5" y="0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00961" y="6358562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5" y="0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243806" y="4238479"/>
            <a:ext cx="4025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latin typeface="Courier New"/>
                <a:cs typeface="Courier New"/>
              </a:rPr>
              <a:t>x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07623" y="4186125"/>
            <a:ext cx="4025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latin typeface="Courier New"/>
                <a:cs typeface="Courier New"/>
              </a:rPr>
              <a:t>y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16834" y="5350320"/>
            <a:ext cx="1821814" cy="356235"/>
          </a:xfrm>
          <a:custGeom>
            <a:avLst/>
            <a:gdLst/>
            <a:ahLst/>
            <a:cxnLst/>
            <a:rect l="l" t="t" r="r" b="b"/>
            <a:pathLst>
              <a:path w="1821814" h="356235">
                <a:moveTo>
                  <a:pt x="0" y="0"/>
                </a:moveTo>
                <a:lnTo>
                  <a:pt x="1800763" y="351835"/>
                </a:lnTo>
                <a:lnTo>
                  <a:pt x="1821316" y="355851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00730" y="5615833"/>
            <a:ext cx="189865" cy="172720"/>
          </a:xfrm>
          <a:custGeom>
            <a:avLst/>
            <a:gdLst/>
            <a:ahLst/>
            <a:cxnLst/>
            <a:rect l="l" t="t" r="r" b="b"/>
            <a:pathLst>
              <a:path w="189864" h="172720">
                <a:moveTo>
                  <a:pt x="33731" y="0"/>
                </a:moveTo>
                <a:lnTo>
                  <a:pt x="0" y="172647"/>
                </a:lnTo>
                <a:lnTo>
                  <a:pt x="189512" y="120056"/>
                </a:lnTo>
                <a:lnTo>
                  <a:pt x="3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58444" y="6178205"/>
            <a:ext cx="1731645" cy="0"/>
          </a:xfrm>
          <a:custGeom>
            <a:avLst/>
            <a:gdLst/>
            <a:ahLst/>
            <a:cxnLst/>
            <a:rect l="l" t="t" r="r" b="b"/>
            <a:pathLst>
              <a:path w="1731645">
                <a:moveTo>
                  <a:pt x="0" y="0"/>
                </a:moveTo>
                <a:lnTo>
                  <a:pt x="1710262" y="0"/>
                </a:lnTo>
                <a:lnTo>
                  <a:pt x="1731203" y="0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68705" y="6090250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29">
                <a:moveTo>
                  <a:pt x="0" y="0"/>
                </a:moveTo>
                <a:lnTo>
                  <a:pt x="0" y="175910"/>
                </a:lnTo>
                <a:lnTo>
                  <a:pt x="175910" y="879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264323" y="3068400"/>
          <a:ext cx="1129664" cy="1156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245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0BF41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2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1A7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6AE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245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0BF4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2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1A7F9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NA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245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0BF41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2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1A7F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6AE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6929497" y="2917576"/>
            <a:ext cx="3644900" cy="112014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950" spc="-50" dirty="0">
                <a:latin typeface="Tahoma"/>
                <a:cs typeface="Tahoma"/>
              </a:rPr>
              <a:t>All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110" dirty="0">
                <a:latin typeface="Tahoma"/>
                <a:cs typeface="Tahoma"/>
              </a:rPr>
              <a:t>rows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35" dirty="0">
                <a:latin typeface="Tahoma"/>
                <a:cs typeface="Tahoma"/>
              </a:rPr>
              <a:t>in</a:t>
            </a:r>
            <a:r>
              <a:rPr sz="2950" spc="-330" dirty="0">
                <a:latin typeface="Tahoma"/>
                <a:cs typeface="Tahoma"/>
              </a:rPr>
              <a:t> </a:t>
            </a:r>
            <a:r>
              <a:rPr sz="2950" spc="-254" dirty="0">
                <a:latin typeface="Tahoma"/>
                <a:cs typeface="Tahoma"/>
              </a:rPr>
              <a:t>x</a:t>
            </a:r>
            <a:endParaRPr sz="2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600" spc="20" dirty="0">
                <a:latin typeface="Courier New"/>
                <a:cs typeface="Courier New"/>
              </a:rPr>
              <a:t>x </a:t>
            </a:r>
            <a:r>
              <a:rPr sz="2600" spc="15" dirty="0">
                <a:latin typeface="Courier New"/>
                <a:cs typeface="Courier New"/>
              </a:rPr>
              <a:t>%&gt;%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left_join(y)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264323" y="4792740"/>
          <a:ext cx="1129664" cy="1156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99834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NA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64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0BF41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1A7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6AE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0BF41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1A7F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6AE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6929497" y="4634802"/>
            <a:ext cx="3846195" cy="112014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950" spc="-50" dirty="0">
                <a:latin typeface="Tahoma"/>
                <a:cs typeface="Tahoma"/>
              </a:rPr>
              <a:t>All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110" dirty="0">
                <a:latin typeface="Tahoma"/>
                <a:cs typeface="Tahoma"/>
              </a:rPr>
              <a:t>rows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35" dirty="0">
                <a:latin typeface="Tahoma"/>
                <a:cs typeface="Tahoma"/>
              </a:rPr>
              <a:t>in</a:t>
            </a:r>
            <a:r>
              <a:rPr sz="2950" spc="-330" dirty="0">
                <a:latin typeface="Tahoma"/>
                <a:cs typeface="Tahoma"/>
              </a:rPr>
              <a:t> </a:t>
            </a:r>
            <a:r>
              <a:rPr sz="2950" spc="-180" dirty="0">
                <a:latin typeface="Tahoma"/>
                <a:cs typeface="Tahoma"/>
              </a:rPr>
              <a:t>y</a:t>
            </a:r>
            <a:endParaRPr sz="2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600" spc="20" dirty="0">
                <a:latin typeface="Courier New"/>
                <a:cs typeface="Courier New"/>
              </a:rPr>
              <a:t>x </a:t>
            </a:r>
            <a:r>
              <a:rPr sz="2600" spc="15" dirty="0">
                <a:latin typeface="Courier New"/>
                <a:cs typeface="Courier New"/>
              </a:rPr>
              <a:t>%&gt;%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right_join(y)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5264323" y="6610446"/>
          <a:ext cx="1129664" cy="776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245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0BF41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2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1A7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6AE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245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0BF41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2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1A7F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6AE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6929497" y="6374277"/>
            <a:ext cx="4838065" cy="109791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950" spc="-95" dirty="0">
                <a:latin typeface="Tahoma"/>
                <a:cs typeface="Tahoma"/>
              </a:rPr>
              <a:t>Only</a:t>
            </a:r>
            <a:r>
              <a:rPr sz="2950" spc="-340" dirty="0">
                <a:latin typeface="Tahoma"/>
                <a:cs typeface="Tahoma"/>
              </a:rPr>
              <a:t> </a:t>
            </a:r>
            <a:r>
              <a:rPr sz="2950" spc="-110" dirty="0">
                <a:latin typeface="Tahoma"/>
                <a:cs typeface="Tahoma"/>
              </a:rPr>
              <a:t>rows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35" dirty="0">
                <a:latin typeface="Tahoma"/>
                <a:cs typeface="Tahoma"/>
              </a:rPr>
              <a:t>in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254" dirty="0">
                <a:latin typeface="Tahoma"/>
                <a:cs typeface="Tahoma"/>
              </a:rPr>
              <a:t>x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75" dirty="0">
                <a:latin typeface="Tahoma"/>
                <a:cs typeface="Tahoma"/>
              </a:rPr>
              <a:t>with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90" dirty="0">
                <a:latin typeface="Tahoma"/>
                <a:cs typeface="Tahoma"/>
              </a:rPr>
              <a:t>matches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35" dirty="0">
                <a:latin typeface="Tahoma"/>
                <a:cs typeface="Tahoma"/>
              </a:rPr>
              <a:t>in</a:t>
            </a:r>
            <a:r>
              <a:rPr sz="2950" spc="-340" dirty="0">
                <a:latin typeface="Tahoma"/>
                <a:cs typeface="Tahoma"/>
              </a:rPr>
              <a:t> </a:t>
            </a:r>
            <a:r>
              <a:rPr sz="2950" spc="-180" dirty="0">
                <a:latin typeface="Tahoma"/>
                <a:cs typeface="Tahoma"/>
              </a:rPr>
              <a:t>y</a:t>
            </a:r>
            <a:endParaRPr sz="2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600" spc="20" dirty="0">
                <a:latin typeface="Courier New"/>
                <a:cs typeface="Courier New"/>
              </a:rPr>
              <a:t>x </a:t>
            </a:r>
            <a:r>
              <a:rPr sz="2600" spc="15" dirty="0">
                <a:latin typeface="Courier New"/>
                <a:cs typeface="Courier New"/>
              </a:rPr>
              <a:t>%&gt;%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inner_join(y)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264323" y="8350297"/>
          <a:ext cx="1129664" cy="1468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245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0BF41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2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1A7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6AE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245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0BF4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2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1A7F9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NA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245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2452"/>
                      </a:solidFill>
                      <a:prstDash val="solid"/>
                    </a:lnB>
                    <a:solidFill>
                      <a:srgbClr val="70BF41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2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1A7F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6AE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245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99834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NA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64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6929497" y="8113754"/>
            <a:ext cx="3644900" cy="107569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950" spc="-50" dirty="0">
                <a:latin typeface="Tahoma"/>
                <a:cs typeface="Tahoma"/>
              </a:rPr>
              <a:t>All</a:t>
            </a:r>
            <a:r>
              <a:rPr sz="2950" spc="-340" dirty="0">
                <a:latin typeface="Tahoma"/>
                <a:cs typeface="Tahoma"/>
              </a:rPr>
              <a:t> </a:t>
            </a:r>
            <a:r>
              <a:rPr sz="2950" spc="-110" dirty="0">
                <a:latin typeface="Tahoma"/>
                <a:cs typeface="Tahoma"/>
              </a:rPr>
              <a:t>rows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100" dirty="0">
                <a:latin typeface="Tahoma"/>
                <a:cs typeface="Tahoma"/>
              </a:rPr>
              <a:t>from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254" dirty="0">
                <a:latin typeface="Tahoma"/>
                <a:cs typeface="Tahoma"/>
              </a:rPr>
              <a:t>x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60" dirty="0">
                <a:latin typeface="Tahoma"/>
                <a:cs typeface="Tahoma"/>
              </a:rPr>
              <a:t>and</a:t>
            </a:r>
            <a:r>
              <a:rPr sz="2950" spc="-340" dirty="0">
                <a:latin typeface="Tahoma"/>
                <a:cs typeface="Tahoma"/>
              </a:rPr>
              <a:t> </a:t>
            </a:r>
            <a:r>
              <a:rPr sz="2950" spc="-180" dirty="0">
                <a:latin typeface="Tahoma"/>
                <a:cs typeface="Tahoma"/>
              </a:rPr>
              <a:t>y</a:t>
            </a:r>
            <a:endParaRPr sz="2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600" spc="20" dirty="0">
                <a:latin typeface="Courier New"/>
                <a:cs typeface="Courier New"/>
              </a:rPr>
              <a:t>x </a:t>
            </a:r>
            <a:r>
              <a:rPr sz="2600" spc="15" dirty="0">
                <a:latin typeface="Courier New"/>
                <a:cs typeface="Courier New"/>
              </a:rPr>
              <a:t>%&gt;%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full_join(y)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13128417" y="3199723"/>
          <a:ext cx="764540" cy="787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245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0BF41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2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1A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245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0BF41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2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1A7F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14384766" y="3118094"/>
            <a:ext cx="3686810" cy="144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5175">
              <a:lnSpc>
                <a:spcPts val="3710"/>
              </a:lnSpc>
              <a:spcBef>
                <a:spcPts val="100"/>
              </a:spcBef>
            </a:pPr>
            <a:r>
              <a:rPr sz="2950" spc="-135" dirty="0">
                <a:latin typeface="Tahoma"/>
                <a:cs typeface="Tahoma"/>
              </a:rPr>
              <a:t>Rows</a:t>
            </a:r>
            <a:r>
              <a:rPr sz="2950" spc="-345" dirty="0">
                <a:latin typeface="Tahoma"/>
                <a:cs typeface="Tahoma"/>
              </a:rPr>
              <a:t> </a:t>
            </a:r>
            <a:r>
              <a:rPr sz="2950" spc="-35" dirty="0">
                <a:latin typeface="Tahoma"/>
                <a:cs typeface="Tahoma"/>
              </a:rPr>
              <a:t>in</a:t>
            </a:r>
            <a:r>
              <a:rPr sz="2950" spc="-345" dirty="0">
                <a:latin typeface="Tahoma"/>
                <a:cs typeface="Tahoma"/>
              </a:rPr>
              <a:t> </a:t>
            </a:r>
            <a:r>
              <a:rPr sz="2950" spc="-254" dirty="0">
                <a:latin typeface="Tahoma"/>
                <a:cs typeface="Tahoma"/>
              </a:rPr>
              <a:t>x</a:t>
            </a:r>
            <a:r>
              <a:rPr sz="2950" spc="-340" dirty="0">
                <a:latin typeface="Tahoma"/>
                <a:cs typeface="Tahoma"/>
              </a:rPr>
              <a:t> </a:t>
            </a:r>
            <a:r>
              <a:rPr sz="2950" spc="-85" dirty="0">
                <a:latin typeface="Tahoma"/>
                <a:cs typeface="Tahoma"/>
              </a:rPr>
              <a:t>that</a:t>
            </a:r>
            <a:r>
              <a:rPr sz="2950" spc="-345" dirty="0">
                <a:latin typeface="Tahoma"/>
                <a:cs typeface="Tahoma"/>
              </a:rPr>
              <a:t> </a:t>
            </a:r>
            <a:r>
              <a:rPr sz="2950" spc="-120" dirty="0">
                <a:latin typeface="Tahoma"/>
                <a:cs typeface="Tahoma"/>
              </a:rPr>
              <a:t>have  </a:t>
            </a:r>
            <a:r>
              <a:rPr sz="2950" spc="-90" dirty="0">
                <a:latin typeface="Tahoma"/>
                <a:cs typeface="Tahoma"/>
              </a:rPr>
              <a:t>matches </a:t>
            </a:r>
            <a:r>
              <a:rPr sz="2950" spc="-35" dirty="0">
                <a:latin typeface="Tahoma"/>
                <a:cs typeface="Tahoma"/>
              </a:rPr>
              <a:t>in</a:t>
            </a:r>
            <a:r>
              <a:rPr sz="2950" spc="-585" dirty="0">
                <a:latin typeface="Tahoma"/>
                <a:cs typeface="Tahoma"/>
              </a:rPr>
              <a:t> </a:t>
            </a:r>
            <a:r>
              <a:rPr sz="2950" spc="-180" dirty="0">
                <a:latin typeface="Tahoma"/>
                <a:cs typeface="Tahoma"/>
              </a:rPr>
              <a:t>y</a:t>
            </a:r>
            <a:endParaRPr sz="2950">
              <a:latin typeface="Tahoma"/>
              <a:cs typeface="Tahoma"/>
            </a:endParaRPr>
          </a:p>
          <a:p>
            <a:pPr marL="53975">
              <a:lnSpc>
                <a:spcPct val="100000"/>
              </a:lnSpc>
              <a:spcBef>
                <a:spcPts val="615"/>
              </a:spcBef>
            </a:pPr>
            <a:r>
              <a:rPr sz="2600" spc="20" dirty="0">
                <a:latin typeface="Courier New"/>
                <a:cs typeface="Courier New"/>
              </a:rPr>
              <a:t>x </a:t>
            </a:r>
            <a:r>
              <a:rPr sz="2600" spc="15" dirty="0">
                <a:latin typeface="Courier New"/>
                <a:cs typeface="Courier New"/>
              </a:rPr>
              <a:t>%&gt;%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semi_join(y)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128417" y="5262591"/>
            <a:ext cx="387985" cy="381635"/>
          </a:xfrm>
          <a:custGeom>
            <a:avLst/>
            <a:gdLst/>
            <a:ahLst/>
            <a:cxnLst/>
            <a:rect l="l" t="t" r="r" b="b"/>
            <a:pathLst>
              <a:path w="387984" h="381635">
                <a:moveTo>
                  <a:pt x="0" y="381236"/>
                </a:moveTo>
                <a:lnTo>
                  <a:pt x="387419" y="381236"/>
                </a:lnTo>
                <a:lnTo>
                  <a:pt x="387419" y="0"/>
                </a:lnTo>
                <a:lnTo>
                  <a:pt x="0" y="0"/>
                </a:lnTo>
                <a:lnTo>
                  <a:pt x="0" y="381236"/>
                </a:lnTo>
                <a:close/>
              </a:path>
            </a:pathLst>
          </a:custGeom>
          <a:solidFill>
            <a:srgbClr val="70BF41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515840" y="5262591"/>
            <a:ext cx="387985" cy="381635"/>
          </a:xfrm>
          <a:custGeom>
            <a:avLst/>
            <a:gdLst/>
            <a:ahLst/>
            <a:cxnLst/>
            <a:rect l="l" t="t" r="r" b="b"/>
            <a:pathLst>
              <a:path w="387984" h="381635">
                <a:moveTo>
                  <a:pt x="0" y="381236"/>
                </a:moveTo>
                <a:lnTo>
                  <a:pt x="387419" y="381236"/>
                </a:lnTo>
                <a:lnTo>
                  <a:pt x="387419" y="0"/>
                </a:lnTo>
                <a:lnTo>
                  <a:pt x="0" y="0"/>
                </a:lnTo>
                <a:lnTo>
                  <a:pt x="0" y="381236"/>
                </a:lnTo>
                <a:close/>
              </a:path>
            </a:pathLst>
          </a:custGeom>
          <a:solidFill>
            <a:srgbClr val="51A7F9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515837" y="5257356"/>
            <a:ext cx="0" cy="391795"/>
          </a:xfrm>
          <a:custGeom>
            <a:avLst/>
            <a:gdLst/>
            <a:ahLst/>
            <a:cxnLst/>
            <a:rect l="l" t="t" r="r" b="b"/>
            <a:pathLst>
              <a:path h="391795">
                <a:moveTo>
                  <a:pt x="0" y="0"/>
                </a:moveTo>
                <a:lnTo>
                  <a:pt x="0" y="391707"/>
                </a:lnTo>
              </a:path>
            </a:pathLst>
          </a:custGeom>
          <a:ln w="10470">
            <a:solidFill>
              <a:srgbClr val="00245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128417" y="5257356"/>
            <a:ext cx="0" cy="391795"/>
          </a:xfrm>
          <a:custGeom>
            <a:avLst/>
            <a:gdLst/>
            <a:ahLst/>
            <a:cxnLst/>
            <a:rect l="l" t="t" r="r" b="b"/>
            <a:pathLst>
              <a:path h="391795">
                <a:moveTo>
                  <a:pt x="0" y="0"/>
                </a:moveTo>
                <a:lnTo>
                  <a:pt x="0" y="391707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903255" y="5257356"/>
            <a:ext cx="0" cy="391795"/>
          </a:xfrm>
          <a:custGeom>
            <a:avLst/>
            <a:gdLst/>
            <a:ahLst/>
            <a:cxnLst/>
            <a:rect l="l" t="t" r="r" b="b"/>
            <a:pathLst>
              <a:path h="391795">
                <a:moveTo>
                  <a:pt x="0" y="0"/>
                </a:moveTo>
                <a:lnTo>
                  <a:pt x="0" y="391707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123181" y="5262591"/>
            <a:ext cx="785495" cy="0"/>
          </a:xfrm>
          <a:custGeom>
            <a:avLst/>
            <a:gdLst/>
            <a:ahLst/>
            <a:cxnLst/>
            <a:rect l="l" t="t" r="r" b="b"/>
            <a:pathLst>
              <a:path w="785494">
                <a:moveTo>
                  <a:pt x="0" y="0"/>
                </a:moveTo>
                <a:lnTo>
                  <a:pt x="785309" y="0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123181" y="5643827"/>
            <a:ext cx="785495" cy="0"/>
          </a:xfrm>
          <a:custGeom>
            <a:avLst/>
            <a:gdLst/>
            <a:ahLst/>
            <a:cxnLst/>
            <a:rect l="l" t="t" r="r" b="b"/>
            <a:pathLst>
              <a:path w="785494">
                <a:moveTo>
                  <a:pt x="0" y="0"/>
                </a:moveTo>
                <a:lnTo>
                  <a:pt x="785309" y="0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4447592" y="5034266"/>
            <a:ext cx="380936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710"/>
              </a:lnSpc>
              <a:spcBef>
                <a:spcPts val="100"/>
              </a:spcBef>
            </a:pPr>
            <a:r>
              <a:rPr sz="2950" spc="-135" dirty="0">
                <a:latin typeface="Tahoma"/>
                <a:cs typeface="Tahoma"/>
              </a:rPr>
              <a:t>Rows</a:t>
            </a:r>
            <a:r>
              <a:rPr sz="2950" spc="-340" dirty="0">
                <a:latin typeface="Tahoma"/>
                <a:cs typeface="Tahoma"/>
              </a:rPr>
              <a:t> </a:t>
            </a:r>
            <a:r>
              <a:rPr sz="2950" spc="-35" dirty="0">
                <a:latin typeface="Tahoma"/>
                <a:cs typeface="Tahoma"/>
              </a:rPr>
              <a:t>in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254" dirty="0">
                <a:latin typeface="Tahoma"/>
                <a:cs typeface="Tahoma"/>
              </a:rPr>
              <a:t>x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85" dirty="0">
                <a:latin typeface="Tahoma"/>
                <a:cs typeface="Tahoma"/>
              </a:rPr>
              <a:t>that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30" dirty="0">
                <a:latin typeface="Tahoma"/>
                <a:cs typeface="Tahoma"/>
              </a:rPr>
              <a:t>don't</a:t>
            </a:r>
            <a:r>
              <a:rPr sz="2950" spc="-340" dirty="0">
                <a:latin typeface="Tahoma"/>
                <a:cs typeface="Tahoma"/>
              </a:rPr>
              <a:t> </a:t>
            </a:r>
            <a:r>
              <a:rPr sz="2950" spc="-120" dirty="0">
                <a:latin typeface="Tahoma"/>
                <a:cs typeface="Tahoma"/>
              </a:rPr>
              <a:t>have  </a:t>
            </a:r>
            <a:r>
              <a:rPr sz="2950" spc="-90" dirty="0">
                <a:latin typeface="Tahoma"/>
                <a:cs typeface="Tahoma"/>
              </a:rPr>
              <a:t>matches </a:t>
            </a:r>
            <a:r>
              <a:rPr sz="2950" spc="-35" dirty="0">
                <a:latin typeface="Tahoma"/>
                <a:cs typeface="Tahoma"/>
              </a:rPr>
              <a:t>in</a:t>
            </a:r>
            <a:r>
              <a:rPr sz="2950" spc="-580" dirty="0">
                <a:latin typeface="Tahoma"/>
                <a:cs typeface="Tahoma"/>
              </a:rPr>
              <a:t> </a:t>
            </a:r>
            <a:r>
              <a:rPr sz="2950" spc="-180" dirty="0">
                <a:latin typeface="Tahoma"/>
                <a:cs typeface="Tahoma"/>
              </a:rPr>
              <a:t>y</a:t>
            </a:r>
            <a:endParaRPr sz="2950">
              <a:latin typeface="Tahoma"/>
              <a:cs typeface="Tahoma"/>
            </a:endParaRPr>
          </a:p>
          <a:p>
            <a:pPr marL="43815">
              <a:lnSpc>
                <a:spcPct val="100000"/>
              </a:lnSpc>
              <a:spcBef>
                <a:spcPts val="1025"/>
              </a:spcBef>
            </a:pPr>
            <a:r>
              <a:rPr sz="2600" spc="20" dirty="0">
                <a:latin typeface="Courier New"/>
                <a:cs typeface="Courier New"/>
              </a:rPr>
              <a:t>x </a:t>
            </a:r>
            <a:r>
              <a:rPr sz="2600" spc="15" dirty="0">
                <a:latin typeface="Courier New"/>
                <a:cs typeface="Courier New"/>
              </a:rPr>
              <a:t>%&gt;%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anti_join(y)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44363" y="10812101"/>
            <a:ext cx="277622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 </a:t>
            </a: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 Charlotte</a:t>
            </a:r>
            <a:r>
              <a:rPr sz="2050" u="heavy" spc="-28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Wickham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29679" y="2437486"/>
            <a:ext cx="2505710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180"/>
              </a:lnSpc>
              <a:spcBef>
                <a:spcPts val="100"/>
              </a:spcBef>
            </a:pPr>
            <a:r>
              <a:rPr sz="4950" spc="-275" dirty="0">
                <a:latin typeface="Tahoma"/>
                <a:cs typeface="Tahoma"/>
              </a:rPr>
              <a:t>Two</a:t>
            </a:r>
            <a:r>
              <a:rPr sz="4950" spc="-655" dirty="0">
                <a:latin typeface="Tahoma"/>
                <a:cs typeface="Tahoma"/>
              </a:rPr>
              <a:t> </a:t>
            </a:r>
            <a:r>
              <a:rPr sz="4950" spc="-125" dirty="0">
                <a:latin typeface="Tahoma"/>
                <a:cs typeface="Tahoma"/>
              </a:rPr>
              <a:t>table  </a:t>
            </a:r>
            <a:r>
              <a:rPr sz="4950" spc="-204" dirty="0">
                <a:latin typeface="Tahoma"/>
                <a:cs typeface="Tahoma"/>
              </a:rPr>
              <a:t>verbs</a:t>
            </a:r>
            <a:endParaRPr sz="4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8940" y="4688727"/>
            <a:ext cx="4046220" cy="1797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600" spc="475" dirty="0">
                <a:solidFill>
                  <a:srgbClr val="F3F4F8"/>
                </a:solidFill>
                <a:latin typeface="Arial Narrow"/>
                <a:cs typeface="Arial Narrow"/>
              </a:rPr>
              <a:t>fil</a:t>
            </a:r>
            <a:r>
              <a:rPr sz="11600" spc="840" dirty="0">
                <a:solidFill>
                  <a:srgbClr val="F3F4F8"/>
                </a:solidFill>
                <a:latin typeface="Arial Narrow"/>
                <a:cs typeface="Arial Narrow"/>
              </a:rPr>
              <a:t>t</a:t>
            </a:r>
            <a:r>
              <a:rPr sz="11600" spc="610" dirty="0">
                <a:solidFill>
                  <a:srgbClr val="F3F4F8"/>
                </a:solidFill>
                <a:latin typeface="Arial Narrow"/>
                <a:cs typeface="Arial Narrow"/>
              </a:rPr>
              <a:t>er()</a:t>
            </a:r>
            <a:endParaRPr sz="1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076" y="940150"/>
            <a:ext cx="271272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75" dirty="0">
                <a:solidFill>
                  <a:srgbClr val="000000"/>
                </a:solidFill>
                <a:latin typeface="Calibri"/>
                <a:cs typeface="Calibri"/>
              </a:rPr>
              <a:t>fil</a:t>
            </a:r>
            <a:r>
              <a:rPr b="0" spc="-10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er()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21" y="10803724"/>
            <a:ext cx="547878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3383" y="3802195"/>
            <a:ext cx="14544040" cy="1333500"/>
          </a:xfrm>
          <a:custGeom>
            <a:avLst/>
            <a:gdLst/>
            <a:ahLst/>
            <a:cxnLst/>
            <a:rect l="l" t="t" r="r" b="b"/>
            <a:pathLst>
              <a:path w="14544040" h="1333500">
                <a:moveTo>
                  <a:pt x="0" y="0"/>
                </a:moveTo>
                <a:lnTo>
                  <a:pt x="14543735" y="0"/>
                </a:lnTo>
                <a:lnTo>
                  <a:pt x="14543735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3383" y="3802195"/>
            <a:ext cx="14544040" cy="1333500"/>
          </a:xfrm>
          <a:custGeom>
            <a:avLst/>
            <a:gdLst/>
            <a:ahLst/>
            <a:cxnLst/>
            <a:rect l="l" t="t" r="r" b="b"/>
            <a:pathLst>
              <a:path w="14544040" h="1333500">
                <a:moveTo>
                  <a:pt x="0" y="0"/>
                </a:moveTo>
                <a:lnTo>
                  <a:pt x="14543735" y="0"/>
                </a:lnTo>
                <a:lnTo>
                  <a:pt x="14543735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7710" y="2835381"/>
            <a:ext cx="9488170" cy="192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245" dirty="0">
                <a:latin typeface="Tahoma"/>
                <a:cs typeface="Tahoma"/>
              </a:rPr>
              <a:t>Extract</a:t>
            </a:r>
            <a:r>
              <a:rPr sz="4950" spc="-570" dirty="0">
                <a:latin typeface="Tahoma"/>
                <a:cs typeface="Tahoma"/>
              </a:rPr>
              <a:t> </a:t>
            </a:r>
            <a:r>
              <a:rPr sz="4950" spc="-200" dirty="0">
                <a:latin typeface="Tahoma"/>
                <a:cs typeface="Tahoma"/>
              </a:rPr>
              <a:t>rows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50" dirty="0">
                <a:latin typeface="Tahoma"/>
                <a:cs typeface="Tahoma"/>
              </a:rPr>
              <a:t>that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85" dirty="0">
                <a:latin typeface="Tahoma"/>
                <a:cs typeface="Tahoma"/>
              </a:rPr>
              <a:t>meet</a:t>
            </a:r>
            <a:r>
              <a:rPr sz="4950" spc="-570" dirty="0">
                <a:latin typeface="Tahoma"/>
                <a:cs typeface="Tahoma"/>
              </a:rPr>
              <a:t> </a:t>
            </a:r>
            <a:r>
              <a:rPr sz="4950" spc="-85" dirty="0">
                <a:latin typeface="Tahoma"/>
                <a:cs typeface="Tahoma"/>
              </a:rPr>
              <a:t>logical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65" dirty="0">
                <a:latin typeface="Tahoma"/>
                <a:cs typeface="Tahoma"/>
              </a:rPr>
              <a:t>criteria.</a:t>
            </a:r>
            <a:endParaRPr sz="4950">
              <a:latin typeface="Tahoma"/>
              <a:cs typeface="Tahoma"/>
            </a:endParaRPr>
          </a:p>
          <a:p>
            <a:pPr marL="316230">
              <a:lnSpc>
                <a:spcPct val="100000"/>
              </a:lnSpc>
              <a:spcBef>
                <a:spcPts val="4395"/>
              </a:spcBef>
            </a:pPr>
            <a:r>
              <a:rPr sz="3850" spc="10" dirty="0">
                <a:latin typeface="Courier New"/>
                <a:cs typeface="Courier New"/>
              </a:rPr>
              <a:t>filter(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.data, ...</a:t>
            </a:r>
            <a:r>
              <a:rPr sz="3850" spc="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61019" y="4962075"/>
            <a:ext cx="5965190" cy="3684270"/>
          </a:xfrm>
          <a:custGeom>
            <a:avLst/>
            <a:gdLst/>
            <a:ahLst/>
            <a:cxnLst/>
            <a:rect l="l" t="t" r="r" b="b"/>
            <a:pathLst>
              <a:path w="5965190" h="3684270">
                <a:moveTo>
                  <a:pt x="5608466" y="1066067"/>
                </a:moveTo>
                <a:lnTo>
                  <a:pt x="356336" y="1066067"/>
                </a:lnTo>
                <a:lnTo>
                  <a:pt x="307985" y="1069320"/>
                </a:lnTo>
                <a:lnTo>
                  <a:pt x="261610" y="1078796"/>
                </a:lnTo>
                <a:lnTo>
                  <a:pt x="217636" y="1094070"/>
                </a:lnTo>
                <a:lnTo>
                  <a:pt x="176489" y="1114718"/>
                </a:lnTo>
                <a:lnTo>
                  <a:pt x="138592" y="1140316"/>
                </a:lnTo>
                <a:lnTo>
                  <a:pt x="104370" y="1170438"/>
                </a:lnTo>
                <a:lnTo>
                  <a:pt x="74248" y="1204659"/>
                </a:lnTo>
                <a:lnTo>
                  <a:pt x="48651" y="1242556"/>
                </a:lnTo>
                <a:lnTo>
                  <a:pt x="28003" y="1283704"/>
                </a:lnTo>
                <a:lnTo>
                  <a:pt x="12729" y="1327678"/>
                </a:lnTo>
                <a:lnTo>
                  <a:pt x="3253" y="1374053"/>
                </a:lnTo>
                <a:lnTo>
                  <a:pt x="0" y="1422404"/>
                </a:lnTo>
                <a:lnTo>
                  <a:pt x="0" y="3327451"/>
                </a:lnTo>
                <a:lnTo>
                  <a:pt x="3253" y="3375803"/>
                </a:lnTo>
                <a:lnTo>
                  <a:pt x="12729" y="3422178"/>
                </a:lnTo>
                <a:lnTo>
                  <a:pt x="28003" y="3466151"/>
                </a:lnTo>
                <a:lnTo>
                  <a:pt x="48651" y="3507299"/>
                </a:lnTo>
                <a:lnTo>
                  <a:pt x="74248" y="3545196"/>
                </a:lnTo>
                <a:lnTo>
                  <a:pt x="104370" y="3579417"/>
                </a:lnTo>
                <a:lnTo>
                  <a:pt x="138592" y="3609539"/>
                </a:lnTo>
                <a:lnTo>
                  <a:pt x="176489" y="3635136"/>
                </a:lnTo>
                <a:lnTo>
                  <a:pt x="217636" y="3655784"/>
                </a:lnTo>
                <a:lnTo>
                  <a:pt x="261610" y="3671059"/>
                </a:lnTo>
                <a:lnTo>
                  <a:pt x="307985" y="3680535"/>
                </a:lnTo>
                <a:lnTo>
                  <a:pt x="356336" y="3683788"/>
                </a:lnTo>
                <a:lnTo>
                  <a:pt x="5608466" y="3683788"/>
                </a:lnTo>
                <a:lnTo>
                  <a:pt x="5656819" y="3680535"/>
                </a:lnTo>
                <a:lnTo>
                  <a:pt x="5703195" y="3671059"/>
                </a:lnTo>
                <a:lnTo>
                  <a:pt x="5747169" y="3655784"/>
                </a:lnTo>
                <a:lnTo>
                  <a:pt x="5788316" y="3635136"/>
                </a:lnTo>
                <a:lnTo>
                  <a:pt x="5826213" y="3609539"/>
                </a:lnTo>
                <a:lnTo>
                  <a:pt x="5860434" y="3579417"/>
                </a:lnTo>
                <a:lnTo>
                  <a:pt x="5890555" y="3545196"/>
                </a:lnTo>
                <a:lnTo>
                  <a:pt x="5916151" y="3507299"/>
                </a:lnTo>
                <a:lnTo>
                  <a:pt x="5936799" y="3466151"/>
                </a:lnTo>
                <a:lnTo>
                  <a:pt x="5952073" y="3422178"/>
                </a:lnTo>
                <a:lnTo>
                  <a:pt x="5961548" y="3375803"/>
                </a:lnTo>
                <a:lnTo>
                  <a:pt x="5964801" y="3327451"/>
                </a:lnTo>
                <a:lnTo>
                  <a:pt x="5964801" y="1422404"/>
                </a:lnTo>
                <a:lnTo>
                  <a:pt x="5961548" y="1374053"/>
                </a:lnTo>
                <a:lnTo>
                  <a:pt x="5952072" y="1327678"/>
                </a:lnTo>
                <a:lnTo>
                  <a:pt x="5936797" y="1283704"/>
                </a:lnTo>
                <a:lnTo>
                  <a:pt x="5916149" y="1242556"/>
                </a:lnTo>
                <a:lnTo>
                  <a:pt x="5890552" y="1204659"/>
                </a:lnTo>
                <a:lnTo>
                  <a:pt x="5860430" y="1170438"/>
                </a:lnTo>
                <a:lnTo>
                  <a:pt x="5826208" y="1140316"/>
                </a:lnTo>
                <a:lnTo>
                  <a:pt x="5788312" y="1114718"/>
                </a:lnTo>
                <a:lnTo>
                  <a:pt x="5747164" y="1094070"/>
                </a:lnTo>
                <a:lnTo>
                  <a:pt x="5703191" y="1078796"/>
                </a:lnTo>
                <a:lnTo>
                  <a:pt x="5656817" y="1069320"/>
                </a:lnTo>
                <a:lnTo>
                  <a:pt x="5608466" y="1066067"/>
                </a:lnTo>
                <a:close/>
              </a:path>
              <a:path w="5965190" h="3684270">
                <a:moveTo>
                  <a:pt x="708093" y="0"/>
                </a:moveTo>
                <a:lnTo>
                  <a:pt x="603384" y="1066067"/>
                </a:lnTo>
                <a:lnTo>
                  <a:pt x="812802" y="1066067"/>
                </a:lnTo>
                <a:lnTo>
                  <a:pt x="708093" y="0"/>
                </a:lnTo>
                <a:close/>
              </a:path>
            </a:pathLst>
          </a:custGeom>
          <a:solidFill>
            <a:srgbClr val="A0C2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60413" y="6447836"/>
            <a:ext cx="5356225" cy="17259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065" marR="5080" indent="6350" algn="ctr">
              <a:lnSpc>
                <a:spcPts val="4370"/>
              </a:lnSpc>
              <a:spcBef>
                <a:spcPts val="480"/>
              </a:spcBef>
            </a:pPr>
            <a:r>
              <a:rPr sz="3850" b="1" spc="-10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3850" b="1" spc="-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7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3850" b="1" spc="-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9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3850" b="1" spc="-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35" dirty="0">
                <a:solidFill>
                  <a:srgbClr val="FFFFFF"/>
                </a:solidFill>
                <a:latin typeface="Trebuchet MS"/>
                <a:cs typeface="Trebuchet MS"/>
              </a:rPr>
              <a:t>logical</a:t>
            </a:r>
            <a:r>
              <a:rPr sz="3850" b="1" spc="-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75" dirty="0">
                <a:solidFill>
                  <a:srgbClr val="FFFFFF"/>
                </a:solidFill>
                <a:latin typeface="Trebuchet MS"/>
                <a:cs typeface="Trebuchet MS"/>
              </a:rPr>
              <a:t>tests  </a:t>
            </a:r>
            <a:r>
              <a:rPr sz="3850" spc="15" dirty="0">
                <a:solidFill>
                  <a:srgbClr val="FFFFFF"/>
                </a:solidFill>
                <a:latin typeface="Calibri"/>
                <a:cs typeface="Calibri"/>
              </a:rPr>
              <a:t>(filter </a:t>
            </a:r>
            <a:r>
              <a:rPr sz="3850" spc="35" dirty="0">
                <a:solidFill>
                  <a:srgbClr val="FFFFFF"/>
                </a:solidFill>
                <a:latin typeface="Calibri"/>
                <a:cs typeface="Calibri"/>
              </a:rPr>
              <a:t>returns </a:t>
            </a:r>
            <a:r>
              <a:rPr sz="3850" spc="70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3850" spc="10" dirty="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sz="3850" spc="-5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50" spc="-5" dirty="0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sz="3850" spc="80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3850" spc="3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850" spc="5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3850" spc="9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850" spc="-5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50" spc="100" dirty="0">
                <a:solidFill>
                  <a:srgbClr val="FFFFFF"/>
                </a:solidFill>
                <a:latin typeface="Calibri"/>
                <a:cs typeface="Calibri"/>
              </a:rPr>
              <a:t>TRUE)</a:t>
            </a:r>
            <a:endParaRPr sz="38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08148" y="4805666"/>
            <a:ext cx="3455670" cy="3840479"/>
          </a:xfrm>
          <a:custGeom>
            <a:avLst/>
            <a:gdLst/>
            <a:ahLst/>
            <a:cxnLst/>
            <a:rect l="l" t="t" r="r" b="b"/>
            <a:pathLst>
              <a:path w="3455670" h="3840479">
                <a:moveTo>
                  <a:pt x="3159917" y="0"/>
                </a:moveTo>
                <a:lnTo>
                  <a:pt x="3007761" y="1222475"/>
                </a:lnTo>
                <a:lnTo>
                  <a:pt x="356337" y="1222475"/>
                </a:lnTo>
                <a:lnTo>
                  <a:pt x="307986" y="1225728"/>
                </a:lnTo>
                <a:lnTo>
                  <a:pt x="261611" y="1235205"/>
                </a:lnTo>
                <a:lnTo>
                  <a:pt x="217637" y="1250479"/>
                </a:lnTo>
                <a:lnTo>
                  <a:pt x="176489" y="1271127"/>
                </a:lnTo>
                <a:lnTo>
                  <a:pt x="138592" y="1296725"/>
                </a:lnTo>
                <a:lnTo>
                  <a:pt x="104371" y="1326847"/>
                </a:lnTo>
                <a:lnTo>
                  <a:pt x="74249" y="1361068"/>
                </a:lnTo>
                <a:lnTo>
                  <a:pt x="48651" y="1398965"/>
                </a:lnTo>
                <a:lnTo>
                  <a:pt x="28003" y="1440113"/>
                </a:lnTo>
                <a:lnTo>
                  <a:pt x="12729" y="1484087"/>
                </a:lnTo>
                <a:lnTo>
                  <a:pt x="3253" y="1530462"/>
                </a:lnTo>
                <a:lnTo>
                  <a:pt x="0" y="1578813"/>
                </a:lnTo>
                <a:lnTo>
                  <a:pt x="0" y="3483860"/>
                </a:lnTo>
                <a:lnTo>
                  <a:pt x="3253" y="3532212"/>
                </a:lnTo>
                <a:lnTo>
                  <a:pt x="12729" y="3578586"/>
                </a:lnTo>
                <a:lnTo>
                  <a:pt x="28003" y="3622560"/>
                </a:lnTo>
                <a:lnTo>
                  <a:pt x="48651" y="3663708"/>
                </a:lnTo>
                <a:lnTo>
                  <a:pt x="74249" y="3701604"/>
                </a:lnTo>
                <a:lnTo>
                  <a:pt x="104371" y="3735826"/>
                </a:lnTo>
                <a:lnTo>
                  <a:pt x="138592" y="3765948"/>
                </a:lnTo>
                <a:lnTo>
                  <a:pt x="176489" y="3791545"/>
                </a:lnTo>
                <a:lnTo>
                  <a:pt x="217637" y="3812193"/>
                </a:lnTo>
                <a:lnTo>
                  <a:pt x="261611" y="3827468"/>
                </a:lnTo>
                <a:lnTo>
                  <a:pt x="307986" y="3836944"/>
                </a:lnTo>
                <a:lnTo>
                  <a:pt x="356337" y="3840197"/>
                </a:lnTo>
                <a:lnTo>
                  <a:pt x="3099055" y="3840197"/>
                </a:lnTo>
                <a:lnTo>
                  <a:pt x="3147407" y="3836944"/>
                </a:lnTo>
                <a:lnTo>
                  <a:pt x="3193781" y="3827468"/>
                </a:lnTo>
                <a:lnTo>
                  <a:pt x="3237755" y="3812193"/>
                </a:lnTo>
                <a:lnTo>
                  <a:pt x="3278902" y="3791545"/>
                </a:lnTo>
                <a:lnTo>
                  <a:pt x="3316799" y="3765948"/>
                </a:lnTo>
                <a:lnTo>
                  <a:pt x="3351021" y="3735826"/>
                </a:lnTo>
                <a:lnTo>
                  <a:pt x="3381143" y="3701604"/>
                </a:lnTo>
                <a:lnTo>
                  <a:pt x="3406740" y="3663708"/>
                </a:lnTo>
                <a:lnTo>
                  <a:pt x="3427388" y="3622560"/>
                </a:lnTo>
                <a:lnTo>
                  <a:pt x="3442663" y="3578586"/>
                </a:lnTo>
                <a:lnTo>
                  <a:pt x="3452139" y="3532212"/>
                </a:lnTo>
                <a:lnTo>
                  <a:pt x="3455392" y="3483860"/>
                </a:lnTo>
                <a:lnTo>
                  <a:pt x="3455392" y="1578813"/>
                </a:lnTo>
                <a:lnTo>
                  <a:pt x="3451797" y="1528192"/>
                </a:lnTo>
                <a:lnTo>
                  <a:pt x="3441345" y="1479845"/>
                </a:lnTo>
                <a:lnTo>
                  <a:pt x="3424536" y="1434239"/>
                </a:lnTo>
                <a:lnTo>
                  <a:pt x="3401869" y="1391843"/>
                </a:lnTo>
                <a:lnTo>
                  <a:pt x="3373845" y="1353125"/>
                </a:lnTo>
                <a:lnTo>
                  <a:pt x="3340962" y="1318553"/>
                </a:lnTo>
                <a:lnTo>
                  <a:pt x="3303721" y="1288596"/>
                </a:lnTo>
                <a:lnTo>
                  <a:pt x="3262621" y="1263722"/>
                </a:lnTo>
                <a:lnTo>
                  <a:pt x="3218161" y="1244399"/>
                </a:lnTo>
                <a:lnTo>
                  <a:pt x="3159917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69953" y="6730550"/>
            <a:ext cx="2931795" cy="11709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79095" marR="5080" indent="-367030">
              <a:lnSpc>
                <a:spcPts val="4370"/>
              </a:lnSpc>
              <a:spcBef>
                <a:spcPts val="480"/>
              </a:spcBef>
            </a:pPr>
            <a:r>
              <a:rPr sz="3850" b="1" spc="-6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3850" b="1" spc="-105" dirty="0">
                <a:solidFill>
                  <a:srgbClr val="FFFFFF"/>
                </a:solidFill>
                <a:latin typeface="Trebuchet MS"/>
                <a:cs typeface="Trebuchet MS"/>
              </a:rPr>
              <a:t>frame</a:t>
            </a:r>
            <a:r>
              <a:rPr sz="3850" b="1" spc="-7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75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3850" b="1" spc="-60" dirty="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endParaRPr sz="3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21" y="10803724"/>
            <a:ext cx="183007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20" dirty="0">
                <a:solidFill>
                  <a:srgbClr val="78AAD6"/>
                </a:solidFill>
                <a:latin typeface="Calibri"/>
                <a:cs typeface="Calibri"/>
              </a:rPr>
              <a:t>Adapted </a:t>
            </a:r>
            <a:r>
              <a:rPr sz="2050" spc="10" dirty="0">
                <a:solidFill>
                  <a:srgbClr val="78AAD6"/>
                </a:solidFill>
                <a:latin typeface="Calibri"/>
                <a:cs typeface="Calibri"/>
              </a:rPr>
              <a:t>from</a:t>
            </a:r>
            <a:r>
              <a:rPr sz="2050" spc="-195" dirty="0">
                <a:solidFill>
                  <a:srgbClr val="78AAD6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78AAD6"/>
                </a:solidFill>
                <a:latin typeface="Calibri"/>
                <a:cs typeface="Calibri"/>
              </a:rPr>
              <a:t>'M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0255" y="10824801"/>
            <a:ext cx="24174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050" spc="10" dirty="0">
                <a:solidFill>
                  <a:srgbClr val="78AAD6"/>
                </a:solidFill>
                <a:latin typeface="Calibri"/>
                <a:cs typeface="Calibri"/>
              </a:rPr>
              <a:t>aster </a:t>
            </a:r>
            <a:r>
              <a:rPr sz="2050" spc="15" dirty="0">
                <a:solidFill>
                  <a:srgbClr val="78AAD6"/>
                </a:solidFill>
                <a:latin typeface="Calibri"/>
                <a:cs typeface="Calibri"/>
              </a:rPr>
              <a:t>the </a:t>
            </a:r>
            <a:r>
              <a:rPr sz="2050" spc="25" dirty="0">
                <a:solidFill>
                  <a:srgbClr val="78AAD6"/>
                </a:solidFill>
                <a:latin typeface="Calibri"/>
                <a:cs typeface="Calibri"/>
              </a:rPr>
              <a:t>tidyverse'</a:t>
            </a:r>
            <a:r>
              <a:rPr sz="2050" spc="-225" dirty="0">
                <a:solidFill>
                  <a:srgbClr val="78AAD6"/>
                </a:solidFill>
                <a:latin typeface="Calibri"/>
                <a:cs typeface="Calibri"/>
              </a:rPr>
              <a:t> </a:t>
            </a:r>
            <a:r>
              <a:rPr sz="2050" spc="50" dirty="0">
                <a:solidFill>
                  <a:srgbClr val="78AAD6"/>
                </a:solidFill>
                <a:latin typeface="Calibri"/>
                <a:cs typeface="Calibri"/>
              </a:rPr>
              <a:t>CC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9551" y="10824801"/>
            <a:ext cx="11798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050" spc="40" dirty="0">
                <a:solidFill>
                  <a:srgbClr val="78AAD6"/>
                </a:solidFill>
                <a:latin typeface="Calibri"/>
                <a:cs typeface="Calibri"/>
              </a:rPr>
              <a:t>by</a:t>
            </a:r>
            <a:r>
              <a:rPr sz="2050" spc="-130" dirty="0">
                <a:solidFill>
                  <a:srgbClr val="78AAD6"/>
                </a:solidFill>
                <a:latin typeface="Calibri"/>
                <a:cs typeface="Calibri"/>
              </a:rPr>
              <a:t> </a:t>
            </a:r>
            <a:r>
              <a:rPr sz="2050" spc="45" dirty="0">
                <a:solidFill>
                  <a:srgbClr val="78AAD6"/>
                </a:solid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335" y="11094533"/>
            <a:ext cx="1858645" cy="0"/>
          </a:xfrm>
          <a:custGeom>
            <a:avLst/>
            <a:gdLst/>
            <a:ahLst/>
            <a:cxnLst/>
            <a:rect l="l" t="t" r="r" b="b"/>
            <a:pathLst>
              <a:path w="1858645">
                <a:moveTo>
                  <a:pt x="0" y="0"/>
                </a:moveTo>
                <a:lnTo>
                  <a:pt x="1858132" y="0"/>
                </a:lnTo>
              </a:path>
            </a:pathLst>
          </a:custGeom>
          <a:ln w="13088">
            <a:solidFill>
              <a:srgbClr val="78A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89468" y="6209234"/>
          <a:ext cx="7252335" cy="5078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9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continent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20" dirty="0">
                          <a:latin typeface="Calibri"/>
                          <a:cs typeface="Calibri"/>
                        </a:rPr>
                        <a:t>Afghanistan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Asia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15" dirty="0">
                          <a:latin typeface="Calibri"/>
                          <a:cs typeface="Calibri"/>
                        </a:rPr>
                        <a:t>...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15" dirty="0">
                          <a:latin typeface="Calibri"/>
                          <a:cs typeface="Calibri"/>
                        </a:rPr>
                        <a:t>...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15" dirty="0">
                          <a:latin typeface="Calibri"/>
                          <a:cs typeface="Calibri"/>
                        </a:rPr>
                        <a:t>...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40" dirty="0">
                          <a:latin typeface="Calibri"/>
                          <a:cs typeface="Calibri"/>
                        </a:rPr>
                        <a:t>Netherlands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45" dirty="0">
                          <a:latin typeface="Calibri"/>
                          <a:cs typeface="Calibri"/>
                        </a:rPr>
                        <a:t>Europe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2007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33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300" spc="70" dirty="0">
                          <a:latin typeface="Calibri"/>
                          <a:cs typeface="Calibri"/>
                        </a:rPr>
                        <a:t>Zealand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35" dirty="0">
                          <a:latin typeface="Calibri"/>
                          <a:cs typeface="Calibri"/>
                        </a:rPr>
                        <a:t>Oceania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33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300" spc="70" dirty="0">
                          <a:latin typeface="Calibri"/>
                          <a:cs typeface="Calibri"/>
                        </a:rPr>
                        <a:t>Zealand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35" dirty="0">
                          <a:latin typeface="Calibri"/>
                          <a:cs typeface="Calibri"/>
                        </a:rPr>
                        <a:t>Oceania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165183" y="5515927"/>
            <a:ext cx="241681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75" dirty="0">
                <a:solidFill>
                  <a:srgbClr val="A6AAA9"/>
                </a:solidFill>
                <a:latin typeface="Calibri"/>
                <a:cs typeface="Calibri"/>
              </a:rPr>
              <a:t>g</a:t>
            </a:r>
            <a:r>
              <a:rPr sz="4100" spc="85" dirty="0">
                <a:solidFill>
                  <a:srgbClr val="A6AAA9"/>
                </a:solidFill>
                <a:latin typeface="Calibri"/>
                <a:cs typeface="Calibri"/>
              </a:rPr>
              <a:t>apminder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28342" y="7297481"/>
            <a:ext cx="1383030" cy="997585"/>
          </a:xfrm>
          <a:custGeom>
            <a:avLst/>
            <a:gdLst/>
            <a:ahLst/>
            <a:cxnLst/>
            <a:rect l="l" t="t" r="r" b="b"/>
            <a:pathLst>
              <a:path w="1383029" h="997584">
                <a:moveTo>
                  <a:pt x="794788" y="0"/>
                </a:moveTo>
                <a:lnTo>
                  <a:pt x="794788" y="349619"/>
                </a:lnTo>
                <a:lnTo>
                  <a:pt x="0" y="349619"/>
                </a:lnTo>
                <a:lnTo>
                  <a:pt x="0" y="647421"/>
                </a:lnTo>
                <a:lnTo>
                  <a:pt x="794788" y="647421"/>
                </a:lnTo>
                <a:lnTo>
                  <a:pt x="794788" y="997040"/>
                </a:lnTo>
                <a:lnTo>
                  <a:pt x="1382485" y="498519"/>
                </a:lnTo>
                <a:lnTo>
                  <a:pt x="794788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502297" y="6188293"/>
          <a:ext cx="7252335" cy="4409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4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continent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8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3300" spc="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33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300" spc="70" dirty="0">
                          <a:latin typeface="Calibri"/>
                          <a:cs typeface="Calibri"/>
                        </a:rPr>
                        <a:t>Zealand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3300" spc="35" dirty="0">
                          <a:latin typeface="Calibri"/>
                          <a:cs typeface="Calibri"/>
                        </a:rPr>
                        <a:t>Oceania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33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300" spc="70" dirty="0">
                          <a:latin typeface="Calibri"/>
                          <a:cs typeface="Calibri"/>
                        </a:rPr>
                        <a:t>Zealand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35" dirty="0">
                          <a:latin typeface="Calibri"/>
                          <a:cs typeface="Calibri"/>
                        </a:rPr>
                        <a:t>Oceania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1957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300" spc="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33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300" spc="70" dirty="0">
                          <a:latin typeface="Calibri"/>
                          <a:cs typeface="Calibri"/>
                        </a:rPr>
                        <a:t>Zealand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300" spc="35" dirty="0">
                          <a:latin typeface="Calibri"/>
                          <a:cs typeface="Calibri"/>
                        </a:rPr>
                        <a:t>Oceania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1962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3300" spc="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33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300" spc="70" dirty="0">
                          <a:latin typeface="Calibri"/>
                          <a:cs typeface="Calibri"/>
                        </a:rPr>
                        <a:t>Zealand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3300" spc="35" dirty="0">
                          <a:latin typeface="Calibri"/>
                          <a:cs typeface="Calibri"/>
                        </a:rPr>
                        <a:t>Oceania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3300" spc="-35" dirty="0">
                          <a:latin typeface="Calibri"/>
                          <a:cs typeface="Calibri"/>
                        </a:rPr>
                        <a:t>1967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3300" spc="-15" dirty="0">
                          <a:latin typeface="Calibri"/>
                          <a:cs typeface="Calibri"/>
                        </a:rPr>
                        <a:t>...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3300" spc="-15" dirty="0">
                          <a:latin typeface="Calibri"/>
                          <a:cs typeface="Calibri"/>
                        </a:rPr>
                        <a:t>...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3300" spc="-15" dirty="0">
                          <a:latin typeface="Calibri"/>
                          <a:cs typeface="Calibri"/>
                        </a:rPr>
                        <a:t>...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R="33718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3300" dirty="0">
                          <a:latin typeface="Calibri"/>
                          <a:cs typeface="Calibri"/>
                        </a:rPr>
                        <a:t>...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699076" y="940150"/>
            <a:ext cx="271272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75" dirty="0">
                <a:solidFill>
                  <a:srgbClr val="000000"/>
                </a:solidFill>
                <a:latin typeface="Calibri"/>
                <a:cs typeface="Calibri"/>
              </a:rPr>
              <a:t>fil</a:t>
            </a:r>
            <a:r>
              <a:rPr b="0" spc="-10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er()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97710" y="2835381"/>
            <a:ext cx="94881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245" dirty="0">
                <a:latin typeface="Tahoma"/>
                <a:cs typeface="Tahoma"/>
              </a:rPr>
              <a:t>Extract</a:t>
            </a:r>
            <a:r>
              <a:rPr sz="4950" spc="-570" dirty="0">
                <a:latin typeface="Tahoma"/>
                <a:cs typeface="Tahoma"/>
              </a:rPr>
              <a:t> </a:t>
            </a:r>
            <a:r>
              <a:rPr sz="4950" spc="-200" dirty="0">
                <a:latin typeface="Tahoma"/>
                <a:cs typeface="Tahoma"/>
              </a:rPr>
              <a:t>rows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50" dirty="0">
                <a:latin typeface="Tahoma"/>
                <a:cs typeface="Tahoma"/>
              </a:rPr>
              <a:t>that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85" dirty="0">
                <a:latin typeface="Tahoma"/>
                <a:cs typeface="Tahoma"/>
              </a:rPr>
              <a:t>meet</a:t>
            </a:r>
            <a:r>
              <a:rPr sz="4950" spc="-570" dirty="0">
                <a:latin typeface="Tahoma"/>
                <a:cs typeface="Tahoma"/>
              </a:rPr>
              <a:t> </a:t>
            </a:r>
            <a:r>
              <a:rPr sz="4950" spc="-85" dirty="0">
                <a:latin typeface="Tahoma"/>
                <a:cs typeface="Tahoma"/>
              </a:rPr>
              <a:t>logical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65" dirty="0">
                <a:latin typeface="Tahoma"/>
                <a:cs typeface="Tahoma"/>
              </a:rPr>
              <a:t>criteria.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3383" y="3802195"/>
            <a:ext cx="15074265" cy="1333500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35750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2815"/>
              </a:spcBef>
            </a:pPr>
            <a:r>
              <a:rPr sz="3850" spc="10" dirty="0">
                <a:latin typeface="Courier New"/>
                <a:cs typeface="Courier New"/>
              </a:rPr>
              <a:t>filter(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gapminder, country == "New</a:t>
            </a:r>
            <a:r>
              <a:rPr sz="3850" spc="-10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Zealand"</a:t>
            </a:r>
            <a:r>
              <a:rPr sz="3850" spc="15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99076" y="940150"/>
            <a:ext cx="271272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75" dirty="0">
                <a:solidFill>
                  <a:srgbClr val="000000"/>
                </a:solidFill>
                <a:latin typeface="Calibri"/>
                <a:cs typeface="Calibri"/>
              </a:rPr>
              <a:t>fil</a:t>
            </a:r>
            <a:r>
              <a:rPr b="0" spc="-10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er()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7710" y="2835381"/>
            <a:ext cx="94881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245" dirty="0">
                <a:latin typeface="Tahoma"/>
                <a:cs typeface="Tahoma"/>
              </a:rPr>
              <a:t>Extract</a:t>
            </a:r>
            <a:r>
              <a:rPr sz="4950" spc="-570" dirty="0">
                <a:latin typeface="Tahoma"/>
                <a:cs typeface="Tahoma"/>
              </a:rPr>
              <a:t> </a:t>
            </a:r>
            <a:r>
              <a:rPr sz="4950" spc="-200" dirty="0">
                <a:latin typeface="Tahoma"/>
                <a:cs typeface="Tahoma"/>
              </a:rPr>
              <a:t>rows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50" dirty="0">
                <a:latin typeface="Tahoma"/>
                <a:cs typeface="Tahoma"/>
              </a:rPr>
              <a:t>that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85" dirty="0">
                <a:latin typeface="Tahoma"/>
                <a:cs typeface="Tahoma"/>
              </a:rPr>
              <a:t>meet</a:t>
            </a:r>
            <a:r>
              <a:rPr sz="4950" spc="-570" dirty="0">
                <a:latin typeface="Tahoma"/>
                <a:cs typeface="Tahoma"/>
              </a:rPr>
              <a:t> </a:t>
            </a:r>
            <a:r>
              <a:rPr sz="4950" spc="-85" dirty="0">
                <a:latin typeface="Tahoma"/>
                <a:cs typeface="Tahoma"/>
              </a:rPr>
              <a:t>logical</a:t>
            </a:r>
            <a:r>
              <a:rPr sz="4950" spc="-565" dirty="0">
                <a:latin typeface="Tahoma"/>
                <a:cs typeface="Tahoma"/>
              </a:rPr>
              <a:t> </a:t>
            </a:r>
            <a:r>
              <a:rPr sz="4950" spc="-165" dirty="0">
                <a:latin typeface="Tahoma"/>
                <a:cs typeface="Tahoma"/>
              </a:rPr>
              <a:t>criteria.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3383" y="3802195"/>
            <a:ext cx="15074265" cy="1333500"/>
          </a:xfrm>
          <a:custGeom>
            <a:avLst/>
            <a:gdLst/>
            <a:ahLst/>
            <a:cxnLst/>
            <a:rect l="l" t="t" r="r" b="b"/>
            <a:pathLst>
              <a:path w="15074265" h="1333500">
                <a:moveTo>
                  <a:pt x="0" y="0"/>
                </a:moveTo>
                <a:lnTo>
                  <a:pt x="15073855" y="0"/>
                </a:lnTo>
                <a:lnTo>
                  <a:pt x="15073855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3383" y="3802195"/>
            <a:ext cx="15074265" cy="1333500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35750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2815"/>
              </a:spcBef>
            </a:pPr>
            <a:r>
              <a:rPr sz="3850" spc="10" dirty="0">
                <a:latin typeface="Courier New"/>
                <a:cs typeface="Courier New"/>
              </a:rPr>
              <a:t>filter(</a:t>
            </a:r>
            <a:r>
              <a:rPr sz="3850" spc="10" dirty="0">
                <a:solidFill>
                  <a:srgbClr val="0365C0"/>
                </a:solidFill>
                <a:latin typeface="Courier New"/>
                <a:cs typeface="Courier New"/>
              </a:rPr>
              <a:t>gapminder, country == "New</a:t>
            </a:r>
            <a:r>
              <a:rPr sz="3850" spc="-10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50" spc="15" dirty="0">
                <a:solidFill>
                  <a:srgbClr val="0365C0"/>
                </a:solidFill>
                <a:latin typeface="Courier New"/>
                <a:cs typeface="Courier New"/>
              </a:rPr>
              <a:t>Zealand"</a:t>
            </a:r>
            <a:r>
              <a:rPr sz="3850" spc="15" dirty="0">
                <a:latin typeface="Courier New"/>
                <a:cs typeface="Courier New"/>
              </a:rPr>
              <a:t>)</a:t>
            </a:r>
            <a:endParaRPr sz="38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93020" y="4882408"/>
            <a:ext cx="6469380" cy="4273550"/>
          </a:xfrm>
          <a:custGeom>
            <a:avLst/>
            <a:gdLst/>
            <a:ahLst/>
            <a:cxnLst/>
            <a:rect l="l" t="t" r="r" b="b"/>
            <a:pathLst>
              <a:path w="6469380" h="4273550">
                <a:moveTo>
                  <a:pt x="0" y="0"/>
                </a:moveTo>
                <a:lnTo>
                  <a:pt x="1161287" y="1430258"/>
                </a:lnTo>
                <a:lnTo>
                  <a:pt x="1140424" y="1471268"/>
                </a:lnTo>
                <a:lnTo>
                  <a:pt x="1124665" y="1514950"/>
                </a:lnTo>
                <a:lnTo>
                  <a:pt x="1114701" y="1561032"/>
                </a:lnTo>
                <a:lnTo>
                  <a:pt x="1111225" y="1609244"/>
                </a:lnTo>
                <a:lnTo>
                  <a:pt x="1111225" y="3916765"/>
                </a:lnTo>
                <a:lnTo>
                  <a:pt x="1114478" y="3965117"/>
                </a:lnTo>
                <a:lnTo>
                  <a:pt x="1123955" y="4011492"/>
                </a:lnTo>
                <a:lnTo>
                  <a:pt x="1139229" y="4055466"/>
                </a:lnTo>
                <a:lnTo>
                  <a:pt x="1159877" y="4096613"/>
                </a:lnTo>
                <a:lnTo>
                  <a:pt x="1185475" y="4134510"/>
                </a:lnTo>
                <a:lnTo>
                  <a:pt x="1215597" y="4168732"/>
                </a:lnTo>
                <a:lnTo>
                  <a:pt x="1249818" y="4198854"/>
                </a:lnTo>
                <a:lnTo>
                  <a:pt x="1287715" y="4224451"/>
                </a:lnTo>
                <a:lnTo>
                  <a:pt x="1328862" y="4245099"/>
                </a:lnTo>
                <a:lnTo>
                  <a:pt x="1372835" y="4260374"/>
                </a:lnTo>
                <a:lnTo>
                  <a:pt x="1419209" y="4269850"/>
                </a:lnTo>
                <a:lnTo>
                  <a:pt x="1467560" y="4273103"/>
                </a:lnTo>
                <a:lnTo>
                  <a:pt x="6113031" y="4273103"/>
                </a:lnTo>
                <a:lnTo>
                  <a:pt x="6161384" y="4269850"/>
                </a:lnTo>
                <a:lnTo>
                  <a:pt x="6207760" y="4260374"/>
                </a:lnTo>
                <a:lnTo>
                  <a:pt x="6251734" y="4245099"/>
                </a:lnTo>
                <a:lnTo>
                  <a:pt x="6292881" y="4224451"/>
                </a:lnTo>
                <a:lnTo>
                  <a:pt x="6330778" y="4198854"/>
                </a:lnTo>
                <a:lnTo>
                  <a:pt x="6364999" y="4168732"/>
                </a:lnTo>
                <a:lnTo>
                  <a:pt x="6395120" y="4134510"/>
                </a:lnTo>
                <a:lnTo>
                  <a:pt x="6420716" y="4096613"/>
                </a:lnTo>
                <a:lnTo>
                  <a:pt x="6441364" y="4055466"/>
                </a:lnTo>
                <a:lnTo>
                  <a:pt x="6456637" y="4011492"/>
                </a:lnTo>
                <a:lnTo>
                  <a:pt x="6466113" y="3965117"/>
                </a:lnTo>
                <a:lnTo>
                  <a:pt x="6469366" y="3916765"/>
                </a:lnTo>
                <a:lnTo>
                  <a:pt x="6469366" y="1609244"/>
                </a:lnTo>
                <a:lnTo>
                  <a:pt x="6466113" y="1560892"/>
                </a:lnTo>
                <a:lnTo>
                  <a:pt x="6456637" y="1514517"/>
                </a:lnTo>
                <a:lnTo>
                  <a:pt x="6441364" y="1470544"/>
                </a:lnTo>
                <a:lnTo>
                  <a:pt x="6420716" y="1429396"/>
                </a:lnTo>
                <a:lnTo>
                  <a:pt x="6395120" y="1391499"/>
                </a:lnTo>
                <a:lnTo>
                  <a:pt x="6364999" y="1357278"/>
                </a:lnTo>
                <a:lnTo>
                  <a:pt x="6330778" y="1327156"/>
                </a:lnTo>
                <a:lnTo>
                  <a:pt x="6292881" y="1301559"/>
                </a:lnTo>
                <a:lnTo>
                  <a:pt x="6264395" y="1287264"/>
                </a:lnTo>
                <a:lnTo>
                  <a:pt x="1317041" y="1287264"/>
                </a:lnTo>
                <a:lnTo>
                  <a:pt x="0" y="0"/>
                </a:lnTo>
                <a:close/>
              </a:path>
              <a:path w="6469380" h="4273550">
                <a:moveTo>
                  <a:pt x="6113031" y="1252907"/>
                </a:moveTo>
                <a:lnTo>
                  <a:pt x="1467560" y="1252907"/>
                </a:lnTo>
                <a:lnTo>
                  <a:pt x="1427724" y="1255256"/>
                </a:lnTo>
                <a:lnTo>
                  <a:pt x="1389254" y="1262035"/>
                </a:lnTo>
                <a:lnTo>
                  <a:pt x="1352307" y="1272839"/>
                </a:lnTo>
                <a:lnTo>
                  <a:pt x="1317041" y="1287264"/>
                </a:lnTo>
                <a:lnTo>
                  <a:pt x="6264395" y="1287264"/>
                </a:lnTo>
                <a:lnTo>
                  <a:pt x="6251734" y="1280910"/>
                </a:lnTo>
                <a:lnTo>
                  <a:pt x="6207760" y="1265636"/>
                </a:lnTo>
                <a:lnTo>
                  <a:pt x="6161384" y="1256160"/>
                </a:lnTo>
                <a:lnTo>
                  <a:pt x="6113031" y="125290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35633" y="6374539"/>
            <a:ext cx="4905375" cy="2490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4495"/>
              </a:lnSpc>
              <a:spcBef>
                <a:spcPts val="125"/>
              </a:spcBef>
            </a:pPr>
            <a:r>
              <a:rPr sz="3850" b="1" spc="-21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3850" b="1" spc="-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55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endParaRPr sz="3850">
              <a:latin typeface="Trebuchet MS"/>
              <a:cs typeface="Trebuchet MS"/>
            </a:endParaRPr>
          </a:p>
          <a:p>
            <a:pPr marR="1270" algn="ctr">
              <a:lnSpc>
                <a:spcPts val="4495"/>
              </a:lnSpc>
            </a:pPr>
            <a:r>
              <a:rPr sz="3850" spc="30" dirty="0">
                <a:solidFill>
                  <a:srgbClr val="FFFFFF"/>
                </a:solidFill>
                <a:latin typeface="Calibri"/>
                <a:cs typeface="Calibri"/>
              </a:rPr>
              <a:t>(returns</a:t>
            </a:r>
            <a:r>
              <a:rPr sz="385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50" spc="70" dirty="0">
                <a:solidFill>
                  <a:srgbClr val="FFFFFF"/>
                </a:solidFill>
                <a:latin typeface="Calibri"/>
                <a:cs typeface="Calibri"/>
              </a:rPr>
              <a:t>nothing)</a:t>
            </a:r>
            <a:endParaRPr sz="3850">
              <a:latin typeface="Calibri"/>
              <a:cs typeface="Calibri"/>
            </a:endParaRPr>
          </a:p>
          <a:p>
            <a:pPr marR="12065" algn="ctr">
              <a:lnSpc>
                <a:spcPts val="4495"/>
              </a:lnSpc>
              <a:spcBef>
                <a:spcPts val="1395"/>
              </a:spcBef>
            </a:pPr>
            <a:r>
              <a:rPr sz="3850" b="1" spc="-210" dirty="0">
                <a:solidFill>
                  <a:srgbClr val="FFFFFF"/>
                </a:solidFill>
                <a:latin typeface="Trebuchet MS"/>
                <a:cs typeface="Trebuchet MS"/>
              </a:rPr>
              <a:t>== </a:t>
            </a:r>
            <a:r>
              <a:rPr sz="3850" b="1" spc="-75" dirty="0">
                <a:solidFill>
                  <a:srgbClr val="FFFFFF"/>
                </a:solidFill>
                <a:latin typeface="Trebuchet MS"/>
                <a:cs typeface="Trebuchet MS"/>
              </a:rPr>
              <a:t>tests </a:t>
            </a:r>
            <a:r>
              <a:rPr sz="3850" b="1" spc="-9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385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-70" dirty="0">
                <a:solidFill>
                  <a:srgbClr val="FFFFFF"/>
                </a:solidFill>
                <a:latin typeface="Trebuchet MS"/>
                <a:cs typeface="Trebuchet MS"/>
              </a:rPr>
              <a:t>equal</a:t>
            </a:r>
            <a:endParaRPr sz="3850">
              <a:latin typeface="Trebuchet MS"/>
              <a:cs typeface="Trebuchet MS"/>
            </a:endParaRPr>
          </a:p>
          <a:p>
            <a:pPr algn="ctr">
              <a:lnSpc>
                <a:spcPts val="4495"/>
              </a:lnSpc>
            </a:pPr>
            <a:r>
              <a:rPr sz="3850" spc="30" dirty="0">
                <a:solidFill>
                  <a:srgbClr val="FFFFFF"/>
                </a:solidFill>
                <a:latin typeface="Calibri"/>
                <a:cs typeface="Calibri"/>
              </a:rPr>
              <a:t>(returns </a:t>
            </a:r>
            <a:r>
              <a:rPr sz="3850" spc="125" dirty="0">
                <a:solidFill>
                  <a:srgbClr val="FFFFFF"/>
                </a:solidFill>
                <a:latin typeface="Calibri"/>
                <a:cs typeface="Calibri"/>
              </a:rPr>
              <a:t>TRUE </a:t>
            </a:r>
            <a:r>
              <a:rPr sz="3850" spc="3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3850" spc="-5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50" spc="85" dirty="0">
                <a:solidFill>
                  <a:srgbClr val="FFFFFF"/>
                </a:solidFill>
                <a:latin typeface="Calibri"/>
                <a:cs typeface="Calibri"/>
              </a:rPr>
              <a:t>FALSE)</a:t>
            </a:r>
            <a:endParaRPr sz="3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8332" y="940150"/>
            <a:ext cx="540448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220" dirty="0">
                <a:solidFill>
                  <a:srgbClr val="000000"/>
                </a:solidFill>
                <a:latin typeface="Calibri"/>
                <a:cs typeface="Calibri"/>
              </a:rPr>
              <a:t>Logical</a:t>
            </a:r>
            <a:r>
              <a:rPr b="0" spc="-2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20" dirty="0">
                <a:solidFill>
                  <a:srgbClr val="000000"/>
                </a:solidFill>
                <a:latin typeface="Calibri"/>
                <a:cs typeface="Calibri"/>
              </a:rPr>
              <a:t>tests</a:t>
            </a:r>
          </a:p>
        </p:txBody>
      </p:sp>
      <p:sp>
        <p:nvSpPr>
          <p:cNvPr id="3" name="object 3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69770" y="3118094"/>
            <a:ext cx="348932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70" dirty="0">
                <a:solidFill>
                  <a:srgbClr val="53585F"/>
                </a:solidFill>
                <a:latin typeface="Calibri"/>
                <a:cs typeface="Calibri"/>
              </a:rPr>
              <a:t>?Com</a:t>
            </a:r>
            <a:r>
              <a:rPr sz="4950" spc="-5" dirty="0">
                <a:solidFill>
                  <a:srgbClr val="53585F"/>
                </a:solidFill>
                <a:latin typeface="Calibri"/>
                <a:cs typeface="Calibri"/>
              </a:rPr>
              <a:t>p</a:t>
            </a:r>
            <a:r>
              <a:rPr sz="4950" spc="80" dirty="0">
                <a:solidFill>
                  <a:srgbClr val="53585F"/>
                </a:solidFill>
                <a:latin typeface="Calibri"/>
                <a:cs typeface="Calibri"/>
              </a:rPr>
              <a:t>arison</a:t>
            </a:r>
            <a:endParaRPr sz="4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421" y="10812101"/>
            <a:ext cx="5478780" cy="355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58986" y="4073174"/>
          <a:ext cx="8567420" cy="6342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4736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x </a:t>
                      </a:r>
                      <a:r>
                        <a:rPr sz="3700" spc="5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37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6413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4100" spc="12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41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100" spc="80" dirty="0">
                          <a:latin typeface="Calibri"/>
                          <a:cs typeface="Calibri"/>
                        </a:rPr>
                        <a:t>than</a:t>
                      </a:r>
                      <a:endParaRPr sz="41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73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x </a:t>
                      </a:r>
                      <a:r>
                        <a:rPr sz="3700" spc="5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37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609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4100" spc="-2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41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100" spc="80" dirty="0">
                          <a:latin typeface="Calibri"/>
                          <a:cs typeface="Calibri"/>
                        </a:rPr>
                        <a:t>than</a:t>
                      </a:r>
                      <a:endParaRPr sz="41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x </a:t>
                      </a:r>
                      <a:r>
                        <a:rPr sz="3700" spc="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37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6794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4100" spc="11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41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100" spc="15" dirty="0">
                          <a:latin typeface="Calibri"/>
                          <a:cs typeface="Calibri"/>
                        </a:rPr>
                        <a:t>to</a:t>
                      </a:r>
                      <a:endParaRPr sz="410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x </a:t>
                      </a:r>
                      <a:r>
                        <a:rPr sz="3700" spc="5" dirty="0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37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64769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4100" spc="12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4100" spc="-6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100" spc="80" dirty="0">
                          <a:latin typeface="Calibri"/>
                          <a:cs typeface="Calibri"/>
                        </a:rPr>
                        <a:t>than </a:t>
                      </a:r>
                      <a:r>
                        <a:rPr sz="4100" spc="3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4100" spc="90" dirty="0">
                          <a:latin typeface="Calibri"/>
                          <a:cs typeface="Calibri"/>
                        </a:rPr>
                        <a:t>equal </a:t>
                      </a:r>
                      <a:r>
                        <a:rPr sz="4100" spc="15" dirty="0">
                          <a:latin typeface="Calibri"/>
                          <a:cs typeface="Calibri"/>
                        </a:rPr>
                        <a:t>to</a:t>
                      </a:r>
                      <a:endParaRPr sz="4100">
                        <a:latin typeface="Calibri"/>
                        <a:cs typeface="Calibri"/>
                      </a:endParaRPr>
                    </a:p>
                  </a:txBody>
                  <a:tcPr marL="0" marR="0" marT="558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x </a:t>
                      </a:r>
                      <a:r>
                        <a:rPr sz="3700" spc="5" dirty="0"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37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61594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4100" spc="-20" dirty="0"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4100" spc="80" dirty="0">
                          <a:latin typeface="Calibri"/>
                          <a:cs typeface="Calibri"/>
                        </a:rPr>
                        <a:t>than </a:t>
                      </a:r>
                      <a:r>
                        <a:rPr sz="4100" spc="3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4100" spc="9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4100" spc="-5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100" spc="15" dirty="0">
                          <a:latin typeface="Calibri"/>
                          <a:cs typeface="Calibri"/>
                        </a:rPr>
                        <a:t>to</a:t>
                      </a:r>
                      <a:endParaRPr sz="41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x </a:t>
                      </a:r>
                      <a:r>
                        <a:rPr sz="3700" spc="5" dirty="0">
                          <a:latin typeface="Courier New"/>
                          <a:cs typeface="Courier New"/>
                        </a:rPr>
                        <a:t>!=</a:t>
                      </a:r>
                      <a:r>
                        <a:rPr sz="37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6921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4100" spc="1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4100" spc="9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4100" spc="-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100" spc="15" dirty="0">
                          <a:latin typeface="Calibri"/>
                          <a:cs typeface="Calibri"/>
                        </a:rPr>
                        <a:t>to</a:t>
                      </a:r>
                      <a:endParaRPr sz="41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4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x </a:t>
                      </a:r>
                      <a:r>
                        <a:rPr sz="3700" spc="5" dirty="0">
                          <a:latin typeface="Courier New"/>
                          <a:cs typeface="Courier New"/>
                        </a:rPr>
                        <a:t>%in%</a:t>
                      </a:r>
                      <a:r>
                        <a:rPr sz="37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6604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4100" spc="4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4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100" spc="80" dirty="0">
                          <a:latin typeface="Calibri"/>
                          <a:cs typeface="Calibri"/>
                        </a:rPr>
                        <a:t>membership</a:t>
                      </a:r>
                      <a:endParaRPr sz="41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4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3700" spc="5" dirty="0">
                          <a:latin typeface="Courier New"/>
                          <a:cs typeface="Courier New"/>
                        </a:rPr>
                        <a:t>is.na(</a:t>
                      </a: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3700" spc="5" dirty="0">
                          <a:latin typeface="Courier New"/>
                          <a:cs typeface="Courier New"/>
                        </a:rPr>
                        <a:t>)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628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4100" spc="8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41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100" spc="-55" dirty="0">
                          <a:latin typeface="Calibri"/>
                          <a:cs typeface="Calibri"/>
                        </a:rPr>
                        <a:t>NA</a:t>
                      </a:r>
                      <a:endParaRPr sz="41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4736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700" spc="5" dirty="0">
                          <a:latin typeface="Courier New"/>
                          <a:cs typeface="Courier New"/>
                        </a:rPr>
                        <a:t>!is.na(</a:t>
                      </a:r>
                      <a:r>
                        <a:rPr sz="3700" spc="5" dirty="0">
                          <a:solidFill>
                            <a:srgbClr val="D6D6D6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3700" spc="5" dirty="0">
                          <a:latin typeface="Courier New"/>
                          <a:cs typeface="Courier New"/>
                        </a:rPr>
                        <a:t>)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590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4100" spc="8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4100" spc="3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4100" spc="-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100" spc="-55" dirty="0">
                          <a:latin typeface="Calibri"/>
                          <a:cs typeface="Calibri"/>
                        </a:rPr>
                        <a:t>NA</a:t>
                      </a:r>
                      <a:endParaRPr sz="41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4266" y="940150"/>
            <a:ext cx="1004506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70" dirty="0">
                <a:solidFill>
                  <a:srgbClr val="000000"/>
                </a:solidFill>
                <a:latin typeface="Calibri"/>
                <a:cs typeface="Calibri"/>
              </a:rPr>
              <a:t>Two </a:t>
            </a:r>
            <a:r>
              <a:rPr b="0" spc="165" dirty="0">
                <a:solidFill>
                  <a:srgbClr val="000000"/>
                </a:solidFill>
                <a:latin typeface="Calibri"/>
                <a:cs typeface="Calibri"/>
              </a:rPr>
              <a:t>common</a:t>
            </a:r>
            <a:r>
              <a:rPr b="0" spc="-5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110" dirty="0">
                <a:solidFill>
                  <a:srgbClr val="000000"/>
                </a:solidFill>
                <a:latin typeface="Calibri"/>
                <a:cs typeface="Calibri"/>
              </a:rPr>
              <a:t>mistakes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21" y="10803724"/>
            <a:ext cx="547878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u="heavy" spc="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Adapted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from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-2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'Master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1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the</a:t>
            </a:r>
            <a:r>
              <a:rPr sz="2050" u="heavy" spc="-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2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tidyverse'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5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CC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0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by</a:t>
            </a:r>
            <a:r>
              <a:rPr sz="2050" u="heavy" spc="-5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 </a:t>
            </a:r>
            <a:r>
              <a:rPr sz="2050" u="heavy" spc="45" dirty="0">
                <a:solidFill>
                  <a:srgbClr val="78AAD6"/>
                </a:solidFill>
                <a:uFill>
                  <a:solidFill>
                    <a:srgbClr val="78AAD6"/>
                  </a:solidFill>
                </a:uFill>
                <a:latin typeface="Calibri"/>
                <a:cs typeface="Calibri"/>
              </a:rPr>
              <a:t>RStudio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12525" y="9666280"/>
            <a:ext cx="1266769" cy="14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4302" y="2751613"/>
            <a:ext cx="65455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2155" algn="l"/>
                <a:tab pos="2464435" algn="l"/>
                <a:tab pos="5868670" algn="l"/>
              </a:tabLst>
            </a:pPr>
            <a:r>
              <a:rPr sz="4950" spc="-35" dirty="0">
                <a:latin typeface="Calibri"/>
                <a:cs typeface="Calibri"/>
              </a:rPr>
              <a:t>1.	</a:t>
            </a:r>
            <a:r>
              <a:rPr sz="4950" spc="-10" dirty="0">
                <a:latin typeface="Calibri"/>
                <a:cs typeface="Calibri"/>
              </a:rPr>
              <a:t>U</a:t>
            </a:r>
            <a:r>
              <a:rPr sz="4950" spc="120" dirty="0">
                <a:latin typeface="Calibri"/>
                <a:cs typeface="Calibri"/>
              </a:rPr>
              <a:t>sing</a:t>
            </a:r>
            <a:r>
              <a:rPr sz="4950" dirty="0">
                <a:latin typeface="Calibri"/>
                <a:cs typeface="Calibri"/>
              </a:rPr>
              <a:t>	</a:t>
            </a:r>
            <a:r>
              <a:rPr sz="4950" b="1" spc="-290" dirty="0">
                <a:solidFill>
                  <a:srgbClr val="FF2600"/>
                </a:solidFill>
                <a:latin typeface="Trebuchet MS"/>
                <a:cs typeface="Trebuchet MS"/>
              </a:rPr>
              <a:t>=</a:t>
            </a:r>
            <a:r>
              <a:rPr sz="4950" b="1" spc="484" dirty="0">
                <a:solidFill>
                  <a:srgbClr val="FF2600"/>
                </a:solidFill>
                <a:latin typeface="Trebuchet MS"/>
                <a:cs typeface="Trebuchet MS"/>
              </a:rPr>
              <a:t> </a:t>
            </a:r>
            <a:r>
              <a:rPr sz="4950" spc="105" dirty="0">
                <a:latin typeface="Calibri"/>
                <a:cs typeface="Calibri"/>
              </a:rPr>
              <a:t>in</a:t>
            </a:r>
            <a:r>
              <a:rPr sz="4950" spc="10" dirty="0">
                <a:latin typeface="Calibri"/>
                <a:cs typeface="Calibri"/>
              </a:rPr>
              <a:t>s</a:t>
            </a:r>
            <a:r>
              <a:rPr sz="4950" spc="-60" dirty="0">
                <a:latin typeface="Calibri"/>
                <a:cs typeface="Calibri"/>
              </a:rPr>
              <a:t>t</a:t>
            </a:r>
            <a:r>
              <a:rPr sz="4950" spc="-80" dirty="0">
                <a:latin typeface="Calibri"/>
                <a:cs typeface="Calibri"/>
              </a:rPr>
              <a:t>e</a:t>
            </a:r>
            <a:r>
              <a:rPr sz="4950" spc="130" dirty="0">
                <a:latin typeface="Calibri"/>
                <a:cs typeface="Calibri"/>
              </a:rPr>
              <a:t>ad</a:t>
            </a:r>
            <a:r>
              <a:rPr sz="4950" spc="-130" dirty="0">
                <a:latin typeface="Calibri"/>
                <a:cs typeface="Calibri"/>
              </a:rPr>
              <a:t> </a:t>
            </a:r>
            <a:r>
              <a:rPr sz="4950" dirty="0">
                <a:latin typeface="Calibri"/>
                <a:cs typeface="Calibri"/>
              </a:rPr>
              <a:t>of	</a:t>
            </a:r>
            <a:r>
              <a:rPr sz="4950" b="1" spc="-290" dirty="0">
                <a:solidFill>
                  <a:srgbClr val="00882B"/>
                </a:solidFill>
                <a:latin typeface="Trebuchet MS"/>
                <a:cs typeface="Trebuchet MS"/>
              </a:rPr>
              <a:t>==</a:t>
            </a:r>
            <a:endParaRPr sz="4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9208" y="3789005"/>
            <a:ext cx="12230100" cy="1849120"/>
          </a:xfrm>
          <a:prstGeom prst="rect">
            <a:avLst/>
          </a:prstGeom>
          <a:solidFill>
            <a:srgbClr val="F0F2F4"/>
          </a:solidFill>
          <a:ln w="10470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125"/>
              </a:spcBef>
            </a:pPr>
            <a:r>
              <a:rPr sz="3750" spc="-5" dirty="0">
                <a:latin typeface="Courier New"/>
                <a:cs typeface="Courier New"/>
              </a:rPr>
              <a:t>filter(gapminder, continent </a:t>
            </a:r>
            <a:r>
              <a:rPr sz="3750" dirty="0">
                <a:solidFill>
                  <a:srgbClr val="FF2600"/>
                </a:solidFill>
                <a:latin typeface="Courier New"/>
                <a:cs typeface="Courier New"/>
              </a:rPr>
              <a:t>=</a:t>
            </a:r>
            <a:r>
              <a:rPr sz="3750" spc="-2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3750" dirty="0">
                <a:latin typeface="Courier New"/>
                <a:cs typeface="Courier New"/>
              </a:rPr>
              <a:t>"Oceania")</a:t>
            </a:r>
            <a:endParaRPr sz="375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  <a:spcBef>
                <a:spcPts val="1600"/>
              </a:spcBef>
            </a:pPr>
            <a:r>
              <a:rPr sz="3750" spc="-5" dirty="0">
                <a:latin typeface="Courier New"/>
                <a:cs typeface="Courier New"/>
              </a:rPr>
              <a:t>filter(gapminder, continent </a:t>
            </a:r>
            <a:r>
              <a:rPr sz="3750" dirty="0">
                <a:solidFill>
                  <a:srgbClr val="00882B"/>
                </a:solidFill>
                <a:latin typeface="Courier New"/>
                <a:cs typeface="Courier New"/>
              </a:rPr>
              <a:t>==</a:t>
            </a:r>
            <a:r>
              <a:rPr sz="3750" spc="-35" dirty="0">
                <a:solidFill>
                  <a:srgbClr val="00882B"/>
                </a:solidFill>
                <a:latin typeface="Courier New"/>
                <a:cs typeface="Courier New"/>
              </a:rPr>
              <a:t> </a:t>
            </a:r>
            <a:r>
              <a:rPr sz="3750" dirty="0">
                <a:latin typeface="Courier New"/>
                <a:cs typeface="Courier New"/>
              </a:rPr>
              <a:t>"Oceania")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3353" y="7853942"/>
            <a:ext cx="12157710" cy="1934845"/>
          </a:xfrm>
          <a:custGeom>
            <a:avLst/>
            <a:gdLst/>
            <a:ahLst/>
            <a:cxnLst/>
            <a:rect l="l" t="t" r="r" b="b"/>
            <a:pathLst>
              <a:path w="12157710" h="1934845">
                <a:moveTo>
                  <a:pt x="0" y="0"/>
                </a:moveTo>
                <a:lnTo>
                  <a:pt x="12157696" y="0"/>
                </a:lnTo>
                <a:lnTo>
                  <a:pt x="12157696" y="1934308"/>
                </a:lnTo>
                <a:lnTo>
                  <a:pt x="0" y="193430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3354" y="7853942"/>
            <a:ext cx="12157710" cy="1934845"/>
          </a:xfrm>
          <a:custGeom>
            <a:avLst/>
            <a:gdLst/>
            <a:ahLst/>
            <a:cxnLst/>
            <a:rect l="l" t="t" r="r" b="b"/>
            <a:pathLst>
              <a:path w="12157710" h="1934845">
                <a:moveTo>
                  <a:pt x="0" y="0"/>
                </a:moveTo>
                <a:lnTo>
                  <a:pt x="12157703" y="0"/>
                </a:lnTo>
                <a:lnTo>
                  <a:pt x="12157703" y="1934309"/>
                </a:lnTo>
                <a:lnTo>
                  <a:pt x="0" y="1934309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19986" y="8010227"/>
          <a:ext cx="11655423" cy="121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9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1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3700" dirty="0">
                          <a:latin typeface="Courier New"/>
                          <a:cs typeface="Courier New"/>
                        </a:rPr>
                        <a:t>filter(gapminder,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3700" dirty="0">
                          <a:latin typeface="Courier New"/>
                          <a:cs typeface="Courier New"/>
                        </a:rPr>
                        <a:t>continent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3700" dirty="0">
                          <a:latin typeface="Courier New"/>
                          <a:cs typeface="Courier New"/>
                        </a:rPr>
                        <a:t>==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3700" spc="5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Oceania</a:t>
                      </a:r>
                      <a:r>
                        <a:rPr sz="3700" spc="5" dirty="0">
                          <a:latin typeface="Courier New"/>
                          <a:cs typeface="Courier New"/>
                        </a:rPr>
                        <a:t>)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700" dirty="0">
                          <a:latin typeface="Courier New"/>
                          <a:cs typeface="Courier New"/>
                        </a:rPr>
                        <a:t>filter(gapminder,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700" dirty="0">
                          <a:latin typeface="Courier New"/>
                          <a:cs typeface="Courier New"/>
                        </a:rPr>
                        <a:t>continent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700" dirty="0">
                          <a:latin typeface="Courier New"/>
                          <a:cs typeface="Courier New"/>
                        </a:rPr>
                        <a:t>==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700" spc="5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"Oceania"</a:t>
                      </a:r>
                      <a:r>
                        <a:rPr sz="3700" spc="5" dirty="0">
                          <a:latin typeface="Courier New"/>
                          <a:cs typeface="Courier New"/>
                        </a:rPr>
                        <a:t>)</a:t>
                      </a:r>
                      <a:endParaRPr sz="37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144302" y="6782904"/>
            <a:ext cx="53638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2155" algn="l"/>
              </a:tabLst>
            </a:pPr>
            <a:r>
              <a:rPr sz="4950" spc="-35" dirty="0">
                <a:latin typeface="Calibri"/>
                <a:cs typeface="Calibri"/>
              </a:rPr>
              <a:t>2.	</a:t>
            </a:r>
            <a:r>
              <a:rPr sz="4950" spc="40" dirty="0">
                <a:latin typeface="Calibri"/>
                <a:cs typeface="Calibri"/>
              </a:rPr>
              <a:t>Forgetting</a:t>
            </a:r>
            <a:r>
              <a:rPr sz="4950" spc="-180" dirty="0">
                <a:latin typeface="Calibri"/>
                <a:cs typeface="Calibri"/>
              </a:rPr>
              <a:t> </a:t>
            </a:r>
            <a:r>
              <a:rPr sz="4950" spc="45" dirty="0">
                <a:latin typeface="Calibri"/>
                <a:cs typeface="Calibri"/>
              </a:rPr>
              <a:t>quotes</a:t>
            </a:r>
            <a:endParaRPr sz="4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1829</Words>
  <Application>Microsoft Office PowerPoint</Application>
  <PresentationFormat>Custom</PresentationFormat>
  <Paragraphs>629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Narrow</vt:lpstr>
      <vt:lpstr>Calibri</vt:lpstr>
      <vt:lpstr>Courier New</vt:lpstr>
      <vt:lpstr>Tahoma</vt:lpstr>
      <vt:lpstr>Times New Roman</vt:lpstr>
      <vt:lpstr>Trebuchet MS</vt:lpstr>
      <vt:lpstr>Office Theme</vt:lpstr>
      <vt:lpstr>Transform Data with</vt:lpstr>
      <vt:lpstr>dplyr: Data manipulation</vt:lpstr>
      <vt:lpstr>Simple They do one thing, and they do it well</vt:lpstr>
      <vt:lpstr>filter()</vt:lpstr>
      <vt:lpstr>filter()</vt:lpstr>
      <vt:lpstr>filter()</vt:lpstr>
      <vt:lpstr>filter()</vt:lpstr>
      <vt:lpstr>Logical tests</vt:lpstr>
      <vt:lpstr>Two common mistakes</vt:lpstr>
      <vt:lpstr>Boolean operators</vt:lpstr>
      <vt:lpstr>Two more common mistakes</vt:lpstr>
      <vt:lpstr>arrange()</vt:lpstr>
      <vt:lpstr>arrange()</vt:lpstr>
      <vt:lpstr>arrange()</vt:lpstr>
      <vt:lpstr>desc()</vt:lpstr>
      <vt:lpstr>Pipe %&gt;%</vt:lpstr>
      <vt:lpstr>Multistep Operations</vt:lpstr>
      <vt:lpstr>Multistep Operations</vt:lpstr>
      <vt:lpstr>Multistep Operations</vt:lpstr>
      <vt:lpstr>The pipe operator %&gt;% Passes result on left into first argument of function on right.</vt:lpstr>
      <vt:lpstr>Multistep Operations</vt:lpstr>
      <vt:lpstr>Shortcut to type %&gt;%</vt:lpstr>
      <vt:lpstr>mutate()</vt:lpstr>
      <vt:lpstr>mutate()</vt:lpstr>
      <vt:lpstr>mutate()</vt:lpstr>
      <vt:lpstr>mutate()</vt:lpstr>
      <vt:lpstr>mutate()</vt:lpstr>
      <vt:lpstr>mutate()</vt:lpstr>
      <vt:lpstr>summarise()</vt:lpstr>
      <vt:lpstr>summarise()</vt:lpstr>
      <vt:lpstr>summarise()</vt:lpstr>
      <vt:lpstr>Grouping Cases</vt:lpstr>
      <vt:lpstr>group_by()</vt:lpstr>
      <vt:lpstr>group_by()</vt:lpstr>
      <vt:lpstr>Joining datasets</vt:lpstr>
      <vt:lpstr>Joins</vt:lpstr>
      <vt:lpstr>Common Syntax</vt:lpstr>
      <vt:lpstr>Mutating joins Columns from x and 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 Data with</dc:title>
  <cp:lastModifiedBy>Kessler, Aaron</cp:lastModifiedBy>
  <cp:revision>3</cp:revision>
  <dcterms:created xsi:type="dcterms:W3CDTF">2019-02-26T22:27:45Z</dcterms:created>
  <dcterms:modified xsi:type="dcterms:W3CDTF">2019-03-01T22:33:06Z</dcterms:modified>
</cp:coreProperties>
</file>