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Nuni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Nunito-italic.fntdata"/><Relationship Id="rId14" Type="http://schemas.openxmlformats.org/officeDocument/2006/relationships/slide" Target="slides/slide10.xml"/><Relationship Id="rId36" Type="http://schemas.openxmlformats.org/officeDocument/2006/relationships/font" Target="fonts/Nuni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3" name="Shape 23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3" name="Shape 43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53" name="Shape 53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5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9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59" lvl="2" marL="731520" marR="0" rtl="0" algn="l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039" lvl="3" marL="1005839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19" lvl="4" marL="11887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13716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" lvl="6" marL="15544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" lvl="7" marL="17373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039" lvl="8" marL="19202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70" name="Shape 70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cience.smith.edu/~jcrouser/SDS136/activity1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LECTURE 03:</a:t>
            </a:r>
            <a:b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FUNDAMENTALS </a:t>
            </a:r>
            <a:b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PT. 2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September 20, 2016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b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SDS 136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Communicating with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Reification</a:t>
            </a:r>
          </a:p>
        </p:txBody>
      </p:sp>
      <p:sp>
        <p:nvSpPr>
          <p:cNvPr id="226" name="Shape 226"/>
          <p:cNvSpPr/>
          <p:nvPr/>
        </p:nvSpPr>
        <p:spPr>
          <a:xfrm>
            <a:off x="4191000" y="6396335"/>
            <a:ext cx="4953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reification in perception from Lehar S. (2003) The World In Your Head, Lawrence Erlbaum, Mahwah, NJ. p. 52, Fig. 3.3</a:t>
            </a:r>
          </a:p>
        </p:txBody>
      </p:sp>
      <p:pic>
        <p:nvPicPr>
          <p:cNvPr descr="Reification.jpg" id="227" name="Shape 227"/>
          <p:cNvPicPr preferRelativeResize="0"/>
          <p:nvPr/>
        </p:nvPicPr>
        <p:blipFill/>
        <p:spPr>
          <a:xfrm>
            <a:off x="2726234" y="2020530"/>
            <a:ext cx="3840151" cy="310206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Reification</a:t>
            </a:r>
          </a:p>
        </p:txBody>
      </p:sp>
      <p:sp>
        <p:nvSpPr>
          <p:cNvPr id="233" name="Shape 233"/>
          <p:cNvSpPr/>
          <p:nvPr/>
        </p:nvSpPr>
        <p:spPr>
          <a:xfrm>
            <a:off x="4191000" y="6396335"/>
            <a:ext cx="4953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reification in perception from Lehar S. (2003) The World In Your Head, Lawrence Erlbaum, Mahwah, NJ. p. 52, Fig. 3.3</a:t>
            </a:r>
          </a:p>
        </p:txBody>
      </p:sp>
      <p:pic>
        <p:nvPicPr>
          <p:cNvPr descr="Reification.jpg" id="234" name="Shape 234"/>
          <p:cNvPicPr preferRelativeResize="0"/>
          <p:nvPr/>
        </p:nvPicPr>
        <p:blipFill/>
        <p:spPr>
          <a:xfrm>
            <a:off x="2206022" y="2286000"/>
            <a:ext cx="4575778" cy="227802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Reification</a:t>
            </a:r>
          </a:p>
        </p:txBody>
      </p:sp>
      <p:sp>
        <p:nvSpPr>
          <p:cNvPr id="240" name="Shape 240"/>
          <p:cNvSpPr/>
          <p:nvPr/>
        </p:nvSpPr>
        <p:spPr>
          <a:xfrm>
            <a:off x="3886200" y="6396335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reification in perception from Lehar S. (2003)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In Your Head, Lawrence Erlbaum, Mahwah, NJ. p. 52, Fig. 3.3</a:t>
            </a:r>
          </a:p>
        </p:txBody>
      </p:sp>
      <p:pic>
        <p:nvPicPr>
          <p:cNvPr descr="Reification.jpg" id="241" name="Shape 241"/>
          <p:cNvPicPr preferRelativeResize="0"/>
          <p:nvPr/>
        </p:nvPicPr>
        <p:blipFill/>
        <p:spPr>
          <a:xfrm>
            <a:off x="2726234" y="2020530"/>
            <a:ext cx="3840151" cy="310206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descr="Reification.jpg" id="242" name="Shape 242"/>
          <p:cNvPicPr preferRelativeResize="0"/>
          <p:nvPr/>
        </p:nvPicPr>
        <p:blipFill/>
        <p:spPr>
          <a:xfrm>
            <a:off x="2965963" y="1809124"/>
            <a:ext cx="3360697" cy="352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Emergence</a:t>
            </a:r>
          </a:p>
        </p:txBody>
      </p:sp>
      <p:pic>
        <p:nvPicPr>
          <p:cNvPr descr="1.3.pdf" id="248" name="Shape 248"/>
          <p:cNvPicPr preferRelativeResize="0"/>
          <p:nvPr/>
        </p:nvPicPr>
        <p:blipFill/>
        <p:spPr>
          <a:xfrm>
            <a:off x="1088386" y="1371600"/>
            <a:ext cx="6967228" cy="4851154"/>
          </a:xfrm>
          <a:prstGeom prst="rect">
            <a:avLst/>
          </a:prstGeom>
          <a:solidFill>
            <a:srgbClr val="FFFFFF"/>
          </a:solidFill>
          <a:ln cap="sq" cmpd="sng" w="381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  <p:sp>
        <p:nvSpPr>
          <p:cNvPr id="249" name="Shape 249"/>
          <p:cNvSpPr/>
          <p:nvPr/>
        </p:nvSpPr>
        <p:spPr>
          <a:xfrm>
            <a:off x="4056767" y="6575135"/>
            <a:ext cx="50706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Magazine: 58;7 1965-02-19, p 120. Photographer: Ronald C James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Multistability</a:t>
            </a:r>
          </a:p>
        </p:txBody>
      </p:sp>
      <p:sp>
        <p:nvSpPr>
          <p:cNvPr id="255" name="Shape 255"/>
          <p:cNvSpPr/>
          <p:nvPr/>
        </p:nvSpPr>
        <p:spPr>
          <a:xfrm>
            <a:off x="2590800" y="3276600"/>
            <a:ext cx="2438399" cy="2590800"/>
          </a:xfrm>
          <a:prstGeom prst="rect">
            <a:avLst/>
          </a:prstGeom>
          <a:solidFill>
            <a:srgbClr val="7F7F7F">
              <a:alpha val="56862"/>
            </a:srgbClr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886200" y="1981200"/>
            <a:ext cx="2438399" cy="2590800"/>
          </a:xfrm>
          <a:prstGeom prst="rect">
            <a:avLst/>
          </a:prstGeom>
          <a:solidFill>
            <a:srgbClr val="7F7F7F">
              <a:alpha val="56862"/>
            </a:srgbClr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Shape 257"/>
          <p:cNvPicPr preferRelativeResize="0"/>
          <p:nvPr/>
        </p:nvPicPr>
        <p:blipFill/>
        <p:spPr>
          <a:xfrm>
            <a:off x="2578349" y="1961800"/>
            <a:ext cx="3784103" cy="39249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2671933" y="1295399"/>
            <a:ext cx="3809999" cy="4800600"/>
          </a:xfrm>
          <a:prstGeom prst="rect">
            <a:avLst/>
          </a:prstGeom>
          <a:solidFill>
            <a:srgbClr val="50211A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Multistability</a:t>
            </a:r>
          </a:p>
        </p:txBody>
      </p:sp>
      <p:pic>
        <p:nvPicPr>
          <p:cNvPr descr="face.png" id="264" name="Shape 264"/>
          <p:cNvPicPr preferRelativeResize="0"/>
          <p:nvPr/>
        </p:nvPicPr>
        <p:blipFill/>
        <p:spPr>
          <a:xfrm>
            <a:off x="2667000" y="1295399"/>
            <a:ext cx="3819869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265" name="Shape 265"/>
          <p:cNvGrpSpPr/>
          <p:nvPr/>
        </p:nvGrpSpPr>
        <p:grpSpPr>
          <a:xfrm>
            <a:off x="2657131" y="1295400"/>
            <a:ext cx="3819869" cy="4800600"/>
            <a:chOff x="1823866" y="1562099"/>
            <a:chExt cx="3819869" cy="4800600"/>
          </a:xfrm>
        </p:grpSpPr>
        <p:sp>
          <p:nvSpPr>
            <p:cNvPr id="266" name="Shape 266"/>
            <p:cNvSpPr/>
            <p:nvPr/>
          </p:nvSpPr>
          <p:spPr>
            <a:xfrm>
              <a:off x="1828800" y="1562099"/>
              <a:ext cx="3809999" cy="48006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ace.png" id="267" name="Shape 267"/>
            <p:cNvPicPr preferRelativeResize="0"/>
            <p:nvPr/>
          </p:nvPicPr>
          <p:blipFill/>
          <p:spPr>
            <a:xfrm>
              <a:off x="1823866" y="1562099"/>
              <a:ext cx="3819869" cy="4800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Invariance</a:t>
            </a:r>
          </a:p>
        </p:txBody>
      </p:sp>
      <p:pic>
        <p:nvPicPr>
          <p:cNvPr descr="invariance.png" id="273" name="Shape 273"/>
          <p:cNvPicPr preferRelativeResize="0"/>
          <p:nvPr/>
        </p:nvPicPr>
        <p:blipFill/>
        <p:spPr>
          <a:xfrm>
            <a:off x="2219032" y="1369359"/>
            <a:ext cx="4705936" cy="48028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3886200" y="6396335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invariance in perception from Lehar S. (2003)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In Your Head, Lawrence Erlbaum, Mahwah, NJ. p. 53, Fig. 3.5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Invariance</a:t>
            </a:r>
          </a:p>
        </p:txBody>
      </p:sp>
      <p:pic>
        <p:nvPicPr>
          <p:cNvPr descr="invariance.png" id="280" name="Shape 280"/>
          <p:cNvPicPr preferRelativeResize="0"/>
          <p:nvPr/>
        </p:nvPicPr>
        <p:blipFill/>
        <p:spPr>
          <a:xfrm>
            <a:off x="1828800" y="762000"/>
            <a:ext cx="5266891" cy="55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3886200" y="6396335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invariance in perception from Lehar S. (2003)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In Your Head, Lawrence Erlbaum, Mahwah, NJ. p. 53, Fig. 3.5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Invariance</a:t>
            </a:r>
          </a:p>
        </p:txBody>
      </p:sp>
      <p:pic>
        <p:nvPicPr>
          <p:cNvPr descr="invariance.png" id="287" name="Shape 287"/>
          <p:cNvPicPr preferRelativeResize="0"/>
          <p:nvPr/>
        </p:nvPicPr>
        <p:blipFill/>
        <p:spPr>
          <a:xfrm>
            <a:off x="1938553" y="914400"/>
            <a:ext cx="5266891" cy="55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3886200" y="6396335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invariance in perception from Lehar S. (2003)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In Your Head, Lawrence Erlbaum, Mahwah, NJ. p. 53, Fig. 3.5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Invariance</a:t>
            </a:r>
          </a:p>
        </p:txBody>
      </p:sp>
      <p:pic>
        <p:nvPicPr>
          <p:cNvPr descr="invariance.png" id="294" name="Shape 294"/>
          <p:cNvPicPr preferRelativeResize="0"/>
          <p:nvPr/>
        </p:nvPicPr>
        <p:blipFill/>
        <p:spPr>
          <a:xfrm>
            <a:off x="2145030" y="838200"/>
            <a:ext cx="4865370" cy="55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3886200" y="6396335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invariance in perception from Lehar S. (2003)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In Your Head, Lawrence Erlbaum, Mahwah, NJ. p. 53, Fig. 3.5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for some refreshers on mathematical concepts?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Spinelli Center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several coming up: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“Derivatives” on Tues. Sept 20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“Lines &amp; Equations” on Weds. Sept. 21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</a:p>
          <a:p>
            <a:pPr indent="-182880" lvl="1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sessions run from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7-9pm in Wright 238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does this mean for visualization?</a:t>
            </a:r>
          </a:p>
        </p:txBody>
      </p:sp>
      <p:pic>
        <p:nvPicPr>
          <p:cNvPr id="301" name="Shape 301"/>
          <p:cNvPicPr preferRelativeResize="0"/>
          <p:nvPr/>
        </p:nvPicPr>
        <p:blipFill/>
        <p:spPr>
          <a:xfrm>
            <a:off x="-304800" y="2057400"/>
            <a:ext cx="3791936" cy="52577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302" name="Shape 302"/>
          <p:cNvGrpSpPr/>
          <p:nvPr/>
        </p:nvGrpSpPr>
        <p:grpSpPr>
          <a:xfrm>
            <a:off x="4902071" y="2569618"/>
            <a:ext cx="4165727" cy="3069181"/>
            <a:chOff x="3962400" y="2188618"/>
            <a:chExt cx="4889699" cy="3602581"/>
          </a:xfrm>
        </p:grpSpPr>
        <p:pic>
          <p:nvPicPr>
            <p:cNvPr id="303" name="Shape 303"/>
            <p:cNvPicPr preferRelativeResize="0"/>
            <p:nvPr/>
          </p:nvPicPr>
          <p:blipFill/>
          <p:spPr>
            <a:xfrm>
              <a:off x="3962400" y="2188618"/>
              <a:ext cx="4889699" cy="36025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grpSp>
          <p:nvGrpSpPr>
            <p:cNvPr id="304" name="Shape 304"/>
            <p:cNvGrpSpPr/>
            <p:nvPr/>
          </p:nvGrpSpPr>
          <p:grpSpPr>
            <a:xfrm>
              <a:off x="7038816" y="2895601"/>
              <a:ext cx="1202734" cy="1627129"/>
              <a:chOff x="3755885" y="3075568"/>
              <a:chExt cx="1202734" cy="1627129"/>
            </a:xfrm>
          </p:grpSpPr>
          <p:grpSp>
            <p:nvGrpSpPr>
              <p:cNvPr id="305" name="Shape 305"/>
              <p:cNvGrpSpPr/>
              <p:nvPr/>
            </p:nvGrpSpPr>
            <p:grpSpPr>
              <a:xfrm>
                <a:off x="4196534" y="3892708"/>
                <a:ext cx="762085" cy="809989"/>
                <a:chOff x="6324600" y="4648200"/>
                <a:chExt cx="790694" cy="840395"/>
              </a:xfrm>
            </p:grpSpPr>
            <p:cxnSp>
              <p:nvCxnSpPr>
                <p:cNvPr id="306" name="Shape 306"/>
                <p:cNvCxnSpPr/>
                <p:nvPr/>
              </p:nvCxnSpPr>
              <p:spPr>
                <a:xfrm rot="10800000">
                  <a:off x="6476999" y="4648200"/>
                  <a:ext cx="228600" cy="533399"/>
                </a:xfrm>
                <a:prstGeom prst="straightConnector1">
                  <a:avLst/>
                </a:prstGeom>
                <a:noFill/>
                <a:ln cap="rnd" cmpd="sng" w="571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sp>
              <p:nvSpPr>
                <p:cNvPr id="307" name="Shape 307"/>
                <p:cNvSpPr txBox="1"/>
                <p:nvPr/>
              </p:nvSpPr>
              <p:spPr>
                <a:xfrm>
                  <a:off x="6324600" y="5105400"/>
                  <a:ext cx="790694" cy="3831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areas</a:t>
                  </a:r>
                </a:p>
              </p:txBody>
            </p:sp>
          </p:grpSp>
          <p:sp>
            <p:nvSpPr>
              <p:cNvPr id="308" name="Shape 308"/>
              <p:cNvSpPr/>
              <p:nvPr/>
            </p:nvSpPr>
            <p:spPr>
              <a:xfrm>
                <a:off x="3755885" y="3075568"/>
                <a:ext cx="1101645" cy="73443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29293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9" name="Shape 309"/>
            <p:cNvGrpSpPr/>
            <p:nvPr/>
          </p:nvGrpSpPr>
          <p:grpSpPr>
            <a:xfrm>
              <a:off x="5521355" y="2526273"/>
              <a:ext cx="1262466" cy="1403043"/>
              <a:chOff x="2140139" y="2373871"/>
              <a:chExt cx="1262466" cy="1403043"/>
            </a:xfrm>
          </p:grpSpPr>
          <p:grpSp>
            <p:nvGrpSpPr>
              <p:cNvPr id="310" name="Shape 310"/>
              <p:cNvGrpSpPr/>
              <p:nvPr/>
            </p:nvGrpSpPr>
            <p:grpSpPr>
              <a:xfrm>
                <a:off x="2733501" y="2373871"/>
                <a:ext cx="669103" cy="857850"/>
                <a:chOff x="4191000" y="2843746"/>
                <a:chExt cx="694221" cy="890053"/>
              </a:xfrm>
            </p:grpSpPr>
            <p:cxnSp>
              <p:nvCxnSpPr>
                <p:cNvPr id="311" name="Shape 311"/>
                <p:cNvCxnSpPr/>
                <p:nvPr/>
              </p:nvCxnSpPr>
              <p:spPr>
                <a:xfrm flipH="1">
                  <a:off x="4191000" y="3200400"/>
                  <a:ext cx="304799" cy="533399"/>
                </a:xfrm>
                <a:prstGeom prst="straightConnector1">
                  <a:avLst/>
                </a:prstGeom>
                <a:noFill/>
                <a:ln cap="rnd" cmpd="sng" w="571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sp>
              <p:nvSpPr>
                <p:cNvPr id="312" name="Shape 312"/>
                <p:cNvSpPr txBox="1"/>
                <p:nvPr/>
              </p:nvSpPr>
              <p:spPr>
                <a:xfrm>
                  <a:off x="4201062" y="2843746"/>
                  <a:ext cx="684159" cy="3831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lines</a:t>
                  </a:r>
                </a:p>
              </p:txBody>
            </p:sp>
          </p:grpSp>
          <p:cxnSp>
            <p:nvCxnSpPr>
              <p:cNvPr id="313" name="Shape 313"/>
              <p:cNvCxnSpPr/>
              <p:nvPr/>
            </p:nvCxnSpPr>
            <p:spPr>
              <a:xfrm>
                <a:off x="2140139" y="2895598"/>
                <a:ext cx="954759" cy="881316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4" name="Shape 314"/>
            <p:cNvGrpSpPr/>
            <p:nvPr/>
          </p:nvGrpSpPr>
          <p:grpSpPr>
            <a:xfrm>
              <a:off x="4485584" y="3352801"/>
              <a:ext cx="800632" cy="1194740"/>
              <a:chOff x="838200" y="3581398"/>
              <a:chExt cx="800632" cy="1194740"/>
            </a:xfrm>
          </p:grpSpPr>
          <p:grpSp>
            <p:nvGrpSpPr>
              <p:cNvPr id="315" name="Shape 315"/>
              <p:cNvGrpSpPr/>
              <p:nvPr/>
            </p:nvGrpSpPr>
            <p:grpSpPr>
              <a:xfrm>
                <a:off x="838200" y="3886198"/>
                <a:ext cx="800632" cy="889940"/>
                <a:chOff x="1087591" y="3955647"/>
                <a:chExt cx="830687" cy="923348"/>
              </a:xfrm>
            </p:grpSpPr>
            <p:cxnSp>
              <p:nvCxnSpPr>
                <p:cNvPr id="316" name="Shape 316"/>
                <p:cNvCxnSpPr/>
                <p:nvPr/>
              </p:nvCxnSpPr>
              <p:spPr>
                <a:xfrm flipH="1" rot="10800000">
                  <a:off x="1524000" y="3955647"/>
                  <a:ext cx="117012" cy="616354"/>
                </a:xfrm>
                <a:prstGeom prst="straightConnector1">
                  <a:avLst/>
                </a:prstGeom>
                <a:noFill/>
                <a:ln cap="rnd" cmpd="sng" w="571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sp>
              <p:nvSpPr>
                <p:cNvPr id="317" name="Shape 317"/>
                <p:cNvSpPr txBox="1"/>
                <p:nvPr/>
              </p:nvSpPr>
              <p:spPr>
                <a:xfrm>
                  <a:off x="1087591" y="4495800"/>
                  <a:ext cx="830687" cy="3831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points</a:t>
                  </a:r>
                </a:p>
              </p:txBody>
            </p:sp>
          </p:grpSp>
          <p:sp>
            <p:nvSpPr>
              <p:cNvPr id="318" name="Shape 318"/>
              <p:cNvSpPr/>
              <p:nvPr/>
            </p:nvSpPr>
            <p:spPr>
              <a:xfrm>
                <a:off x="1295400" y="3581398"/>
                <a:ext cx="220329" cy="220329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29293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Reification.jpg" id="319" name="Shape 319"/>
          <p:cNvPicPr preferRelativeResize="0"/>
          <p:nvPr/>
        </p:nvPicPr>
        <p:blipFill/>
        <p:spPr>
          <a:xfrm>
            <a:off x="1524000" y="3886200"/>
            <a:ext cx="894618" cy="72266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descr="1.3.pdf" id="320" name="Shape 320"/>
          <p:cNvPicPr preferRelativeResize="0"/>
          <p:nvPr/>
        </p:nvPicPr>
        <p:blipFill/>
        <p:spPr>
          <a:xfrm>
            <a:off x="762000" y="3505200"/>
            <a:ext cx="810263" cy="780820"/>
          </a:xfrm>
          <a:prstGeom prst="ellipse">
            <a:avLst/>
          </a:prstGeom>
          <a:solidFill>
            <a:srgbClr val="FFFFFF"/>
          </a:solidFill>
          <a:ln cap="sq" cmpd="sng" w="285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  <p:pic>
        <p:nvPicPr>
          <p:cNvPr descr="face.png" id="321" name="Shape 321"/>
          <p:cNvPicPr preferRelativeResize="0"/>
          <p:nvPr/>
        </p:nvPicPr>
        <p:blipFill/>
        <p:spPr>
          <a:xfrm>
            <a:off x="685800" y="2438400"/>
            <a:ext cx="727593" cy="914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</p:pic>
      <p:pic>
        <p:nvPicPr>
          <p:cNvPr descr="invariance.png" id="322" name="Shape 322"/>
          <p:cNvPicPr preferRelativeResize="0"/>
          <p:nvPr/>
        </p:nvPicPr>
        <p:blipFill/>
        <p:spPr>
          <a:xfrm>
            <a:off x="1371600" y="2362200"/>
            <a:ext cx="1418588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3505200" y="3562528"/>
            <a:ext cx="1371599" cy="457200"/>
          </a:xfrm>
          <a:prstGeom prst="leftRightArrow">
            <a:avLst>
              <a:gd fmla="val 54410" name="adj1"/>
              <a:gd fmla="val 65431" name="adj2"/>
            </a:avLst>
          </a:prstGeom>
          <a:solidFill>
            <a:srgbClr val="000000"/>
          </a:solidFill>
          <a:ln cap="flat" cmpd="sng" w="952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834021" y="2590800"/>
            <a:ext cx="7139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4038600" y="6096000"/>
            <a:ext cx="4953000" cy="646331"/>
            <a:chOff x="4038600" y="6096000"/>
            <a:chExt cx="4953000" cy="646331"/>
          </a:xfrm>
        </p:grpSpPr>
        <p:sp>
          <p:nvSpPr>
            <p:cNvPr id="326" name="Shape 326"/>
            <p:cNvSpPr txBox="1"/>
            <p:nvPr/>
          </p:nvSpPr>
          <p:spPr>
            <a:xfrm>
              <a:off x="4495800" y="6096000"/>
              <a:ext cx="4495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“Laws of Grouping”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>
              <a:off x="4038600" y="6477000"/>
              <a:ext cx="457200" cy="0"/>
            </a:xfrm>
            <a:prstGeom prst="straightConnector1">
              <a:avLst/>
            </a:prstGeom>
            <a:noFill/>
            <a:ln cap="rnd" cmpd="sng" w="57150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Proximity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600200"/>
            <a:ext cx="84582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interpret objects that are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each other as a group</a:t>
            </a:r>
          </a:p>
        </p:txBody>
      </p:sp>
      <p:pic>
        <p:nvPicPr>
          <p:cNvPr id="334" name="Shape 334"/>
          <p:cNvPicPr preferRelativeResize="0"/>
          <p:nvPr/>
        </p:nvPicPr>
        <p:blipFill/>
        <p:spPr>
          <a:xfrm>
            <a:off x="0" y="2209800"/>
            <a:ext cx="4041602" cy="38290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35" name="Shape 335"/>
          <p:cNvSpPr/>
          <p:nvPr/>
        </p:nvSpPr>
        <p:spPr>
          <a:xfrm>
            <a:off x="457200" y="2514600"/>
            <a:ext cx="3200399" cy="3200399"/>
          </a:xfrm>
          <a:prstGeom prst="roundRect">
            <a:avLst>
              <a:gd fmla="val 10054" name="adj"/>
            </a:avLst>
          </a:prstGeom>
          <a:noFill/>
          <a:ln cap="flat" cmpd="sng" w="38100">
            <a:solidFill>
              <a:srgbClr val="29293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Shape 336"/>
          <p:cNvGrpSpPr/>
          <p:nvPr/>
        </p:nvGrpSpPr>
        <p:grpSpPr>
          <a:xfrm>
            <a:off x="4648200" y="2514600"/>
            <a:ext cx="4038600" cy="3200399"/>
            <a:chOff x="4648200" y="2514600"/>
            <a:chExt cx="4038600" cy="3200399"/>
          </a:xfrm>
        </p:grpSpPr>
        <p:sp>
          <p:nvSpPr>
            <p:cNvPr id="337" name="Shape 337"/>
            <p:cNvSpPr/>
            <p:nvPr/>
          </p:nvSpPr>
          <p:spPr>
            <a:xfrm>
              <a:off x="4648200" y="2514600"/>
              <a:ext cx="1143000" cy="3200399"/>
            </a:xfrm>
            <a:prstGeom prst="roundRect">
              <a:avLst>
                <a:gd fmla="val 25170" name="adj"/>
              </a:avLst>
            </a:prstGeom>
            <a:noFill/>
            <a:ln cap="flat" cmpd="sng" w="38100">
              <a:solidFill>
                <a:srgbClr val="292934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6096000" y="2514600"/>
              <a:ext cx="1143000" cy="3200399"/>
            </a:xfrm>
            <a:prstGeom prst="roundRect">
              <a:avLst>
                <a:gd fmla="val 25170" name="adj"/>
              </a:avLst>
            </a:prstGeom>
            <a:noFill/>
            <a:ln cap="flat" cmpd="sng" w="38100">
              <a:solidFill>
                <a:srgbClr val="292934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7543800" y="2514600"/>
              <a:ext cx="1143000" cy="3200399"/>
            </a:xfrm>
            <a:prstGeom prst="roundRect">
              <a:avLst>
                <a:gd fmla="val 25170" name="adj"/>
              </a:avLst>
            </a:prstGeom>
            <a:noFill/>
            <a:ln cap="flat" cmpd="sng" w="38100">
              <a:solidFill>
                <a:srgbClr val="292934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0" name="Shape 340"/>
          <p:cNvPicPr preferRelativeResize="0"/>
          <p:nvPr/>
        </p:nvPicPr>
        <p:blipFill/>
        <p:spPr>
          <a:xfrm>
            <a:off x="4444753" y="2209800"/>
            <a:ext cx="4699244" cy="38290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Similarity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interpret objects that are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visually similar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each other as a group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Shape 347"/>
          <p:cNvPicPr preferRelativeResize="0"/>
          <p:nvPr/>
        </p:nvPicPr>
        <p:blipFill/>
        <p:spPr>
          <a:xfrm>
            <a:off x="1905000" y="1905000"/>
            <a:ext cx="5257799" cy="52577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348" name="Shape 348"/>
          <p:cNvGrpSpPr/>
          <p:nvPr/>
        </p:nvGrpSpPr>
        <p:grpSpPr>
          <a:xfrm>
            <a:off x="152400" y="2819400"/>
            <a:ext cx="2285999" cy="2819400"/>
            <a:chOff x="152400" y="2819400"/>
            <a:chExt cx="2285999" cy="2819400"/>
          </a:xfrm>
        </p:grpSpPr>
        <p:grpSp>
          <p:nvGrpSpPr>
            <p:cNvPr id="349" name="Shape 349"/>
            <p:cNvGrpSpPr/>
            <p:nvPr/>
          </p:nvGrpSpPr>
          <p:grpSpPr>
            <a:xfrm>
              <a:off x="1828800" y="2819400"/>
              <a:ext cx="609599" cy="2819400"/>
              <a:chOff x="1828800" y="2819400"/>
              <a:chExt cx="609599" cy="2819400"/>
            </a:xfrm>
          </p:grpSpPr>
          <p:cxnSp>
            <p:nvCxnSpPr>
              <p:cNvPr id="350" name="Shape 350"/>
              <p:cNvCxnSpPr/>
              <p:nvPr/>
            </p:nvCxnSpPr>
            <p:spPr>
              <a:xfrm>
                <a:off x="1828800" y="2819400"/>
                <a:ext cx="609599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351" name="Shape 351"/>
              <p:cNvCxnSpPr/>
              <p:nvPr/>
            </p:nvCxnSpPr>
            <p:spPr>
              <a:xfrm>
                <a:off x="1828800" y="4191000"/>
                <a:ext cx="609599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>
                <a:off x="1828800" y="5638800"/>
                <a:ext cx="609599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>
                <a:off x="1828800" y="2819400"/>
                <a:ext cx="0" cy="281940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54" name="Shape 354"/>
            <p:cNvSpPr txBox="1"/>
            <p:nvPr/>
          </p:nvSpPr>
          <p:spPr>
            <a:xfrm>
              <a:off x="152400" y="3962400"/>
              <a:ext cx="165562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“grey dots”</a:t>
              </a:r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6553200" y="3505200"/>
            <a:ext cx="2438399" cy="2819400"/>
            <a:chOff x="6553200" y="3505200"/>
            <a:chExt cx="2438399" cy="2819400"/>
          </a:xfrm>
        </p:grpSpPr>
        <p:grpSp>
          <p:nvGrpSpPr>
            <p:cNvPr id="356" name="Shape 356"/>
            <p:cNvGrpSpPr/>
            <p:nvPr/>
          </p:nvGrpSpPr>
          <p:grpSpPr>
            <a:xfrm flipH="1">
              <a:off x="6553200" y="3505200"/>
              <a:ext cx="609599" cy="2819400"/>
              <a:chOff x="1828800" y="2819400"/>
              <a:chExt cx="609599" cy="2819400"/>
            </a:xfrm>
          </p:grpSpPr>
          <p:cxnSp>
            <p:nvCxnSpPr>
              <p:cNvPr id="357" name="Shape 357"/>
              <p:cNvCxnSpPr/>
              <p:nvPr/>
            </p:nvCxnSpPr>
            <p:spPr>
              <a:xfrm>
                <a:off x="1828800" y="2819400"/>
                <a:ext cx="609599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358" name="Shape 358"/>
              <p:cNvCxnSpPr/>
              <p:nvPr/>
            </p:nvCxnSpPr>
            <p:spPr>
              <a:xfrm>
                <a:off x="1828800" y="4191000"/>
                <a:ext cx="609599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359" name="Shape 359"/>
              <p:cNvCxnSpPr/>
              <p:nvPr/>
            </p:nvCxnSpPr>
            <p:spPr>
              <a:xfrm>
                <a:off x="1828800" y="5638800"/>
                <a:ext cx="609599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360" name="Shape 360"/>
              <p:cNvCxnSpPr/>
              <p:nvPr/>
            </p:nvCxnSpPr>
            <p:spPr>
              <a:xfrm>
                <a:off x="1828800" y="2819400"/>
                <a:ext cx="0" cy="281940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1" name="Shape 361"/>
            <p:cNvSpPr txBox="1"/>
            <p:nvPr/>
          </p:nvSpPr>
          <p:spPr>
            <a:xfrm>
              <a:off x="7216203" y="4619266"/>
              <a:ext cx="1775395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“black dots”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Closure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parts of a picture are missing, we fill in the visual gap</a:t>
            </a:r>
          </a:p>
        </p:txBody>
      </p:sp>
      <p:pic>
        <p:nvPicPr>
          <p:cNvPr id="368" name="Shape 368"/>
          <p:cNvPicPr preferRelativeResize="0"/>
          <p:nvPr/>
        </p:nvPicPr>
        <p:blipFill/>
        <p:spPr>
          <a:xfrm>
            <a:off x="2590800" y="2667000"/>
            <a:ext cx="3293092" cy="375637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369" name="Shape 369"/>
          <p:cNvGrpSpPr/>
          <p:nvPr/>
        </p:nvGrpSpPr>
        <p:grpSpPr>
          <a:xfrm>
            <a:off x="3282810" y="2999174"/>
            <a:ext cx="2508389" cy="1113356"/>
            <a:chOff x="3282810" y="2999174"/>
            <a:chExt cx="2508389" cy="1113356"/>
          </a:xfrm>
        </p:grpSpPr>
        <p:sp>
          <p:nvSpPr>
            <p:cNvPr id="370" name="Shape 370"/>
            <p:cNvSpPr/>
            <p:nvPr/>
          </p:nvSpPr>
          <p:spPr>
            <a:xfrm>
              <a:off x="4343967" y="3124222"/>
              <a:ext cx="1447232" cy="988308"/>
            </a:xfrm>
            <a:custGeom>
              <a:pathLst>
                <a:path extrusionOk="0" h="120000" w="120000">
                  <a:moveTo>
                    <a:pt x="0" y="60"/>
                  </a:moveTo>
                  <a:cubicBezTo>
                    <a:pt x="6546" y="1080"/>
                    <a:pt x="28585" y="-1367"/>
                    <a:pt x="40113" y="1284"/>
                  </a:cubicBezTo>
                  <a:cubicBezTo>
                    <a:pt x="51642" y="3935"/>
                    <a:pt x="58496" y="6587"/>
                    <a:pt x="69171" y="15970"/>
                  </a:cubicBezTo>
                  <a:cubicBezTo>
                    <a:pt x="79847" y="25353"/>
                    <a:pt x="95696" y="40244"/>
                    <a:pt x="104168" y="57582"/>
                  </a:cubicBezTo>
                  <a:cubicBezTo>
                    <a:pt x="112639" y="74920"/>
                    <a:pt x="117916" y="108577"/>
                    <a:pt x="120000" y="120000"/>
                  </a:cubicBezTo>
                </a:path>
              </a:pathLst>
            </a:custGeom>
            <a:noFill/>
            <a:ln cap="flat" cmpd="sng" w="264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 rot="-1834815">
              <a:off x="3276405" y="3115527"/>
              <a:ext cx="486920" cy="10793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4265" y="24279"/>
                    <a:pt x="88269" y="34086"/>
                    <a:pt x="120000" y="120000"/>
                  </a:cubicBezTo>
                </a:path>
              </a:pathLst>
            </a:custGeom>
            <a:noFill/>
            <a:ln cap="flat" cmpd="sng" w="264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Symmetry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perceive objects as being symmetrical, arranged around a center point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90130" y="3048000"/>
            <a:ext cx="716373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   ] {    } [    ]</a:t>
            </a:r>
          </a:p>
        </p:txBody>
      </p:sp>
      <p:grpSp>
        <p:nvGrpSpPr>
          <p:cNvPr id="379" name="Shape 379"/>
          <p:cNvGrpSpPr/>
          <p:nvPr/>
        </p:nvGrpSpPr>
        <p:grpSpPr>
          <a:xfrm>
            <a:off x="2133600" y="3276600"/>
            <a:ext cx="4876800" cy="1447800"/>
            <a:chOff x="2133600" y="3276600"/>
            <a:chExt cx="4876800" cy="1447800"/>
          </a:xfrm>
        </p:grpSpPr>
        <p:cxnSp>
          <p:nvCxnSpPr>
            <p:cNvPr id="380" name="Shape 380"/>
            <p:cNvCxnSpPr/>
            <p:nvPr/>
          </p:nvCxnSpPr>
          <p:spPr>
            <a:xfrm>
              <a:off x="2133600" y="3276600"/>
              <a:ext cx="0" cy="14478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Shape 381"/>
            <p:cNvCxnSpPr/>
            <p:nvPr/>
          </p:nvCxnSpPr>
          <p:spPr>
            <a:xfrm>
              <a:off x="7010400" y="3276600"/>
              <a:ext cx="0" cy="14478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4572000" y="3276600"/>
              <a:ext cx="0" cy="14478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83" name="Shape 383"/>
          <p:cNvSpPr/>
          <p:nvPr/>
        </p:nvSpPr>
        <p:spPr>
          <a:xfrm>
            <a:off x="1106424" y="3352800"/>
            <a:ext cx="2057400" cy="1295400"/>
          </a:xfrm>
          <a:prstGeom prst="rect">
            <a:avLst/>
          </a:prstGeom>
          <a:noFill/>
          <a:ln cap="flat" cmpd="sng" w="38100">
            <a:solidFill>
              <a:srgbClr val="29293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429000" y="3352800"/>
            <a:ext cx="2286000" cy="1295400"/>
          </a:xfrm>
          <a:prstGeom prst="rect">
            <a:avLst/>
          </a:prstGeom>
          <a:noFill/>
          <a:ln cap="flat" cmpd="sng" w="38100">
            <a:solidFill>
              <a:srgbClr val="29293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5989319" y="3352800"/>
            <a:ext cx="2057400" cy="1295400"/>
          </a:xfrm>
          <a:prstGeom prst="rect">
            <a:avLst/>
          </a:prstGeom>
          <a:noFill/>
          <a:ln cap="flat" cmpd="sng" w="38100">
            <a:solidFill>
              <a:srgbClr val="29293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Shape 386"/>
          <p:cNvGrpSpPr/>
          <p:nvPr/>
        </p:nvGrpSpPr>
        <p:grpSpPr>
          <a:xfrm>
            <a:off x="2971800" y="2514600"/>
            <a:ext cx="3200400" cy="762000"/>
            <a:chOff x="2971800" y="2514600"/>
            <a:chExt cx="3200400" cy="762000"/>
          </a:xfrm>
        </p:grpSpPr>
        <p:grpSp>
          <p:nvGrpSpPr>
            <p:cNvPr id="387" name="Shape 387"/>
            <p:cNvGrpSpPr/>
            <p:nvPr/>
          </p:nvGrpSpPr>
          <p:grpSpPr>
            <a:xfrm flipH="1" rot="10800000">
              <a:off x="2971800" y="3124199"/>
              <a:ext cx="3200400" cy="152401"/>
              <a:chOff x="2971800" y="4724400"/>
              <a:chExt cx="3200400" cy="152401"/>
            </a:xfrm>
          </p:grpSpPr>
          <p:sp>
            <p:nvSpPr>
              <p:cNvPr id="388" name="Shape 388"/>
              <p:cNvSpPr/>
              <p:nvPr/>
            </p:nvSpPr>
            <p:spPr>
              <a:xfrm rot="-5400000">
                <a:off x="3276600" y="4419599"/>
                <a:ext cx="152399" cy="762000"/>
              </a:xfrm>
              <a:prstGeom prst="leftBracket">
                <a:avLst>
                  <a:gd fmla="val 8333" name="adj"/>
                </a:avLst>
              </a:prstGeom>
              <a:noFill/>
              <a:ln cap="rnd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 rot="-5400000">
                <a:off x="5715000" y="4419601"/>
                <a:ext cx="152399" cy="762000"/>
              </a:xfrm>
              <a:prstGeom prst="leftBracket">
                <a:avLst>
                  <a:gd fmla="val 8333" name="adj"/>
                </a:avLst>
              </a:prstGeom>
              <a:noFill/>
              <a:ln cap="rnd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0" name="Shape 390"/>
            <p:cNvSpPr txBox="1"/>
            <p:nvPr/>
          </p:nvSpPr>
          <p:spPr>
            <a:xfrm>
              <a:off x="3429000" y="2514600"/>
              <a:ext cx="2305438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law of proximity</a:t>
              </a:r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1295400" y="4724399"/>
            <a:ext cx="6553199" cy="766465"/>
            <a:chOff x="1295400" y="4724399"/>
            <a:chExt cx="6553199" cy="766465"/>
          </a:xfrm>
        </p:grpSpPr>
        <p:grpSp>
          <p:nvGrpSpPr>
            <p:cNvPr id="392" name="Shape 392"/>
            <p:cNvGrpSpPr/>
            <p:nvPr/>
          </p:nvGrpSpPr>
          <p:grpSpPr>
            <a:xfrm flipH="1" rot="10800000">
              <a:off x="1295400" y="4724399"/>
              <a:ext cx="6553199" cy="152400"/>
              <a:chOff x="1295400" y="3124200"/>
              <a:chExt cx="6553199" cy="152400"/>
            </a:xfrm>
          </p:grpSpPr>
          <p:sp>
            <p:nvSpPr>
              <p:cNvPr id="393" name="Shape 393"/>
              <p:cNvSpPr/>
              <p:nvPr/>
            </p:nvSpPr>
            <p:spPr>
              <a:xfrm flipH="1" rot="-5400000">
                <a:off x="2057399" y="2362200"/>
                <a:ext cx="152399" cy="1676399"/>
              </a:xfrm>
              <a:prstGeom prst="leftBracket">
                <a:avLst>
                  <a:gd fmla="val 8333" name="adj"/>
                </a:avLst>
              </a:prstGeom>
              <a:noFill/>
              <a:ln cap="rnd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Shape 394"/>
              <p:cNvSpPr/>
              <p:nvPr/>
            </p:nvSpPr>
            <p:spPr>
              <a:xfrm flipH="1" rot="-5400000">
                <a:off x="4495799" y="2362201"/>
                <a:ext cx="152399" cy="1676399"/>
              </a:xfrm>
              <a:prstGeom prst="leftBracket">
                <a:avLst>
                  <a:gd fmla="val 8333" name="adj"/>
                </a:avLst>
              </a:prstGeom>
              <a:noFill/>
              <a:ln cap="rnd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Shape 395"/>
              <p:cNvSpPr/>
              <p:nvPr/>
            </p:nvSpPr>
            <p:spPr>
              <a:xfrm flipH="1" rot="-5400000">
                <a:off x="6934199" y="2362201"/>
                <a:ext cx="152399" cy="1676399"/>
              </a:xfrm>
              <a:prstGeom prst="leftBracket">
                <a:avLst>
                  <a:gd fmla="val 8333" name="adj"/>
                </a:avLst>
              </a:prstGeom>
              <a:noFill/>
              <a:ln cap="rnd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6" name="Shape 396"/>
            <p:cNvSpPr txBox="1"/>
            <p:nvPr/>
          </p:nvSpPr>
          <p:spPr>
            <a:xfrm>
              <a:off x="2149551" y="5029200"/>
              <a:ext cx="4844895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law of symmetry + law of similarity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Common Fate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group objects that we perceive to be moving along the same path</a:t>
            </a:r>
          </a:p>
        </p:txBody>
      </p:sp>
      <p:grpSp>
        <p:nvGrpSpPr>
          <p:cNvPr id="403" name="Shape 403"/>
          <p:cNvGrpSpPr/>
          <p:nvPr/>
        </p:nvGrpSpPr>
        <p:grpSpPr>
          <a:xfrm>
            <a:off x="2286000" y="3200400"/>
            <a:ext cx="4343400" cy="3047999"/>
            <a:chOff x="2286000" y="3200400"/>
            <a:chExt cx="4343400" cy="3047999"/>
          </a:xfrm>
        </p:grpSpPr>
        <p:grpSp>
          <p:nvGrpSpPr>
            <p:cNvPr id="404" name="Shape 404"/>
            <p:cNvGrpSpPr/>
            <p:nvPr/>
          </p:nvGrpSpPr>
          <p:grpSpPr>
            <a:xfrm>
              <a:off x="2286000" y="3200400"/>
              <a:ext cx="4343400" cy="3047999"/>
              <a:chOff x="2286000" y="3200400"/>
              <a:chExt cx="4343400" cy="3047999"/>
            </a:xfrm>
          </p:grpSpPr>
          <p:sp>
            <p:nvSpPr>
              <p:cNvPr id="405" name="Shape 405"/>
              <p:cNvSpPr/>
              <p:nvPr/>
            </p:nvSpPr>
            <p:spPr>
              <a:xfrm>
                <a:off x="2286000" y="5638800"/>
                <a:ext cx="4343400" cy="609599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2286000" y="4419600"/>
                <a:ext cx="4343400" cy="609599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2286000" y="3200400"/>
                <a:ext cx="4343400" cy="609599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Shape 408"/>
            <p:cNvGrpSpPr/>
            <p:nvPr/>
          </p:nvGrpSpPr>
          <p:grpSpPr>
            <a:xfrm>
              <a:off x="2286000" y="3200400"/>
              <a:ext cx="4343399" cy="2438399"/>
              <a:chOff x="1066800" y="3581400"/>
              <a:chExt cx="2438399" cy="1219199"/>
            </a:xfrm>
          </p:grpSpPr>
          <p:cxnSp>
            <p:nvCxnSpPr>
              <p:cNvPr id="409" name="Shape 409"/>
              <p:cNvCxnSpPr/>
              <p:nvPr/>
            </p:nvCxnSpPr>
            <p:spPr>
              <a:xfrm flipH="1" rot="10800000">
                <a:off x="1066800" y="3581400"/>
                <a:ext cx="2438399" cy="0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Shape 410"/>
              <p:cNvCxnSpPr/>
              <p:nvPr/>
            </p:nvCxnSpPr>
            <p:spPr>
              <a:xfrm flipH="1" rot="10800000">
                <a:off x="1066800" y="3886200"/>
                <a:ext cx="2438399" cy="0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Shape 411"/>
              <p:cNvCxnSpPr/>
              <p:nvPr/>
            </p:nvCxnSpPr>
            <p:spPr>
              <a:xfrm flipH="1" rot="10800000">
                <a:off x="1066800" y="4190999"/>
                <a:ext cx="2438399" cy="0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Shape 412"/>
              <p:cNvCxnSpPr/>
              <p:nvPr/>
            </p:nvCxnSpPr>
            <p:spPr>
              <a:xfrm flipH="1" rot="10800000">
                <a:off x="1066800" y="4495799"/>
                <a:ext cx="2438399" cy="0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Shape 413"/>
              <p:cNvCxnSpPr/>
              <p:nvPr/>
            </p:nvCxnSpPr>
            <p:spPr>
              <a:xfrm flipH="1" rot="10800000">
                <a:off x="1066800" y="4800599"/>
                <a:ext cx="2438399" cy="0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14" name="Shape 414"/>
          <p:cNvGrpSpPr/>
          <p:nvPr/>
        </p:nvGrpSpPr>
        <p:grpSpPr>
          <a:xfrm>
            <a:off x="2761060" y="2895600"/>
            <a:ext cx="3334939" cy="3048000"/>
            <a:chOff x="2761060" y="2895600"/>
            <a:chExt cx="5163739" cy="3048000"/>
          </a:xfrm>
        </p:grpSpPr>
        <p:grpSp>
          <p:nvGrpSpPr>
            <p:cNvPr id="415" name="Shape 415"/>
            <p:cNvGrpSpPr/>
            <p:nvPr/>
          </p:nvGrpSpPr>
          <p:grpSpPr>
            <a:xfrm>
              <a:off x="2761060" y="2895600"/>
              <a:ext cx="3393279" cy="3048000"/>
              <a:chOff x="1295400" y="3429000"/>
              <a:chExt cx="1904999" cy="1524000"/>
            </a:xfrm>
          </p:grpSpPr>
          <p:cxnSp>
            <p:nvCxnSpPr>
              <p:cNvPr id="416" name="Shape 416"/>
              <p:cNvCxnSpPr/>
              <p:nvPr/>
            </p:nvCxnSpPr>
            <p:spPr>
              <a:xfrm>
                <a:off x="2286000" y="34290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17" name="Shape 417"/>
              <p:cNvCxnSpPr/>
              <p:nvPr/>
            </p:nvCxnSpPr>
            <p:spPr>
              <a:xfrm rot="10800000">
                <a:off x="2285999" y="37338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18" name="Shape 418"/>
              <p:cNvCxnSpPr/>
              <p:nvPr/>
            </p:nvCxnSpPr>
            <p:spPr>
              <a:xfrm>
                <a:off x="2286000" y="40386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19" name="Shape 419"/>
              <p:cNvCxnSpPr/>
              <p:nvPr/>
            </p:nvCxnSpPr>
            <p:spPr>
              <a:xfrm rot="10800000">
                <a:off x="2285999" y="43434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20" name="Shape 420"/>
              <p:cNvCxnSpPr/>
              <p:nvPr/>
            </p:nvCxnSpPr>
            <p:spPr>
              <a:xfrm>
                <a:off x="2286000" y="46482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21" name="Shape 421"/>
              <p:cNvCxnSpPr/>
              <p:nvPr/>
            </p:nvCxnSpPr>
            <p:spPr>
              <a:xfrm rot="10800000">
                <a:off x="2285999" y="49530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22" name="Shape 422"/>
              <p:cNvCxnSpPr/>
              <p:nvPr/>
            </p:nvCxnSpPr>
            <p:spPr>
              <a:xfrm>
                <a:off x="1295400" y="34290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23" name="Shape 423"/>
              <p:cNvCxnSpPr/>
              <p:nvPr/>
            </p:nvCxnSpPr>
            <p:spPr>
              <a:xfrm rot="10800000">
                <a:off x="1295400" y="37338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24" name="Shape 424"/>
              <p:cNvCxnSpPr/>
              <p:nvPr/>
            </p:nvCxnSpPr>
            <p:spPr>
              <a:xfrm>
                <a:off x="1295400" y="40386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25" name="Shape 425"/>
              <p:cNvCxnSpPr/>
              <p:nvPr/>
            </p:nvCxnSpPr>
            <p:spPr>
              <a:xfrm rot="10800000">
                <a:off x="1295400" y="43434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26" name="Shape 426"/>
              <p:cNvCxnSpPr/>
              <p:nvPr/>
            </p:nvCxnSpPr>
            <p:spPr>
              <a:xfrm>
                <a:off x="1295400" y="46482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27" name="Shape 427"/>
              <p:cNvCxnSpPr/>
              <p:nvPr/>
            </p:nvCxnSpPr>
            <p:spPr>
              <a:xfrm rot="10800000">
                <a:off x="1295400" y="49530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cxnSp>
          <p:nvCxnSpPr>
            <p:cNvPr id="428" name="Shape 428"/>
            <p:cNvCxnSpPr/>
            <p:nvPr/>
          </p:nvCxnSpPr>
          <p:spPr>
            <a:xfrm>
              <a:off x="6296025" y="28956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29" name="Shape 429"/>
            <p:cNvCxnSpPr/>
            <p:nvPr/>
          </p:nvCxnSpPr>
          <p:spPr>
            <a:xfrm rot="10800000">
              <a:off x="6296024" y="35052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30" name="Shape 430"/>
            <p:cNvCxnSpPr/>
            <p:nvPr/>
          </p:nvCxnSpPr>
          <p:spPr>
            <a:xfrm>
              <a:off x="6296025" y="41148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31" name="Shape 431"/>
            <p:cNvCxnSpPr/>
            <p:nvPr/>
          </p:nvCxnSpPr>
          <p:spPr>
            <a:xfrm rot="10800000">
              <a:off x="6296024" y="47244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32" name="Shape 432"/>
            <p:cNvCxnSpPr/>
            <p:nvPr/>
          </p:nvCxnSpPr>
          <p:spPr>
            <a:xfrm>
              <a:off x="6296025" y="53340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33" name="Shape 433"/>
            <p:cNvCxnSpPr/>
            <p:nvPr/>
          </p:nvCxnSpPr>
          <p:spPr>
            <a:xfrm rot="10800000">
              <a:off x="6296024" y="59436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Continuity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tend to group objects along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smoothest path</a:t>
            </a:r>
          </a:p>
        </p:txBody>
      </p:sp>
      <p:sp>
        <p:nvSpPr>
          <p:cNvPr id="440" name="Shape 440"/>
          <p:cNvSpPr/>
          <p:nvPr/>
        </p:nvSpPr>
        <p:spPr>
          <a:xfrm rot="4795453">
            <a:off x="3570512" y="2379469"/>
            <a:ext cx="745833" cy="3820219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74999" y="12585"/>
                  <a:pt x="85135" y="27071"/>
                  <a:pt x="87567" y="39894"/>
                </a:cubicBezTo>
                <a:cubicBezTo>
                  <a:pt x="89999" y="52717"/>
                  <a:pt x="9189" y="63588"/>
                  <a:pt x="14594" y="76939"/>
                </a:cubicBezTo>
                <a:cubicBezTo>
                  <a:pt x="19999" y="90290"/>
                  <a:pt x="91081" y="113509"/>
                  <a:pt x="120000" y="120000"/>
                </a:cubicBezTo>
              </a:path>
            </a:pathLst>
          </a:custGeom>
          <a:noFill/>
          <a:ln cap="rnd" cmpd="sng" w="1524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 flipH="1" rot="9494779">
            <a:off x="4521814" y="2349740"/>
            <a:ext cx="745833" cy="382022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74999" y="12585"/>
                  <a:pt x="85135" y="27071"/>
                  <a:pt x="87567" y="39894"/>
                </a:cubicBezTo>
                <a:cubicBezTo>
                  <a:pt x="89999" y="52717"/>
                  <a:pt x="9189" y="63588"/>
                  <a:pt x="14594" y="76939"/>
                </a:cubicBezTo>
                <a:cubicBezTo>
                  <a:pt x="19999" y="90290"/>
                  <a:pt x="91081" y="113509"/>
                  <a:pt x="120000" y="120000"/>
                </a:cubicBezTo>
              </a:path>
            </a:pathLst>
          </a:custGeom>
          <a:noFill/>
          <a:ln cap="rnd" cmpd="sng" w="1524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Shape 442"/>
          <p:cNvGrpSpPr/>
          <p:nvPr/>
        </p:nvGrpSpPr>
        <p:grpSpPr>
          <a:xfrm>
            <a:off x="4004129" y="2591434"/>
            <a:ext cx="1853288" cy="1766228"/>
            <a:chOff x="4004129" y="2591434"/>
            <a:chExt cx="1853288" cy="1766228"/>
          </a:xfrm>
        </p:grpSpPr>
        <p:sp>
          <p:nvSpPr>
            <p:cNvPr id="443" name="Shape 443"/>
            <p:cNvSpPr/>
            <p:nvPr/>
          </p:nvSpPr>
          <p:spPr>
            <a:xfrm flipH="1" rot="9494779">
              <a:off x="4299911" y="2626823"/>
              <a:ext cx="516750" cy="1695452"/>
            </a:xfrm>
            <a:custGeom>
              <a:pathLst>
                <a:path extrusionOk="0" h="120000" w="120000">
                  <a:moveTo>
                    <a:pt x="42155" y="0"/>
                  </a:moveTo>
                  <a:cubicBezTo>
                    <a:pt x="23332" y="11190"/>
                    <a:pt x="-4946" y="16902"/>
                    <a:pt x="742" y="37540"/>
                  </a:cubicBezTo>
                  <a:cubicBezTo>
                    <a:pt x="6431" y="58179"/>
                    <a:pt x="74613" y="107551"/>
                    <a:pt x="120000" y="120000"/>
                  </a:cubicBezTo>
                </a:path>
              </a:pathLst>
            </a:custGeom>
            <a:noFill/>
            <a:ln cap="rnd" cmpd="sng" w="1524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 rot="4795453">
              <a:off x="5008952" y="3408330"/>
              <a:ext cx="545507" cy="1072526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53725" y="19398"/>
                    <a:pt x="114001" y="70177"/>
                    <a:pt x="120000" y="120000"/>
                  </a:cubicBezTo>
                </a:path>
              </a:pathLst>
            </a:custGeom>
            <a:noFill/>
            <a:ln cap="rnd" cmpd="sng" w="1524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activity: what we draw vs. what we see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into teams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6-7 people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go to: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www.science.smith.edu/~jcrouser/SDS136/activity1.html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as many examples of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gestalt principles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action in your sample visualization as you can</a:t>
            </a:r>
          </a:p>
        </p:txBody>
      </p:sp>
      <p:pic>
        <p:nvPicPr>
          <p:cNvPr id="451" name="Shape 451"/>
          <p:cNvPicPr preferRelativeResize="0"/>
          <p:nvPr/>
        </p:nvPicPr>
        <p:blipFill/>
        <p:spPr>
          <a:xfrm>
            <a:off x="1988818" y="4800600"/>
            <a:ext cx="5021580" cy="20496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activity: what we draw vs. what we see</a:t>
            </a:r>
          </a:p>
        </p:txBody>
      </p:sp>
      <p:pic>
        <p:nvPicPr>
          <p:cNvPr id="457" name="Shape 457"/>
          <p:cNvPicPr preferRelativeResize="0"/>
          <p:nvPr/>
        </p:nvPicPr>
        <p:blipFill/>
        <p:spPr>
          <a:xfrm>
            <a:off x="2335710" y="4822964"/>
            <a:ext cx="5021580" cy="20496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458" name="Shape 458"/>
          <p:cNvGrpSpPr/>
          <p:nvPr/>
        </p:nvGrpSpPr>
        <p:grpSpPr>
          <a:xfrm>
            <a:off x="2230127" y="1466084"/>
            <a:ext cx="1498845" cy="1528465"/>
            <a:chOff x="4038599" y="1295399"/>
            <a:chExt cx="1498845" cy="1528465"/>
          </a:xfrm>
        </p:grpSpPr>
        <p:grpSp>
          <p:nvGrpSpPr>
            <p:cNvPr id="459" name="Shape 459"/>
            <p:cNvGrpSpPr/>
            <p:nvPr/>
          </p:nvGrpSpPr>
          <p:grpSpPr>
            <a:xfrm>
              <a:off x="4038599" y="1295399"/>
              <a:ext cx="1498845" cy="1221292"/>
              <a:chOff x="4444753" y="2209800"/>
              <a:chExt cx="4699244" cy="3829050"/>
            </a:xfrm>
          </p:grpSpPr>
          <p:grpSp>
            <p:nvGrpSpPr>
              <p:cNvPr id="460" name="Shape 460"/>
              <p:cNvGrpSpPr/>
              <p:nvPr/>
            </p:nvGrpSpPr>
            <p:grpSpPr>
              <a:xfrm>
                <a:off x="4648200" y="2514600"/>
                <a:ext cx="4038600" cy="3200399"/>
                <a:chOff x="4648200" y="2514600"/>
                <a:chExt cx="4038600" cy="3200399"/>
              </a:xfrm>
            </p:grpSpPr>
            <p:sp>
              <p:nvSpPr>
                <p:cNvPr id="461" name="Shape 461"/>
                <p:cNvSpPr/>
                <p:nvPr/>
              </p:nvSpPr>
              <p:spPr>
                <a:xfrm>
                  <a:off x="4648200" y="2514600"/>
                  <a:ext cx="1143000" cy="3200399"/>
                </a:xfrm>
                <a:prstGeom prst="roundRect">
                  <a:avLst>
                    <a:gd fmla="val 25170" name="adj"/>
                  </a:avLst>
                </a:prstGeom>
                <a:noFill/>
                <a:ln cap="flat" cmpd="sng" w="38100">
                  <a:solidFill>
                    <a:srgbClr val="292934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6096000" y="2514600"/>
                  <a:ext cx="1143000" cy="3200399"/>
                </a:xfrm>
                <a:prstGeom prst="roundRect">
                  <a:avLst>
                    <a:gd fmla="val 25170" name="adj"/>
                  </a:avLst>
                </a:prstGeom>
                <a:noFill/>
                <a:ln cap="flat" cmpd="sng" w="38100">
                  <a:solidFill>
                    <a:srgbClr val="292934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Shape 463"/>
                <p:cNvSpPr/>
                <p:nvPr/>
              </p:nvSpPr>
              <p:spPr>
                <a:xfrm>
                  <a:off x="7543800" y="2514600"/>
                  <a:ext cx="1143000" cy="3200399"/>
                </a:xfrm>
                <a:prstGeom prst="roundRect">
                  <a:avLst>
                    <a:gd fmla="val 25170" name="adj"/>
                  </a:avLst>
                </a:prstGeom>
                <a:noFill/>
                <a:ln cap="flat" cmpd="sng" w="38100">
                  <a:solidFill>
                    <a:srgbClr val="292934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64" name="Shape 464"/>
              <p:cNvPicPr preferRelativeResize="0"/>
              <p:nvPr/>
            </p:nvPicPr>
            <p:blipFill/>
            <p:spPr>
              <a:xfrm>
                <a:off x="4444753" y="2209800"/>
                <a:ext cx="4699244" cy="3829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</p:pic>
        </p:grpSp>
        <p:sp>
          <p:nvSpPr>
            <p:cNvPr id="465" name="Shape 465"/>
            <p:cNvSpPr txBox="1"/>
            <p:nvPr/>
          </p:nvSpPr>
          <p:spPr>
            <a:xfrm>
              <a:off x="4080062" y="2362200"/>
              <a:ext cx="1415923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proximity</a:t>
              </a:r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4129850" y="1389884"/>
            <a:ext cx="1381507" cy="1604664"/>
            <a:chOff x="5715000" y="1219200"/>
            <a:chExt cx="1381507" cy="1604664"/>
          </a:xfrm>
        </p:grpSpPr>
        <p:pic>
          <p:nvPicPr>
            <p:cNvPr id="467" name="Shape 467"/>
            <p:cNvPicPr preferRelativeResize="0"/>
            <p:nvPr/>
          </p:nvPicPr>
          <p:blipFill/>
          <p:spPr>
            <a:xfrm>
              <a:off x="5729098" y="1219200"/>
              <a:ext cx="1353311" cy="1353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468" name="Shape 468"/>
            <p:cNvSpPr txBox="1"/>
            <p:nvPr/>
          </p:nvSpPr>
          <p:spPr>
            <a:xfrm>
              <a:off x="5715000" y="2362200"/>
              <a:ext cx="1381507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similarity</a:t>
              </a: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5930787" y="1517373"/>
            <a:ext cx="1176825" cy="1528464"/>
            <a:chOff x="7239000" y="1295400"/>
            <a:chExt cx="1176825" cy="1528464"/>
          </a:xfrm>
        </p:grpSpPr>
        <p:grpSp>
          <p:nvGrpSpPr>
            <p:cNvPr id="470" name="Shape 470"/>
            <p:cNvGrpSpPr/>
            <p:nvPr/>
          </p:nvGrpSpPr>
          <p:grpSpPr>
            <a:xfrm>
              <a:off x="7326397" y="1295400"/>
              <a:ext cx="1002030" cy="1143000"/>
              <a:chOff x="2590800" y="2667000"/>
              <a:chExt cx="3293092" cy="3756379"/>
            </a:xfrm>
          </p:grpSpPr>
          <p:pic>
            <p:nvPicPr>
              <p:cNvPr id="471" name="Shape 471"/>
              <p:cNvPicPr preferRelativeResize="0"/>
              <p:nvPr/>
            </p:nvPicPr>
            <p:blipFill/>
            <p:spPr>
              <a:xfrm>
                <a:off x="2590800" y="2667000"/>
                <a:ext cx="3293092" cy="37563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</p:pic>
          <p:grpSp>
            <p:nvGrpSpPr>
              <p:cNvPr id="472" name="Shape 472"/>
              <p:cNvGrpSpPr/>
              <p:nvPr/>
            </p:nvGrpSpPr>
            <p:grpSpPr>
              <a:xfrm>
                <a:off x="3282810" y="2999174"/>
                <a:ext cx="2508389" cy="1113356"/>
                <a:chOff x="3282810" y="2999174"/>
                <a:chExt cx="2508389" cy="1113356"/>
              </a:xfrm>
            </p:grpSpPr>
            <p:sp>
              <p:nvSpPr>
                <p:cNvPr id="473" name="Shape 473"/>
                <p:cNvSpPr/>
                <p:nvPr/>
              </p:nvSpPr>
              <p:spPr>
                <a:xfrm>
                  <a:off x="4343967" y="3124222"/>
                  <a:ext cx="1447232" cy="988308"/>
                </a:xfrm>
                <a:custGeom>
                  <a:pathLst>
                    <a:path extrusionOk="0" h="120000" w="120000">
                      <a:moveTo>
                        <a:pt x="0" y="60"/>
                      </a:moveTo>
                      <a:cubicBezTo>
                        <a:pt x="6546" y="1080"/>
                        <a:pt x="28585" y="-1367"/>
                        <a:pt x="40113" y="1284"/>
                      </a:cubicBezTo>
                      <a:cubicBezTo>
                        <a:pt x="51642" y="3935"/>
                        <a:pt x="58496" y="6587"/>
                        <a:pt x="69171" y="15970"/>
                      </a:cubicBezTo>
                      <a:cubicBezTo>
                        <a:pt x="79847" y="25353"/>
                        <a:pt x="95696" y="40244"/>
                        <a:pt x="104168" y="57582"/>
                      </a:cubicBezTo>
                      <a:cubicBezTo>
                        <a:pt x="112639" y="74920"/>
                        <a:pt x="117916" y="108577"/>
                        <a:pt x="120000" y="120000"/>
                      </a:cubicBezTo>
                    </a:path>
                  </a:pathLst>
                </a:custGeom>
                <a:noFill/>
                <a:ln cap="flat" cmpd="sng" w="26425">
                  <a:solidFill>
                    <a:srgbClr val="000000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 rot="-1834815">
                  <a:off x="3276405" y="3115527"/>
                  <a:ext cx="486920" cy="10793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34265" y="24279"/>
                        <a:pt x="88269" y="34086"/>
                        <a:pt x="120000" y="120000"/>
                      </a:cubicBezTo>
                    </a:path>
                  </a:pathLst>
                </a:custGeom>
                <a:noFill/>
                <a:ln cap="flat" cmpd="sng" w="26425">
                  <a:solidFill>
                    <a:srgbClr val="000000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75" name="Shape 475"/>
            <p:cNvSpPr txBox="1"/>
            <p:nvPr/>
          </p:nvSpPr>
          <p:spPr>
            <a:xfrm>
              <a:off x="7239000" y="2362200"/>
              <a:ext cx="1176825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closure</a:t>
              </a: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216687" y="3095243"/>
            <a:ext cx="1518264" cy="1604662"/>
            <a:chOff x="4015019" y="2819402"/>
            <a:chExt cx="1518264" cy="1604662"/>
          </a:xfrm>
        </p:grpSpPr>
        <p:grpSp>
          <p:nvGrpSpPr>
            <p:cNvPr id="477" name="Shape 477"/>
            <p:cNvGrpSpPr/>
            <p:nvPr/>
          </p:nvGrpSpPr>
          <p:grpSpPr>
            <a:xfrm>
              <a:off x="4040492" y="2819402"/>
              <a:ext cx="1467319" cy="1066798"/>
              <a:chOff x="1236741" y="3234265"/>
              <a:chExt cx="1793390" cy="1303862"/>
            </a:xfrm>
          </p:grpSpPr>
          <p:sp>
            <p:nvSpPr>
              <p:cNvPr id="478" name="Shape 478"/>
              <p:cNvSpPr txBox="1"/>
              <p:nvPr/>
            </p:nvSpPr>
            <p:spPr>
              <a:xfrm>
                <a:off x="1236741" y="3234265"/>
                <a:ext cx="1793390" cy="1241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    ]</a:t>
                </a:r>
              </a:p>
            </p:txBody>
          </p:sp>
          <p:cxnSp>
            <p:nvCxnSpPr>
              <p:cNvPr id="479" name="Shape 479"/>
              <p:cNvCxnSpPr>
                <a:endCxn id="480" idx="2"/>
              </p:cNvCxnSpPr>
              <p:nvPr/>
            </p:nvCxnSpPr>
            <p:spPr>
              <a:xfrm>
                <a:off x="2132582" y="3513627"/>
                <a:ext cx="0" cy="10245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0" name="Shape 480"/>
              <p:cNvSpPr/>
              <p:nvPr/>
            </p:nvSpPr>
            <p:spPr>
              <a:xfrm>
                <a:off x="1294382" y="3420528"/>
                <a:ext cx="1676401" cy="1117598"/>
              </a:xfrm>
              <a:prstGeom prst="rect">
                <a:avLst/>
              </a:prstGeom>
              <a:noFill/>
              <a:ln cap="flat" cmpd="sng" w="38100">
                <a:solidFill>
                  <a:srgbClr val="292934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1" name="Shape 481"/>
            <p:cNvSpPr txBox="1"/>
            <p:nvPr/>
          </p:nvSpPr>
          <p:spPr>
            <a:xfrm>
              <a:off x="4015019" y="3962400"/>
              <a:ext cx="15182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symmetry</a:t>
              </a:r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3827075" y="3196439"/>
            <a:ext cx="1963699" cy="1528465"/>
            <a:chOff x="5410200" y="2971799"/>
            <a:chExt cx="1963699" cy="1528465"/>
          </a:xfrm>
        </p:grpSpPr>
        <p:grpSp>
          <p:nvGrpSpPr>
            <p:cNvPr id="483" name="Shape 483"/>
            <p:cNvGrpSpPr/>
            <p:nvPr/>
          </p:nvGrpSpPr>
          <p:grpSpPr>
            <a:xfrm>
              <a:off x="5791200" y="2971799"/>
              <a:ext cx="1295400" cy="1066799"/>
              <a:chOff x="2286000" y="2895600"/>
              <a:chExt cx="4343400" cy="3352799"/>
            </a:xfrm>
          </p:grpSpPr>
          <p:grpSp>
            <p:nvGrpSpPr>
              <p:cNvPr id="484" name="Shape 484"/>
              <p:cNvGrpSpPr/>
              <p:nvPr/>
            </p:nvGrpSpPr>
            <p:grpSpPr>
              <a:xfrm>
                <a:off x="2286000" y="3200400"/>
                <a:ext cx="4343400" cy="3047999"/>
                <a:chOff x="2286000" y="3200400"/>
                <a:chExt cx="4343400" cy="3047999"/>
              </a:xfrm>
            </p:grpSpPr>
            <p:grpSp>
              <p:nvGrpSpPr>
                <p:cNvPr id="485" name="Shape 485"/>
                <p:cNvGrpSpPr/>
                <p:nvPr/>
              </p:nvGrpSpPr>
              <p:grpSpPr>
                <a:xfrm>
                  <a:off x="2286000" y="3200400"/>
                  <a:ext cx="4343400" cy="3047999"/>
                  <a:chOff x="2286000" y="3200400"/>
                  <a:chExt cx="4343400" cy="3047999"/>
                </a:xfrm>
              </p:grpSpPr>
              <p:sp>
                <p:nvSpPr>
                  <p:cNvPr id="486" name="Shape 486"/>
                  <p:cNvSpPr/>
                  <p:nvPr/>
                </p:nvSpPr>
                <p:spPr>
                  <a:xfrm>
                    <a:off x="2286000" y="5638800"/>
                    <a:ext cx="4343400" cy="609599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7" name="Shape 487"/>
                  <p:cNvSpPr/>
                  <p:nvPr/>
                </p:nvSpPr>
                <p:spPr>
                  <a:xfrm>
                    <a:off x="2286000" y="4419600"/>
                    <a:ext cx="4343400" cy="609599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" name="Shape 488"/>
                  <p:cNvSpPr/>
                  <p:nvPr/>
                </p:nvSpPr>
                <p:spPr>
                  <a:xfrm>
                    <a:off x="2286000" y="3200400"/>
                    <a:ext cx="4343400" cy="609599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89" name="Shape 489"/>
                <p:cNvGrpSpPr/>
                <p:nvPr/>
              </p:nvGrpSpPr>
              <p:grpSpPr>
                <a:xfrm>
                  <a:off x="2286000" y="3200400"/>
                  <a:ext cx="4343399" cy="2438399"/>
                  <a:chOff x="1066800" y="3581400"/>
                  <a:chExt cx="2438399" cy="1219199"/>
                </a:xfrm>
              </p:grpSpPr>
              <p:cxnSp>
                <p:nvCxnSpPr>
                  <p:cNvPr id="490" name="Shape 490"/>
                  <p:cNvCxnSpPr/>
                  <p:nvPr/>
                </p:nvCxnSpPr>
                <p:spPr>
                  <a:xfrm flipH="1" rot="10800000">
                    <a:off x="1066800" y="3581400"/>
                    <a:ext cx="2438399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1" name="Shape 491"/>
                  <p:cNvCxnSpPr/>
                  <p:nvPr/>
                </p:nvCxnSpPr>
                <p:spPr>
                  <a:xfrm flipH="1" rot="10800000">
                    <a:off x="1066800" y="3886200"/>
                    <a:ext cx="2438399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2" name="Shape 492"/>
                  <p:cNvCxnSpPr/>
                  <p:nvPr/>
                </p:nvCxnSpPr>
                <p:spPr>
                  <a:xfrm flipH="1" rot="10800000">
                    <a:off x="1066800" y="4190999"/>
                    <a:ext cx="2438399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3" name="Shape 493"/>
                  <p:cNvCxnSpPr/>
                  <p:nvPr/>
                </p:nvCxnSpPr>
                <p:spPr>
                  <a:xfrm flipH="1" rot="10800000">
                    <a:off x="1066800" y="4495799"/>
                    <a:ext cx="2438399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4" name="Shape 494"/>
                  <p:cNvCxnSpPr/>
                  <p:nvPr/>
                </p:nvCxnSpPr>
                <p:spPr>
                  <a:xfrm flipH="1" rot="10800000">
                    <a:off x="1066800" y="4800599"/>
                    <a:ext cx="2438399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95" name="Shape 495"/>
              <p:cNvGrpSpPr/>
              <p:nvPr/>
            </p:nvGrpSpPr>
            <p:grpSpPr>
              <a:xfrm>
                <a:off x="2761060" y="2895600"/>
                <a:ext cx="3334939" cy="3048000"/>
                <a:chOff x="2761060" y="2895600"/>
                <a:chExt cx="5163739" cy="3048000"/>
              </a:xfrm>
            </p:grpSpPr>
            <p:grpSp>
              <p:nvGrpSpPr>
                <p:cNvPr id="496" name="Shape 496"/>
                <p:cNvGrpSpPr/>
                <p:nvPr/>
              </p:nvGrpSpPr>
              <p:grpSpPr>
                <a:xfrm>
                  <a:off x="2761060" y="2895600"/>
                  <a:ext cx="3393279" cy="3048000"/>
                  <a:chOff x="1295400" y="3429000"/>
                  <a:chExt cx="1904999" cy="1524000"/>
                </a:xfrm>
              </p:grpSpPr>
              <p:cxnSp>
                <p:nvCxnSpPr>
                  <p:cNvPr id="497" name="Shape 497"/>
                  <p:cNvCxnSpPr/>
                  <p:nvPr/>
                </p:nvCxnSpPr>
                <p:spPr>
                  <a:xfrm>
                    <a:off x="2286000" y="34290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498" name="Shape 498"/>
                  <p:cNvCxnSpPr/>
                  <p:nvPr/>
                </p:nvCxnSpPr>
                <p:spPr>
                  <a:xfrm rot="10800000">
                    <a:off x="2285999" y="37338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499" name="Shape 499"/>
                  <p:cNvCxnSpPr/>
                  <p:nvPr/>
                </p:nvCxnSpPr>
                <p:spPr>
                  <a:xfrm>
                    <a:off x="2286000" y="40386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500" name="Shape 500"/>
                  <p:cNvCxnSpPr/>
                  <p:nvPr/>
                </p:nvCxnSpPr>
                <p:spPr>
                  <a:xfrm rot="10800000">
                    <a:off x="2285999" y="43434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501" name="Shape 501"/>
                  <p:cNvCxnSpPr/>
                  <p:nvPr/>
                </p:nvCxnSpPr>
                <p:spPr>
                  <a:xfrm>
                    <a:off x="2286000" y="46482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502" name="Shape 502"/>
                  <p:cNvCxnSpPr/>
                  <p:nvPr/>
                </p:nvCxnSpPr>
                <p:spPr>
                  <a:xfrm rot="10800000">
                    <a:off x="2285999" y="49530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503" name="Shape 503"/>
                  <p:cNvCxnSpPr/>
                  <p:nvPr/>
                </p:nvCxnSpPr>
                <p:spPr>
                  <a:xfrm>
                    <a:off x="1295400" y="34290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504" name="Shape 504"/>
                  <p:cNvCxnSpPr/>
                  <p:nvPr/>
                </p:nvCxnSpPr>
                <p:spPr>
                  <a:xfrm rot="10800000">
                    <a:off x="1295400" y="37338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505" name="Shape 505"/>
                  <p:cNvCxnSpPr/>
                  <p:nvPr/>
                </p:nvCxnSpPr>
                <p:spPr>
                  <a:xfrm>
                    <a:off x="1295400" y="40386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506" name="Shape 506"/>
                  <p:cNvCxnSpPr/>
                  <p:nvPr/>
                </p:nvCxnSpPr>
                <p:spPr>
                  <a:xfrm rot="10800000">
                    <a:off x="1295400" y="43434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507" name="Shape 507"/>
                  <p:cNvCxnSpPr/>
                  <p:nvPr/>
                </p:nvCxnSpPr>
                <p:spPr>
                  <a:xfrm>
                    <a:off x="1295400" y="46482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508" name="Shape 508"/>
                  <p:cNvCxnSpPr/>
                  <p:nvPr/>
                </p:nvCxnSpPr>
                <p:spPr>
                  <a:xfrm rot="10800000">
                    <a:off x="1295400" y="49530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</p:grpSp>
            <p:cxnSp>
              <p:nvCxnSpPr>
                <p:cNvPr id="509" name="Shape 509"/>
                <p:cNvCxnSpPr/>
                <p:nvPr/>
              </p:nvCxnSpPr>
              <p:spPr>
                <a:xfrm>
                  <a:off x="6296025" y="28956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510" name="Shape 510"/>
                <p:cNvCxnSpPr/>
                <p:nvPr/>
              </p:nvCxnSpPr>
              <p:spPr>
                <a:xfrm rot="10800000">
                  <a:off x="6296024" y="35052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511" name="Shape 511"/>
                <p:cNvCxnSpPr/>
                <p:nvPr/>
              </p:nvCxnSpPr>
              <p:spPr>
                <a:xfrm>
                  <a:off x="6296025" y="41148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512" name="Shape 512"/>
                <p:cNvCxnSpPr/>
                <p:nvPr/>
              </p:nvCxnSpPr>
              <p:spPr>
                <a:xfrm rot="10800000">
                  <a:off x="6296024" y="47244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513" name="Shape 513"/>
                <p:cNvCxnSpPr/>
                <p:nvPr/>
              </p:nvCxnSpPr>
              <p:spPr>
                <a:xfrm>
                  <a:off x="6296025" y="53340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  <p:cxnSp>
              <p:nvCxnSpPr>
                <p:cNvPr id="514" name="Shape 514"/>
                <p:cNvCxnSpPr/>
                <p:nvPr/>
              </p:nvCxnSpPr>
              <p:spPr>
                <a:xfrm rot="10800000">
                  <a:off x="6296024" y="59436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lg" w="lg" type="triangle"/>
                </a:ln>
              </p:spPr>
            </p:cxnSp>
          </p:grpSp>
        </p:grpSp>
        <p:sp>
          <p:nvSpPr>
            <p:cNvPr id="515" name="Shape 515"/>
            <p:cNvSpPr txBox="1"/>
            <p:nvPr/>
          </p:nvSpPr>
          <p:spPr>
            <a:xfrm>
              <a:off x="5410200" y="4038600"/>
              <a:ext cx="196369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 fate</a:t>
              </a: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5800204" y="3006641"/>
            <a:ext cx="1484902" cy="1718263"/>
            <a:chOff x="7391400" y="2782001"/>
            <a:chExt cx="1484902" cy="1718263"/>
          </a:xfrm>
        </p:grpSpPr>
        <p:grpSp>
          <p:nvGrpSpPr>
            <p:cNvPr id="517" name="Shape 517"/>
            <p:cNvGrpSpPr/>
            <p:nvPr/>
          </p:nvGrpSpPr>
          <p:grpSpPr>
            <a:xfrm>
              <a:off x="7533093" y="2782001"/>
              <a:ext cx="1164412" cy="1233036"/>
              <a:chOff x="1997536" y="2259471"/>
              <a:chExt cx="3891785" cy="3863575"/>
            </a:xfrm>
          </p:grpSpPr>
          <p:sp>
            <p:nvSpPr>
              <p:cNvPr id="518" name="Shape 518"/>
              <p:cNvSpPr/>
              <p:nvPr/>
            </p:nvSpPr>
            <p:spPr>
              <a:xfrm rot="4795453">
                <a:off x="3570512" y="2379469"/>
                <a:ext cx="745833" cy="382021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74999" y="12585"/>
                      <a:pt x="85135" y="27071"/>
                      <a:pt x="87567" y="39894"/>
                    </a:cubicBezTo>
                    <a:cubicBezTo>
                      <a:pt x="89999" y="52717"/>
                      <a:pt x="9189" y="63588"/>
                      <a:pt x="14594" y="76939"/>
                    </a:cubicBezTo>
                    <a:cubicBezTo>
                      <a:pt x="19999" y="90290"/>
                      <a:pt x="91081" y="113509"/>
                      <a:pt x="120000" y="120000"/>
                    </a:cubicBezTo>
                  </a:path>
                </a:pathLst>
              </a:custGeom>
              <a:noFill/>
              <a:ln cap="rnd" cmpd="sng" w="76200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Shape 519"/>
              <p:cNvSpPr/>
              <p:nvPr/>
            </p:nvSpPr>
            <p:spPr>
              <a:xfrm flipH="1" rot="9718950">
                <a:off x="4101330" y="2281148"/>
                <a:ext cx="745832" cy="3820220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74999" y="12585"/>
                      <a:pt x="85135" y="27071"/>
                      <a:pt x="87567" y="39894"/>
                    </a:cubicBezTo>
                    <a:cubicBezTo>
                      <a:pt x="89999" y="52717"/>
                      <a:pt x="9189" y="63588"/>
                      <a:pt x="14594" y="76939"/>
                    </a:cubicBezTo>
                    <a:cubicBezTo>
                      <a:pt x="19999" y="90290"/>
                      <a:pt x="91081" y="113509"/>
                      <a:pt x="120000" y="120000"/>
                    </a:cubicBezTo>
                  </a:path>
                </a:pathLst>
              </a:custGeom>
              <a:noFill/>
              <a:ln cap="rnd" cmpd="sng" w="76200">
                <a:solidFill>
                  <a:srgbClr val="D2533C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0" name="Shape 520"/>
            <p:cNvSpPr txBox="1"/>
            <p:nvPr/>
          </p:nvSpPr>
          <p:spPr>
            <a:xfrm>
              <a:off x="7391400" y="4038600"/>
              <a:ext cx="14849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continuity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 next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 Charts and Line Charts (mini-lecture and lab)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Reminders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 will be posted this afternoon, due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Thurs. 9/29 by 11:59pm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Thursday is our first museum visit! </a:t>
            </a:r>
          </a:p>
          <a:p>
            <a:pPr indent="-185419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 in the Hillyer Atrium a few minutes before 9am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 note on aggregation</a:t>
            </a:r>
          </a:p>
        </p:txBody>
      </p:sp>
      <p:pic>
        <p:nvPicPr>
          <p:cNvPr id="107" name="Shape 107"/>
          <p:cNvPicPr preferRelativeResize="0"/>
          <p:nvPr>
            <p:ph idx="1" type="body"/>
          </p:nvPr>
        </p:nvPicPr>
        <p:blipFill/>
        <p:spPr>
          <a:xfrm>
            <a:off x="609600" y="985320"/>
            <a:ext cx="7772400" cy="598912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4800600" y="1600200"/>
            <a:ext cx="1600199" cy="838199"/>
          </a:xfrm>
          <a:prstGeom prst="roundRect">
            <a:avLst>
              <a:gd fmla="val 3337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 note on aggregation</a:t>
            </a:r>
          </a:p>
        </p:txBody>
      </p:sp>
      <p:pic>
        <p:nvPicPr>
          <p:cNvPr id="114" name="Shape 114"/>
          <p:cNvPicPr preferRelativeResize="0"/>
          <p:nvPr>
            <p:ph idx="1" type="body"/>
          </p:nvPr>
        </p:nvPicPr>
        <p:blipFill/>
        <p:spPr>
          <a:xfrm>
            <a:off x="654197" y="838200"/>
            <a:ext cx="2927201" cy="341985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15" name="Shape 115"/>
          <p:cNvPicPr preferRelativeResize="0"/>
          <p:nvPr>
            <p:ph idx="2" type="body"/>
          </p:nvPr>
        </p:nvPicPr>
        <p:blipFill/>
        <p:spPr>
          <a:xfrm>
            <a:off x="3581400" y="1283800"/>
            <a:ext cx="5482718" cy="54217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5943600" y="1828800"/>
            <a:ext cx="1447800" cy="762000"/>
          </a:xfrm>
          <a:prstGeom prst="roundRect">
            <a:avLst>
              <a:gd fmla="val 3337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Flashback: building blocks and mental models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Putting marks together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activity: what we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vs. what we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Flashback: building blocks of visualization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3429000" y="2743199"/>
            <a:ext cx="1202734" cy="1627129"/>
            <a:chOff x="3755885" y="3075568"/>
            <a:chExt cx="1202734" cy="1627129"/>
          </a:xfrm>
        </p:grpSpPr>
        <p:grpSp>
          <p:nvGrpSpPr>
            <p:cNvPr id="129" name="Shape 129"/>
            <p:cNvGrpSpPr/>
            <p:nvPr/>
          </p:nvGrpSpPr>
          <p:grpSpPr>
            <a:xfrm>
              <a:off x="4196534" y="3892708"/>
              <a:ext cx="762085" cy="809989"/>
              <a:chOff x="6324600" y="4648200"/>
              <a:chExt cx="790694" cy="840395"/>
            </a:xfrm>
          </p:grpSpPr>
          <p:cxnSp>
            <p:nvCxnSpPr>
              <p:cNvPr id="130" name="Shape 130"/>
              <p:cNvCxnSpPr/>
              <p:nvPr/>
            </p:nvCxnSpPr>
            <p:spPr>
              <a:xfrm rot="10800000">
                <a:off x="6476999" y="4648200"/>
                <a:ext cx="228600" cy="533399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131" name="Shape 131"/>
              <p:cNvSpPr txBox="1"/>
              <p:nvPr/>
            </p:nvSpPr>
            <p:spPr>
              <a:xfrm>
                <a:off x="6324600" y="5105400"/>
                <a:ext cx="790694" cy="383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areas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>
              <a:off x="3755885" y="3075568"/>
              <a:ext cx="1101645" cy="73443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1911539" y="2373871"/>
            <a:ext cx="1262466" cy="1403043"/>
            <a:chOff x="2140139" y="2373871"/>
            <a:chExt cx="1262466" cy="1403043"/>
          </a:xfrm>
        </p:grpSpPr>
        <p:grpSp>
          <p:nvGrpSpPr>
            <p:cNvPr id="134" name="Shape 134"/>
            <p:cNvGrpSpPr/>
            <p:nvPr/>
          </p:nvGrpSpPr>
          <p:grpSpPr>
            <a:xfrm>
              <a:off x="2733501" y="2373871"/>
              <a:ext cx="669103" cy="857850"/>
              <a:chOff x="4191000" y="2843746"/>
              <a:chExt cx="694221" cy="890053"/>
            </a:xfrm>
          </p:grpSpPr>
          <p:cxnSp>
            <p:nvCxnSpPr>
              <p:cNvPr id="135" name="Shape 135"/>
              <p:cNvCxnSpPr/>
              <p:nvPr/>
            </p:nvCxnSpPr>
            <p:spPr>
              <a:xfrm flipH="1">
                <a:off x="4191000" y="3200400"/>
                <a:ext cx="304799" cy="533399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136" name="Shape 136"/>
              <p:cNvSpPr txBox="1"/>
              <p:nvPr/>
            </p:nvSpPr>
            <p:spPr>
              <a:xfrm>
                <a:off x="4201062" y="2843746"/>
                <a:ext cx="684159" cy="383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lines</a:t>
                </a:r>
              </a:p>
            </p:txBody>
          </p:sp>
        </p:grpSp>
        <p:cxnSp>
          <p:nvCxnSpPr>
            <p:cNvPr id="137" name="Shape 137"/>
            <p:cNvCxnSpPr/>
            <p:nvPr/>
          </p:nvCxnSpPr>
          <p:spPr>
            <a:xfrm>
              <a:off x="2140139" y="2895598"/>
              <a:ext cx="954759" cy="881316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8" name="Shape 138"/>
          <p:cNvGrpSpPr/>
          <p:nvPr/>
        </p:nvGrpSpPr>
        <p:grpSpPr>
          <a:xfrm>
            <a:off x="875768" y="3200399"/>
            <a:ext cx="800632" cy="1194740"/>
            <a:chOff x="838200" y="3581398"/>
            <a:chExt cx="800632" cy="1194740"/>
          </a:xfrm>
        </p:grpSpPr>
        <p:grpSp>
          <p:nvGrpSpPr>
            <p:cNvPr id="139" name="Shape 139"/>
            <p:cNvGrpSpPr/>
            <p:nvPr/>
          </p:nvGrpSpPr>
          <p:grpSpPr>
            <a:xfrm>
              <a:off x="838200" y="3886198"/>
              <a:ext cx="800632" cy="889940"/>
              <a:chOff x="1087591" y="3955647"/>
              <a:chExt cx="830687" cy="923348"/>
            </a:xfrm>
          </p:grpSpPr>
          <p:cxnSp>
            <p:nvCxnSpPr>
              <p:cNvPr id="140" name="Shape 140"/>
              <p:cNvCxnSpPr/>
              <p:nvPr/>
            </p:nvCxnSpPr>
            <p:spPr>
              <a:xfrm flipH="1" rot="10800000">
                <a:off x="1524000" y="3955647"/>
                <a:ext cx="117012" cy="616354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141" name="Shape 141"/>
              <p:cNvSpPr txBox="1"/>
              <p:nvPr/>
            </p:nvSpPr>
            <p:spPr>
              <a:xfrm>
                <a:off x="1087591" y="4495800"/>
                <a:ext cx="830687" cy="383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points</a:t>
                </a:r>
              </a:p>
            </p:txBody>
          </p:sp>
        </p:grpSp>
        <p:sp>
          <p:nvSpPr>
            <p:cNvPr id="142" name="Shape 142"/>
            <p:cNvSpPr/>
            <p:nvPr/>
          </p:nvSpPr>
          <p:spPr>
            <a:xfrm>
              <a:off x="1295400" y="3581398"/>
              <a:ext cx="220329" cy="220329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Shape 143"/>
          <p:cNvSpPr/>
          <p:nvPr/>
        </p:nvSpPr>
        <p:spPr>
          <a:xfrm>
            <a:off x="6019800" y="1676400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553200" y="1676400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086600" y="1676400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Shape 146"/>
          <p:cNvGrpSpPr/>
          <p:nvPr/>
        </p:nvGrpSpPr>
        <p:grpSpPr>
          <a:xfrm>
            <a:off x="6172200" y="1828800"/>
            <a:ext cx="2453678" cy="533400"/>
            <a:chOff x="6172200" y="1447800"/>
            <a:chExt cx="2453678" cy="533400"/>
          </a:xfrm>
        </p:grpSpPr>
        <p:sp>
          <p:nvSpPr>
            <p:cNvPr id="147" name="Shape 147"/>
            <p:cNvSpPr/>
            <p:nvPr/>
          </p:nvSpPr>
          <p:spPr>
            <a:xfrm>
              <a:off x="6172200" y="1752600"/>
              <a:ext cx="228600" cy="228600"/>
            </a:xfrm>
            <a:prstGeom prst="mathMultiply">
              <a:avLst>
                <a:gd fmla="val 23520" name="adj1"/>
              </a:avLst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705600" y="1447800"/>
              <a:ext cx="228600" cy="228600"/>
            </a:xfrm>
            <a:prstGeom prst="mathMultiply">
              <a:avLst>
                <a:gd fmla="val 23520" name="adj1"/>
              </a:avLst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7239000" y="1600200"/>
              <a:ext cx="228600" cy="228600"/>
            </a:xfrm>
            <a:prstGeom prst="mathMultiply">
              <a:avLst>
                <a:gd fmla="val 23520" name="adj1"/>
              </a:avLst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7620000" y="1496682"/>
              <a:ext cx="10058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Position</a:t>
              </a:r>
            </a:p>
          </p:txBody>
        </p:sp>
      </p:grpSp>
      <p:sp>
        <p:nvSpPr>
          <p:cNvPr id="151" name="Shape 151"/>
          <p:cNvSpPr/>
          <p:nvPr/>
        </p:nvSpPr>
        <p:spPr>
          <a:xfrm>
            <a:off x="6019800" y="2512621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553200" y="2512621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7086600" y="2512621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Shape 154"/>
          <p:cNvGrpSpPr/>
          <p:nvPr/>
        </p:nvGrpSpPr>
        <p:grpSpPr>
          <a:xfrm>
            <a:off x="6172200" y="2669968"/>
            <a:ext cx="2081507" cy="457200"/>
            <a:chOff x="6172200" y="2288968"/>
            <a:chExt cx="2081507" cy="457200"/>
          </a:xfrm>
        </p:grpSpPr>
        <p:sp>
          <p:nvSpPr>
            <p:cNvPr id="155" name="Shape 155"/>
            <p:cNvSpPr txBox="1"/>
            <p:nvPr/>
          </p:nvSpPr>
          <p:spPr>
            <a:xfrm>
              <a:off x="7620000" y="2332902"/>
              <a:ext cx="6337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Size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72200" y="2288968"/>
              <a:ext cx="228600" cy="4572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755892" y="2380408"/>
              <a:ext cx="137159" cy="274319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16724" y="2448989"/>
              <a:ext cx="73151" cy="146303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Shape 159"/>
          <p:cNvSpPr/>
          <p:nvPr/>
        </p:nvSpPr>
        <p:spPr>
          <a:xfrm>
            <a:off x="6019800" y="3348842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6553200" y="3348842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7086600" y="3348842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Shape 162"/>
          <p:cNvGrpSpPr/>
          <p:nvPr/>
        </p:nvGrpSpPr>
        <p:grpSpPr>
          <a:xfrm>
            <a:off x="6172200" y="3505200"/>
            <a:ext cx="2218539" cy="457200"/>
            <a:chOff x="6172200" y="3124200"/>
            <a:chExt cx="2218539" cy="457200"/>
          </a:xfrm>
        </p:grpSpPr>
        <p:sp>
          <p:nvSpPr>
            <p:cNvPr id="163" name="Shape 163"/>
            <p:cNvSpPr txBox="1"/>
            <p:nvPr/>
          </p:nvSpPr>
          <p:spPr>
            <a:xfrm>
              <a:off x="7620000" y="3169124"/>
              <a:ext cx="770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6172200" y="3124200"/>
              <a:ext cx="228600" cy="4572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705600" y="3124200"/>
              <a:ext cx="228600" cy="457200"/>
            </a:xfrm>
            <a:prstGeom prst="rect">
              <a:avLst/>
            </a:prstGeom>
            <a:solidFill>
              <a:srgbClr val="7F7F7F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239000" y="3124200"/>
              <a:ext cx="228600" cy="4572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Shape 167"/>
          <p:cNvSpPr/>
          <p:nvPr/>
        </p:nvSpPr>
        <p:spPr>
          <a:xfrm>
            <a:off x="6019800" y="4185062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553200" y="4185062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7086600" y="4185062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6172200" y="4343400"/>
            <a:ext cx="2184074" cy="457200"/>
            <a:chOff x="6172200" y="3962400"/>
            <a:chExt cx="2184074" cy="457200"/>
          </a:xfrm>
        </p:grpSpPr>
        <p:sp>
          <p:nvSpPr>
            <p:cNvPr id="171" name="Shape 171"/>
            <p:cNvSpPr txBox="1"/>
            <p:nvPr/>
          </p:nvSpPr>
          <p:spPr>
            <a:xfrm>
              <a:off x="7620000" y="4005344"/>
              <a:ext cx="7362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172200" y="3962400"/>
              <a:ext cx="228600" cy="457200"/>
            </a:xfrm>
            <a:prstGeom prst="rect">
              <a:avLst/>
            </a:prstGeom>
            <a:solidFill>
              <a:srgbClr val="00009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705600" y="3962400"/>
              <a:ext cx="228600" cy="457200"/>
            </a:xfrm>
            <a:prstGeom prst="rect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7239000" y="3962400"/>
              <a:ext cx="228600" cy="457200"/>
            </a:xfrm>
            <a:prstGeom prst="rect">
              <a:avLst/>
            </a:prstGeom>
            <a:solidFill>
              <a:srgbClr val="0080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>
            <a:off x="6019800" y="5021282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553200" y="5021282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7086600" y="5021282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Shape 178"/>
          <p:cNvGrpSpPr/>
          <p:nvPr/>
        </p:nvGrpSpPr>
        <p:grpSpPr>
          <a:xfrm>
            <a:off x="6217919" y="5222564"/>
            <a:ext cx="2715886" cy="369332"/>
            <a:chOff x="6217919" y="4841564"/>
            <a:chExt cx="2715886" cy="369332"/>
          </a:xfrm>
        </p:grpSpPr>
        <p:sp>
          <p:nvSpPr>
            <p:cNvPr id="179" name="Shape 179"/>
            <p:cNvSpPr txBox="1"/>
            <p:nvPr/>
          </p:nvSpPr>
          <p:spPr>
            <a:xfrm>
              <a:off x="7620000" y="4841564"/>
              <a:ext cx="13138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Orientation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6217919" y="4889071"/>
              <a:ext cx="137159" cy="274319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 rot="2700000">
              <a:off x="6751320" y="4889070"/>
              <a:ext cx="137160" cy="27432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 rot="9000000">
              <a:off x="7284719" y="4889070"/>
              <a:ext cx="137159" cy="274319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Shape 183"/>
          <p:cNvSpPr/>
          <p:nvPr/>
        </p:nvSpPr>
        <p:spPr>
          <a:xfrm>
            <a:off x="6019800" y="5857503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553200" y="5857503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7086600" y="5857503"/>
            <a:ext cx="533399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Shape 186"/>
          <p:cNvGrpSpPr/>
          <p:nvPr/>
        </p:nvGrpSpPr>
        <p:grpSpPr>
          <a:xfrm>
            <a:off x="6172200" y="6019800"/>
            <a:ext cx="2299941" cy="457200"/>
            <a:chOff x="6172200" y="5638800"/>
            <a:chExt cx="2299941" cy="457200"/>
          </a:xfrm>
        </p:grpSpPr>
        <p:sp>
          <p:nvSpPr>
            <p:cNvPr id="187" name="Shape 187"/>
            <p:cNvSpPr txBox="1"/>
            <p:nvPr/>
          </p:nvSpPr>
          <p:spPr>
            <a:xfrm>
              <a:off x="7620000" y="5677785"/>
              <a:ext cx="8521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Shape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6172200" y="5638800"/>
              <a:ext cx="228600" cy="4572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643115" y="5710051"/>
              <a:ext cx="353568" cy="304799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200900" y="5710051"/>
              <a:ext cx="304799" cy="304799"/>
            </a:xfrm>
            <a:prstGeom prst="ellipse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Shape 191"/>
          <p:cNvSpPr txBox="1"/>
          <p:nvPr/>
        </p:nvSpPr>
        <p:spPr>
          <a:xfrm>
            <a:off x="1447800" y="5638800"/>
            <a:ext cx="281880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primitives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954767" y="1214734"/>
            <a:ext cx="17414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</a:p>
        </p:txBody>
      </p:sp>
      <p:pic>
        <p:nvPicPr>
          <p:cNvPr id="193" name="Shape 193"/>
          <p:cNvPicPr preferRelativeResize="0"/>
          <p:nvPr/>
        </p:nvPicPr>
        <p:blipFill/>
        <p:spPr>
          <a:xfrm>
            <a:off x="381000" y="2057400"/>
            <a:ext cx="4889699" cy="360258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Flashback: mental models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8245" r="6688" t="1743"/>
          <a:stretch/>
        </p:blipFill>
        <p:spPr>
          <a:xfrm>
            <a:off x="4525441" y="1600200"/>
            <a:ext cx="4594812" cy="4422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/>
        <p:spPr>
          <a:xfrm>
            <a:off x="4525441" y="1597028"/>
            <a:ext cx="4594812" cy="442277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/>
        <p:spPr>
          <a:xfrm>
            <a:off x="152400" y="1219200"/>
            <a:ext cx="4176625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202" name="Shape 202"/>
          <p:cNvGrpSpPr/>
          <p:nvPr/>
        </p:nvGrpSpPr>
        <p:grpSpPr>
          <a:xfrm>
            <a:off x="3352800" y="1219200"/>
            <a:ext cx="2052319" cy="5186679"/>
            <a:chOff x="3352800" y="1219200"/>
            <a:chExt cx="2052319" cy="5186679"/>
          </a:xfrm>
        </p:grpSpPr>
        <p:pic>
          <p:nvPicPr>
            <p:cNvPr descr="Untitled.png" id="203" name="Shape 203"/>
            <p:cNvPicPr preferRelativeResize="0"/>
            <p:nvPr/>
          </p:nvPicPr>
          <p:blipFill/>
          <p:spPr>
            <a:xfrm>
              <a:off x="3352800" y="4876800"/>
              <a:ext cx="1173480" cy="15290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descr="Untitled.png" id="204" name="Shape 204"/>
            <p:cNvPicPr preferRelativeResize="0"/>
            <p:nvPr/>
          </p:nvPicPr>
          <p:blipFill/>
          <p:spPr>
            <a:xfrm>
              <a:off x="4267200" y="2057400"/>
              <a:ext cx="965199" cy="1005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descr="Untitled.png" id="205" name="Shape 205"/>
            <p:cNvPicPr preferRelativeResize="0"/>
            <p:nvPr/>
          </p:nvPicPr>
          <p:blipFill/>
          <p:spPr>
            <a:xfrm>
              <a:off x="4267200" y="4343400"/>
              <a:ext cx="1036320" cy="8127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descr="Untitled.png" id="206" name="Shape 206"/>
            <p:cNvPicPr preferRelativeResize="0"/>
            <p:nvPr/>
          </p:nvPicPr>
          <p:blipFill/>
          <p:spPr>
            <a:xfrm>
              <a:off x="4572000" y="3124200"/>
              <a:ext cx="833119" cy="10566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descr="Untitled.png" id="207" name="Shape 207"/>
            <p:cNvPicPr preferRelativeResize="0"/>
            <p:nvPr/>
          </p:nvPicPr>
          <p:blipFill/>
          <p:spPr>
            <a:xfrm>
              <a:off x="3810000" y="1219200"/>
              <a:ext cx="822960" cy="9956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</p:grpSp>
      <p:sp>
        <p:nvSpPr>
          <p:cNvPr id="208" name="Shape 208"/>
          <p:cNvSpPr txBox="1"/>
          <p:nvPr/>
        </p:nvSpPr>
        <p:spPr>
          <a:xfrm>
            <a:off x="4755910" y="3048000"/>
            <a:ext cx="419978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manage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navigate the world?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“gestalt effect”</a:t>
            </a:r>
          </a:p>
        </p:txBody>
      </p:sp>
      <p:pic>
        <p:nvPicPr>
          <p:cNvPr descr="Screen Shot 2016-02-07 at 12.19.55 PM.png" id="214" name="Shape 214"/>
          <p:cNvPicPr preferRelativeResize="0"/>
          <p:nvPr>
            <p:ph idx="1" type="body"/>
          </p:nvPr>
        </p:nvPicPr>
        <p:blipFill/>
        <p:spPr>
          <a:xfrm>
            <a:off x="457200" y="1219200"/>
            <a:ext cx="8229600" cy="48767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“gestalt effect”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brain’s ability to generate whole forms, instead of just collections of unrelated elements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key principles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