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1371600"/>
            <a:ext cx="7848599" cy="19272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685800" y="3505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Merriweather Sans"/>
              <a:buNone/>
              <a:defRPr b="0" i="0" sz="20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260"/>
              </a:spcBef>
              <a:buClr>
                <a:schemeClr val="accent1"/>
              </a:buClr>
              <a:buFont typeface="Arial"/>
              <a:buNone/>
              <a:defRPr b="0" i="0" sz="13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260"/>
              </a:spcBef>
              <a:buClr>
                <a:schemeClr val="accent1"/>
              </a:buClr>
              <a:buFont typeface="Arial"/>
              <a:buNone/>
              <a:defRPr b="0" i="0" sz="13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260"/>
              </a:spcBef>
              <a:buClr>
                <a:schemeClr val="accent1"/>
              </a:buClr>
              <a:buFont typeface="Arial"/>
              <a:buNone/>
              <a:defRPr b="0" i="0" sz="13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260"/>
              </a:spcBef>
              <a:buClr>
                <a:schemeClr val="accent1"/>
              </a:buClr>
              <a:buFont typeface="Arial"/>
              <a:buNone/>
              <a:defRPr b="0" i="0" sz="13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23" name="Shape 23"/>
          <p:cNvCxnSpPr/>
          <p:nvPr/>
        </p:nvCxnSpPr>
        <p:spPr>
          <a:xfrm>
            <a:off x="685800" y="3398519"/>
            <a:ext cx="7848599" cy="1587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2133599" y="-76200"/>
            <a:ext cx="4876799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3339" lvl="0" marL="18288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2550" lvl="1" marL="45720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Merriweather Sans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550" lvl="2" marL="731520" marR="0" rtl="0" algn="l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1439" lvl="3" marL="1005839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8419" lvl="4" marL="118872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7950" lvl="5" marL="137160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330" lvl="6" marL="155448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5410" lvl="7" marL="173736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0489" lvl="8" marL="192024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 rot="5400000">
            <a:off x="4724399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 rot="5400000">
            <a:off x="533400" y="533400"/>
            <a:ext cx="5867400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3339" lvl="0" marL="18288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2550" lvl="1" marL="45720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Merriweather Sans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550" lvl="2" marL="731520" marR="0" rtl="0" algn="l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1439" lvl="3" marL="1005839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8419" lvl="4" marL="118872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7950" lvl="5" marL="137160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330" lvl="6" marL="155448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5410" lvl="7" marL="173736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0489" lvl="8" marL="192024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3339" lvl="0" marL="18288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2550" lvl="1" marL="45720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Merriweather Sans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550" lvl="2" marL="731520" marR="0" rtl="0" algn="l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1439" lvl="3" marL="1005839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8419" lvl="4" marL="118872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7950" lvl="5" marL="137160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330" lvl="6" marL="155448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5410" lvl="7" marL="173736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0489" lvl="8" marL="192024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1673351"/>
            <a:ext cx="4038599" cy="47183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" lvl="0" marL="18288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0959" lvl="1" marL="45720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Merriweather Sans"/>
              <a:buChar char="-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1119" lvl="2" marL="731520" marR="0" rtl="0" algn="l">
              <a:spcBef>
                <a:spcPts val="400"/>
              </a:spcBef>
              <a:buClr>
                <a:schemeClr val="accent1"/>
              </a:buClr>
              <a:buSzPct val="9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8739" lvl="3" marL="1005839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19" lvl="4" marL="118872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137160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8580" lvl="6" marL="155448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3660" lvl="7" marL="173736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8739" lvl="8" marL="192024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648200" y="1673351"/>
            <a:ext cx="4038599" cy="47183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" lvl="0" marL="18288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0959" lvl="1" marL="45720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Merriweather Sans"/>
              <a:buChar char="-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1119" lvl="2" marL="731520" marR="0" rtl="0" algn="l">
              <a:spcBef>
                <a:spcPts val="400"/>
              </a:spcBef>
              <a:buClr>
                <a:schemeClr val="accent1"/>
              </a:buClr>
              <a:buSzPct val="9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8739" lvl="3" marL="1005839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19" lvl="4" marL="118872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137160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8580" lvl="6" marL="155448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3660" lvl="7" marL="173736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8739" lvl="8" marL="192024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722312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4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722312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Merriweather Sans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43" name="Shape 43"/>
          <p:cNvCxnSpPr/>
          <p:nvPr/>
        </p:nvCxnSpPr>
        <p:spPr>
          <a:xfrm>
            <a:off x="731520" y="4599432"/>
            <a:ext cx="7848599" cy="1587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676400"/>
            <a:ext cx="3931919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Merriweather San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57200" y="2438400"/>
            <a:ext cx="3931919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3339" lvl="0" marL="18288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2550" lvl="1" marL="45720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Merriweather Sans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550" lvl="2" marL="731520" marR="0" rtl="0" algn="l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1439" lvl="3" marL="1005839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19" lvl="4" marL="118872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137160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1280" lvl="6" marL="155448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6360" lvl="7" marL="173736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1439" lvl="8" marL="192024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754880" y="1676400"/>
            <a:ext cx="3931919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Merriweather San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4754880" y="2438400"/>
            <a:ext cx="3931919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3339" lvl="0" marL="18288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2550" lvl="1" marL="45720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Merriweather Sans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550" lvl="2" marL="731520" marR="0" rtl="0" algn="l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1439" lvl="3" marL="1005839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19" lvl="4" marL="118872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137160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1280" lvl="6" marL="155448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6360" lvl="7" marL="173736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1439" lvl="8" marL="192024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53" name="Shape 53"/>
          <p:cNvCxnSpPr/>
          <p:nvPr/>
        </p:nvCxnSpPr>
        <p:spPr>
          <a:xfrm rot="5400000">
            <a:off x="2217817" y="4045823"/>
            <a:ext cx="4709160" cy="793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792079"/>
            <a:ext cx="2139695" cy="12618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2971800" y="792079"/>
            <a:ext cx="5714999" cy="5577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59" lvl="0" marL="18288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69" lvl="1" marL="45720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Merriweather Sans"/>
              <a:buChar char="-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59" lvl="2" marL="731520" marR="0" rtl="0" algn="l">
              <a:spcBef>
                <a:spcPts val="480"/>
              </a:spcBef>
              <a:buClr>
                <a:schemeClr val="accent1"/>
              </a:buClr>
              <a:buSzPct val="9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6039" lvl="3" marL="1005839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319" lvl="4" marL="118872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137160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5880" lvl="6" marL="155448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" lvl="7" marL="173736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6039" lvl="8" marL="192024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57200" y="2130551"/>
            <a:ext cx="2139695" cy="42436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Merriweather San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70" name="Shape 70"/>
          <p:cNvCxnSpPr/>
          <p:nvPr/>
        </p:nvCxnSpPr>
        <p:spPr>
          <a:xfrm rot="5400000">
            <a:off x="-13115" y="3580205"/>
            <a:ext cx="5577839" cy="1587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792479"/>
            <a:ext cx="2142679" cy="12649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2858609" y="838200"/>
            <a:ext cx="5904389" cy="5500456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blurRad="50799" rotWithShape="0" algn="t" dir="5400000" dist="12700">
              <a:srgbClr val="000000">
                <a:alpha val="58823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Merriweather San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2133600"/>
            <a:ext cx="2139695" cy="42428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Merriweather San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3339" lvl="0" marL="18288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2550" lvl="1" marL="45720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Merriweather Sans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550" lvl="2" marL="731520" marR="0" rtl="0" algn="l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1439" lvl="3" marL="1005839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8419" lvl="4" marL="118872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7950" lvl="5" marL="137160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330" lvl="6" marL="155448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5410" lvl="7" marL="173736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0489" lvl="8" marL="192024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/>
          <p:nvPr/>
        </p:nvSpPr>
        <p:spPr>
          <a:xfrm>
            <a:off x="0" y="0"/>
            <a:ext cx="9144000" cy="365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www.science.smith.edu/~jcrouser/SDS136/labs/lab2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685800" y="1371600"/>
            <a:ext cx="7848599" cy="19272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LAB 02:</a:t>
            </a:r>
            <a:b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BAR AND LINE CHARTS</a:t>
            </a:r>
          </a:p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685800" y="3505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September 27, 2016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SDS 136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Communicating with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Variations: stacked</a:t>
            </a:r>
          </a:p>
        </p:txBody>
      </p:sp>
      <p:pic>
        <p:nvPicPr>
          <p:cNvPr descr="Screen Shot 2016-02-03 at 8.39.22 AM.png" id="161" name="Shape 16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672" l="-817" r="1590" t="-673"/>
          <a:stretch/>
        </p:blipFill>
        <p:spPr>
          <a:xfrm>
            <a:off x="313265" y="1641601"/>
            <a:ext cx="1917700" cy="471830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>
            <p:ph idx="1" type="body"/>
          </p:nvPr>
        </p:nvSpPr>
        <p:spPr>
          <a:xfrm>
            <a:off x="4648200" y="1673351"/>
            <a:ext cx="4038599" cy="4718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category is split into sub-categories</a:t>
            </a: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Bars in the same top-level category are stacked on top of one another</a:t>
            </a: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Note</a:t>
            </a:r>
            <a:r>
              <a:rPr b="0" i="0" lang="en-US" sz="24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: each category is split into the same sub-categories, and they appear in the same order (why is this important?)</a:t>
            </a: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Can also stacking to show part-of-whole relationships</a:t>
            </a: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6-02-03 at 8.57.26 AM.png" id="163" name="Shape 1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6500" y="1676400"/>
            <a:ext cx="18669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1000" y="914400"/>
            <a:ext cx="5359400" cy="582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1000" y="914400"/>
            <a:ext cx="5359400" cy="58292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gets encoded</a:t>
            </a:r>
          </a:p>
        </p:txBody>
      </p:sp>
      <p:grpSp>
        <p:nvGrpSpPr>
          <p:cNvPr id="171" name="Shape 171"/>
          <p:cNvGrpSpPr/>
          <p:nvPr/>
        </p:nvGrpSpPr>
        <p:grpSpPr>
          <a:xfrm>
            <a:off x="5715000" y="2971800"/>
            <a:ext cx="1904999" cy="1219200"/>
            <a:chOff x="5562600" y="2819400"/>
            <a:chExt cx="1904999" cy="1219200"/>
          </a:xfrm>
        </p:grpSpPr>
        <p:cxnSp>
          <p:nvCxnSpPr>
            <p:cNvPr id="172" name="Shape 172"/>
            <p:cNvCxnSpPr/>
            <p:nvPr/>
          </p:nvCxnSpPr>
          <p:spPr>
            <a:xfrm flipH="1">
              <a:off x="6019800" y="3276600"/>
              <a:ext cx="304799" cy="76200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173" name="Shape 173"/>
            <p:cNvSpPr txBox="1"/>
            <p:nvPr/>
          </p:nvSpPr>
          <p:spPr>
            <a:xfrm>
              <a:off x="5562600" y="2819400"/>
              <a:ext cx="1904999" cy="646331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rgbClr val="2929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Minimum value (shortest bar)</a:t>
              </a:r>
            </a:p>
          </p:txBody>
        </p:sp>
      </p:grpSp>
      <p:grpSp>
        <p:nvGrpSpPr>
          <p:cNvPr id="174" name="Shape 174"/>
          <p:cNvGrpSpPr/>
          <p:nvPr/>
        </p:nvGrpSpPr>
        <p:grpSpPr>
          <a:xfrm>
            <a:off x="3733800" y="1182468"/>
            <a:ext cx="2514599" cy="646331"/>
            <a:chOff x="5334000" y="2935068"/>
            <a:chExt cx="2514599" cy="646331"/>
          </a:xfrm>
        </p:grpSpPr>
        <p:cxnSp>
          <p:nvCxnSpPr>
            <p:cNvPr id="175" name="Shape 175"/>
            <p:cNvCxnSpPr/>
            <p:nvPr/>
          </p:nvCxnSpPr>
          <p:spPr>
            <a:xfrm flipH="1">
              <a:off x="5334000" y="3276600"/>
              <a:ext cx="990599" cy="76199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176" name="Shape 176"/>
            <p:cNvSpPr txBox="1"/>
            <p:nvPr/>
          </p:nvSpPr>
          <p:spPr>
            <a:xfrm>
              <a:off x="5943600" y="2935068"/>
              <a:ext cx="1904999" cy="646331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rgbClr val="2929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Maximum value (tallest bar)</a:t>
              </a:r>
            </a:p>
          </p:txBody>
        </p:sp>
      </p:grpSp>
      <p:grpSp>
        <p:nvGrpSpPr>
          <p:cNvPr id="177" name="Shape 177"/>
          <p:cNvGrpSpPr/>
          <p:nvPr/>
        </p:nvGrpSpPr>
        <p:grpSpPr>
          <a:xfrm>
            <a:off x="7086600" y="1295400"/>
            <a:ext cx="1904999" cy="2895600"/>
            <a:chOff x="6934200" y="1295400"/>
            <a:chExt cx="1904999" cy="2895600"/>
          </a:xfrm>
        </p:grpSpPr>
        <p:sp>
          <p:nvSpPr>
            <p:cNvPr id="178" name="Shape 178"/>
            <p:cNvSpPr/>
            <p:nvPr/>
          </p:nvSpPr>
          <p:spPr>
            <a:xfrm>
              <a:off x="6934200" y="1295400"/>
              <a:ext cx="152399" cy="2895600"/>
            </a:xfrm>
            <a:prstGeom prst="rightBracket">
              <a:avLst>
                <a:gd fmla="val 8333" name="adj"/>
              </a:avLst>
            </a:prstGeom>
            <a:noFill/>
            <a:ln cap="flat" cmpd="sng" w="57150">
              <a:solidFill>
                <a:srgbClr val="2929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Shape 179"/>
            <p:cNvSpPr txBox="1"/>
            <p:nvPr/>
          </p:nvSpPr>
          <p:spPr>
            <a:xfrm>
              <a:off x="7239000" y="2133600"/>
              <a:ext cx="1600199" cy="1200329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rgbClr val="2929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Range (difference b/t tallest and shortest bars)</a:t>
              </a:r>
            </a:p>
          </p:txBody>
        </p:sp>
      </p:grpSp>
      <p:grpSp>
        <p:nvGrpSpPr>
          <p:cNvPr id="180" name="Shape 180"/>
          <p:cNvGrpSpPr/>
          <p:nvPr/>
        </p:nvGrpSpPr>
        <p:grpSpPr>
          <a:xfrm>
            <a:off x="5181600" y="1371600"/>
            <a:ext cx="1904999" cy="1447800"/>
            <a:chOff x="5562600" y="2590800"/>
            <a:chExt cx="1904999" cy="1447800"/>
          </a:xfrm>
        </p:grpSpPr>
        <p:cxnSp>
          <p:nvCxnSpPr>
            <p:cNvPr id="181" name="Shape 181"/>
            <p:cNvCxnSpPr/>
            <p:nvPr/>
          </p:nvCxnSpPr>
          <p:spPr>
            <a:xfrm flipH="1">
              <a:off x="6019800" y="3276600"/>
              <a:ext cx="304799" cy="76200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182" name="Shape 182"/>
            <p:cNvSpPr txBox="1"/>
            <p:nvPr/>
          </p:nvSpPr>
          <p:spPr>
            <a:xfrm>
              <a:off x="5562600" y="2590800"/>
              <a:ext cx="1904999" cy="923329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rgbClr val="2929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 reference lines to show average value</a:t>
              </a:r>
            </a:p>
          </p:txBody>
        </p:sp>
      </p:grpSp>
      <p:sp>
        <p:nvSpPr>
          <p:cNvPr id="183" name="Shape 183"/>
          <p:cNvSpPr/>
          <p:nvPr/>
        </p:nvSpPr>
        <p:spPr>
          <a:xfrm>
            <a:off x="2438400" y="4191000"/>
            <a:ext cx="4419599" cy="2362200"/>
          </a:xfrm>
          <a:prstGeom prst="rect">
            <a:avLst/>
          </a:prstGeom>
          <a:solidFill>
            <a:schemeClr val="lt1">
              <a:alpha val="62745"/>
            </a:scheme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Pros and cons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What’s good about bar charts?</a:t>
            </a:r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What’s not so good?</a:t>
            </a: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8818" y="4800600"/>
            <a:ext cx="5021580" cy="20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Questions to ask</a:t>
            </a:r>
          </a:p>
        </p:txBody>
      </p:sp>
      <p:grpSp>
        <p:nvGrpSpPr>
          <p:cNvPr id="196" name="Shape 196"/>
          <p:cNvGrpSpPr/>
          <p:nvPr/>
        </p:nvGrpSpPr>
        <p:grpSpPr>
          <a:xfrm>
            <a:off x="457200" y="1602580"/>
            <a:ext cx="8229599" cy="4872036"/>
            <a:chOff x="0" y="2380"/>
            <a:chExt cx="8229599" cy="4872036"/>
          </a:xfrm>
        </p:grpSpPr>
        <p:sp>
          <p:nvSpPr>
            <p:cNvPr id="197" name="Shape 197"/>
            <p:cNvSpPr/>
            <p:nvPr/>
          </p:nvSpPr>
          <p:spPr>
            <a:xfrm rot="5400000">
              <a:off x="4967477" y="-1845278"/>
              <a:ext cx="1257298" cy="5266944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ED0D3">
                <a:alpha val="89803"/>
              </a:srgbClr>
            </a:solidFill>
            <a:ln cap="flat" cmpd="sng" w="9525">
              <a:solidFill>
                <a:srgbClr val="CED0D3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 txBox="1"/>
            <p:nvPr/>
          </p:nvSpPr>
          <p:spPr>
            <a:xfrm>
              <a:off x="2962656" y="220919"/>
              <a:ext cx="5205567" cy="1134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175" lIns="72375" rIns="72375" wrap="square" tIns="361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Examine the data to figure out how many different categories you have</a:t>
              </a: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 this to draw the bars (don’t forget labels!)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x="0" y="2380"/>
              <a:ext cx="2962655" cy="157162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84B60"/>
                </a:gs>
                <a:gs pos="34000">
                  <a:srgbClr val="394B5F"/>
                </a:gs>
                <a:gs pos="70000">
                  <a:srgbClr val="41546B"/>
                </a:gs>
                <a:gs pos="100000">
                  <a:srgbClr val="4B5A6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 txBox="1"/>
            <p:nvPr/>
          </p:nvSpPr>
          <p:spPr>
            <a:xfrm>
              <a:off x="76720" y="79101"/>
              <a:ext cx="2809216" cy="1418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137150" rIns="137150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3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How many categories?</a:t>
              </a:r>
            </a:p>
          </p:txBody>
        </p:sp>
        <p:sp>
          <p:nvSpPr>
            <p:cNvPr id="201" name="Shape 201"/>
            <p:cNvSpPr/>
            <p:nvPr/>
          </p:nvSpPr>
          <p:spPr>
            <a:xfrm rot="5400000">
              <a:off x="4967477" y="-195071"/>
              <a:ext cx="1257298" cy="5266944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ED0D3">
                <a:alpha val="89803"/>
              </a:srgbClr>
            </a:solidFill>
            <a:ln cap="flat" cmpd="sng" w="9525">
              <a:solidFill>
                <a:srgbClr val="CED0D3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 txBox="1"/>
            <p:nvPr/>
          </p:nvSpPr>
          <p:spPr>
            <a:xfrm>
              <a:off x="2962656" y="1871125"/>
              <a:ext cx="5205567" cy="1134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175" lIns="72375" rIns="72375" wrap="square" tIns="361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Examine the data to identify the category with the largest value</a:t>
              </a: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 this value to scale your bars, and to space out the tick marks</a:t>
              </a:r>
            </a:p>
          </p:txBody>
        </p:sp>
        <p:sp>
          <p:nvSpPr>
            <p:cNvPr id="203" name="Shape 203"/>
            <p:cNvSpPr/>
            <p:nvPr/>
          </p:nvSpPr>
          <p:spPr>
            <a:xfrm>
              <a:off x="0" y="1652586"/>
              <a:ext cx="2962655" cy="157162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84B60"/>
                </a:gs>
                <a:gs pos="34000">
                  <a:srgbClr val="394B5F"/>
                </a:gs>
                <a:gs pos="70000">
                  <a:srgbClr val="41546B"/>
                </a:gs>
                <a:gs pos="100000">
                  <a:srgbClr val="4B5A6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 txBox="1"/>
            <p:nvPr/>
          </p:nvSpPr>
          <p:spPr>
            <a:xfrm>
              <a:off x="76720" y="1729307"/>
              <a:ext cx="2809216" cy="1418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137150" rIns="137150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3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What’s the range?</a:t>
              </a:r>
            </a:p>
          </p:txBody>
        </p:sp>
        <p:sp>
          <p:nvSpPr>
            <p:cNvPr id="205" name="Shape 205"/>
            <p:cNvSpPr/>
            <p:nvPr/>
          </p:nvSpPr>
          <p:spPr>
            <a:xfrm rot="5400000">
              <a:off x="4967477" y="1455134"/>
              <a:ext cx="1257298" cy="5266944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ED0D3">
                <a:alpha val="89803"/>
              </a:srgbClr>
            </a:solidFill>
            <a:ln cap="flat" cmpd="sng" w="9525">
              <a:solidFill>
                <a:srgbClr val="CED0D3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 txBox="1"/>
            <p:nvPr/>
          </p:nvSpPr>
          <p:spPr>
            <a:xfrm>
              <a:off x="2962656" y="3521332"/>
              <a:ext cx="5205567" cy="1134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175" lIns="72375" rIns="72375" wrap="square" tIns="361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bars can be arranged in any order;        they each tell a different story</a:t>
              </a: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Just remember: if you have subcategories, they should always appear in the </a:t>
              </a:r>
              <a:r>
                <a:rPr b="1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same order</a:t>
              </a:r>
            </a:p>
          </p:txBody>
        </p:sp>
        <p:sp>
          <p:nvSpPr>
            <p:cNvPr id="207" name="Shape 207"/>
            <p:cNvSpPr/>
            <p:nvPr/>
          </p:nvSpPr>
          <p:spPr>
            <a:xfrm>
              <a:off x="0" y="3302792"/>
              <a:ext cx="2962655" cy="157162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84B60"/>
                </a:gs>
                <a:gs pos="34000">
                  <a:srgbClr val="394B5F"/>
                </a:gs>
                <a:gs pos="70000">
                  <a:srgbClr val="41546B"/>
                </a:gs>
                <a:gs pos="100000">
                  <a:srgbClr val="4B5A6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 txBox="1"/>
            <p:nvPr/>
          </p:nvSpPr>
          <p:spPr>
            <a:xfrm>
              <a:off x="76720" y="3379512"/>
              <a:ext cx="2809216" cy="1418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137150" rIns="137150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3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What’s the order?</a:t>
              </a:r>
            </a:p>
          </p:txBody>
        </p:sp>
      </p:grpSp>
      <p:sp>
        <p:nvSpPr>
          <p:cNvPr id="209" name="Shape 209"/>
          <p:cNvSpPr/>
          <p:nvPr/>
        </p:nvSpPr>
        <p:spPr>
          <a:xfrm>
            <a:off x="304800" y="1524000"/>
            <a:ext cx="8458200" cy="16763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228600" y="3200400"/>
            <a:ext cx="8458200" cy="16763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457200" y="4876800"/>
            <a:ext cx="8458200" cy="16763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Things to watch out for</a:t>
            </a:r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200" y="2514599"/>
            <a:ext cx="2379772" cy="4311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514599"/>
            <a:ext cx="4096940" cy="43115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0" name="Shape 220"/>
          <p:cNvGrpSpPr/>
          <p:nvPr/>
        </p:nvGrpSpPr>
        <p:grpSpPr>
          <a:xfrm>
            <a:off x="1143000" y="2209800"/>
            <a:ext cx="4648200" cy="685799"/>
            <a:chOff x="1143000" y="2209800"/>
            <a:chExt cx="4648200" cy="685799"/>
          </a:xfrm>
        </p:grpSpPr>
        <p:cxnSp>
          <p:nvCxnSpPr>
            <p:cNvPr id="221" name="Shape 221"/>
            <p:cNvCxnSpPr/>
            <p:nvPr/>
          </p:nvCxnSpPr>
          <p:spPr>
            <a:xfrm>
              <a:off x="1143000" y="2209800"/>
              <a:ext cx="0" cy="685799"/>
            </a:xfrm>
            <a:prstGeom prst="straightConnector1">
              <a:avLst/>
            </a:prstGeom>
            <a:noFill/>
            <a:ln cap="flat" cmpd="sng" w="76200">
              <a:solidFill>
                <a:srgbClr val="292934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222" name="Shape 222"/>
            <p:cNvCxnSpPr/>
            <p:nvPr/>
          </p:nvCxnSpPr>
          <p:spPr>
            <a:xfrm>
              <a:off x="5791200" y="2209800"/>
              <a:ext cx="0" cy="685799"/>
            </a:xfrm>
            <a:prstGeom prst="straightConnector1">
              <a:avLst/>
            </a:prstGeom>
            <a:noFill/>
            <a:ln cap="flat" cmpd="sng" w="76200">
              <a:solidFill>
                <a:srgbClr val="292934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510217"/>
            <a:ext cx="4101104" cy="4315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7782" y="2510217"/>
            <a:ext cx="2382189" cy="4315967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Things to watch out for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Inconsistent scales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if you’re comparing between two or more charts, be sure they have the same scale!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510217"/>
            <a:ext cx="4101104" cy="4315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7782" y="2510217"/>
            <a:ext cx="2382189" cy="4315967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Things to watch out for</a:t>
            </a:r>
          </a:p>
        </p:txBody>
      </p:sp>
      <p:grpSp>
        <p:nvGrpSpPr>
          <p:cNvPr id="240" name="Shape 240"/>
          <p:cNvGrpSpPr/>
          <p:nvPr/>
        </p:nvGrpSpPr>
        <p:grpSpPr>
          <a:xfrm>
            <a:off x="304800" y="6477000"/>
            <a:ext cx="8229600" cy="0"/>
            <a:chOff x="457200" y="2895600"/>
            <a:chExt cx="8229600" cy="0"/>
          </a:xfrm>
        </p:grpSpPr>
        <p:cxnSp>
          <p:nvCxnSpPr>
            <p:cNvPr id="241" name="Shape 241"/>
            <p:cNvCxnSpPr/>
            <p:nvPr/>
          </p:nvCxnSpPr>
          <p:spPr>
            <a:xfrm>
              <a:off x="457200" y="2895600"/>
              <a:ext cx="685799" cy="0"/>
            </a:xfrm>
            <a:prstGeom prst="straightConnector1">
              <a:avLst/>
            </a:prstGeom>
            <a:noFill/>
            <a:ln cap="flat" cmpd="sng" w="76200">
              <a:solidFill>
                <a:srgbClr val="292934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242" name="Shape 242"/>
            <p:cNvCxnSpPr/>
            <p:nvPr/>
          </p:nvCxnSpPr>
          <p:spPr>
            <a:xfrm rot="10800000">
              <a:off x="8001000" y="2895600"/>
              <a:ext cx="685799" cy="0"/>
            </a:xfrm>
            <a:prstGeom prst="straightConnector1">
              <a:avLst/>
            </a:prstGeom>
            <a:noFill/>
            <a:ln cap="flat" cmpd="sng" w="76200">
              <a:solidFill>
                <a:srgbClr val="292934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Shape 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510217"/>
            <a:ext cx="4101104" cy="4315967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Things to watch out for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Inconsistent intervals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if you’re comparing between two or more charts, be sure they’re divided the same way!</a:t>
            </a:r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2510217"/>
            <a:ext cx="3624666" cy="4315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Recap: bar charts</a:t>
            </a:r>
          </a:p>
        </p:txBody>
      </p:sp>
      <p:pic>
        <p:nvPicPr>
          <p:cNvPr descr="Screen Shot 2015-02-18 at 1.34.32 AM.png" id="257" name="Shape 25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6767" l="3980" r="29332" t="23810"/>
          <a:stretch/>
        </p:blipFill>
        <p:spPr>
          <a:xfrm>
            <a:off x="1524000" y="3048000"/>
            <a:ext cx="6187150" cy="3701599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258" name="Shape 258"/>
          <p:cNvSpPr/>
          <p:nvPr/>
        </p:nvSpPr>
        <p:spPr>
          <a:xfrm>
            <a:off x="533400" y="1196875"/>
            <a:ext cx="8534399" cy="1785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Generally used for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comparable variables</a:t>
            </a:r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quantitative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values for different observations</a:t>
            </a:r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Highlights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relative amounts</a:t>
            </a:r>
          </a:p>
          <a:p>
            <a:pPr indent="-342900" lvl="0" marL="342900" marR="0" rtl="0" algn="l">
              <a:spcBef>
                <a:spcPts val="12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Grouped/stacked bars can break variables into different sub-groups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514600"/>
            <a:ext cx="5714999" cy="27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Line chart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visualization that uses lines to show changes in continuous data</a:t>
            </a:r>
          </a:p>
        </p:txBody>
      </p:sp>
      <p:grpSp>
        <p:nvGrpSpPr>
          <p:cNvPr id="266" name="Shape 266"/>
          <p:cNvGrpSpPr/>
          <p:nvPr/>
        </p:nvGrpSpPr>
        <p:grpSpPr>
          <a:xfrm>
            <a:off x="304800" y="2743200"/>
            <a:ext cx="1828799" cy="2133599"/>
            <a:chOff x="304800" y="2743200"/>
            <a:chExt cx="1828799" cy="2133599"/>
          </a:xfrm>
        </p:grpSpPr>
        <p:sp>
          <p:nvSpPr>
            <p:cNvPr id="267" name="Shape 267"/>
            <p:cNvSpPr/>
            <p:nvPr/>
          </p:nvSpPr>
          <p:spPr>
            <a:xfrm>
              <a:off x="1828800" y="2743200"/>
              <a:ext cx="304799" cy="2133599"/>
            </a:xfrm>
            <a:prstGeom prst="leftBracket">
              <a:avLst>
                <a:gd fmla="val 8333" name="adj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Shape 268"/>
            <p:cNvSpPr txBox="1"/>
            <p:nvPr/>
          </p:nvSpPr>
          <p:spPr>
            <a:xfrm>
              <a:off x="304800" y="3657600"/>
              <a:ext cx="1600199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Vertical axis shows the 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dependent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variable</a:t>
              </a:r>
            </a:p>
          </p:txBody>
        </p:sp>
      </p:grpSp>
      <p:grpSp>
        <p:nvGrpSpPr>
          <p:cNvPr id="269" name="Shape 269"/>
          <p:cNvGrpSpPr/>
          <p:nvPr/>
        </p:nvGrpSpPr>
        <p:grpSpPr>
          <a:xfrm>
            <a:off x="2438400" y="5181600"/>
            <a:ext cx="4648202" cy="1540673"/>
            <a:chOff x="2286000" y="5791201"/>
            <a:chExt cx="4648202" cy="1540673"/>
          </a:xfrm>
        </p:grpSpPr>
        <p:sp>
          <p:nvSpPr>
            <p:cNvPr id="270" name="Shape 270"/>
            <p:cNvSpPr/>
            <p:nvPr/>
          </p:nvSpPr>
          <p:spPr>
            <a:xfrm rot="-5400000">
              <a:off x="4495801" y="3581400"/>
              <a:ext cx="228600" cy="4648202"/>
            </a:xfrm>
            <a:prstGeom prst="leftBracket">
              <a:avLst>
                <a:gd fmla="val 8333" name="adj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Shape 271"/>
            <p:cNvSpPr txBox="1"/>
            <p:nvPr/>
          </p:nvSpPr>
          <p:spPr>
            <a:xfrm>
              <a:off x="3505200" y="6131546"/>
              <a:ext cx="22860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Horizontal axis shows the 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independent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variable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685800" y="3505200"/>
            <a:ext cx="7239000" cy="990599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264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Announcements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Great first visit to SCMA! </a:t>
            </a:r>
          </a:p>
          <a:p>
            <a:pPr indent="-1905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Merriweather Sans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Reflection post is now live on Piazza</a:t>
            </a:r>
          </a:p>
          <a:p>
            <a:pPr indent="-1905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Merriweather Sans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Please submit before next Tuesday’s class</a:t>
            </a:r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Office hours schedule for this week:</a:t>
            </a:r>
          </a:p>
          <a:p>
            <a:pPr indent="-1905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Merriweather Sans"/>
              <a:buChar char="-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Jordan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Tuesday from 2:30 – 4pm in Ford 344</a:t>
            </a:r>
          </a:p>
          <a:p>
            <a:pPr indent="-1905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Merriweather Sans"/>
              <a:buChar char="-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Subashini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Wednesday from 6:30pm - 8:30pm in Burton 209</a:t>
            </a:r>
          </a:p>
          <a:p>
            <a:pPr indent="-190500" lvl="1" marL="45720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Merriweather Sans"/>
              <a:buChar char="-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Grace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Thursday from 6:30pm - 8pm in Burton 209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Variations: time series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457200" y="2514600"/>
            <a:ext cx="4038599" cy="3496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commonly appearing line charts in practice</a:t>
            </a:r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to show data that changes over time</a:t>
            </a:r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Shape 27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-27002" l="0" r="0" t="-27002"/>
          <a:stretch/>
        </p:blipFill>
        <p:spPr>
          <a:xfrm>
            <a:off x="4648200" y="1673351"/>
            <a:ext cx="4038599" cy="47183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" name="Shape 279"/>
          <p:cNvCxnSpPr/>
          <p:nvPr/>
        </p:nvCxnSpPr>
        <p:spPr>
          <a:xfrm rot="10800000">
            <a:off x="6858000" y="5638800"/>
            <a:ext cx="0" cy="533399"/>
          </a:xfrm>
          <a:prstGeom prst="straightConnector1">
            <a:avLst/>
          </a:prstGeom>
          <a:noFill/>
          <a:ln cap="flat" cmpd="sng" w="76200">
            <a:solidFill>
              <a:srgbClr val="292934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Variations: multiple independent lines</a:t>
            </a:r>
          </a:p>
        </p:txBody>
      </p:sp>
      <p:pic>
        <p:nvPicPr>
          <p:cNvPr id="285" name="Shape 28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27002" l="0" r="0" t="-27002"/>
          <a:stretch/>
        </p:blipFill>
        <p:spPr>
          <a:xfrm>
            <a:off x="457200" y="1673351"/>
            <a:ext cx="4038599" cy="4718303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 txBox="1"/>
          <p:nvPr>
            <p:ph idx="2" type="body"/>
          </p:nvPr>
        </p:nvSpPr>
        <p:spPr>
          <a:xfrm>
            <a:off x="4648200" y="1905000"/>
            <a:ext cx="4038599" cy="3877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changes across multiple categories</a:t>
            </a:r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legend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help distinguish between categories</a:t>
            </a:r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you’re showing multiple trends, they should all have the same scale (why?)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2540075" y="911866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6-02-03 at 11.06.21 AM.png" id="288" name="Shape 2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1800" y="2667000"/>
            <a:ext cx="1427543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Shape 2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6520" y="1368366"/>
            <a:ext cx="6785880" cy="5376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1371600"/>
            <a:ext cx="6781800" cy="5373438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Shape 295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gets encoded</a:t>
            </a:r>
          </a:p>
        </p:txBody>
      </p:sp>
      <p:grpSp>
        <p:nvGrpSpPr>
          <p:cNvPr id="296" name="Shape 296"/>
          <p:cNvGrpSpPr/>
          <p:nvPr/>
        </p:nvGrpSpPr>
        <p:grpSpPr>
          <a:xfrm>
            <a:off x="3276600" y="1676399"/>
            <a:ext cx="2514599" cy="646331"/>
            <a:chOff x="5334000" y="2935068"/>
            <a:chExt cx="2514599" cy="646331"/>
          </a:xfrm>
        </p:grpSpPr>
        <p:cxnSp>
          <p:nvCxnSpPr>
            <p:cNvPr id="297" name="Shape 297"/>
            <p:cNvCxnSpPr/>
            <p:nvPr/>
          </p:nvCxnSpPr>
          <p:spPr>
            <a:xfrm flipH="1">
              <a:off x="5334000" y="3276600"/>
              <a:ext cx="990599" cy="76199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298" name="Shape 298"/>
            <p:cNvSpPr txBox="1"/>
            <p:nvPr/>
          </p:nvSpPr>
          <p:spPr>
            <a:xfrm>
              <a:off x="5943600" y="2935068"/>
              <a:ext cx="1904999" cy="646331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rgbClr val="2929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Maximum value (tallest peak)</a:t>
              </a:r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2819399" y="5562600"/>
            <a:ext cx="2438399" cy="646331"/>
            <a:chOff x="5410199" y="2935068"/>
            <a:chExt cx="2438399" cy="646331"/>
          </a:xfrm>
        </p:grpSpPr>
        <p:cxnSp>
          <p:nvCxnSpPr>
            <p:cNvPr id="300" name="Shape 300"/>
            <p:cNvCxnSpPr/>
            <p:nvPr/>
          </p:nvCxnSpPr>
          <p:spPr>
            <a:xfrm rot="10800000">
              <a:off x="5410199" y="3163668"/>
              <a:ext cx="914400" cy="112931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301" name="Shape 301"/>
            <p:cNvSpPr txBox="1"/>
            <p:nvPr/>
          </p:nvSpPr>
          <p:spPr>
            <a:xfrm>
              <a:off x="5943600" y="2935068"/>
              <a:ext cx="1904999" cy="646331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rgbClr val="2929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Minimum value (lowest valley)</a:t>
              </a:r>
            </a:p>
          </p:txBody>
        </p:sp>
      </p:grpSp>
      <p:grpSp>
        <p:nvGrpSpPr>
          <p:cNvPr id="302" name="Shape 302"/>
          <p:cNvGrpSpPr/>
          <p:nvPr/>
        </p:nvGrpSpPr>
        <p:grpSpPr>
          <a:xfrm>
            <a:off x="6781800" y="1447800"/>
            <a:ext cx="1904999" cy="1447800"/>
            <a:chOff x="5562600" y="2590800"/>
            <a:chExt cx="1904999" cy="1447800"/>
          </a:xfrm>
        </p:grpSpPr>
        <p:cxnSp>
          <p:nvCxnSpPr>
            <p:cNvPr id="303" name="Shape 303"/>
            <p:cNvCxnSpPr/>
            <p:nvPr/>
          </p:nvCxnSpPr>
          <p:spPr>
            <a:xfrm flipH="1">
              <a:off x="6019800" y="3276600"/>
              <a:ext cx="304799" cy="76200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304" name="Shape 304"/>
            <p:cNvSpPr txBox="1"/>
            <p:nvPr/>
          </p:nvSpPr>
          <p:spPr>
            <a:xfrm>
              <a:off x="5562600" y="2590800"/>
              <a:ext cx="1904999" cy="923329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rgbClr val="2929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 trend lines to show overall rate of change</a:t>
              </a:r>
            </a:p>
          </p:txBody>
        </p:sp>
      </p:grpSp>
      <p:pic>
        <p:nvPicPr>
          <p:cNvPr id="305" name="Shape 30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6520" y="1368366"/>
            <a:ext cx="6785880" cy="53766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6" name="Shape 306"/>
          <p:cNvGrpSpPr/>
          <p:nvPr/>
        </p:nvGrpSpPr>
        <p:grpSpPr>
          <a:xfrm>
            <a:off x="3429000" y="2630268"/>
            <a:ext cx="1981199" cy="1332131"/>
            <a:chOff x="3429000" y="2630268"/>
            <a:chExt cx="1981199" cy="1332131"/>
          </a:xfrm>
        </p:grpSpPr>
        <p:cxnSp>
          <p:nvCxnSpPr>
            <p:cNvPr id="307" name="Shape 307"/>
            <p:cNvCxnSpPr/>
            <p:nvPr/>
          </p:nvCxnSpPr>
          <p:spPr>
            <a:xfrm flipH="1">
              <a:off x="3581400" y="2971800"/>
              <a:ext cx="533399" cy="990599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08" name="Shape 308"/>
            <p:cNvCxnSpPr/>
            <p:nvPr/>
          </p:nvCxnSpPr>
          <p:spPr>
            <a:xfrm>
              <a:off x="4876800" y="3048000"/>
              <a:ext cx="381000" cy="609599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309" name="Shape 309"/>
            <p:cNvSpPr txBox="1"/>
            <p:nvPr/>
          </p:nvSpPr>
          <p:spPr>
            <a:xfrm>
              <a:off x="3429000" y="2630268"/>
              <a:ext cx="1981199" cy="646331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rgbClr val="2929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Highlights position changes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Pros and cons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What’s good about line charts?</a:t>
            </a:r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What’s not so good?</a:t>
            </a:r>
          </a:p>
        </p:txBody>
      </p:sp>
      <p:pic>
        <p:nvPicPr>
          <p:cNvPr id="316" name="Shape 3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8818" y="4800600"/>
            <a:ext cx="5021580" cy="20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Questions to ask</a:t>
            </a:r>
          </a:p>
        </p:txBody>
      </p:sp>
      <p:grpSp>
        <p:nvGrpSpPr>
          <p:cNvPr id="322" name="Shape 322"/>
          <p:cNvGrpSpPr/>
          <p:nvPr/>
        </p:nvGrpSpPr>
        <p:grpSpPr>
          <a:xfrm>
            <a:off x="457200" y="1602580"/>
            <a:ext cx="8229599" cy="4872036"/>
            <a:chOff x="0" y="2380"/>
            <a:chExt cx="8229599" cy="4872036"/>
          </a:xfrm>
        </p:grpSpPr>
        <p:sp>
          <p:nvSpPr>
            <p:cNvPr id="323" name="Shape 323"/>
            <p:cNvSpPr/>
            <p:nvPr/>
          </p:nvSpPr>
          <p:spPr>
            <a:xfrm rot="5400000">
              <a:off x="4967477" y="-1845278"/>
              <a:ext cx="1257298" cy="5266944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ED0D3">
                <a:alpha val="89803"/>
              </a:srgbClr>
            </a:solidFill>
            <a:ln cap="flat" cmpd="sng" w="9525">
              <a:solidFill>
                <a:srgbClr val="CED0D3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 txBox="1"/>
            <p:nvPr/>
          </p:nvSpPr>
          <p:spPr>
            <a:xfrm>
              <a:off x="2962656" y="220919"/>
              <a:ext cx="5205567" cy="1134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175" lIns="72375" rIns="72375" wrap="square" tIns="361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Examine the data to figure out how you want to aggregate the samples</a:t>
              </a: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 this to draw the tick marks for the independent axis (don’t forget labels!)</a:t>
              </a:r>
            </a:p>
          </p:txBody>
        </p:sp>
        <p:sp>
          <p:nvSpPr>
            <p:cNvPr id="325" name="Shape 325"/>
            <p:cNvSpPr/>
            <p:nvPr/>
          </p:nvSpPr>
          <p:spPr>
            <a:xfrm>
              <a:off x="0" y="2380"/>
              <a:ext cx="2962655" cy="157162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84B60"/>
                </a:gs>
                <a:gs pos="34000">
                  <a:srgbClr val="394B5F"/>
                </a:gs>
                <a:gs pos="70000">
                  <a:srgbClr val="41546B"/>
                </a:gs>
                <a:gs pos="100000">
                  <a:srgbClr val="4B5A6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 txBox="1"/>
            <p:nvPr/>
          </p:nvSpPr>
          <p:spPr>
            <a:xfrm>
              <a:off x="76720" y="79101"/>
              <a:ext cx="2809216" cy="1418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121900" rIns="12190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3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What’s the right granularity?</a:t>
              </a:r>
            </a:p>
          </p:txBody>
        </p:sp>
        <p:sp>
          <p:nvSpPr>
            <p:cNvPr id="327" name="Shape 327"/>
            <p:cNvSpPr/>
            <p:nvPr/>
          </p:nvSpPr>
          <p:spPr>
            <a:xfrm rot="5400000">
              <a:off x="4967477" y="-195071"/>
              <a:ext cx="1257298" cy="5266944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ED0D3">
                <a:alpha val="89803"/>
              </a:srgbClr>
            </a:solidFill>
            <a:ln cap="flat" cmpd="sng" w="9525">
              <a:solidFill>
                <a:srgbClr val="CED0D3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 txBox="1"/>
            <p:nvPr/>
          </p:nvSpPr>
          <p:spPr>
            <a:xfrm>
              <a:off x="2962656" y="1871125"/>
              <a:ext cx="5205567" cy="1134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175" lIns="72375" rIns="72375" wrap="square" tIns="361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Examine the data to identify the largest value</a:t>
              </a: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 this value to scale your axes, and to space out the tick marks on the dependent axis</a:t>
              </a:r>
            </a:p>
          </p:txBody>
        </p:sp>
        <p:sp>
          <p:nvSpPr>
            <p:cNvPr id="329" name="Shape 329"/>
            <p:cNvSpPr/>
            <p:nvPr/>
          </p:nvSpPr>
          <p:spPr>
            <a:xfrm>
              <a:off x="0" y="1652586"/>
              <a:ext cx="2962655" cy="157162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84B60"/>
                </a:gs>
                <a:gs pos="34000">
                  <a:srgbClr val="394B5F"/>
                </a:gs>
                <a:gs pos="70000">
                  <a:srgbClr val="41546B"/>
                </a:gs>
                <a:gs pos="100000">
                  <a:srgbClr val="4B5A6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 txBox="1"/>
            <p:nvPr/>
          </p:nvSpPr>
          <p:spPr>
            <a:xfrm>
              <a:off x="76720" y="1729307"/>
              <a:ext cx="2809216" cy="1418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121900" rIns="12190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3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What’s the range?</a:t>
              </a:r>
            </a:p>
          </p:txBody>
        </p:sp>
        <p:sp>
          <p:nvSpPr>
            <p:cNvPr id="331" name="Shape 331"/>
            <p:cNvSpPr/>
            <p:nvPr/>
          </p:nvSpPr>
          <p:spPr>
            <a:xfrm rot="5400000">
              <a:off x="4967477" y="1455134"/>
              <a:ext cx="1257298" cy="5266944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ED0D3">
                <a:alpha val="89803"/>
              </a:srgbClr>
            </a:solidFill>
            <a:ln cap="flat" cmpd="sng" w="9525">
              <a:solidFill>
                <a:srgbClr val="CED0D3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 txBox="1"/>
            <p:nvPr/>
          </p:nvSpPr>
          <p:spPr>
            <a:xfrm>
              <a:off x="2962656" y="3521332"/>
              <a:ext cx="5205567" cy="1134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175" lIns="72375" rIns="72375" wrap="square" tIns="361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You can use multiple lines to compare multiple trends</a:t>
              </a: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Just remember: if you have multiple lines, they should always have the </a:t>
              </a:r>
              <a:r>
                <a:rPr b="1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same scale</a:t>
              </a:r>
            </a:p>
          </p:txBody>
        </p:sp>
        <p:sp>
          <p:nvSpPr>
            <p:cNvPr id="333" name="Shape 333"/>
            <p:cNvSpPr/>
            <p:nvPr/>
          </p:nvSpPr>
          <p:spPr>
            <a:xfrm>
              <a:off x="0" y="3302792"/>
              <a:ext cx="2962655" cy="157162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84B60"/>
                </a:gs>
                <a:gs pos="34000">
                  <a:srgbClr val="394B5F"/>
                </a:gs>
                <a:gs pos="70000">
                  <a:srgbClr val="41546B"/>
                </a:gs>
                <a:gs pos="100000">
                  <a:srgbClr val="4B5A6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" name="Shape 334"/>
            <p:cNvSpPr txBox="1"/>
            <p:nvPr/>
          </p:nvSpPr>
          <p:spPr>
            <a:xfrm>
              <a:off x="76720" y="3379512"/>
              <a:ext cx="2809216" cy="1418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121900" rIns="12190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3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Multiple trends to compare?</a:t>
              </a:r>
            </a:p>
          </p:txBody>
        </p:sp>
      </p:grpSp>
      <p:sp>
        <p:nvSpPr>
          <p:cNvPr id="335" name="Shape 335"/>
          <p:cNvSpPr/>
          <p:nvPr/>
        </p:nvSpPr>
        <p:spPr>
          <a:xfrm>
            <a:off x="304800" y="1524000"/>
            <a:ext cx="8458200" cy="16763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228600" y="3200400"/>
            <a:ext cx="8458200" cy="16763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457200" y="4876800"/>
            <a:ext cx="8458200" cy="16763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Things to watch out for</a:t>
            </a:r>
          </a:p>
        </p:txBody>
      </p:sp>
      <p:pic>
        <p:nvPicPr>
          <p:cNvPr id="343" name="Shape 3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3068" r="-3067" t="0"/>
          <a:stretch/>
        </p:blipFill>
        <p:spPr>
          <a:xfrm>
            <a:off x="457200" y="1673351"/>
            <a:ext cx="4038599" cy="4718303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Shape 344"/>
          <p:cNvSpPr txBox="1"/>
          <p:nvPr>
            <p:ph idx="2" type="body"/>
          </p:nvPr>
        </p:nvSpPr>
        <p:spPr>
          <a:xfrm>
            <a:off x="4648200" y="1673351"/>
            <a:ext cx="4038599" cy="4718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Intervals should always be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equal in size</a:t>
            </a:r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there are missing values, indicate it</a:t>
            </a:r>
          </a:p>
          <a:p>
            <a:pPr indent="-1905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Merriweather Sans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we should only connect values that are adjacent</a:t>
            </a:r>
          </a:p>
          <a:p>
            <a:pPr indent="-190500" lvl="1" marL="45720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Merriweather Sans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might we show missing values?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Things to watch out for</a:t>
            </a:r>
          </a:p>
        </p:txBody>
      </p:sp>
      <p:pic>
        <p:nvPicPr>
          <p:cNvPr id="350" name="Shape 3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29400" r="-29400" t="0"/>
          <a:stretch/>
        </p:blipFill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 txBox="1"/>
          <p:nvPr/>
        </p:nvSpPr>
        <p:spPr>
          <a:xfrm>
            <a:off x="1295400" y="1219200"/>
            <a:ext cx="664571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Beware comparisons that have different scales!</a:t>
            </a:r>
          </a:p>
        </p:txBody>
      </p:sp>
      <p:pic>
        <p:nvPicPr>
          <p:cNvPr descr="Screen Shot 2016-02-03 at 11.40.03 AM.png" id="352" name="Shape 3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1828800"/>
            <a:ext cx="6417647" cy="45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Recap: line charts</a:t>
            </a:r>
          </a:p>
        </p:txBody>
      </p:sp>
      <p:pic>
        <p:nvPicPr>
          <p:cNvPr id="358" name="Shape 35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2390"/>
          <a:stretch/>
        </p:blipFill>
        <p:spPr>
          <a:xfrm>
            <a:off x="1490840" y="3016250"/>
            <a:ext cx="6162320" cy="361315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359" name="Shape 359"/>
          <p:cNvSpPr/>
          <p:nvPr/>
        </p:nvSpPr>
        <p:spPr>
          <a:xfrm>
            <a:off x="533400" y="1196875"/>
            <a:ext cx="8381999" cy="1631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Shows the trend in one variable, often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time</a:t>
            </a:r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lines can show multiple variables, or the same variable for multiple observations (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have the same scale!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342900" lvl="0" marL="342900" marR="0" rtl="0" algn="l">
              <a:spcBef>
                <a:spcPts val="12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Highlights “position switches”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Lab 2: bar and line charts</a:t>
            </a:r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 for today’s lab are available at: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www.science.smith.edu/~jcrouser/SDS136/labs/lab2/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 charts and line charts</a:t>
            </a:r>
          </a:p>
          <a:p>
            <a:pPr indent="-1905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Merriweather Sans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Definitions</a:t>
            </a:r>
          </a:p>
          <a:p>
            <a:pPr indent="-1905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Merriweather Sans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Variations</a:t>
            </a:r>
          </a:p>
          <a:p>
            <a:pPr indent="-1905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Merriweather Sans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gets encoded?</a:t>
            </a:r>
          </a:p>
          <a:p>
            <a:pPr indent="-1905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Merriweather Sans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Pros and cons</a:t>
            </a:r>
          </a:p>
          <a:p>
            <a:pPr indent="-1905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Merriweather Sans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 to ask</a:t>
            </a:r>
          </a:p>
          <a:p>
            <a:pPr indent="-1905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Merriweather Sans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Things to watch out for</a:t>
            </a:r>
          </a:p>
          <a:p>
            <a:pPr indent="-1905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Merriweather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 2: Building bar and line charts in Tableau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Up next</a:t>
            </a:r>
          </a:p>
        </p:txBody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 1 </a:t>
            </a:r>
          </a:p>
          <a:p>
            <a:pPr indent="-1905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Merriweather Sans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Thursday Sept. 29 by 11:59pm</a:t>
            </a:r>
          </a:p>
          <a:p>
            <a:pPr indent="-1905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Merriweather Sans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Submission via Moodle</a:t>
            </a:r>
          </a:p>
          <a:p>
            <a:pPr indent="-1905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Merriweather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Thursday: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Correlation and Scatterplots</a:t>
            </a:r>
          </a:p>
          <a:p>
            <a:pPr indent="-190500" lvl="1" marL="45720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Merriweather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24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visualization techniques do we know?</a:t>
            </a:r>
          </a:p>
        </p:txBody>
      </p:sp>
      <p:pic>
        <p:nvPicPr>
          <p:cNvPr id="114" name="Shape 1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11728" l="0" r="0" t="-11728"/>
          <a:stretch/>
        </p:blipFill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Bar chart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visualization that uses either horizontal or vertical bars to show comparisons among categories</a:t>
            </a:r>
          </a:p>
        </p:txBody>
      </p:sp>
      <p:pic>
        <p:nvPicPr>
          <p:cNvPr descr="Screen Shot 2016-02-03 at 8.13.15 AM.png" id="121" name="Shape 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2514600"/>
            <a:ext cx="3962399" cy="37601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Shape 122"/>
          <p:cNvGrpSpPr/>
          <p:nvPr/>
        </p:nvGrpSpPr>
        <p:grpSpPr>
          <a:xfrm>
            <a:off x="304800" y="2743200"/>
            <a:ext cx="1905000" cy="3352799"/>
            <a:chOff x="304800" y="2743200"/>
            <a:chExt cx="1905000" cy="3352799"/>
          </a:xfrm>
        </p:grpSpPr>
        <p:sp>
          <p:nvSpPr>
            <p:cNvPr id="123" name="Shape 123"/>
            <p:cNvSpPr/>
            <p:nvPr/>
          </p:nvSpPr>
          <p:spPr>
            <a:xfrm>
              <a:off x="1981200" y="2743200"/>
              <a:ext cx="228600" cy="3352799"/>
            </a:xfrm>
            <a:prstGeom prst="leftBracket">
              <a:avLst>
                <a:gd fmla="val 8333" name="adj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 txBox="1"/>
            <p:nvPr/>
          </p:nvSpPr>
          <p:spPr>
            <a:xfrm>
              <a:off x="304800" y="3657600"/>
              <a:ext cx="1600199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One 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axis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shows a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quantitative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value</a:t>
              </a:r>
            </a:p>
          </p:txBody>
        </p:sp>
      </p:grpSp>
      <p:grpSp>
        <p:nvGrpSpPr>
          <p:cNvPr id="125" name="Shape 125"/>
          <p:cNvGrpSpPr/>
          <p:nvPr/>
        </p:nvGrpSpPr>
        <p:grpSpPr>
          <a:xfrm>
            <a:off x="3048000" y="5410200"/>
            <a:ext cx="5562600" cy="1200329"/>
            <a:chOff x="2895600" y="5257800"/>
            <a:chExt cx="5562600" cy="1200329"/>
          </a:xfrm>
        </p:grpSpPr>
        <p:sp>
          <p:nvSpPr>
            <p:cNvPr id="126" name="Shape 126"/>
            <p:cNvSpPr/>
            <p:nvPr/>
          </p:nvSpPr>
          <p:spPr>
            <a:xfrm rot="-5400000">
              <a:off x="4267199" y="4800600"/>
              <a:ext cx="228600" cy="2971799"/>
            </a:xfrm>
            <a:prstGeom prst="leftBracket">
              <a:avLst>
                <a:gd fmla="val 8333" name="adj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Shape 127"/>
            <p:cNvSpPr txBox="1"/>
            <p:nvPr/>
          </p:nvSpPr>
          <p:spPr>
            <a:xfrm>
              <a:off x="6172200" y="5257800"/>
              <a:ext cx="22860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other 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axis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shows the classes (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nominal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or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ordinal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 being compared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Variations: vertical</a:t>
            </a:r>
          </a:p>
        </p:txBody>
      </p:sp>
      <p:pic>
        <p:nvPicPr>
          <p:cNvPr descr="Screen Shot 2016-02-03 at 8.13.15 AM.png" id="133" name="Shape 1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11556" l="0" r="0" t="-11557"/>
          <a:stretch/>
        </p:blipFill>
        <p:spPr>
          <a:xfrm>
            <a:off x="457200" y="1371600"/>
            <a:ext cx="4038599" cy="4718303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idx="2" type="body"/>
          </p:nvPr>
        </p:nvSpPr>
        <p:spPr>
          <a:xfrm>
            <a:off x="4648200" y="2209800"/>
            <a:ext cx="4038599" cy="4181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Discrete “bins” along the horizontal (x) axis</a:t>
            </a:r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Height of bar indicates the total value for each bin</a:t>
            </a:r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Note</a:t>
            </a:r>
            <a:r>
              <a:rPr b="0" i="0" lang="en-US" sz="24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: each data point falls into just one category (why is this important?)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Variations: horizontal</a:t>
            </a:r>
          </a:p>
        </p:txBody>
      </p:sp>
      <p:pic>
        <p:nvPicPr>
          <p:cNvPr descr="Screen Shot 2016-02-03 at 8.36.34 AM.png" id="140" name="Shape 14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-5299" l="0" r="0" t="-5300"/>
          <a:stretch/>
        </p:blipFill>
        <p:spPr>
          <a:xfrm>
            <a:off x="4648200" y="1371600"/>
            <a:ext cx="4038599" cy="471830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457200" y="2209800"/>
            <a:ext cx="4038599" cy="4181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Discrete “bins” along the vertical (y) axis</a:t>
            </a:r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Width of bar indicates the total value for each bin</a:t>
            </a:r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Note</a:t>
            </a:r>
            <a:r>
              <a:rPr b="0" i="0" lang="en-US" sz="24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: each data point falls into just one category (why is this important?)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Variations: histogram</a:t>
            </a:r>
          </a:p>
        </p:txBody>
      </p:sp>
      <p:pic>
        <p:nvPicPr>
          <p:cNvPr id="147" name="Shape 1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5025" l="0" r="0" t="-5025"/>
          <a:stretch/>
        </p:blipFill>
        <p:spPr>
          <a:xfrm>
            <a:off x="457200" y="1447800"/>
            <a:ext cx="4038599" cy="471830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>
            <p:ph idx="2" type="body"/>
          </p:nvPr>
        </p:nvSpPr>
        <p:spPr>
          <a:xfrm>
            <a:off x="4648200" y="2136648"/>
            <a:ext cx="4038599" cy="4029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continuous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broken into bins</a:t>
            </a:r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theory, we could see any value in the range</a:t>
            </a:r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Often have minimal spacing between bars to help show the “shape”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286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Variations: grouped</a:t>
            </a:r>
          </a:p>
        </p:txBody>
      </p:sp>
      <p:pic>
        <p:nvPicPr>
          <p:cNvPr descr="Screen Shot 2016-02-03 at 8.38.30 AM.png" id="154" name="Shape 1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7028" l="0" r="0" t="-7029"/>
          <a:stretch/>
        </p:blipFill>
        <p:spPr>
          <a:xfrm>
            <a:off x="4572000" y="1673351"/>
            <a:ext cx="4038599" cy="471830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>
            <p:ph idx="2" type="body"/>
          </p:nvPr>
        </p:nvSpPr>
        <p:spPr>
          <a:xfrm>
            <a:off x="533400" y="1673351"/>
            <a:ext cx="4038599" cy="4117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category is split into sub-categories</a:t>
            </a:r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Bars in the same top-level category are adjacent to one another</a:t>
            </a:r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Note</a:t>
            </a:r>
            <a:r>
              <a:rPr b="0" i="0" lang="en-US" sz="24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: each category is split into the same sub-categories, and they appear in the same order (why is this important?)</a:t>
            </a:r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