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5" r:id="rId4"/>
    <p:sldId id="259" r:id="rId5"/>
    <p:sldId id="261" r:id="rId6"/>
    <p:sldId id="260"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04"/>
  </p:normalViewPr>
  <p:slideViewPr>
    <p:cSldViewPr snapToGrid="0" snapToObjects="1">
      <p:cViewPr varScale="1">
        <p:scale>
          <a:sx n="95" d="100"/>
          <a:sy n="95" d="100"/>
        </p:scale>
        <p:origin x="6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fr-FR"/>
              <a:t>Modifiez le style du titre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5/25/20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‹N°›</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5/25/20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5/25/20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5/25/20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fr-FR"/>
              <a:t>Modifiez le style du titre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fld id="{3E5059C3-6A89-4494-99FF-5A4D6FFD50EB}" type="datetimeFigureOut">
              <a:rPr lang="en-US" dirty="0"/>
              <a:t>5/25/20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fr-FR"/>
              <a:t>Modifiez le style du titre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fr-FR"/>
              <a:t>Modifier les styles du texte du masque
Deuxième niveau
Troisième niveau
Quatrième niveau
Cinquième niveau</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fr-FR"/>
              <a:t>Modifier les styles du texte du masque
Deuxième niveau
Troisième niveau
Quatrième niveau
Cinquième niveau</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5/25/20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fr-FR"/>
              <a:t>Modifiez le style du titre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
Deuxième niveau
Troisième niveau
Quatrième niveau
Cinquième niveau</a:t>
            </a:r>
            <a:endParaRPr lang="en-US" dirty="0"/>
          </a:p>
        </p:txBody>
      </p:sp>
      <p:sp>
        <p:nvSpPr>
          <p:cNvPr id="4" name="Content Placeholder 3"/>
          <p:cNvSpPr>
            <a:spLocks noGrp="1"/>
          </p:cNvSpPr>
          <p:nvPr>
            <p:ph sz="half" idx="2"/>
          </p:nvPr>
        </p:nvSpPr>
        <p:spPr>
          <a:xfrm>
            <a:off x="2609285" y="2851331"/>
            <a:ext cx="3893623" cy="3071434"/>
          </a:xfrm>
        </p:spPr>
        <p:txBody>
          <a:bodyPr/>
          <a:lstStyle/>
          <a:p>
            <a:pPr lvl="0"/>
            <a:r>
              <a:rPr lang="fr-FR"/>
              <a:t>Modifier les styles du texte du masque
Deuxième niveau
Troisième niveau
Quatrième niveau
Cinquième niveau</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
Deuxième niveau
Troisième niveau
Quatrième niveau
Cinquième niveau</a:t>
            </a:r>
            <a:endParaRPr lang="en-US" dirty="0"/>
          </a:p>
        </p:txBody>
      </p:sp>
      <p:sp>
        <p:nvSpPr>
          <p:cNvPr id="6" name="Content Placeholder 5"/>
          <p:cNvSpPr>
            <a:spLocks noGrp="1"/>
          </p:cNvSpPr>
          <p:nvPr>
            <p:ph sz="quarter" idx="4"/>
          </p:nvPr>
        </p:nvSpPr>
        <p:spPr>
          <a:xfrm>
            <a:off x="6666635" y="2851331"/>
            <a:ext cx="3899798" cy="3071434"/>
          </a:xfrm>
        </p:spPr>
        <p:txBody>
          <a:bodyPr/>
          <a:lstStyle/>
          <a:p>
            <a:pPr lvl="0"/>
            <a:r>
              <a:rPr lang="fr-FR"/>
              <a:t>Modifier les styles du texte du masque
Deuxième niveau
Troisième niveau
Quatrième niveau
Cinquième niveau</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5/25/20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5/25/20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5/25/20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fr-FR"/>
              <a:t>Modifier les styles du texte du masque
Deuxième niveau
Troisième niveau
Quatrième niveau
Cinquième niveau</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
Deuxième niveau
Troisième niveau
Quatrième niveau
Cinquième niveau</a:t>
            </a:r>
            <a:endParaRPr lang="en-US" dirty="0"/>
          </a:p>
        </p:txBody>
      </p:sp>
      <p:sp>
        <p:nvSpPr>
          <p:cNvPr id="5" name="Date Placeholder 4"/>
          <p:cNvSpPr>
            <a:spLocks noGrp="1"/>
          </p:cNvSpPr>
          <p:nvPr>
            <p:ph type="dt" sz="half" idx="10"/>
          </p:nvPr>
        </p:nvSpPr>
        <p:spPr/>
        <p:txBody>
          <a:bodyPr/>
          <a:lstStyle/>
          <a:p>
            <a:fld id="{37D525BB-DA17-4BA0-B3C8-3AC3ABC827E6}" type="datetimeFigureOut">
              <a:rPr lang="en-US" dirty="0"/>
              <a:t>5/25/20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
Deuxième niveau
Troisième niveau
Quatrième niveau
Cinquième niveau</a:t>
            </a:r>
            <a:endParaRPr lang="en-US" dirty="0"/>
          </a:p>
        </p:txBody>
      </p:sp>
      <p:sp>
        <p:nvSpPr>
          <p:cNvPr id="5" name="Date Placeholder 4"/>
          <p:cNvSpPr>
            <a:spLocks noGrp="1"/>
          </p:cNvSpPr>
          <p:nvPr>
            <p:ph type="dt" sz="half" idx="10"/>
          </p:nvPr>
        </p:nvSpPr>
        <p:spPr/>
        <p:txBody>
          <a:bodyPr/>
          <a:lstStyle/>
          <a:p>
            <a:fld id="{B16C4C9A-3960-41CF-A4E9-2A8FB932454B}" type="datetimeFigureOut">
              <a:rPr lang="en-US" dirty="0"/>
              <a:t>5/25/20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5/25/20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‹N°›</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smetgroup.be/wp-content/uploads/SF_TF_Micropalen_FR.pdf" TargetMode="External"/><Relationship Id="rId3" Type="http://schemas.openxmlformats.org/officeDocument/2006/relationships/hyperlink" Target="https://www.cahiers-techniques-batiment.fr/article/que-vaut-l-injection-face-aux-pieux-et-micropieux.33351" TargetMode="External"/><Relationship Id="rId7" Type="http://schemas.openxmlformats.org/officeDocument/2006/relationships/hyperlink" Target="https://construction-maison.ooreka.fr/comprendre/micropieux" TargetMode="External"/><Relationship Id="rId2" Type="http://schemas.openxmlformats.org/officeDocument/2006/relationships/hyperlink" Target="http://www.soltechnic.com/techniques/75-micropieux.html" TargetMode="External"/><Relationship Id="rId1" Type="http://schemas.openxmlformats.org/officeDocument/2006/relationships/slideLayout" Target="../slideLayouts/slideLayout2.xml"/><Relationship Id="rId6" Type="http://schemas.openxmlformats.org/officeDocument/2006/relationships/hyperlink" Target="https://www.toutpourleforage.com/micropieu-quest-cest/" TargetMode="External"/><Relationship Id="rId5" Type="http://schemas.openxmlformats.org/officeDocument/2006/relationships/hyperlink" Target="http://dtrf.setra.fr/pdf/pj/Dtrf/0000/Dtrf-0000478/DT478.pdf?openerPage=resultats&amp;qid=sdx_q0" TargetMode="External"/><Relationship Id="rId4" Type="http://schemas.openxmlformats.org/officeDocument/2006/relationships/hyperlink" Target="https://www.keller-france.com/realisations/mur-de-souteneme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D08D30-10B4-1844-B3EF-E46EA12F9DDD}"/>
              </a:ext>
            </a:extLst>
          </p:cNvPr>
          <p:cNvSpPr>
            <a:spLocks noGrp="1"/>
          </p:cNvSpPr>
          <p:nvPr>
            <p:ph type="ctrTitle"/>
          </p:nvPr>
        </p:nvSpPr>
        <p:spPr>
          <a:xfrm>
            <a:off x="2286000" y="3428998"/>
            <a:ext cx="5843874" cy="2268559"/>
          </a:xfrm>
        </p:spPr>
        <p:txBody>
          <a:bodyPr>
            <a:normAutofit/>
          </a:bodyPr>
          <a:lstStyle/>
          <a:p>
            <a:r>
              <a:rPr lang="fr-FR" dirty="0"/>
              <a:t>La Technique des </a:t>
            </a:r>
            <a:r>
              <a:rPr lang="fr-FR" dirty="0" err="1"/>
              <a:t>Micro-pieux</a:t>
            </a:r>
            <a:endParaRPr lang="fr-FR" dirty="0"/>
          </a:p>
        </p:txBody>
      </p:sp>
      <p:sp>
        <p:nvSpPr>
          <p:cNvPr id="3" name="Sous-titre 2">
            <a:extLst>
              <a:ext uri="{FF2B5EF4-FFF2-40B4-BE49-F238E27FC236}">
                <a16:creationId xmlns:a16="http://schemas.microsoft.com/office/drawing/2014/main" id="{95D56D18-E577-FA49-AD13-0591B0BF69EE}"/>
              </a:ext>
            </a:extLst>
          </p:cNvPr>
          <p:cNvSpPr>
            <a:spLocks noGrp="1"/>
          </p:cNvSpPr>
          <p:nvPr>
            <p:ph type="subTitle" idx="1"/>
          </p:nvPr>
        </p:nvSpPr>
        <p:spPr/>
        <p:txBody>
          <a:bodyPr/>
          <a:lstStyle/>
          <a:p>
            <a:r>
              <a:rPr lang="fr-FR" dirty="0"/>
              <a:t>Amélia SORIA – TSBEC 50</a:t>
            </a:r>
          </a:p>
        </p:txBody>
      </p:sp>
    </p:spTree>
    <p:extLst>
      <p:ext uri="{BB962C8B-B14F-4D97-AF65-F5344CB8AC3E}">
        <p14:creationId xmlns:p14="http://schemas.microsoft.com/office/powerpoint/2010/main" val="3610769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29C8C9-F8E1-5044-B516-9E33F2097E3B}"/>
              </a:ext>
            </a:extLst>
          </p:cNvPr>
          <p:cNvSpPr>
            <a:spLocks noGrp="1"/>
          </p:cNvSpPr>
          <p:nvPr>
            <p:ph type="title"/>
          </p:nvPr>
        </p:nvSpPr>
        <p:spPr/>
        <p:txBody>
          <a:bodyPr/>
          <a:lstStyle/>
          <a:p>
            <a:r>
              <a:rPr lang="fr-FR" dirty="0"/>
              <a:t>Définition</a:t>
            </a:r>
          </a:p>
        </p:txBody>
      </p:sp>
      <p:sp>
        <p:nvSpPr>
          <p:cNvPr id="3" name="Espace réservé du contenu 2">
            <a:extLst>
              <a:ext uri="{FF2B5EF4-FFF2-40B4-BE49-F238E27FC236}">
                <a16:creationId xmlns:a16="http://schemas.microsoft.com/office/drawing/2014/main" id="{0F5C2F90-ADF0-E541-BA6B-2F34566F012A}"/>
              </a:ext>
            </a:extLst>
          </p:cNvPr>
          <p:cNvSpPr>
            <a:spLocks noGrp="1"/>
          </p:cNvSpPr>
          <p:nvPr>
            <p:ph idx="1"/>
          </p:nvPr>
        </p:nvSpPr>
        <p:spPr>
          <a:xfrm>
            <a:off x="1328738" y="1130786"/>
            <a:ext cx="9241401" cy="5148991"/>
          </a:xfrm>
        </p:spPr>
        <p:txBody>
          <a:bodyPr/>
          <a:lstStyle/>
          <a:p>
            <a:r>
              <a:rPr lang="fr-FR" dirty="0"/>
              <a:t>La technique du micropieu est une série de forages dans les fondations d’un ouvrage neuf ou existant dont la portance doit être améliorée.</a:t>
            </a:r>
          </a:p>
          <a:p>
            <a:endParaRPr lang="fr-FR" dirty="0"/>
          </a:p>
          <a:p>
            <a:r>
              <a:rPr lang="fr-FR" dirty="0"/>
              <a:t>Le micropieu est un élément de fondation profonde de faible diamètre (entre 76 et 250 mm), dont le forage est équipé d’une armature (tube ou tige filetée) enrobé de mortier de scellement (coulis de ciment à haute résistance).</a:t>
            </a:r>
          </a:p>
          <a:p>
            <a:endParaRPr lang="fr-FR" dirty="0"/>
          </a:p>
        </p:txBody>
      </p:sp>
    </p:spTree>
    <p:extLst>
      <p:ext uri="{BB962C8B-B14F-4D97-AF65-F5344CB8AC3E}">
        <p14:creationId xmlns:p14="http://schemas.microsoft.com/office/powerpoint/2010/main" val="2765424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2F8336-8D72-B84C-BE17-1373A4CCFBD3}"/>
              </a:ext>
            </a:extLst>
          </p:cNvPr>
          <p:cNvSpPr>
            <a:spLocks noGrp="1"/>
          </p:cNvSpPr>
          <p:nvPr>
            <p:ph type="title"/>
          </p:nvPr>
        </p:nvSpPr>
        <p:spPr>
          <a:xfrm>
            <a:off x="2611808" y="808056"/>
            <a:ext cx="7958331" cy="1077229"/>
          </a:xfrm>
        </p:spPr>
        <p:txBody>
          <a:bodyPr/>
          <a:lstStyle/>
          <a:p>
            <a:r>
              <a:rPr lang="fr-FR" dirty="0"/>
              <a:t>Usage</a:t>
            </a:r>
          </a:p>
        </p:txBody>
      </p:sp>
      <p:sp>
        <p:nvSpPr>
          <p:cNvPr id="3" name="Espace réservé du contenu 2">
            <a:extLst>
              <a:ext uri="{FF2B5EF4-FFF2-40B4-BE49-F238E27FC236}">
                <a16:creationId xmlns:a16="http://schemas.microsoft.com/office/drawing/2014/main" id="{6A2F5F55-4DA7-CC4F-AB87-46F647364FC0}"/>
              </a:ext>
            </a:extLst>
          </p:cNvPr>
          <p:cNvSpPr>
            <a:spLocks noGrp="1"/>
          </p:cNvSpPr>
          <p:nvPr>
            <p:ph idx="1"/>
          </p:nvPr>
        </p:nvSpPr>
        <p:spPr>
          <a:xfrm>
            <a:off x="1271730" y="443753"/>
            <a:ext cx="8625305" cy="3953435"/>
          </a:xfrm>
        </p:spPr>
        <p:txBody>
          <a:bodyPr>
            <a:normAutofit/>
          </a:bodyPr>
          <a:lstStyle/>
          <a:p>
            <a:pPr lvl="1"/>
            <a:r>
              <a:rPr lang="fr-FR" sz="2000" dirty="0"/>
              <a:t>Fondation dans des sols altérés, médiocres ou évolutifs</a:t>
            </a:r>
          </a:p>
          <a:p>
            <a:pPr lvl="1"/>
            <a:r>
              <a:rPr lang="fr-FR" sz="2000" dirty="0"/>
              <a:t>Reprise en sous-œuvre (transfert de charges)</a:t>
            </a:r>
          </a:p>
          <a:p>
            <a:pPr lvl="1"/>
            <a:r>
              <a:rPr lang="fr-FR" sz="2000" dirty="0"/>
              <a:t>Amélioration de stabilité des pentes par clouage</a:t>
            </a:r>
          </a:p>
          <a:p>
            <a:endParaRPr lang="fr-FR" sz="2400" dirty="0"/>
          </a:p>
        </p:txBody>
      </p:sp>
      <p:pic>
        <p:nvPicPr>
          <p:cNvPr id="4" name="Image 3">
            <a:extLst>
              <a:ext uri="{FF2B5EF4-FFF2-40B4-BE49-F238E27FC236}">
                <a16:creationId xmlns:a16="http://schemas.microsoft.com/office/drawing/2014/main" id="{8AA80AF6-602D-BE47-B763-9C2F82214C1C}"/>
              </a:ext>
            </a:extLst>
          </p:cNvPr>
          <p:cNvPicPr>
            <a:picLocks noChangeAspect="1"/>
          </p:cNvPicPr>
          <p:nvPr/>
        </p:nvPicPr>
        <p:blipFill>
          <a:blip r:embed="rId2"/>
          <a:stretch>
            <a:fillRect/>
          </a:stretch>
        </p:blipFill>
        <p:spPr>
          <a:xfrm>
            <a:off x="3660824" y="3193041"/>
            <a:ext cx="4711700" cy="3136900"/>
          </a:xfrm>
          <a:prstGeom prst="rect">
            <a:avLst/>
          </a:prstGeom>
        </p:spPr>
      </p:pic>
    </p:spTree>
    <p:extLst>
      <p:ext uri="{BB962C8B-B14F-4D97-AF65-F5344CB8AC3E}">
        <p14:creationId xmlns:p14="http://schemas.microsoft.com/office/powerpoint/2010/main" val="93051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51BBBE-6C1E-734C-AFA3-3E96864ECF3B}"/>
              </a:ext>
            </a:extLst>
          </p:cNvPr>
          <p:cNvSpPr>
            <a:spLocks noGrp="1"/>
          </p:cNvSpPr>
          <p:nvPr>
            <p:ph type="title"/>
          </p:nvPr>
        </p:nvSpPr>
        <p:spPr/>
        <p:txBody>
          <a:bodyPr/>
          <a:lstStyle/>
          <a:p>
            <a:r>
              <a:rPr lang="fr-FR" dirty="0"/>
              <a:t>Réalisation</a:t>
            </a:r>
          </a:p>
        </p:txBody>
      </p:sp>
      <p:pic>
        <p:nvPicPr>
          <p:cNvPr id="4" name="realisationmicropieu.mp4">
            <a:hlinkClick r:id="" action="ppaction://media"/>
            <a:extLst>
              <a:ext uri="{FF2B5EF4-FFF2-40B4-BE49-F238E27FC236}">
                <a16:creationId xmlns:a16="http://schemas.microsoft.com/office/drawing/2014/main" id="{3FD5F4D2-7F37-BD40-B8FB-45DBC32B63BF}"/>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4226231" y="2014538"/>
            <a:ext cx="6875890" cy="3868072"/>
          </a:xfrm>
        </p:spPr>
      </p:pic>
      <p:sp>
        <p:nvSpPr>
          <p:cNvPr id="5" name="ZoneTexte 4">
            <a:extLst>
              <a:ext uri="{FF2B5EF4-FFF2-40B4-BE49-F238E27FC236}">
                <a16:creationId xmlns:a16="http://schemas.microsoft.com/office/drawing/2014/main" id="{5765014B-9BB4-0B42-99C3-283752F805BB}"/>
              </a:ext>
            </a:extLst>
          </p:cNvPr>
          <p:cNvSpPr txBox="1"/>
          <p:nvPr/>
        </p:nvSpPr>
        <p:spPr>
          <a:xfrm>
            <a:off x="1175657" y="1785272"/>
            <a:ext cx="2820814" cy="4839443"/>
          </a:xfrm>
          <a:prstGeom prst="rect">
            <a:avLst/>
          </a:prstGeom>
          <a:noFill/>
        </p:spPr>
        <p:txBody>
          <a:bodyPr wrap="square" bIns="180000" rtlCol="0">
            <a:spAutoFit/>
          </a:bodyPr>
          <a:lstStyle/>
          <a:p>
            <a:r>
              <a:rPr lang="fr-FR" dirty="0"/>
              <a:t>Étapes :</a:t>
            </a:r>
          </a:p>
          <a:p>
            <a:endParaRPr lang="fr-FR" dirty="0"/>
          </a:p>
          <a:p>
            <a:endParaRPr lang="fr-FR" dirty="0"/>
          </a:p>
          <a:p>
            <a:pPr marL="342900" indent="-342900">
              <a:spcAft>
                <a:spcPts val="200"/>
              </a:spcAft>
              <a:buAutoNum type="arabicPeriod"/>
            </a:pPr>
            <a:r>
              <a:rPr lang="fr-FR" dirty="0"/>
              <a:t>Forage du sol</a:t>
            </a:r>
          </a:p>
          <a:p>
            <a:pPr marL="342900" indent="-342900">
              <a:spcAft>
                <a:spcPts val="200"/>
              </a:spcAft>
              <a:buAutoNum type="arabicPeriod"/>
            </a:pPr>
            <a:endParaRPr lang="fr-FR" dirty="0"/>
          </a:p>
          <a:p>
            <a:pPr marL="342900" indent="-342900">
              <a:spcAft>
                <a:spcPts val="200"/>
              </a:spcAft>
              <a:buAutoNum type="arabicPeriod"/>
            </a:pPr>
            <a:r>
              <a:rPr lang="fr-FR" dirty="0"/>
              <a:t>Introduction des armatures métalliques</a:t>
            </a:r>
          </a:p>
          <a:p>
            <a:pPr marL="342900" indent="-342900">
              <a:spcAft>
                <a:spcPts val="200"/>
              </a:spcAft>
              <a:buAutoNum type="arabicPeriod"/>
            </a:pPr>
            <a:endParaRPr lang="fr-FR" dirty="0"/>
          </a:p>
          <a:p>
            <a:pPr marL="342900" indent="-342900">
              <a:spcAft>
                <a:spcPts val="200"/>
              </a:spcAft>
              <a:buAutoNum type="arabicPeriod"/>
            </a:pPr>
            <a:r>
              <a:rPr lang="fr-FR" dirty="0"/>
              <a:t>Scellement par coulis de ciment à haute résistance</a:t>
            </a:r>
          </a:p>
          <a:p>
            <a:pPr marL="342900" indent="-342900">
              <a:spcAft>
                <a:spcPts val="200"/>
              </a:spcAft>
              <a:buAutoNum type="arabicPeriod"/>
            </a:pPr>
            <a:endParaRPr lang="fr-FR" dirty="0"/>
          </a:p>
          <a:p>
            <a:pPr marL="342900" indent="-342900">
              <a:spcAft>
                <a:spcPts val="200"/>
              </a:spcAft>
              <a:buAutoNum type="arabicPeriod"/>
            </a:pPr>
            <a:r>
              <a:rPr lang="fr-FR" dirty="0"/>
              <a:t>Rajout d’un plot puis coffrage en béton</a:t>
            </a:r>
          </a:p>
          <a:p>
            <a:pPr marL="342900" indent="-342900">
              <a:buAutoNum type="arabicPeriod"/>
            </a:pPr>
            <a:endParaRPr lang="fr-FR" dirty="0"/>
          </a:p>
          <a:p>
            <a:pPr marL="342900" indent="-342900">
              <a:buAutoNum type="arabicPeriod"/>
            </a:pPr>
            <a:endParaRPr lang="fr-FR" dirty="0"/>
          </a:p>
        </p:txBody>
      </p:sp>
    </p:spTree>
    <p:extLst>
      <p:ext uri="{BB962C8B-B14F-4D97-AF65-F5344CB8AC3E}">
        <p14:creationId xmlns:p14="http://schemas.microsoft.com/office/powerpoint/2010/main" val="1937511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20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97453D-40ED-3B4B-90DD-1252C8844996}"/>
              </a:ext>
            </a:extLst>
          </p:cNvPr>
          <p:cNvSpPr>
            <a:spLocks noGrp="1"/>
          </p:cNvSpPr>
          <p:nvPr>
            <p:ph type="title"/>
          </p:nvPr>
        </p:nvSpPr>
        <p:spPr/>
        <p:txBody>
          <a:bodyPr/>
          <a:lstStyle/>
          <a:p>
            <a:r>
              <a:rPr lang="fr-FR" dirty="0"/>
              <a:t>Avantages</a:t>
            </a:r>
          </a:p>
        </p:txBody>
      </p:sp>
      <p:sp>
        <p:nvSpPr>
          <p:cNvPr id="3" name="Espace réservé du contenu 2">
            <a:extLst>
              <a:ext uri="{FF2B5EF4-FFF2-40B4-BE49-F238E27FC236}">
                <a16:creationId xmlns:a16="http://schemas.microsoft.com/office/drawing/2014/main" id="{C1731253-DEDA-A24E-AEC2-709B67DEADA7}"/>
              </a:ext>
            </a:extLst>
          </p:cNvPr>
          <p:cNvSpPr>
            <a:spLocks noGrp="1"/>
          </p:cNvSpPr>
          <p:nvPr>
            <p:ph idx="1"/>
          </p:nvPr>
        </p:nvSpPr>
        <p:spPr>
          <a:xfrm>
            <a:off x="1602024" y="2109266"/>
            <a:ext cx="7796540" cy="3997828"/>
          </a:xfrm>
        </p:spPr>
        <p:txBody>
          <a:bodyPr/>
          <a:lstStyle/>
          <a:p>
            <a:r>
              <a:rPr lang="fr-FR" dirty="0"/>
              <a:t>nécessite un appareil de forage léger et de petite taille adaptable à des configurations complexes (faible hauteur libre, site à accès restreint, perturbation minimale des opérations)</a:t>
            </a:r>
          </a:p>
          <a:p>
            <a:r>
              <a:rPr lang="fr-FR" dirty="0"/>
              <a:t>s ’adapte à tous les sols (sableux, argileux, calcaires, granitiques, remblais, rochers), peuvent être forés à travers les fondations existantes</a:t>
            </a:r>
          </a:p>
          <a:p>
            <a:r>
              <a:rPr lang="fr-FR" dirty="0"/>
              <a:t>n’est pas limité dans la profondeur</a:t>
            </a:r>
          </a:p>
          <a:p>
            <a:r>
              <a:rPr lang="fr-FR" dirty="0"/>
              <a:t>résiste aux charges latérales, de compression et de soulèvement</a:t>
            </a:r>
          </a:p>
        </p:txBody>
      </p:sp>
    </p:spTree>
    <p:extLst>
      <p:ext uri="{BB962C8B-B14F-4D97-AF65-F5344CB8AC3E}">
        <p14:creationId xmlns:p14="http://schemas.microsoft.com/office/powerpoint/2010/main" val="4267846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2258E1-302A-4D46-BF9F-3977326103DF}"/>
              </a:ext>
            </a:extLst>
          </p:cNvPr>
          <p:cNvSpPr>
            <a:spLocks noGrp="1"/>
          </p:cNvSpPr>
          <p:nvPr>
            <p:ph type="title"/>
          </p:nvPr>
        </p:nvSpPr>
        <p:spPr/>
        <p:txBody>
          <a:bodyPr/>
          <a:lstStyle/>
          <a:p>
            <a:r>
              <a:rPr lang="fr-FR" dirty="0"/>
              <a:t>Contraintes, inconvénients</a:t>
            </a:r>
          </a:p>
        </p:txBody>
      </p:sp>
      <p:sp>
        <p:nvSpPr>
          <p:cNvPr id="3" name="Espace réservé du contenu 2">
            <a:extLst>
              <a:ext uri="{FF2B5EF4-FFF2-40B4-BE49-F238E27FC236}">
                <a16:creationId xmlns:a16="http://schemas.microsoft.com/office/drawing/2014/main" id="{6E30D496-C873-834E-9DBE-97AC18565369}"/>
              </a:ext>
            </a:extLst>
          </p:cNvPr>
          <p:cNvSpPr>
            <a:spLocks noGrp="1"/>
          </p:cNvSpPr>
          <p:nvPr>
            <p:ph idx="1"/>
          </p:nvPr>
        </p:nvSpPr>
        <p:spPr>
          <a:xfrm>
            <a:off x="1716324" y="2066404"/>
            <a:ext cx="7796540" cy="3997828"/>
          </a:xfrm>
        </p:spPr>
        <p:txBody>
          <a:bodyPr/>
          <a:lstStyle/>
          <a:p>
            <a:r>
              <a:rPr lang="fr-FR" dirty="0"/>
              <a:t>mobilise du personnel et prend du temps</a:t>
            </a:r>
          </a:p>
          <a:p>
            <a:r>
              <a:rPr lang="fr-FR" dirty="0"/>
              <a:t>ne travaille qu’en frottement et jamais en pointe, il peut donc soutenir moins de charge et il en faudra plus que des pieux classiques</a:t>
            </a:r>
          </a:p>
          <a:p>
            <a:r>
              <a:rPr lang="fr-FR" dirty="0"/>
              <a:t>le prix d’un chantier d’ouvrage neuf coûtera 3 à 5 fois plus cher qu’avec des pieux classiques</a:t>
            </a:r>
          </a:p>
        </p:txBody>
      </p:sp>
    </p:spTree>
    <p:extLst>
      <p:ext uri="{BB962C8B-B14F-4D97-AF65-F5344CB8AC3E}">
        <p14:creationId xmlns:p14="http://schemas.microsoft.com/office/powerpoint/2010/main" val="3047848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3882C8-C2B4-7E4F-A0F8-3912086517D1}"/>
              </a:ext>
            </a:extLst>
          </p:cNvPr>
          <p:cNvSpPr>
            <a:spLocks noGrp="1"/>
          </p:cNvSpPr>
          <p:nvPr>
            <p:ph type="title"/>
          </p:nvPr>
        </p:nvSpPr>
        <p:spPr/>
        <p:txBody>
          <a:bodyPr/>
          <a:lstStyle/>
          <a:p>
            <a:r>
              <a:rPr lang="fr-FR" dirty="0"/>
              <a:t>Coût</a:t>
            </a:r>
          </a:p>
        </p:txBody>
      </p:sp>
      <p:sp>
        <p:nvSpPr>
          <p:cNvPr id="3" name="Espace réservé du contenu 2">
            <a:extLst>
              <a:ext uri="{FF2B5EF4-FFF2-40B4-BE49-F238E27FC236}">
                <a16:creationId xmlns:a16="http://schemas.microsoft.com/office/drawing/2014/main" id="{26160608-4E16-114F-A0D9-69205314C9AF}"/>
              </a:ext>
            </a:extLst>
          </p:cNvPr>
          <p:cNvSpPr>
            <a:spLocks noGrp="1"/>
          </p:cNvSpPr>
          <p:nvPr>
            <p:ph idx="1"/>
          </p:nvPr>
        </p:nvSpPr>
        <p:spPr>
          <a:xfrm>
            <a:off x="1816337" y="1885285"/>
            <a:ext cx="7796540" cy="3997828"/>
          </a:xfrm>
        </p:spPr>
        <p:txBody>
          <a:bodyPr/>
          <a:lstStyle/>
          <a:p>
            <a:r>
              <a:rPr lang="fr-FR" dirty="0"/>
              <a:t>50€ / ml</a:t>
            </a:r>
          </a:p>
          <a:p>
            <a:r>
              <a:rPr lang="fr-FR" dirty="0"/>
              <a:t>+ 2 000€ pour la location de la machine de forage avec livraison</a:t>
            </a:r>
          </a:p>
          <a:p>
            <a:r>
              <a:rPr lang="fr-FR" dirty="0"/>
              <a:t>+ 50€ / pieu pour recoupage à bonne dimension</a:t>
            </a:r>
          </a:p>
          <a:p>
            <a:r>
              <a:rPr lang="fr-FR" dirty="0"/>
              <a:t>+ ciment</a:t>
            </a:r>
          </a:p>
          <a:p>
            <a:r>
              <a:rPr lang="fr-FR" dirty="0"/>
              <a:t>+ main d’</a:t>
            </a:r>
            <a:r>
              <a:rPr lang="fr-FR" dirty="0" err="1"/>
              <a:t>oeuvre</a:t>
            </a:r>
            <a:endParaRPr lang="fr-FR" dirty="0"/>
          </a:p>
        </p:txBody>
      </p:sp>
    </p:spTree>
    <p:extLst>
      <p:ext uri="{BB962C8B-B14F-4D97-AF65-F5344CB8AC3E}">
        <p14:creationId xmlns:p14="http://schemas.microsoft.com/office/powerpoint/2010/main" val="2815357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EF4D17-3BA5-854D-80C3-AD3DE1B7803F}"/>
              </a:ext>
            </a:extLst>
          </p:cNvPr>
          <p:cNvSpPr>
            <a:spLocks noGrp="1"/>
          </p:cNvSpPr>
          <p:nvPr>
            <p:ph type="title"/>
          </p:nvPr>
        </p:nvSpPr>
        <p:spPr/>
        <p:txBody>
          <a:bodyPr/>
          <a:lstStyle/>
          <a:p>
            <a:r>
              <a:rPr lang="fr-FR" dirty="0"/>
              <a:t>Types de micropieux</a:t>
            </a:r>
          </a:p>
        </p:txBody>
      </p:sp>
      <p:sp>
        <p:nvSpPr>
          <p:cNvPr id="3" name="Espace réservé du contenu 2">
            <a:extLst>
              <a:ext uri="{FF2B5EF4-FFF2-40B4-BE49-F238E27FC236}">
                <a16:creationId xmlns:a16="http://schemas.microsoft.com/office/drawing/2014/main" id="{A6C1B2B2-7A6C-F145-B4F7-11B9DBA3B492}"/>
              </a:ext>
            </a:extLst>
          </p:cNvPr>
          <p:cNvSpPr>
            <a:spLocks noGrp="1"/>
          </p:cNvSpPr>
          <p:nvPr>
            <p:ph idx="1"/>
          </p:nvPr>
        </p:nvSpPr>
        <p:spPr>
          <a:xfrm>
            <a:off x="1444861" y="1346670"/>
            <a:ext cx="7170501" cy="5297018"/>
          </a:xfrm>
        </p:spPr>
        <p:txBody>
          <a:bodyPr>
            <a:normAutofit fontScale="92500" lnSpcReduction="20000"/>
          </a:bodyPr>
          <a:lstStyle/>
          <a:p>
            <a:r>
              <a:rPr lang="fr-FR" dirty="0"/>
              <a:t>Type I : pieu foré tubé, rempli de mortier (n’est plus actuellement utilisé en France)</a:t>
            </a:r>
          </a:p>
          <a:p>
            <a:r>
              <a:rPr lang="fr-FR" dirty="0"/>
              <a:t>Type II : pieu foré, équipé d’armatures, scellé au coulis de ciment ou au mortier par gravité au moyen d’un tube plongeur</a:t>
            </a:r>
          </a:p>
          <a:p>
            <a:r>
              <a:rPr lang="fr-FR" dirty="0"/>
              <a:t>Type III : pieu foré, équipé d’armatures et d’un système d’injection qui est un tube à manchettes mis en place dans un coulis de gaine. L’injection du coulis de ciment est faite en tête à une pression égale ou supérieure à 1MPa, elle est globale et unitaire (IGU)</a:t>
            </a:r>
          </a:p>
          <a:p>
            <a:r>
              <a:rPr lang="fr-FR" dirty="0"/>
              <a:t>Type IV : pieu foré, équipé d’armatures et d’un système d’injection qui est un tube à manchettes mis en place dans un coulis de gaine. L’injection du coulis de ciment est faite, à chaque niveau de manchettes, avec un obturateur simple ou double à une pression égale ou supérieure à 1 </a:t>
            </a:r>
            <a:r>
              <a:rPr lang="fr-FR" dirty="0" err="1"/>
              <a:t>MPa</a:t>
            </a:r>
            <a:r>
              <a:rPr lang="fr-FR" dirty="0"/>
              <a:t>. L’injection est répétitive et sélective (IRS)</a:t>
            </a:r>
          </a:p>
        </p:txBody>
      </p:sp>
    </p:spTree>
    <p:extLst>
      <p:ext uri="{BB962C8B-B14F-4D97-AF65-F5344CB8AC3E}">
        <p14:creationId xmlns:p14="http://schemas.microsoft.com/office/powerpoint/2010/main" val="3029221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6408A2-9AD8-7F41-B97E-5363F852ACD1}"/>
              </a:ext>
            </a:extLst>
          </p:cNvPr>
          <p:cNvSpPr>
            <a:spLocks noGrp="1"/>
          </p:cNvSpPr>
          <p:nvPr>
            <p:ph type="title"/>
          </p:nvPr>
        </p:nvSpPr>
        <p:spPr/>
        <p:txBody>
          <a:bodyPr/>
          <a:lstStyle/>
          <a:p>
            <a:r>
              <a:rPr lang="fr-FR" dirty="0"/>
              <a:t>FIN</a:t>
            </a:r>
          </a:p>
        </p:txBody>
      </p:sp>
      <p:sp>
        <p:nvSpPr>
          <p:cNvPr id="6" name="Espace réservé du contenu 2">
            <a:extLst>
              <a:ext uri="{FF2B5EF4-FFF2-40B4-BE49-F238E27FC236}">
                <a16:creationId xmlns:a16="http://schemas.microsoft.com/office/drawing/2014/main" id="{2B9A8BEC-A168-624A-B97D-EBD722ECD2B6}"/>
              </a:ext>
            </a:extLst>
          </p:cNvPr>
          <p:cNvSpPr>
            <a:spLocks noGrp="1"/>
          </p:cNvSpPr>
          <p:nvPr>
            <p:ph idx="1"/>
          </p:nvPr>
        </p:nvSpPr>
        <p:spPr>
          <a:xfrm>
            <a:off x="1830624" y="1713834"/>
            <a:ext cx="7796540" cy="4401215"/>
          </a:xfrm>
        </p:spPr>
        <p:txBody>
          <a:bodyPr>
            <a:normAutofit fontScale="92500" lnSpcReduction="20000"/>
          </a:bodyPr>
          <a:lstStyle/>
          <a:p>
            <a:r>
              <a:rPr lang="fr-FR" dirty="0">
                <a:hlinkClick r:id="rId2"/>
              </a:rPr>
              <a:t>http://www.soltechnic.com/techniques/75-micropieux.html</a:t>
            </a:r>
            <a:endParaRPr lang="fr-FR" dirty="0"/>
          </a:p>
          <a:p>
            <a:r>
              <a:rPr lang="fr-FR" dirty="0">
                <a:hlinkClick r:id="rId3"/>
              </a:rPr>
              <a:t>https://www.cahiers-techniques-batiment.fr/article/que-vaut-l-injection-face-aux-pieux-et-micropieux.33351</a:t>
            </a:r>
            <a:endParaRPr lang="fr-FR" dirty="0"/>
          </a:p>
          <a:p>
            <a:r>
              <a:rPr lang="fr-FR" dirty="0">
                <a:hlinkClick r:id="rId4"/>
              </a:rPr>
              <a:t>https://www.keller-france.com/realisations/mur-de-soutenement</a:t>
            </a:r>
            <a:endParaRPr lang="fr-FR" dirty="0"/>
          </a:p>
          <a:p>
            <a:r>
              <a:rPr lang="fr-FR" dirty="0">
                <a:hlinkClick r:id="rId5"/>
              </a:rPr>
              <a:t>http://dtrf.setra.fr/pdf/pj/Dtrf/0000/Dtrf-0000478/DT478.pdf?openerPage=resultats&amp;qid=sdx_q0</a:t>
            </a:r>
            <a:endParaRPr lang="fr-FR" dirty="0"/>
          </a:p>
          <a:p>
            <a:r>
              <a:rPr lang="fr-FR" dirty="0">
                <a:hlinkClick r:id="rId6"/>
              </a:rPr>
              <a:t>https://www.toutpourleforage.com/micropieu-quest-cest/</a:t>
            </a:r>
            <a:endParaRPr lang="fr-FR" dirty="0"/>
          </a:p>
          <a:p>
            <a:r>
              <a:rPr lang="fr-FR" dirty="0">
                <a:hlinkClick r:id="rId7"/>
              </a:rPr>
              <a:t>https://construction-maison.ooreka.fr/comprendre/micropieux</a:t>
            </a:r>
            <a:endParaRPr lang="fr-FR" dirty="0"/>
          </a:p>
          <a:p>
            <a:r>
              <a:rPr lang="fr-FR" dirty="0">
                <a:hlinkClick r:id="rId8"/>
              </a:rPr>
              <a:t>https://smetgroup.be/wp-content/uploads/SF_TF_Micropalen_FR.pdf</a:t>
            </a:r>
            <a:r>
              <a:rPr lang="fr-FR" dirty="0"/>
              <a:t> </a:t>
            </a:r>
          </a:p>
        </p:txBody>
      </p:sp>
    </p:spTree>
    <p:extLst>
      <p:ext uri="{BB962C8B-B14F-4D97-AF65-F5344CB8AC3E}">
        <p14:creationId xmlns:p14="http://schemas.microsoft.com/office/powerpoint/2010/main" val="9955782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1314</TotalTime>
  <Words>518</Words>
  <Application>Microsoft Macintosh PowerPoint</Application>
  <PresentationFormat>Grand écran</PresentationFormat>
  <Paragraphs>49</Paragraphs>
  <Slides>9</Slides>
  <Notes>0</Notes>
  <HiddenSlides>0</HiddenSlides>
  <MMClips>1</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Arial</vt:lpstr>
      <vt:lpstr>MS Shell Dlg 2</vt:lpstr>
      <vt:lpstr>Wingdings</vt:lpstr>
      <vt:lpstr>Wingdings 3</vt:lpstr>
      <vt:lpstr>Madison</vt:lpstr>
      <vt:lpstr>La Technique des Micro-pieux</vt:lpstr>
      <vt:lpstr>Définition</vt:lpstr>
      <vt:lpstr>Usage</vt:lpstr>
      <vt:lpstr>Réalisation</vt:lpstr>
      <vt:lpstr>Avantages</vt:lpstr>
      <vt:lpstr>Contraintes, inconvénients</vt:lpstr>
      <vt:lpstr>Coût</vt:lpstr>
      <vt:lpstr>Types de micropieux</vt:lpstr>
      <vt:lpstr>FIN</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Technique des Micro-pieux</dc:title>
  <dc:creator>Amélia Sabrina Rosaria Soria Vasseur</dc:creator>
  <cp:lastModifiedBy>Amélia Sabrina Rosaria Soria Vasseur</cp:lastModifiedBy>
  <cp:revision>18</cp:revision>
  <dcterms:created xsi:type="dcterms:W3CDTF">2020-05-08T14:29:37Z</dcterms:created>
  <dcterms:modified xsi:type="dcterms:W3CDTF">2020-05-25T09:57:39Z</dcterms:modified>
</cp:coreProperties>
</file>