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67" r:id="rId6"/>
    <p:sldId id="268" r:id="rId7"/>
    <p:sldId id="269" r:id="rId8"/>
    <p:sldId id="264" r:id="rId9"/>
    <p:sldId id="258" r:id="rId10"/>
    <p:sldId id="260" r:id="rId11"/>
    <p:sldId id="261" r:id="rId12"/>
    <p:sldId id="262" r:id="rId13"/>
    <p:sldId id="263" r:id="rId14"/>
    <p:sldId id="270" r:id="rId15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D72D9C5-BC41-447E-A52D-031F41580723}" type="datetimeFigureOut">
              <a:rPr lang="es-GT" smtClean="0"/>
              <a:t>8/09/2017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59506EA-33C9-43DA-8D03-8EE68794BA65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4824536" cy="2808312"/>
          </a:xfrm>
        </p:spPr>
        <p:txBody>
          <a:bodyPr/>
          <a:lstStyle/>
          <a:p>
            <a:r>
              <a:rPr lang="es-MX" dirty="0" smtClean="0"/>
              <a:t>Teoría de Conjuntos DB </a:t>
            </a:r>
            <a:endParaRPr lang="es-GT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059832" y="3356992"/>
            <a:ext cx="4824536" cy="28083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Grupo #4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310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 err="1" smtClean="0"/>
              <a:t>Left</a:t>
            </a:r>
            <a:r>
              <a:rPr lang="es-GT" b="1" dirty="0" smtClean="0"/>
              <a:t> </a:t>
            </a:r>
            <a:r>
              <a:rPr lang="es-GT" b="1" dirty="0" err="1" smtClean="0"/>
              <a:t>Only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422108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Es decir, sería equivalente a una hipotética cláusula LEFT ONLY (que no existe en SQL) en la que estamos excluyendo el resultado del INNER JOIN.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7" t="23437" r="45329" b="33203"/>
          <a:stretch/>
        </p:blipFill>
        <p:spPr bwMode="auto">
          <a:xfrm>
            <a:off x="5436096" y="1340768"/>
            <a:ext cx="3267411" cy="229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 smtClean="0"/>
              <a:t>Código que se usaría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4221088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SELECT T1.Col1, T1.Col2, T1.Col3, T2.Col7</a:t>
            </a:r>
            <a:br>
              <a:rPr lang="fr-FR" dirty="0" smtClean="0"/>
            </a:br>
            <a:endParaRPr lang="fr-FR" dirty="0" smtClean="0"/>
          </a:p>
          <a:p>
            <a:pPr algn="just"/>
            <a:r>
              <a:rPr lang="fr-FR" dirty="0" smtClean="0"/>
              <a:t>FROM Tabla1 T1 LEFT [OUTER] JOIN Tabla2 T2 ON T1.Col1 = T2.Col1</a:t>
            </a:r>
            <a:br>
              <a:rPr lang="fr-FR" dirty="0" smtClean="0"/>
            </a:br>
            <a:endParaRPr lang="fr-FR" dirty="0" smtClean="0"/>
          </a:p>
          <a:p>
            <a:pPr algn="just"/>
            <a:r>
              <a:rPr lang="fr-FR" dirty="0" smtClean="0"/>
              <a:t>WHERE </a:t>
            </a:r>
            <a:r>
              <a:rPr lang="fr-FR" b="1" dirty="0" smtClean="0">
                <a:effectLst/>
              </a:rPr>
              <a:t>T2</a:t>
            </a:r>
            <a:r>
              <a:rPr lang="fr-FR" dirty="0" smtClean="0"/>
              <a:t>.Col1 IS NULL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954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3068960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/>
              <a:t> </a:t>
            </a:r>
            <a:r>
              <a:rPr lang="es-GT" dirty="0"/>
              <a:t>Dado que lo que queremos es encontrar a los que no tienen relación, es decir, aquellos cuyo campo de unión en el JOIN no existe en la tabla de la </a:t>
            </a:r>
            <a:r>
              <a:rPr lang="es-GT" dirty="0" smtClean="0"/>
              <a:t>derecha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GT" dirty="0"/>
              <a:t>Es decir, basta con indicar que el campo en la tabla de la derecha es nulo, o sea, falla la relación por ese lado.</a:t>
            </a:r>
          </a:p>
        </p:txBody>
      </p:sp>
    </p:spTree>
    <p:extLst>
      <p:ext uri="{BB962C8B-B14F-4D97-AF65-F5344CB8AC3E}">
        <p14:creationId xmlns:p14="http://schemas.microsoft.com/office/powerpoint/2010/main" val="36696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 err="1" smtClean="0"/>
              <a:t>Right</a:t>
            </a:r>
            <a:r>
              <a:rPr lang="es-GT" b="1" dirty="0" smtClean="0"/>
              <a:t> </a:t>
            </a:r>
            <a:r>
              <a:rPr lang="es-GT" b="1" dirty="0" err="1" smtClean="0"/>
              <a:t>only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4221088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SELECT T1.Col1, T1.Col2, T1.Col3, T2.Col7</a:t>
            </a:r>
            <a:br>
              <a:rPr lang="fr-FR" dirty="0" smtClean="0"/>
            </a:br>
            <a:endParaRPr lang="fr-FR" dirty="0" smtClean="0"/>
          </a:p>
          <a:p>
            <a:pPr algn="just"/>
            <a:r>
              <a:rPr lang="fr-FR" dirty="0" smtClean="0"/>
              <a:t>FROM Tabla1 T1 LEFT [OUTER] JOIN Tabla2 T2 ON T1.Col1 = T2.Col1</a:t>
            </a:r>
            <a:br>
              <a:rPr lang="fr-FR" dirty="0" smtClean="0"/>
            </a:br>
            <a:endParaRPr lang="fr-FR" dirty="0" smtClean="0"/>
          </a:p>
          <a:p>
            <a:pPr algn="just"/>
            <a:r>
              <a:rPr lang="fr-FR" dirty="0" smtClean="0"/>
              <a:t>WHERE </a:t>
            </a:r>
            <a:r>
              <a:rPr lang="fr-FR" b="1" dirty="0" smtClean="0">
                <a:effectLst/>
              </a:rPr>
              <a:t>T2</a:t>
            </a:r>
            <a:r>
              <a:rPr lang="fr-FR" dirty="0" smtClean="0"/>
              <a:t>.Col1 IS NULL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647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51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 smtClean="0"/>
              <a:t>UNIION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4221088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La cláusula </a:t>
            </a:r>
            <a:r>
              <a:rPr lang="es-GT" b="1" dirty="0"/>
              <a:t>UNION</a:t>
            </a:r>
            <a:r>
              <a:rPr lang="es-GT" dirty="0"/>
              <a:t> de SQL permite unir las filas devueltas por dos instrucciones SELECT. Para ello </a:t>
            </a:r>
            <a:r>
              <a:rPr lang="es-GT" b="1" dirty="0"/>
              <a:t>se debe cumplir que las columnas devueltas en ambas instrucciones coincidan en número y en tipo</a:t>
            </a:r>
            <a:r>
              <a:rPr lang="es-GT" dirty="0"/>
              <a:t> de datos de cada una de ellas, ya que en caso contrario dará un error al ejecutarse.</a:t>
            </a:r>
          </a:p>
        </p:txBody>
      </p:sp>
      <p:pic>
        <p:nvPicPr>
          <p:cNvPr id="3074" name="Picture 2" descr="Resultado de imagen para union entre tablas ejemp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93666"/>
            <a:ext cx="4166592" cy="310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 smtClean="0"/>
              <a:t>Ejemplos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4221088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SELECT</a:t>
            </a:r>
            <a:r>
              <a:rPr lang="es-GT" dirty="0"/>
              <a:t> Nombre, Apellido1 , Apellido2, </a:t>
            </a:r>
            <a:r>
              <a:rPr lang="es-GT" dirty="0" err="1"/>
              <a:t>NifCif</a:t>
            </a:r>
            <a:r>
              <a:rPr lang="es-GT" dirty="0"/>
              <a:t>, </a:t>
            </a:r>
            <a:r>
              <a:rPr lang="es-GT" dirty="0" err="1"/>
              <a:t>FxNacimiento</a:t>
            </a:r>
            <a:r>
              <a:rPr lang="es-GT" dirty="0"/>
              <a:t> </a:t>
            </a:r>
          </a:p>
          <a:p>
            <a:r>
              <a:rPr lang="es-GT" b="1" dirty="0"/>
              <a:t>FROM</a:t>
            </a:r>
            <a:r>
              <a:rPr lang="es-GT" dirty="0"/>
              <a:t> EMPLEADOS</a:t>
            </a:r>
          </a:p>
          <a:p>
            <a:r>
              <a:rPr lang="es-GT" b="1" dirty="0"/>
              <a:t>UNION</a:t>
            </a:r>
            <a:r>
              <a:rPr lang="es-GT" dirty="0"/>
              <a:t> </a:t>
            </a:r>
          </a:p>
          <a:p>
            <a:r>
              <a:rPr lang="es-GT" b="1" dirty="0"/>
              <a:t>SELECT</a:t>
            </a:r>
            <a:r>
              <a:rPr lang="es-GT" dirty="0"/>
              <a:t> Nombre, Apellido1 , Apellido2, </a:t>
            </a:r>
            <a:r>
              <a:rPr lang="es-GT" dirty="0" err="1"/>
              <a:t>NifCif</a:t>
            </a:r>
            <a:r>
              <a:rPr lang="es-GT" dirty="0"/>
              <a:t>, </a:t>
            </a:r>
            <a:r>
              <a:rPr lang="es-GT" dirty="0" err="1"/>
              <a:t>FxNacimiento</a:t>
            </a:r>
            <a:r>
              <a:rPr lang="es-GT" dirty="0"/>
              <a:t> </a:t>
            </a:r>
          </a:p>
          <a:p>
            <a:r>
              <a:rPr lang="es-GT" b="1" dirty="0"/>
              <a:t>FROM</a:t>
            </a:r>
            <a:r>
              <a:rPr lang="es-GT" dirty="0"/>
              <a:t> CLIENTES</a:t>
            </a:r>
          </a:p>
        </p:txBody>
      </p:sp>
    </p:spTree>
    <p:extLst>
      <p:ext uri="{BB962C8B-B14F-4D97-AF65-F5344CB8AC3E}">
        <p14:creationId xmlns:p14="http://schemas.microsoft.com/office/powerpoint/2010/main" val="28331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 smtClean="0"/>
              <a:t> Intercepción </a:t>
            </a:r>
            <a:r>
              <a:rPr lang="es-GT" b="1" dirty="0"/>
              <a:t/>
            </a:r>
            <a:br>
              <a:rPr lang="es-GT" b="1" dirty="0"/>
            </a:b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422108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Devuelve la intersección entre dos o más conjuntos de resultados en uno. El conjunto obtenido como resultado de </a:t>
            </a:r>
            <a:r>
              <a:rPr lang="es-GT" b="1" dirty="0" err="1"/>
              <a:t>INTERSECT</a:t>
            </a:r>
            <a:r>
              <a:rPr lang="es-GT" dirty="0" err="1"/>
              <a:t>tiene</a:t>
            </a:r>
            <a:r>
              <a:rPr lang="es-GT" dirty="0"/>
              <a:t> la misma estructura que los conjuntos originales.</a:t>
            </a:r>
          </a:p>
        </p:txBody>
      </p:sp>
    </p:spTree>
    <p:extLst>
      <p:ext uri="{BB962C8B-B14F-4D97-AF65-F5344CB8AC3E}">
        <p14:creationId xmlns:p14="http://schemas.microsoft.com/office/powerpoint/2010/main" val="9574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 smtClean="0"/>
              <a:t>Ejemplos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4221088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 smtClean="0"/>
              <a:t>SELECT</a:t>
            </a:r>
            <a:r>
              <a:rPr lang="es-GT" dirty="0" smtClean="0"/>
              <a:t> </a:t>
            </a:r>
            <a:r>
              <a:rPr lang="es-GT" dirty="0"/>
              <a:t>Nombre, Apellido1 , Apellido2, </a:t>
            </a:r>
            <a:r>
              <a:rPr lang="es-GT" dirty="0" err="1"/>
              <a:t>NifCif</a:t>
            </a:r>
            <a:r>
              <a:rPr lang="es-GT" dirty="0"/>
              <a:t>, </a:t>
            </a:r>
            <a:r>
              <a:rPr lang="es-GT" dirty="0" err="1"/>
              <a:t>FxNacimiento</a:t>
            </a:r>
            <a:r>
              <a:rPr lang="es-GT" dirty="0"/>
              <a:t> </a:t>
            </a:r>
          </a:p>
          <a:p>
            <a:r>
              <a:rPr lang="es-GT" b="1" dirty="0"/>
              <a:t>FROM</a:t>
            </a:r>
            <a:r>
              <a:rPr lang="es-GT" dirty="0"/>
              <a:t> </a:t>
            </a:r>
            <a:r>
              <a:rPr lang="es-GT" dirty="0" smtClean="0"/>
              <a:t>EMPLEADOS</a:t>
            </a:r>
          </a:p>
          <a:p>
            <a:endParaRPr lang="es-GT" dirty="0" smtClean="0"/>
          </a:p>
          <a:p>
            <a:r>
              <a:rPr lang="es-GT" b="1" dirty="0" smtClean="0"/>
              <a:t>INTERSECT</a:t>
            </a:r>
            <a:endParaRPr lang="es-GT" b="1" dirty="0"/>
          </a:p>
          <a:p>
            <a:endParaRPr lang="es-GT" b="1" dirty="0" smtClean="0"/>
          </a:p>
          <a:p>
            <a:r>
              <a:rPr lang="es-GT" b="1" dirty="0" smtClean="0"/>
              <a:t>SELECT</a:t>
            </a:r>
            <a:r>
              <a:rPr lang="es-GT" dirty="0" smtClean="0"/>
              <a:t> </a:t>
            </a:r>
            <a:r>
              <a:rPr lang="es-GT" dirty="0"/>
              <a:t>Nombre, Apellido1 , Apellido2, </a:t>
            </a:r>
            <a:r>
              <a:rPr lang="es-GT" dirty="0" err="1"/>
              <a:t>NifCif</a:t>
            </a:r>
            <a:r>
              <a:rPr lang="es-GT" dirty="0"/>
              <a:t>, </a:t>
            </a:r>
            <a:r>
              <a:rPr lang="es-GT" dirty="0" err="1"/>
              <a:t>FxNacimiento</a:t>
            </a:r>
            <a:r>
              <a:rPr lang="es-GT" dirty="0"/>
              <a:t> </a:t>
            </a:r>
          </a:p>
          <a:p>
            <a:r>
              <a:rPr lang="es-GT" b="1" dirty="0"/>
              <a:t>FROM</a:t>
            </a:r>
            <a:r>
              <a:rPr lang="es-GT" dirty="0"/>
              <a:t> CLIENTES</a:t>
            </a:r>
          </a:p>
        </p:txBody>
      </p:sp>
    </p:spTree>
    <p:extLst>
      <p:ext uri="{BB962C8B-B14F-4D97-AF65-F5344CB8AC3E}">
        <p14:creationId xmlns:p14="http://schemas.microsoft.com/office/powerpoint/2010/main" val="36459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/>
              <a:t>EXCEPT</a:t>
            </a:r>
            <a:br>
              <a:rPr lang="es-GT" b="1" dirty="0"/>
            </a:b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422108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    </a:t>
            </a:r>
            <a:r>
              <a:rPr lang="es-GT" b="1" dirty="0"/>
              <a:t>EXCEPT</a:t>
            </a:r>
            <a:r>
              <a:rPr lang="es-GT" dirty="0"/>
              <a:t> devuelve la diferencia (resta) de dos o más conjuntos de resultados. El conjunto obtenido como resultado de </a:t>
            </a:r>
            <a:r>
              <a:rPr lang="es-GT" b="1" dirty="0" err="1"/>
              <a:t>EXCEPT</a:t>
            </a:r>
            <a:r>
              <a:rPr lang="es-GT" dirty="0" err="1"/>
              <a:t>tiene</a:t>
            </a:r>
            <a:r>
              <a:rPr lang="es-GT" dirty="0"/>
              <a:t> la misma estructura que los conjuntos originales.</a:t>
            </a:r>
          </a:p>
        </p:txBody>
      </p:sp>
    </p:spTree>
    <p:extLst>
      <p:ext uri="{BB962C8B-B14F-4D97-AF65-F5344CB8AC3E}">
        <p14:creationId xmlns:p14="http://schemas.microsoft.com/office/powerpoint/2010/main" val="2133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 smtClean="0"/>
              <a:t>Ejemplo</a:t>
            </a:r>
            <a:r>
              <a:rPr lang="es-GT" b="1" dirty="0"/>
              <a:t/>
            </a:r>
            <a:br>
              <a:rPr lang="es-GT" b="1" dirty="0"/>
            </a:b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4221088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 </a:t>
            </a:r>
            <a:r>
              <a:rPr lang="es-GT" b="1" dirty="0" smtClean="0"/>
              <a:t>SELECT</a:t>
            </a:r>
            <a:r>
              <a:rPr lang="es-GT" dirty="0" smtClean="0"/>
              <a:t> </a:t>
            </a:r>
            <a:r>
              <a:rPr lang="es-GT" dirty="0"/>
              <a:t>Nombre, Apellido1 , Apellido2, </a:t>
            </a:r>
            <a:r>
              <a:rPr lang="es-GT" dirty="0" err="1"/>
              <a:t>NifCif</a:t>
            </a:r>
            <a:r>
              <a:rPr lang="es-GT" dirty="0"/>
              <a:t>, </a:t>
            </a:r>
            <a:r>
              <a:rPr lang="es-GT" dirty="0" err="1"/>
              <a:t>FxNacimiento</a:t>
            </a:r>
            <a:r>
              <a:rPr lang="es-GT" dirty="0"/>
              <a:t> </a:t>
            </a:r>
          </a:p>
          <a:p>
            <a:r>
              <a:rPr lang="es-GT" b="1" dirty="0"/>
              <a:t>FROM</a:t>
            </a:r>
            <a:r>
              <a:rPr lang="es-GT" dirty="0"/>
              <a:t> </a:t>
            </a:r>
            <a:r>
              <a:rPr lang="es-GT" dirty="0" smtClean="0"/>
              <a:t>EMPLEADOS</a:t>
            </a:r>
          </a:p>
          <a:p>
            <a:endParaRPr lang="es-GT" dirty="0"/>
          </a:p>
          <a:p>
            <a:r>
              <a:rPr lang="es-GT" b="1" smtClean="0"/>
              <a:t>EXCEPT</a:t>
            </a:r>
          </a:p>
          <a:p>
            <a:endParaRPr lang="es-GT" b="1" dirty="0"/>
          </a:p>
          <a:p>
            <a:r>
              <a:rPr lang="es-GT" b="1" dirty="0"/>
              <a:t>SELECT</a:t>
            </a:r>
            <a:r>
              <a:rPr lang="es-GT" dirty="0"/>
              <a:t> Nombre, Apellido1 , Apellido2, </a:t>
            </a:r>
            <a:r>
              <a:rPr lang="es-GT" dirty="0" err="1"/>
              <a:t>NifCif</a:t>
            </a:r>
            <a:r>
              <a:rPr lang="es-GT" dirty="0"/>
              <a:t>, </a:t>
            </a:r>
            <a:r>
              <a:rPr lang="es-GT" dirty="0" err="1"/>
              <a:t>FxNacimiento</a:t>
            </a:r>
            <a:r>
              <a:rPr lang="es-GT" dirty="0"/>
              <a:t> </a:t>
            </a:r>
          </a:p>
          <a:p>
            <a:r>
              <a:rPr lang="es-GT" b="1" dirty="0"/>
              <a:t>FROM</a:t>
            </a:r>
            <a:r>
              <a:rPr lang="es-GT" dirty="0"/>
              <a:t> CLIENTES</a:t>
            </a:r>
          </a:p>
        </p:txBody>
      </p:sp>
    </p:spTree>
    <p:extLst>
      <p:ext uri="{BB962C8B-B14F-4D97-AF65-F5344CB8AC3E}">
        <p14:creationId xmlns:p14="http://schemas.microsoft.com/office/powerpoint/2010/main" val="19659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/>
              <a:t>Combinando </a:t>
            </a:r>
            <a:r>
              <a:rPr lang="es-GT" b="1" dirty="0" smtClean="0"/>
              <a:t>consultas </a:t>
            </a:r>
            <a:r>
              <a:rPr lang="es-GT" b="1" dirty="0" err="1" smtClean="0"/>
              <a:t>multi</a:t>
            </a:r>
            <a:r>
              <a:rPr lang="es-GT" b="1" dirty="0" smtClean="0"/>
              <a:t>-tabla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4221088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Con las variantes INNER, LEFT, RIGHT y FULL de </a:t>
            </a:r>
            <a:r>
              <a:rPr lang="es-GT" dirty="0" err="1"/>
              <a:t>consults</a:t>
            </a:r>
            <a:r>
              <a:rPr lang="es-GT" dirty="0"/>
              <a:t> </a:t>
            </a:r>
            <a:r>
              <a:rPr lang="es-GT" dirty="0" err="1"/>
              <a:t>multi.tabla</a:t>
            </a:r>
            <a:r>
              <a:rPr lang="es-GT" dirty="0"/>
              <a:t> somos capaces de obtener registros relacionados y los registros relacionados + los registros no relacionados en uno de los dos lados o en ambos, básicamente estas combinaciones de los datos de dos tablas:</a:t>
            </a:r>
          </a:p>
        </p:txBody>
      </p:sp>
    </p:spTree>
    <p:extLst>
      <p:ext uri="{BB962C8B-B14F-4D97-AF65-F5344CB8AC3E}">
        <p14:creationId xmlns:p14="http://schemas.microsoft.com/office/powerpoint/2010/main" val="26965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645024"/>
            <a:ext cx="7920880" cy="1584176"/>
          </a:xfrm>
        </p:spPr>
        <p:txBody>
          <a:bodyPr/>
          <a:lstStyle/>
          <a:p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4" t="18849" r="44893" b="29365"/>
          <a:stretch/>
        </p:blipFill>
        <p:spPr bwMode="auto">
          <a:xfrm>
            <a:off x="611560" y="-26720"/>
            <a:ext cx="7848872" cy="539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106</TotalTime>
  <Words>251</Words>
  <Application>Microsoft Office PowerPoint</Application>
  <PresentationFormat>Presentación en pantalla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NewsPrint</vt:lpstr>
      <vt:lpstr>Teoría de Conjuntos DB </vt:lpstr>
      <vt:lpstr>UNIION </vt:lpstr>
      <vt:lpstr>Ejemplos </vt:lpstr>
      <vt:lpstr> Intercepción   </vt:lpstr>
      <vt:lpstr>Ejemplos </vt:lpstr>
      <vt:lpstr>EXCEPT  </vt:lpstr>
      <vt:lpstr>Ejemplo  </vt:lpstr>
      <vt:lpstr>Combinando consultas multi-tabla </vt:lpstr>
      <vt:lpstr> </vt:lpstr>
      <vt:lpstr>Left Only </vt:lpstr>
      <vt:lpstr>Código que se usaría </vt:lpstr>
      <vt:lpstr> </vt:lpstr>
      <vt:lpstr>Right only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Conjuntos DB</dc:title>
  <dc:creator>Eloina Carrillo</dc:creator>
  <cp:lastModifiedBy>Eloina Carrillo</cp:lastModifiedBy>
  <cp:revision>13</cp:revision>
  <dcterms:created xsi:type="dcterms:W3CDTF">2017-09-08T22:38:08Z</dcterms:created>
  <dcterms:modified xsi:type="dcterms:W3CDTF">2017-09-09T03:40:56Z</dcterms:modified>
</cp:coreProperties>
</file>