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TT Interphases Mono" charset="1" panose="02000506030000020004"/>
      <p:regular r:id="rId29"/>
    </p:embeddedFont>
    <p:embeddedFont>
      <p:font typeface="TT Commons Pro" charset="1" panose="020B0103030102020204"/>
      <p:regular r:id="rId30"/>
    </p:embeddedFont>
    <p:embeddedFont>
      <p:font typeface="Open Sans 1 Bold" charset="1" panose="020B0806030504020204"/>
      <p:regular r:id="rId31"/>
    </p:embeddedFont>
    <p:embeddedFont>
      <p:font typeface="Open Sans 1" charset="1" panose="020B0606030504020204"/>
      <p:regular r:id="rId32"/>
    </p:embeddedFont>
    <p:embeddedFont>
      <p:font typeface="TT Commons Pro Bold" charset="1" panose="020B0103030102020204"/>
      <p:regular r:id="rId33"/>
    </p:embeddedFont>
    <p:embeddedFont>
      <p:font typeface="TT Interphases Mono Bold" charset="1" panose="02000806030000020004"/>
      <p:regular r:id="rId34"/>
    </p:embeddedFont>
    <p:embeddedFont>
      <p:font typeface="Open Sans 2 Bold" charset="1" panose="00000000000000000000"/>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6.png" Type="http://schemas.openxmlformats.org/officeDocument/2006/relationships/image"/><Relationship Id="rId7" Target="../media/image27.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 Id="rId6" Target="../media/image26.pn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8.pn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40.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4.png" Type="http://schemas.openxmlformats.org/officeDocument/2006/relationships/image"/><Relationship Id="rId6" Target="../media/image2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15.png" Type="http://schemas.openxmlformats.org/officeDocument/2006/relationships/image"/><Relationship Id="rId6"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1917797"/>
            <a:ext cx="12002662" cy="4825776"/>
            <a:chOff x="0" y="0"/>
            <a:chExt cx="16003549" cy="6434368"/>
          </a:xfrm>
        </p:grpSpPr>
        <p:sp>
          <p:nvSpPr>
            <p:cNvPr name="TextBox 3" id="3"/>
            <p:cNvSpPr txBox="true"/>
            <p:nvPr/>
          </p:nvSpPr>
          <p:spPr>
            <a:xfrm rot="0">
              <a:off x="0" y="123825"/>
              <a:ext cx="16003549" cy="4922308"/>
            </a:xfrm>
            <a:prstGeom prst="rect">
              <a:avLst/>
            </a:prstGeom>
          </p:spPr>
          <p:txBody>
            <a:bodyPr anchor="t" rtlCol="false" tIns="0" lIns="0" bIns="0" rIns="0">
              <a:spAutoFit/>
            </a:bodyPr>
            <a:lstStyle/>
            <a:p>
              <a:pPr algn="ctr">
                <a:lnSpc>
                  <a:spcPts val="14299"/>
                </a:lnSpc>
              </a:pPr>
            </a:p>
            <a:p>
              <a:pPr algn="ctr">
                <a:lnSpc>
                  <a:spcPts val="14299"/>
                </a:lnSpc>
              </a:pPr>
              <a:r>
                <a:rPr lang="en-US" sz="12999">
                  <a:solidFill>
                    <a:srgbClr val="FFFFFF"/>
                  </a:solidFill>
                  <a:latin typeface="TT Interphases Mono"/>
                </a:rPr>
                <a:t>Emoving</a:t>
              </a:r>
            </a:p>
          </p:txBody>
        </p:sp>
        <p:sp>
          <p:nvSpPr>
            <p:cNvPr name="TextBox 4" id="4"/>
            <p:cNvSpPr txBox="true"/>
            <p:nvPr/>
          </p:nvSpPr>
          <p:spPr>
            <a:xfrm rot="0">
              <a:off x="0" y="5553933"/>
              <a:ext cx="16003549" cy="880534"/>
            </a:xfrm>
            <a:prstGeom prst="rect">
              <a:avLst/>
            </a:prstGeom>
          </p:spPr>
          <p:txBody>
            <a:bodyPr anchor="t" rtlCol="false" tIns="0" lIns="0" bIns="0" rIns="0">
              <a:spAutoFit/>
            </a:bodyPr>
            <a:lstStyle/>
            <a:p>
              <a:pPr algn="ctr">
                <a:lnSpc>
                  <a:spcPts val="5599"/>
                </a:lnSpc>
                <a:spcBef>
                  <a:spcPct val="0"/>
                </a:spcBef>
              </a:pPr>
              <a:r>
                <a:rPr lang="en-US" sz="3999">
                  <a:solidFill>
                    <a:srgbClr val="FFFFFF"/>
                  </a:solidFill>
                  <a:latin typeface="TT Commons Pro"/>
                </a:rPr>
                <a:t>Présentation</a:t>
              </a:r>
            </a:p>
          </p:txBody>
        </p:sp>
      </p:grpSp>
      <p:sp>
        <p:nvSpPr>
          <p:cNvPr name="Freeform 5" id="5"/>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4726396">
            <a:off x="-2659134" y="-90002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TextBox 2" id="2"/>
          <p:cNvSpPr txBox="true"/>
          <p:nvPr/>
        </p:nvSpPr>
        <p:spPr>
          <a:xfrm rot="0">
            <a:off x="3794894" y="401361"/>
            <a:ext cx="10698212" cy="1820545"/>
          </a:xfrm>
          <a:prstGeom prst="rect">
            <a:avLst/>
          </a:prstGeom>
        </p:spPr>
        <p:txBody>
          <a:bodyPr anchor="t" rtlCol="false" tIns="0" lIns="0" bIns="0" rIns="0">
            <a:spAutoFit/>
          </a:bodyPr>
          <a:lstStyle/>
          <a:p>
            <a:pPr algn="ctr">
              <a:lnSpc>
                <a:spcPts val="7279"/>
              </a:lnSpc>
            </a:pPr>
            <a:r>
              <a:rPr lang="en-US" sz="5199">
                <a:solidFill>
                  <a:srgbClr val="FFFFFF"/>
                </a:solidFill>
                <a:latin typeface="TT Interphases Mono"/>
              </a:rPr>
              <a:t>Séléction de source fiable </a:t>
            </a:r>
          </a:p>
          <a:p>
            <a:pPr algn="ctr">
              <a:lnSpc>
                <a:spcPts val="7279"/>
              </a:lnSpc>
            </a:pPr>
            <a:r>
              <a:rPr lang="en-US" sz="5199">
                <a:solidFill>
                  <a:srgbClr val="FFFFFF"/>
                </a:solidFill>
                <a:latin typeface="TT Interphases Mono"/>
              </a:rPr>
              <a:t>et pertinante </a:t>
            </a:r>
          </a:p>
        </p:txBody>
      </p:sp>
      <p:sp>
        <p:nvSpPr>
          <p:cNvPr name="TextBox 3" id="3"/>
          <p:cNvSpPr txBox="true"/>
          <p:nvPr/>
        </p:nvSpPr>
        <p:spPr>
          <a:xfrm rot="0">
            <a:off x="4440808" y="3015772"/>
            <a:ext cx="9406384" cy="1616710"/>
          </a:xfrm>
          <a:prstGeom prst="rect">
            <a:avLst/>
          </a:prstGeom>
        </p:spPr>
        <p:txBody>
          <a:bodyPr anchor="t" rtlCol="false" tIns="0" lIns="0" bIns="0" rIns="0">
            <a:spAutoFit/>
          </a:bodyPr>
          <a:lstStyle/>
          <a:p>
            <a:pPr algn="ctr">
              <a:lnSpc>
                <a:spcPts val="4340"/>
              </a:lnSpc>
            </a:pPr>
            <a:r>
              <a:rPr lang="en-US" sz="3100" u="sng">
                <a:solidFill>
                  <a:srgbClr val="FFFFFF"/>
                </a:solidFill>
                <a:latin typeface="TT Commons Pro Bold"/>
              </a:rPr>
              <a:t>Outil Utilisé : </a:t>
            </a:r>
          </a:p>
          <a:p>
            <a:pPr algn="ctr">
              <a:lnSpc>
                <a:spcPts val="4340"/>
              </a:lnSpc>
            </a:pPr>
            <a:r>
              <a:rPr lang="en-US" sz="3100">
                <a:solidFill>
                  <a:srgbClr val="FFFFFF"/>
                </a:solidFill>
                <a:latin typeface="TT Commons Pro"/>
              </a:rPr>
              <a:t>Feedly : Plateforme de gestion de veille informationnelle</a:t>
            </a:r>
          </a:p>
          <a:p>
            <a:pPr algn="ctr">
              <a:lnSpc>
                <a:spcPts val="4340"/>
              </a:lnSpc>
            </a:pPr>
          </a:p>
        </p:txBody>
      </p:sp>
      <p:sp>
        <p:nvSpPr>
          <p:cNvPr name="TextBox 4" id="4"/>
          <p:cNvSpPr txBox="true"/>
          <p:nvPr/>
        </p:nvSpPr>
        <p:spPr>
          <a:xfrm rot="0">
            <a:off x="6118399" y="4565807"/>
            <a:ext cx="6051203" cy="2159635"/>
          </a:xfrm>
          <a:prstGeom prst="rect">
            <a:avLst/>
          </a:prstGeom>
        </p:spPr>
        <p:txBody>
          <a:bodyPr anchor="t" rtlCol="false" tIns="0" lIns="0" bIns="0" rIns="0">
            <a:spAutoFit/>
          </a:bodyPr>
          <a:lstStyle/>
          <a:p>
            <a:pPr algn="ctr">
              <a:lnSpc>
                <a:spcPts val="4340"/>
              </a:lnSpc>
            </a:pPr>
            <a:r>
              <a:rPr lang="en-US" sz="3100" u="sng">
                <a:solidFill>
                  <a:srgbClr val="FFFFFF"/>
                </a:solidFill>
                <a:latin typeface="TT Commons Pro Bold"/>
              </a:rPr>
              <a:t>Thématiques de Veille</a:t>
            </a:r>
          </a:p>
          <a:p>
            <a:pPr algn="l" marL="669291" indent="-334646" lvl="1">
              <a:lnSpc>
                <a:spcPts val="4340"/>
              </a:lnSpc>
              <a:buFont typeface="Arial"/>
              <a:buChar char="•"/>
            </a:pPr>
            <a:r>
              <a:rPr lang="en-US" sz="3100">
                <a:solidFill>
                  <a:srgbClr val="FFFFFF"/>
                </a:solidFill>
                <a:latin typeface="TT Commons Pro"/>
              </a:rPr>
              <a:t>Outils et Librairies</a:t>
            </a:r>
          </a:p>
          <a:p>
            <a:pPr algn="l" marL="669291" indent="-334646" lvl="1">
              <a:lnSpc>
                <a:spcPts val="4340"/>
              </a:lnSpc>
              <a:buFont typeface="Arial"/>
              <a:buChar char="•"/>
            </a:pPr>
            <a:r>
              <a:rPr lang="en-US" sz="3100">
                <a:solidFill>
                  <a:srgbClr val="FFFFFF"/>
                </a:solidFill>
                <a:latin typeface="TT Commons Pro"/>
              </a:rPr>
              <a:t>E-commerce et Réglementation</a:t>
            </a:r>
          </a:p>
          <a:p>
            <a:pPr algn="ctr">
              <a:lnSpc>
                <a:spcPts val="4340"/>
              </a:lnSpc>
            </a:pPr>
          </a:p>
        </p:txBody>
      </p:sp>
      <p:sp>
        <p:nvSpPr>
          <p:cNvPr name="TextBox 5" id="5"/>
          <p:cNvSpPr txBox="true"/>
          <p:nvPr/>
        </p:nvSpPr>
        <p:spPr>
          <a:xfrm rot="0">
            <a:off x="5916364" y="6763602"/>
            <a:ext cx="6455271" cy="2693035"/>
          </a:xfrm>
          <a:prstGeom prst="rect">
            <a:avLst/>
          </a:prstGeom>
        </p:spPr>
        <p:txBody>
          <a:bodyPr anchor="t" rtlCol="false" tIns="0" lIns="0" bIns="0" rIns="0">
            <a:spAutoFit/>
          </a:bodyPr>
          <a:lstStyle/>
          <a:p>
            <a:pPr algn="ctr">
              <a:lnSpc>
                <a:spcPts val="4340"/>
              </a:lnSpc>
            </a:pPr>
            <a:r>
              <a:rPr lang="en-US" sz="3100" u="sng">
                <a:solidFill>
                  <a:srgbClr val="FFFFFF"/>
                </a:solidFill>
                <a:latin typeface="Open Sans 1 Bold"/>
              </a:rPr>
              <a:t>Critères de Sélection des S</a:t>
            </a:r>
            <a:r>
              <a:rPr lang="en-US" sz="3100" u="sng">
                <a:solidFill>
                  <a:srgbClr val="FFFFFF"/>
                </a:solidFill>
                <a:latin typeface="Open Sans 1 Bold"/>
              </a:rPr>
              <a:t>ources</a:t>
            </a:r>
          </a:p>
          <a:p>
            <a:pPr algn="ctr" marL="669291" indent="-334646" lvl="1">
              <a:lnSpc>
                <a:spcPts val="4340"/>
              </a:lnSpc>
              <a:buFont typeface="Arial"/>
              <a:buChar char="•"/>
            </a:pPr>
            <a:r>
              <a:rPr lang="en-US" sz="3100">
                <a:solidFill>
                  <a:srgbClr val="FFFFFF"/>
                </a:solidFill>
                <a:latin typeface="Open Sans 1"/>
              </a:rPr>
              <a:t>Fiabilité </a:t>
            </a:r>
          </a:p>
          <a:p>
            <a:pPr algn="ctr" marL="669291" indent="-334646" lvl="1">
              <a:lnSpc>
                <a:spcPts val="4340"/>
              </a:lnSpc>
              <a:buFont typeface="Arial"/>
              <a:buChar char="•"/>
            </a:pPr>
            <a:r>
              <a:rPr lang="en-US" sz="3100">
                <a:solidFill>
                  <a:srgbClr val="FFFFFF"/>
                </a:solidFill>
                <a:latin typeface="Open Sans 1"/>
              </a:rPr>
              <a:t>Pertinence </a:t>
            </a:r>
          </a:p>
          <a:p>
            <a:pPr algn="ctr" marL="669291" indent="-334646" lvl="1">
              <a:lnSpc>
                <a:spcPts val="4340"/>
              </a:lnSpc>
              <a:buFont typeface="Arial"/>
              <a:buChar char="•"/>
            </a:pPr>
            <a:r>
              <a:rPr lang="en-US" sz="3100">
                <a:solidFill>
                  <a:srgbClr val="FFFFFF"/>
                </a:solidFill>
                <a:latin typeface="Open Sans 1"/>
              </a:rPr>
              <a:t>Fréquence de Mise à Jour </a:t>
            </a:r>
          </a:p>
          <a:p>
            <a:pPr algn="ctr">
              <a:lnSpc>
                <a:spcPts val="4340"/>
              </a:lnSpc>
            </a:pPr>
          </a:p>
        </p:txBody>
      </p:sp>
      <p:sp>
        <p:nvSpPr>
          <p:cNvPr name="Freeform 6" id="6"/>
          <p:cNvSpPr/>
          <p:nvPr/>
        </p:nvSpPr>
        <p:spPr>
          <a:xfrm flipH="false" flipV="false" rot="0">
            <a:off x="-2440708" y="2938462"/>
            <a:ext cx="5440240" cy="4114800"/>
          </a:xfrm>
          <a:custGeom>
            <a:avLst/>
            <a:gdLst/>
            <a:ahLst/>
            <a:cxnLst/>
            <a:rect r="r" b="b" t="t" l="l"/>
            <a:pathLst>
              <a:path h="4114800" w="5440240">
                <a:moveTo>
                  <a:pt x="0" y="0"/>
                </a:moveTo>
                <a:lnTo>
                  <a:pt x="5440240" y="0"/>
                </a:lnTo>
                <a:lnTo>
                  <a:pt x="544024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4818276" y="2119562"/>
            <a:ext cx="5633317" cy="6617699"/>
          </a:xfrm>
          <a:custGeom>
            <a:avLst/>
            <a:gdLst/>
            <a:ahLst/>
            <a:cxnLst/>
            <a:rect r="r" b="b" t="t" l="l"/>
            <a:pathLst>
              <a:path h="6617699" w="5633317">
                <a:moveTo>
                  <a:pt x="0" y="0"/>
                </a:moveTo>
                <a:lnTo>
                  <a:pt x="5633317" y="0"/>
                </a:lnTo>
                <a:lnTo>
                  <a:pt x="5633317" y="6617699"/>
                </a:lnTo>
                <a:lnTo>
                  <a:pt x="0" y="6617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12007" y="923925"/>
            <a:ext cx="14263985" cy="896620"/>
          </a:xfrm>
          <a:prstGeom prst="rect">
            <a:avLst/>
          </a:prstGeom>
        </p:spPr>
        <p:txBody>
          <a:bodyPr anchor="t" rtlCol="false" tIns="0" lIns="0" bIns="0" rIns="0">
            <a:spAutoFit/>
          </a:bodyPr>
          <a:lstStyle/>
          <a:p>
            <a:pPr algn="ctr">
              <a:lnSpc>
                <a:spcPts val="7279"/>
              </a:lnSpc>
            </a:pPr>
            <a:r>
              <a:rPr lang="en-US" sz="5199">
                <a:solidFill>
                  <a:srgbClr val="142414"/>
                </a:solidFill>
                <a:latin typeface="TT Interphases Mono Bold"/>
              </a:rPr>
              <a:t>Planche E-commerce et réglementation</a:t>
            </a:r>
          </a:p>
        </p:txBody>
      </p:sp>
      <p:sp>
        <p:nvSpPr>
          <p:cNvPr name="Freeform 4" id="4"/>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2928251" y="2341705"/>
            <a:ext cx="12195223" cy="6916595"/>
            <a:chOff x="0" y="0"/>
            <a:chExt cx="2583075" cy="1465006"/>
          </a:xfrm>
        </p:grpSpPr>
        <p:sp>
          <p:nvSpPr>
            <p:cNvPr name="Freeform 6" id="6"/>
            <p:cNvSpPr/>
            <p:nvPr/>
          </p:nvSpPr>
          <p:spPr>
            <a:xfrm flipH="false" flipV="false" rot="0">
              <a:off x="0" y="0"/>
              <a:ext cx="2583075" cy="1465006"/>
            </a:xfrm>
            <a:custGeom>
              <a:avLst/>
              <a:gdLst/>
              <a:ahLst/>
              <a:cxnLst/>
              <a:rect r="r" b="b" t="t" l="l"/>
              <a:pathLst>
                <a:path h="1465006" w="2583075">
                  <a:moveTo>
                    <a:pt x="14601" y="0"/>
                  </a:moveTo>
                  <a:lnTo>
                    <a:pt x="2568473" y="0"/>
                  </a:lnTo>
                  <a:cubicBezTo>
                    <a:pt x="2572346" y="0"/>
                    <a:pt x="2576060" y="1538"/>
                    <a:pt x="2578798" y="4277"/>
                  </a:cubicBezTo>
                  <a:cubicBezTo>
                    <a:pt x="2581536" y="7015"/>
                    <a:pt x="2583075" y="10729"/>
                    <a:pt x="2583075" y="14601"/>
                  </a:cubicBezTo>
                  <a:lnTo>
                    <a:pt x="2583075" y="1450405"/>
                  </a:lnTo>
                  <a:cubicBezTo>
                    <a:pt x="2583075" y="1458469"/>
                    <a:pt x="2576537" y="1465006"/>
                    <a:pt x="2568473" y="1465006"/>
                  </a:cubicBezTo>
                  <a:lnTo>
                    <a:pt x="14601" y="1465006"/>
                  </a:lnTo>
                  <a:cubicBezTo>
                    <a:pt x="6537" y="1465006"/>
                    <a:pt x="0" y="1458469"/>
                    <a:pt x="0" y="1450405"/>
                  </a:cubicBezTo>
                  <a:lnTo>
                    <a:pt x="0" y="14601"/>
                  </a:lnTo>
                  <a:cubicBezTo>
                    <a:pt x="0" y="6537"/>
                    <a:pt x="6537" y="0"/>
                    <a:pt x="14601" y="0"/>
                  </a:cubicBezTo>
                  <a:close/>
                </a:path>
              </a:pathLst>
            </a:custGeom>
            <a:blipFill>
              <a:blip r:embed="rId4"/>
              <a:stretch>
                <a:fillRect l="0" t="-439" r="0" b="-439"/>
              </a:stretch>
            </a:blip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TextBox 2" id="2"/>
          <p:cNvSpPr txBox="true"/>
          <p:nvPr/>
        </p:nvSpPr>
        <p:spPr>
          <a:xfrm rot="0">
            <a:off x="2012007" y="923925"/>
            <a:ext cx="14263985" cy="896620"/>
          </a:xfrm>
          <a:prstGeom prst="rect">
            <a:avLst/>
          </a:prstGeom>
        </p:spPr>
        <p:txBody>
          <a:bodyPr anchor="t" rtlCol="false" tIns="0" lIns="0" bIns="0" rIns="0">
            <a:spAutoFit/>
          </a:bodyPr>
          <a:lstStyle/>
          <a:p>
            <a:pPr algn="ctr">
              <a:lnSpc>
                <a:spcPts val="7279"/>
              </a:lnSpc>
            </a:pPr>
            <a:r>
              <a:rPr lang="en-US" sz="5199">
                <a:solidFill>
                  <a:srgbClr val="FFFFFF"/>
                </a:solidFill>
                <a:latin typeface="TT Interphases Mono Bold"/>
              </a:rPr>
              <a:t>Planche E-commerce et règlementation</a:t>
            </a:r>
          </a:p>
        </p:txBody>
      </p:sp>
      <p:sp>
        <p:nvSpPr>
          <p:cNvPr name="TextBox 3" id="3"/>
          <p:cNvSpPr txBox="true"/>
          <p:nvPr/>
        </p:nvSpPr>
        <p:spPr>
          <a:xfrm rot="0">
            <a:off x="1797621" y="2630511"/>
            <a:ext cx="14643497" cy="537845"/>
          </a:xfrm>
          <a:prstGeom prst="rect">
            <a:avLst/>
          </a:prstGeom>
        </p:spPr>
        <p:txBody>
          <a:bodyPr anchor="t" rtlCol="false" tIns="0" lIns="0" bIns="0" rIns="0">
            <a:spAutoFit/>
          </a:bodyPr>
          <a:lstStyle/>
          <a:p>
            <a:pPr algn="ctr">
              <a:lnSpc>
                <a:spcPts val="4480"/>
              </a:lnSpc>
            </a:pPr>
            <a:r>
              <a:rPr lang="en-US" sz="3200" u="sng">
                <a:solidFill>
                  <a:srgbClr val="FFFFFF"/>
                </a:solidFill>
                <a:latin typeface="Open Sans 1 Bold"/>
              </a:rPr>
              <a:t>Le sujet des articles de veilles mis en avant pour cette thématique sont :</a:t>
            </a:r>
          </a:p>
        </p:txBody>
      </p:sp>
      <p:sp>
        <p:nvSpPr>
          <p:cNvPr name="TextBox 4" id="4"/>
          <p:cNvSpPr txBox="true"/>
          <p:nvPr/>
        </p:nvSpPr>
        <p:spPr>
          <a:xfrm rot="0">
            <a:off x="2389767" y="4011001"/>
            <a:ext cx="13508466" cy="4248150"/>
          </a:xfrm>
          <a:prstGeom prst="rect">
            <a:avLst/>
          </a:prstGeom>
        </p:spPr>
        <p:txBody>
          <a:bodyPr anchor="t" rtlCol="false" tIns="0" lIns="0" bIns="0" rIns="0">
            <a:spAutoFit/>
          </a:bodyPr>
          <a:lstStyle/>
          <a:p>
            <a:pPr algn="just" marL="647702" indent="-323851" lvl="1">
              <a:lnSpc>
                <a:spcPts val="4200"/>
              </a:lnSpc>
              <a:buFont typeface="Arial"/>
              <a:buChar char="•"/>
            </a:pPr>
            <a:r>
              <a:rPr lang="en-US" sz="3000">
                <a:solidFill>
                  <a:srgbClr val="FFFFFF"/>
                </a:solidFill>
                <a:latin typeface="Open Sans 1"/>
              </a:rPr>
              <a:t>Comment garder une longueur d'avance sur un marché concurrentiel</a:t>
            </a:r>
          </a:p>
          <a:p>
            <a:pPr algn="just">
              <a:lnSpc>
                <a:spcPts val="4200"/>
              </a:lnSpc>
            </a:pPr>
          </a:p>
          <a:p>
            <a:pPr algn="l" marL="647702" indent="-323851" lvl="1">
              <a:lnSpc>
                <a:spcPts val="4200"/>
              </a:lnSpc>
              <a:buFont typeface="Arial"/>
              <a:buChar char="•"/>
            </a:pPr>
            <a:r>
              <a:rPr lang="en-US" sz="3000">
                <a:solidFill>
                  <a:srgbClr val="FFFFFF"/>
                </a:solidFill>
                <a:latin typeface="Open Sans 1"/>
              </a:rPr>
              <a:t>Comment tirer partie du e-commerce</a:t>
            </a:r>
          </a:p>
          <a:p>
            <a:pPr algn="l">
              <a:lnSpc>
                <a:spcPts val="4200"/>
              </a:lnSpc>
            </a:pPr>
          </a:p>
          <a:p>
            <a:pPr algn="l" marL="647702" indent="-323851" lvl="1">
              <a:lnSpc>
                <a:spcPts val="4200"/>
              </a:lnSpc>
              <a:buFont typeface="Arial"/>
              <a:buChar char="•"/>
            </a:pPr>
            <a:r>
              <a:rPr lang="en-US" sz="3000">
                <a:solidFill>
                  <a:srgbClr val="FFFFFF"/>
                </a:solidFill>
                <a:latin typeface="Open Sans 1"/>
              </a:rPr>
              <a:t>Inconvénients et avantages du e-commerce</a:t>
            </a:r>
          </a:p>
          <a:p>
            <a:pPr algn="l">
              <a:lnSpc>
                <a:spcPts val="4200"/>
              </a:lnSpc>
            </a:pPr>
          </a:p>
          <a:p>
            <a:pPr algn="l" marL="647702" indent="-323851" lvl="1">
              <a:lnSpc>
                <a:spcPts val="4200"/>
              </a:lnSpc>
              <a:buFont typeface="Arial"/>
              <a:buChar char="•"/>
            </a:pPr>
            <a:r>
              <a:rPr lang="en-US" sz="3000">
                <a:solidFill>
                  <a:srgbClr val="FFFFFF"/>
                </a:solidFill>
                <a:latin typeface="Open Sans 1"/>
              </a:rPr>
              <a:t>Les nouveaux développements, tactiques de référencement efficaces et comment réussir sur ce marché en constante évolution.</a:t>
            </a:r>
          </a:p>
        </p:txBody>
      </p:sp>
      <p:sp>
        <p:nvSpPr>
          <p:cNvPr name="Freeform 5" id="5"/>
          <p:cNvSpPr/>
          <p:nvPr/>
        </p:nvSpPr>
        <p:spPr>
          <a:xfrm flipH="false" flipV="false" rot="8743839">
            <a:off x="-2957635" y="4919728"/>
            <a:ext cx="5915271" cy="9375789"/>
          </a:xfrm>
          <a:custGeom>
            <a:avLst/>
            <a:gdLst/>
            <a:ahLst/>
            <a:cxnLst/>
            <a:rect r="r" b="b" t="t" l="l"/>
            <a:pathLst>
              <a:path h="9375789" w="5915271">
                <a:moveTo>
                  <a:pt x="0" y="0"/>
                </a:moveTo>
                <a:lnTo>
                  <a:pt x="5915270" y="0"/>
                </a:lnTo>
                <a:lnTo>
                  <a:pt x="5915270" y="9375789"/>
                </a:lnTo>
                <a:lnTo>
                  <a:pt x="0" y="93757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083867" y="5848122"/>
            <a:ext cx="8857785" cy="8525618"/>
          </a:xfrm>
          <a:custGeom>
            <a:avLst/>
            <a:gdLst/>
            <a:ahLst/>
            <a:cxnLst/>
            <a:rect r="r" b="b" t="t" l="l"/>
            <a:pathLst>
              <a:path h="8525618" w="8857785">
                <a:moveTo>
                  <a:pt x="0" y="0"/>
                </a:moveTo>
                <a:lnTo>
                  <a:pt x="8857785" y="0"/>
                </a:lnTo>
                <a:lnTo>
                  <a:pt x="8857785" y="8525619"/>
                </a:lnTo>
                <a:lnTo>
                  <a:pt x="0" y="8525619"/>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8862409">
            <a:off x="12992700" y="-3537343"/>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398713" y="923925"/>
            <a:ext cx="11490573" cy="896620"/>
          </a:xfrm>
          <a:prstGeom prst="rect">
            <a:avLst/>
          </a:prstGeom>
        </p:spPr>
        <p:txBody>
          <a:bodyPr anchor="t" rtlCol="false" tIns="0" lIns="0" bIns="0" rIns="0">
            <a:spAutoFit/>
          </a:bodyPr>
          <a:lstStyle/>
          <a:p>
            <a:pPr algn="ctr">
              <a:lnSpc>
                <a:spcPts val="7279"/>
              </a:lnSpc>
            </a:pPr>
            <a:r>
              <a:rPr lang="en-US" sz="5199">
                <a:solidFill>
                  <a:srgbClr val="000000"/>
                </a:solidFill>
                <a:latin typeface="TT Interphases Mono Bold"/>
              </a:rPr>
              <a:t>Planche Outils et librairies</a:t>
            </a:r>
            <a:r>
              <a:rPr lang="en-US" sz="5199">
                <a:solidFill>
                  <a:srgbClr val="000000"/>
                </a:solidFill>
                <a:latin typeface="TT Interphases Mono Bold"/>
              </a:rPr>
              <a:t> </a:t>
            </a:r>
          </a:p>
        </p:txBody>
      </p:sp>
      <p:grpSp>
        <p:nvGrpSpPr>
          <p:cNvPr name="Group 5" id="5"/>
          <p:cNvGrpSpPr/>
          <p:nvPr/>
        </p:nvGrpSpPr>
        <p:grpSpPr>
          <a:xfrm rot="0">
            <a:off x="3046389" y="2341705"/>
            <a:ext cx="12195223" cy="6916595"/>
            <a:chOff x="0" y="0"/>
            <a:chExt cx="2583075" cy="1465006"/>
          </a:xfrm>
        </p:grpSpPr>
        <p:sp>
          <p:nvSpPr>
            <p:cNvPr name="Freeform 6" id="6"/>
            <p:cNvSpPr/>
            <p:nvPr/>
          </p:nvSpPr>
          <p:spPr>
            <a:xfrm flipH="false" flipV="false" rot="0">
              <a:off x="0" y="0"/>
              <a:ext cx="2583075" cy="1465006"/>
            </a:xfrm>
            <a:custGeom>
              <a:avLst/>
              <a:gdLst/>
              <a:ahLst/>
              <a:cxnLst/>
              <a:rect r="r" b="b" t="t" l="l"/>
              <a:pathLst>
                <a:path h="1465006" w="2583075">
                  <a:moveTo>
                    <a:pt x="14601" y="0"/>
                  </a:moveTo>
                  <a:lnTo>
                    <a:pt x="2568473" y="0"/>
                  </a:lnTo>
                  <a:cubicBezTo>
                    <a:pt x="2572346" y="0"/>
                    <a:pt x="2576060" y="1538"/>
                    <a:pt x="2578798" y="4277"/>
                  </a:cubicBezTo>
                  <a:cubicBezTo>
                    <a:pt x="2581536" y="7015"/>
                    <a:pt x="2583075" y="10729"/>
                    <a:pt x="2583075" y="14601"/>
                  </a:cubicBezTo>
                  <a:lnTo>
                    <a:pt x="2583075" y="1450405"/>
                  </a:lnTo>
                  <a:cubicBezTo>
                    <a:pt x="2583075" y="1458469"/>
                    <a:pt x="2576537" y="1465006"/>
                    <a:pt x="2568473" y="1465006"/>
                  </a:cubicBezTo>
                  <a:lnTo>
                    <a:pt x="14601" y="1465006"/>
                  </a:lnTo>
                  <a:cubicBezTo>
                    <a:pt x="6537" y="1465006"/>
                    <a:pt x="0" y="1458469"/>
                    <a:pt x="0" y="1450405"/>
                  </a:cubicBezTo>
                  <a:lnTo>
                    <a:pt x="0" y="14601"/>
                  </a:lnTo>
                  <a:cubicBezTo>
                    <a:pt x="0" y="6537"/>
                    <a:pt x="6537" y="0"/>
                    <a:pt x="14601" y="0"/>
                  </a:cubicBezTo>
                  <a:close/>
                </a:path>
              </a:pathLst>
            </a:custGeom>
            <a:blipFill>
              <a:blip r:embed="rId4"/>
              <a:stretch>
                <a:fillRect l="0" t="-1219" r="0" b="-1219"/>
              </a:stretch>
            </a:blip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TextBox 2" id="2"/>
          <p:cNvSpPr txBox="true"/>
          <p:nvPr/>
        </p:nvSpPr>
        <p:spPr>
          <a:xfrm rot="0">
            <a:off x="3398713" y="923925"/>
            <a:ext cx="11490573" cy="896620"/>
          </a:xfrm>
          <a:prstGeom prst="rect">
            <a:avLst/>
          </a:prstGeom>
        </p:spPr>
        <p:txBody>
          <a:bodyPr anchor="t" rtlCol="false" tIns="0" lIns="0" bIns="0" rIns="0">
            <a:spAutoFit/>
          </a:bodyPr>
          <a:lstStyle/>
          <a:p>
            <a:pPr algn="ctr">
              <a:lnSpc>
                <a:spcPts val="7279"/>
              </a:lnSpc>
            </a:pPr>
            <a:r>
              <a:rPr lang="en-US" sz="5199">
                <a:solidFill>
                  <a:srgbClr val="FFFFFF"/>
                </a:solidFill>
                <a:latin typeface="TT Interphases Mono Bold"/>
              </a:rPr>
              <a:t>Planche Outils et librairies </a:t>
            </a:r>
          </a:p>
        </p:txBody>
      </p:sp>
      <p:sp>
        <p:nvSpPr>
          <p:cNvPr name="TextBox 3" id="3"/>
          <p:cNvSpPr txBox="true"/>
          <p:nvPr/>
        </p:nvSpPr>
        <p:spPr>
          <a:xfrm rot="0">
            <a:off x="1822252" y="2664390"/>
            <a:ext cx="14643497" cy="537845"/>
          </a:xfrm>
          <a:prstGeom prst="rect">
            <a:avLst/>
          </a:prstGeom>
        </p:spPr>
        <p:txBody>
          <a:bodyPr anchor="t" rtlCol="false" tIns="0" lIns="0" bIns="0" rIns="0">
            <a:spAutoFit/>
          </a:bodyPr>
          <a:lstStyle/>
          <a:p>
            <a:pPr algn="ctr">
              <a:lnSpc>
                <a:spcPts val="4480"/>
              </a:lnSpc>
            </a:pPr>
            <a:r>
              <a:rPr lang="en-US" sz="3200" u="sng">
                <a:solidFill>
                  <a:srgbClr val="FFFFFF"/>
                </a:solidFill>
                <a:latin typeface="Open Sans 1 Bold"/>
              </a:rPr>
              <a:t>Le sujet des articles de veilles mis en avant pour cette thématique sont :</a:t>
            </a:r>
          </a:p>
        </p:txBody>
      </p:sp>
      <p:sp>
        <p:nvSpPr>
          <p:cNvPr name="TextBox 4" id="4"/>
          <p:cNvSpPr txBox="true"/>
          <p:nvPr/>
        </p:nvSpPr>
        <p:spPr>
          <a:xfrm rot="0">
            <a:off x="2753771" y="4082980"/>
            <a:ext cx="12780457" cy="4781550"/>
          </a:xfrm>
          <a:prstGeom prst="rect">
            <a:avLst/>
          </a:prstGeom>
        </p:spPr>
        <p:txBody>
          <a:bodyPr anchor="t" rtlCol="false" tIns="0" lIns="0" bIns="0" rIns="0">
            <a:spAutoFit/>
          </a:bodyPr>
          <a:lstStyle/>
          <a:p>
            <a:pPr algn="l" marL="647702" indent="-323851" lvl="1">
              <a:lnSpc>
                <a:spcPts val="4200"/>
              </a:lnSpc>
              <a:buFont typeface="Arial"/>
              <a:buChar char="•"/>
            </a:pPr>
            <a:r>
              <a:rPr lang="en-US" sz="3000">
                <a:solidFill>
                  <a:srgbClr val="FFFFFF"/>
                </a:solidFill>
                <a:latin typeface="Open Sans 1"/>
              </a:rPr>
              <a:t>RéagirJSest, bibliothèque JavaScript parmis les plus populaires et les plus puissantes</a:t>
            </a:r>
          </a:p>
          <a:p>
            <a:pPr algn="l">
              <a:lnSpc>
                <a:spcPts val="4200"/>
              </a:lnSpc>
            </a:pPr>
          </a:p>
          <a:p>
            <a:pPr algn="l" marL="647702" indent="-323851" lvl="1">
              <a:lnSpc>
                <a:spcPts val="4200"/>
              </a:lnSpc>
              <a:buFont typeface="Arial"/>
              <a:buChar char="•"/>
            </a:pPr>
            <a:r>
              <a:rPr lang="en-US" sz="3000">
                <a:solidFill>
                  <a:srgbClr val="FFFFFF"/>
                </a:solidFill>
                <a:latin typeface="Open Sans 1"/>
              </a:rPr>
              <a:t>Les meilleurs outils pour les développeurs web</a:t>
            </a:r>
          </a:p>
          <a:p>
            <a:pPr algn="l">
              <a:lnSpc>
                <a:spcPts val="4200"/>
              </a:lnSpc>
            </a:pPr>
          </a:p>
          <a:p>
            <a:pPr algn="l" marL="647702" indent="-323851" lvl="1">
              <a:lnSpc>
                <a:spcPts val="4200"/>
              </a:lnSpc>
              <a:buFont typeface="Arial"/>
              <a:buChar char="•"/>
            </a:pPr>
            <a:r>
              <a:rPr lang="en-US" sz="3000">
                <a:solidFill>
                  <a:srgbClr val="FFFFFF"/>
                </a:solidFill>
                <a:latin typeface="Open Sans 1"/>
              </a:rPr>
              <a:t>Concurrence des meilleurs frameworks</a:t>
            </a:r>
          </a:p>
          <a:p>
            <a:pPr algn="l">
              <a:lnSpc>
                <a:spcPts val="4200"/>
              </a:lnSpc>
            </a:pPr>
          </a:p>
          <a:p>
            <a:pPr algn="l" marL="647702" indent="-323851" lvl="1">
              <a:lnSpc>
                <a:spcPts val="4200"/>
              </a:lnSpc>
              <a:buFont typeface="Arial"/>
              <a:buChar char="•"/>
            </a:pPr>
            <a:r>
              <a:rPr lang="en-US" sz="3000">
                <a:solidFill>
                  <a:srgbClr val="FFFFFF"/>
                </a:solidFill>
                <a:latin typeface="Open Sans 1"/>
              </a:rPr>
              <a:t>Cohérence de l'identité d'une marque et l'expérience utilisateur sur toutes les plateformes</a:t>
            </a:r>
          </a:p>
        </p:txBody>
      </p:sp>
      <p:sp>
        <p:nvSpPr>
          <p:cNvPr name="Freeform 5" id="5"/>
          <p:cNvSpPr/>
          <p:nvPr/>
        </p:nvSpPr>
        <p:spPr>
          <a:xfrm flipH="false" flipV="false" rot="0">
            <a:off x="-5156437" y="5323221"/>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6787978">
            <a:off x="13869745" y="-4721595"/>
            <a:ext cx="7755409" cy="12292435"/>
          </a:xfrm>
          <a:custGeom>
            <a:avLst/>
            <a:gdLst/>
            <a:ahLst/>
            <a:cxnLst/>
            <a:rect r="r" b="b" t="t" l="l"/>
            <a:pathLst>
              <a:path h="12292435" w="7755409">
                <a:moveTo>
                  <a:pt x="0" y="0"/>
                </a:moveTo>
                <a:lnTo>
                  <a:pt x="7755410" y="0"/>
                </a:lnTo>
                <a:lnTo>
                  <a:pt x="7755410" y="12292435"/>
                </a:lnTo>
                <a:lnTo>
                  <a:pt x="0" y="122924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2068842">
            <a:off x="-4706269" y="-2644197"/>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794894" y="923925"/>
            <a:ext cx="10698212" cy="1820545"/>
          </a:xfrm>
          <a:prstGeom prst="rect">
            <a:avLst/>
          </a:prstGeom>
        </p:spPr>
        <p:txBody>
          <a:bodyPr anchor="t" rtlCol="false" tIns="0" lIns="0" bIns="0" rIns="0">
            <a:spAutoFit/>
          </a:bodyPr>
          <a:lstStyle/>
          <a:p>
            <a:pPr algn="ctr">
              <a:lnSpc>
                <a:spcPts val="7279"/>
              </a:lnSpc>
            </a:pPr>
            <a:r>
              <a:rPr lang="en-US" sz="5199">
                <a:solidFill>
                  <a:srgbClr val="000000"/>
                </a:solidFill>
                <a:latin typeface="TT Interphases Mono Bold"/>
              </a:rPr>
              <a:t>Partager/ajouter/commenter </a:t>
            </a:r>
          </a:p>
          <a:p>
            <a:pPr algn="ctr">
              <a:lnSpc>
                <a:spcPts val="7279"/>
              </a:lnSpc>
            </a:pPr>
            <a:r>
              <a:rPr lang="en-US" sz="5199">
                <a:solidFill>
                  <a:srgbClr val="000000"/>
                </a:solidFill>
                <a:latin typeface="TT Interphases Mono Bold"/>
              </a:rPr>
              <a:t>les articles</a:t>
            </a:r>
          </a:p>
        </p:txBody>
      </p:sp>
      <p:grpSp>
        <p:nvGrpSpPr>
          <p:cNvPr name="Group 5" id="5"/>
          <p:cNvGrpSpPr/>
          <p:nvPr/>
        </p:nvGrpSpPr>
        <p:grpSpPr>
          <a:xfrm rot="0">
            <a:off x="1222508" y="3181081"/>
            <a:ext cx="4224104" cy="4224104"/>
            <a:chOff x="0" y="0"/>
            <a:chExt cx="812800" cy="812800"/>
          </a:xfrm>
        </p:grpSpPr>
        <p:sp>
          <p:nvSpPr>
            <p:cNvPr name="Freeform 6" id="6"/>
            <p:cNvSpPr/>
            <p:nvPr/>
          </p:nvSpPr>
          <p:spPr>
            <a:xfrm flipH="false" flipV="false" rot="6000">
              <a:off x="-655" y="-655"/>
              <a:ext cx="814109" cy="814109"/>
            </a:xfrm>
            <a:custGeom>
              <a:avLst/>
              <a:gdLst/>
              <a:ahLst/>
              <a:cxnLst/>
              <a:rect r="r" b="b" t="t" l="l"/>
              <a:pathLst>
                <a:path h="814109" w="814109">
                  <a:moveTo>
                    <a:pt x="42101" y="1291"/>
                  </a:moveTo>
                  <a:lnTo>
                    <a:pt x="770591" y="20"/>
                  </a:lnTo>
                  <a:cubicBezTo>
                    <a:pt x="781771" y="0"/>
                    <a:pt x="792501" y="4423"/>
                    <a:pt x="800420" y="12315"/>
                  </a:cubicBezTo>
                  <a:cubicBezTo>
                    <a:pt x="808339" y="20206"/>
                    <a:pt x="812799" y="30921"/>
                    <a:pt x="812819" y="42101"/>
                  </a:cubicBezTo>
                  <a:lnTo>
                    <a:pt x="814090" y="770591"/>
                  </a:lnTo>
                  <a:cubicBezTo>
                    <a:pt x="814110" y="781771"/>
                    <a:pt x="809687" y="792501"/>
                    <a:pt x="801795" y="800420"/>
                  </a:cubicBezTo>
                  <a:cubicBezTo>
                    <a:pt x="793904" y="808339"/>
                    <a:pt x="783189" y="812799"/>
                    <a:pt x="772009" y="812819"/>
                  </a:cubicBezTo>
                  <a:lnTo>
                    <a:pt x="43519" y="814090"/>
                  </a:lnTo>
                  <a:cubicBezTo>
                    <a:pt x="32339" y="814110"/>
                    <a:pt x="21609" y="809687"/>
                    <a:pt x="13690" y="801795"/>
                  </a:cubicBezTo>
                  <a:cubicBezTo>
                    <a:pt x="5771" y="793904"/>
                    <a:pt x="1311" y="783189"/>
                    <a:pt x="1291" y="772009"/>
                  </a:cubicBezTo>
                  <a:lnTo>
                    <a:pt x="20" y="43519"/>
                  </a:lnTo>
                  <a:cubicBezTo>
                    <a:pt x="0" y="32339"/>
                    <a:pt x="4423" y="21609"/>
                    <a:pt x="12315" y="13690"/>
                  </a:cubicBezTo>
                  <a:cubicBezTo>
                    <a:pt x="20206" y="5771"/>
                    <a:pt x="30921" y="1311"/>
                    <a:pt x="42101" y="1291"/>
                  </a:cubicBezTo>
                  <a:close/>
                </a:path>
              </a:pathLst>
            </a:custGeom>
            <a:blipFill>
              <a:blip r:embed="rId6"/>
              <a:stretch>
                <a:fillRect l="-61945" t="-9" r="-9" b="-9"/>
              </a:stretch>
            </a:blipFill>
          </p:spPr>
        </p:sp>
      </p:grpSp>
      <p:grpSp>
        <p:nvGrpSpPr>
          <p:cNvPr name="Group 7" id="7"/>
          <p:cNvGrpSpPr/>
          <p:nvPr/>
        </p:nvGrpSpPr>
        <p:grpSpPr>
          <a:xfrm rot="0">
            <a:off x="6921164" y="3181081"/>
            <a:ext cx="4334888" cy="433488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1077" y="0"/>
                  </a:moveTo>
                  <a:lnTo>
                    <a:pt x="771723" y="0"/>
                  </a:lnTo>
                  <a:cubicBezTo>
                    <a:pt x="794409" y="0"/>
                    <a:pt x="812800" y="18391"/>
                    <a:pt x="812800" y="41077"/>
                  </a:cubicBezTo>
                  <a:lnTo>
                    <a:pt x="812800" y="771723"/>
                  </a:lnTo>
                  <a:cubicBezTo>
                    <a:pt x="812800" y="794409"/>
                    <a:pt x="794409" y="812800"/>
                    <a:pt x="771723" y="812800"/>
                  </a:cubicBezTo>
                  <a:lnTo>
                    <a:pt x="41077" y="812800"/>
                  </a:lnTo>
                  <a:cubicBezTo>
                    <a:pt x="18391" y="812800"/>
                    <a:pt x="0" y="794409"/>
                    <a:pt x="0" y="771723"/>
                  </a:cubicBezTo>
                  <a:lnTo>
                    <a:pt x="0" y="41077"/>
                  </a:lnTo>
                  <a:cubicBezTo>
                    <a:pt x="0" y="18391"/>
                    <a:pt x="18391" y="0"/>
                    <a:pt x="41077" y="0"/>
                  </a:cubicBezTo>
                  <a:close/>
                </a:path>
              </a:pathLst>
            </a:custGeom>
            <a:blipFill>
              <a:blip r:embed="rId6"/>
              <a:stretch>
                <a:fillRect l="0" t="0" r="-61925" b="0"/>
              </a:stretch>
            </a:blipFill>
          </p:spPr>
        </p:sp>
      </p:grpSp>
      <p:grpSp>
        <p:nvGrpSpPr>
          <p:cNvPr name="Group 9" id="9"/>
          <p:cNvGrpSpPr/>
          <p:nvPr/>
        </p:nvGrpSpPr>
        <p:grpSpPr>
          <a:xfrm rot="0">
            <a:off x="12841387" y="3181081"/>
            <a:ext cx="4224104" cy="422410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2154" y="0"/>
                  </a:moveTo>
                  <a:lnTo>
                    <a:pt x="770646" y="0"/>
                  </a:lnTo>
                  <a:cubicBezTo>
                    <a:pt x="781826" y="0"/>
                    <a:pt x="792548" y="4441"/>
                    <a:pt x="800453" y="12347"/>
                  </a:cubicBezTo>
                  <a:cubicBezTo>
                    <a:pt x="808359" y="20252"/>
                    <a:pt x="812800" y="30974"/>
                    <a:pt x="812800" y="42154"/>
                  </a:cubicBezTo>
                  <a:lnTo>
                    <a:pt x="812800" y="770646"/>
                  </a:lnTo>
                  <a:cubicBezTo>
                    <a:pt x="812800" y="781826"/>
                    <a:pt x="808359" y="792548"/>
                    <a:pt x="800453" y="800453"/>
                  </a:cubicBezTo>
                  <a:cubicBezTo>
                    <a:pt x="792548" y="808359"/>
                    <a:pt x="781826" y="812800"/>
                    <a:pt x="770646" y="812800"/>
                  </a:cubicBezTo>
                  <a:lnTo>
                    <a:pt x="42154" y="812800"/>
                  </a:lnTo>
                  <a:cubicBezTo>
                    <a:pt x="30974" y="812800"/>
                    <a:pt x="20252" y="808359"/>
                    <a:pt x="12347" y="800453"/>
                  </a:cubicBezTo>
                  <a:cubicBezTo>
                    <a:pt x="4441" y="792548"/>
                    <a:pt x="0" y="781826"/>
                    <a:pt x="0" y="770646"/>
                  </a:cubicBezTo>
                  <a:lnTo>
                    <a:pt x="0" y="42154"/>
                  </a:lnTo>
                  <a:cubicBezTo>
                    <a:pt x="0" y="30974"/>
                    <a:pt x="4441" y="20252"/>
                    <a:pt x="12347" y="12347"/>
                  </a:cubicBezTo>
                  <a:cubicBezTo>
                    <a:pt x="20252" y="4441"/>
                    <a:pt x="30974" y="0"/>
                    <a:pt x="42154" y="0"/>
                  </a:cubicBezTo>
                  <a:close/>
                </a:path>
              </a:pathLst>
            </a:custGeom>
            <a:blipFill>
              <a:blip r:embed="rId7"/>
              <a:stretch>
                <a:fillRect l="-34444" t="0" r="-34444" b="0"/>
              </a:stretch>
            </a:blipFill>
          </p:spPr>
        </p:sp>
      </p:grpSp>
      <p:sp>
        <p:nvSpPr>
          <p:cNvPr name="TextBox 11" id="11"/>
          <p:cNvSpPr txBox="true"/>
          <p:nvPr/>
        </p:nvSpPr>
        <p:spPr>
          <a:xfrm rot="0">
            <a:off x="1222508" y="7477869"/>
            <a:ext cx="4224104" cy="2072639"/>
          </a:xfrm>
          <a:prstGeom prst="rect">
            <a:avLst/>
          </a:prstGeom>
        </p:spPr>
        <p:txBody>
          <a:bodyPr anchor="t" rtlCol="false" tIns="0" lIns="0" bIns="0" rIns="0">
            <a:spAutoFit/>
          </a:bodyPr>
          <a:lstStyle/>
          <a:p>
            <a:pPr algn="ctr">
              <a:lnSpc>
                <a:spcPts val="3360"/>
              </a:lnSpc>
            </a:pPr>
            <a:r>
              <a:rPr lang="en-US" sz="2400" u="sng">
                <a:solidFill>
                  <a:srgbClr val="000000"/>
                </a:solidFill>
                <a:latin typeface="Open Sans 1 Bold"/>
              </a:rPr>
              <a:t>Partager un article :</a:t>
            </a:r>
          </a:p>
          <a:p>
            <a:pPr algn="l" marL="518165" indent="-259082" lvl="1">
              <a:lnSpc>
                <a:spcPts val="3360"/>
              </a:lnSpc>
              <a:buFont typeface="Arial"/>
              <a:buChar char="•"/>
            </a:pPr>
            <a:r>
              <a:rPr lang="en-US" sz="2400">
                <a:solidFill>
                  <a:srgbClr val="000000"/>
                </a:solidFill>
                <a:latin typeface="Open Sans 1"/>
              </a:rPr>
              <a:t>Clic sur un article </a:t>
            </a:r>
          </a:p>
          <a:p>
            <a:pPr algn="l" marL="518165" indent="-259082" lvl="1">
              <a:lnSpc>
                <a:spcPts val="3360"/>
              </a:lnSpc>
              <a:buFont typeface="Arial"/>
              <a:buChar char="•"/>
            </a:pPr>
            <a:r>
              <a:rPr lang="en-US" sz="2400">
                <a:solidFill>
                  <a:srgbClr val="000000"/>
                </a:solidFill>
                <a:latin typeface="Open Sans 1"/>
              </a:rPr>
              <a:t>Interface entouré</a:t>
            </a:r>
          </a:p>
          <a:p>
            <a:pPr algn="ctr">
              <a:lnSpc>
                <a:spcPts val="3360"/>
              </a:lnSpc>
            </a:pPr>
            <a:r>
              <a:rPr lang="en-US" sz="2400">
                <a:solidFill>
                  <a:srgbClr val="000000"/>
                </a:solidFill>
                <a:latin typeface="Open Sans 1"/>
              </a:rPr>
              <a:t>(plus de partage = version pro +/entreprise)</a:t>
            </a:r>
          </a:p>
        </p:txBody>
      </p:sp>
      <p:sp>
        <p:nvSpPr>
          <p:cNvPr name="TextBox 12" id="12"/>
          <p:cNvSpPr txBox="true"/>
          <p:nvPr/>
        </p:nvSpPr>
        <p:spPr>
          <a:xfrm rot="0">
            <a:off x="7031948" y="7477869"/>
            <a:ext cx="4224104" cy="1234439"/>
          </a:xfrm>
          <a:prstGeom prst="rect">
            <a:avLst/>
          </a:prstGeom>
        </p:spPr>
        <p:txBody>
          <a:bodyPr anchor="t" rtlCol="false" tIns="0" lIns="0" bIns="0" rIns="0">
            <a:spAutoFit/>
          </a:bodyPr>
          <a:lstStyle/>
          <a:p>
            <a:pPr algn="ctr">
              <a:lnSpc>
                <a:spcPts val="3360"/>
              </a:lnSpc>
            </a:pPr>
            <a:r>
              <a:rPr lang="en-US" sz="2400" u="sng">
                <a:solidFill>
                  <a:srgbClr val="000000"/>
                </a:solidFill>
                <a:latin typeface="Open Sans 1 Bold"/>
              </a:rPr>
              <a:t>Ajouter un article :</a:t>
            </a:r>
          </a:p>
          <a:p>
            <a:pPr algn="l" marL="518165" indent="-259082" lvl="1">
              <a:lnSpc>
                <a:spcPts val="3360"/>
              </a:lnSpc>
              <a:buFont typeface="Arial"/>
              <a:buChar char="•"/>
            </a:pPr>
            <a:r>
              <a:rPr lang="en-US" sz="2400">
                <a:solidFill>
                  <a:srgbClr val="000000"/>
                </a:solidFill>
                <a:latin typeface="Open Sans 1"/>
              </a:rPr>
              <a:t>Clic sur un article</a:t>
            </a:r>
          </a:p>
          <a:p>
            <a:pPr algn="l" marL="518165" indent="-259082" lvl="1">
              <a:lnSpc>
                <a:spcPts val="3360"/>
              </a:lnSpc>
              <a:buFont typeface="Arial"/>
              <a:buChar char="•"/>
            </a:pPr>
            <a:r>
              <a:rPr lang="en-US" sz="2400">
                <a:solidFill>
                  <a:srgbClr val="000000"/>
                </a:solidFill>
                <a:latin typeface="Open Sans 1"/>
              </a:rPr>
              <a:t>Clic Icone étoile plus</a:t>
            </a:r>
          </a:p>
        </p:txBody>
      </p:sp>
      <p:sp>
        <p:nvSpPr>
          <p:cNvPr name="TextBox 13" id="13"/>
          <p:cNvSpPr txBox="true"/>
          <p:nvPr/>
        </p:nvSpPr>
        <p:spPr>
          <a:xfrm rot="0">
            <a:off x="12837202" y="7477869"/>
            <a:ext cx="4224104" cy="1653539"/>
          </a:xfrm>
          <a:prstGeom prst="rect">
            <a:avLst/>
          </a:prstGeom>
        </p:spPr>
        <p:txBody>
          <a:bodyPr anchor="t" rtlCol="false" tIns="0" lIns="0" bIns="0" rIns="0">
            <a:spAutoFit/>
          </a:bodyPr>
          <a:lstStyle/>
          <a:p>
            <a:pPr algn="ctr">
              <a:lnSpc>
                <a:spcPts val="3360"/>
              </a:lnSpc>
            </a:pPr>
            <a:r>
              <a:rPr lang="en-US" sz="2400" u="sng">
                <a:solidFill>
                  <a:srgbClr val="000000"/>
                </a:solidFill>
                <a:latin typeface="Open Sans 1 Bold"/>
              </a:rPr>
              <a:t>Commenter un article : </a:t>
            </a:r>
          </a:p>
          <a:p>
            <a:pPr algn="l" marL="518165" indent="-259082" lvl="1">
              <a:lnSpc>
                <a:spcPts val="3360"/>
              </a:lnSpc>
              <a:buFont typeface="Arial"/>
              <a:buChar char="•"/>
            </a:pPr>
            <a:r>
              <a:rPr lang="en-US" sz="2400">
                <a:solidFill>
                  <a:srgbClr val="000000"/>
                </a:solidFill>
                <a:latin typeface="Open Sans 1"/>
              </a:rPr>
              <a:t>Clic sur un article</a:t>
            </a:r>
          </a:p>
          <a:p>
            <a:pPr algn="l" marL="518165" indent="-259082" lvl="1">
              <a:lnSpc>
                <a:spcPts val="3360"/>
              </a:lnSpc>
              <a:buFont typeface="Arial"/>
              <a:buChar char="•"/>
            </a:pPr>
            <a:r>
              <a:rPr lang="en-US" sz="2400">
                <a:solidFill>
                  <a:srgbClr val="000000"/>
                </a:solidFill>
                <a:latin typeface="Open Sans 1"/>
              </a:rPr>
              <a:t>Clic “add note”</a:t>
            </a:r>
          </a:p>
          <a:p>
            <a:pPr algn="l">
              <a:lnSpc>
                <a:spcPts val="3360"/>
              </a:lnSpc>
            </a:pPr>
            <a:r>
              <a:rPr lang="en-US" sz="2400">
                <a:solidFill>
                  <a:srgbClr val="000000"/>
                </a:solidFill>
                <a:latin typeface="Open Sans 1"/>
              </a:rPr>
              <a:t>   (version pro+/entreprise)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1901520">
            <a:off x="11841060" y="-3813956"/>
            <a:ext cx="10836480" cy="7395897"/>
          </a:xfrm>
          <a:custGeom>
            <a:avLst/>
            <a:gdLst/>
            <a:ahLst/>
            <a:cxnLst/>
            <a:rect r="r" b="b" t="t" l="l"/>
            <a:pathLst>
              <a:path h="7395897" w="10836480">
                <a:moveTo>
                  <a:pt x="0" y="0"/>
                </a:moveTo>
                <a:lnTo>
                  <a:pt x="10836480" y="0"/>
                </a:lnTo>
                <a:lnTo>
                  <a:pt x="10836480" y="7395898"/>
                </a:lnTo>
                <a:lnTo>
                  <a:pt x="0" y="7395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772413">
            <a:off x="-3694394" y="6621391"/>
            <a:ext cx="6800267" cy="4641183"/>
          </a:xfrm>
          <a:custGeom>
            <a:avLst/>
            <a:gdLst/>
            <a:ahLst/>
            <a:cxnLst/>
            <a:rect r="r" b="b" t="t" l="l"/>
            <a:pathLst>
              <a:path h="4641183" w="6800267">
                <a:moveTo>
                  <a:pt x="0" y="0"/>
                </a:moveTo>
                <a:lnTo>
                  <a:pt x="6800268" y="0"/>
                </a:lnTo>
                <a:lnTo>
                  <a:pt x="6800268" y="4641183"/>
                </a:lnTo>
                <a:lnTo>
                  <a:pt x="0" y="4641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596804" y="923925"/>
            <a:ext cx="11094393" cy="896620"/>
          </a:xfrm>
          <a:prstGeom prst="rect">
            <a:avLst/>
          </a:prstGeom>
        </p:spPr>
        <p:txBody>
          <a:bodyPr anchor="t" rtlCol="false" tIns="0" lIns="0" bIns="0" rIns="0">
            <a:spAutoFit/>
          </a:bodyPr>
          <a:lstStyle/>
          <a:p>
            <a:pPr algn="ctr">
              <a:lnSpc>
                <a:spcPts val="7279"/>
              </a:lnSpc>
            </a:pPr>
            <a:r>
              <a:rPr lang="en-US" sz="5199">
                <a:solidFill>
                  <a:srgbClr val="FFFFFF"/>
                </a:solidFill>
                <a:latin typeface="TT Interphases Mono Bold"/>
              </a:rPr>
              <a:t>Comment se servir de Feedly </a:t>
            </a:r>
          </a:p>
        </p:txBody>
      </p:sp>
      <p:sp>
        <p:nvSpPr>
          <p:cNvPr name="AutoShape 5" id="5"/>
          <p:cNvSpPr/>
          <p:nvPr/>
        </p:nvSpPr>
        <p:spPr>
          <a:xfrm>
            <a:off x="976167" y="3734962"/>
            <a:ext cx="17259300" cy="0"/>
          </a:xfrm>
          <a:prstGeom prst="line">
            <a:avLst/>
          </a:prstGeom>
          <a:ln cap="rnd" w="9525">
            <a:solidFill>
              <a:srgbClr val="FFFFFF"/>
            </a:solidFill>
            <a:prstDash val="solid"/>
            <a:headEnd type="none" len="sm" w="sm"/>
            <a:tailEnd type="none" len="sm" w="sm"/>
          </a:ln>
        </p:spPr>
      </p:sp>
      <p:grpSp>
        <p:nvGrpSpPr>
          <p:cNvPr name="Group 6" id="6"/>
          <p:cNvGrpSpPr/>
          <p:nvPr/>
        </p:nvGrpSpPr>
        <p:grpSpPr>
          <a:xfrm rot="0">
            <a:off x="5317258" y="3573037"/>
            <a:ext cx="323850" cy="323850"/>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8" id="8"/>
          <p:cNvGrpSpPr/>
          <p:nvPr/>
        </p:nvGrpSpPr>
        <p:grpSpPr>
          <a:xfrm rot="0">
            <a:off x="976167" y="3573037"/>
            <a:ext cx="323850" cy="323850"/>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0" id="10"/>
          <p:cNvGrpSpPr/>
          <p:nvPr/>
        </p:nvGrpSpPr>
        <p:grpSpPr>
          <a:xfrm rot="0">
            <a:off x="9603508" y="3573037"/>
            <a:ext cx="323850" cy="32385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2" id="12"/>
          <p:cNvGrpSpPr/>
          <p:nvPr/>
        </p:nvGrpSpPr>
        <p:grpSpPr>
          <a:xfrm rot="0">
            <a:off x="13847532" y="3573037"/>
            <a:ext cx="323850" cy="323850"/>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TextBox 14" id="14"/>
          <p:cNvSpPr txBox="true"/>
          <p:nvPr/>
        </p:nvSpPr>
        <p:spPr>
          <a:xfrm rot="0">
            <a:off x="861316" y="4249596"/>
            <a:ext cx="3455295" cy="335280"/>
          </a:xfrm>
          <a:prstGeom prst="rect">
            <a:avLst/>
          </a:prstGeom>
        </p:spPr>
        <p:txBody>
          <a:bodyPr anchor="t" rtlCol="false" tIns="0" lIns="0" bIns="0" rIns="0">
            <a:spAutoFit/>
          </a:bodyPr>
          <a:lstStyle/>
          <a:p>
            <a:pPr algn="l">
              <a:lnSpc>
                <a:spcPts val="2730"/>
              </a:lnSpc>
            </a:pPr>
            <a:r>
              <a:rPr lang="en-US" sz="2100">
                <a:solidFill>
                  <a:srgbClr val="FFFFFF"/>
                </a:solidFill>
                <a:latin typeface="Open Sans 2 Bold"/>
              </a:rPr>
              <a:t>Ajout Planche</a:t>
            </a:r>
          </a:p>
        </p:txBody>
      </p:sp>
      <p:sp>
        <p:nvSpPr>
          <p:cNvPr name="TextBox 15" id="15"/>
          <p:cNvSpPr txBox="true"/>
          <p:nvPr/>
        </p:nvSpPr>
        <p:spPr>
          <a:xfrm rot="0">
            <a:off x="5317258" y="4234774"/>
            <a:ext cx="3455295" cy="335280"/>
          </a:xfrm>
          <a:prstGeom prst="rect">
            <a:avLst/>
          </a:prstGeom>
        </p:spPr>
        <p:txBody>
          <a:bodyPr anchor="t" rtlCol="false" tIns="0" lIns="0" bIns="0" rIns="0">
            <a:spAutoFit/>
          </a:bodyPr>
          <a:lstStyle/>
          <a:p>
            <a:pPr algn="l">
              <a:lnSpc>
                <a:spcPts val="2730"/>
              </a:lnSpc>
            </a:pPr>
            <a:r>
              <a:rPr lang="en-US" sz="2100">
                <a:solidFill>
                  <a:srgbClr val="FFFFFF"/>
                </a:solidFill>
                <a:latin typeface="Open Sans 2 Bold"/>
              </a:rPr>
              <a:t>Recherche avec mot clé</a:t>
            </a:r>
          </a:p>
        </p:txBody>
      </p:sp>
      <p:sp>
        <p:nvSpPr>
          <p:cNvPr name="TextBox 16" id="16"/>
          <p:cNvSpPr txBox="true"/>
          <p:nvPr/>
        </p:nvSpPr>
        <p:spPr>
          <a:xfrm rot="0">
            <a:off x="9603508" y="4249596"/>
            <a:ext cx="3455295" cy="335280"/>
          </a:xfrm>
          <a:prstGeom prst="rect">
            <a:avLst/>
          </a:prstGeom>
        </p:spPr>
        <p:txBody>
          <a:bodyPr anchor="t" rtlCol="false" tIns="0" lIns="0" bIns="0" rIns="0">
            <a:spAutoFit/>
          </a:bodyPr>
          <a:lstStyle/>
          <a:p>
            <a:pPr algn="l">
              <a:lnSpc>
                <a:spcPts val="2730"/>
              </a:lnSpc>
            </a:pPr>
            <a:r>
              <a:rPr lang="en-US" sz="2100">
                <a:solidFill>
                  <a:srgbClr val="FFFFFF"/>
                </a:solidFill>
                <a:latin typeface="Open Sans 2 Bold"/>
              </a:rPr>
              <a:t>Ajout d’un article</a:t>
            </a:r>
          </a:p>
        </p:txBody>
      </p:sp>
      <p:sp>
        <p:nvSpPr>
          <p:cNvPr name="TextBox 17" id="17"/>
          <p:cNvSpPr txBox="true"/>
          <p:nvPr/>
        </p:nvSpPr>
        <p:spPr>
          <a:xfrm rot="0">
            <a:off x="14009457" y="4234774"/>
            <a:ext cx="3455295" cy="335280"/>
          </a:xfrm>
          <a:prstGeom prst="rect">
            <a:avLst/>
          </a:prstGeom>
        </p:spPr>
        <p:txBody>
          <a:bodyPr anchor="t" rtlCol="false" tIns="0" lIns="0" bIns="0" rIns="0">
            <a:spAutoFit/>
          </a:bodyPr>
          <a:lstStyle/>
          <a:p>
            <a:pPr algn="l">
              <a:lnSpc>
                <a:spcPts val="2730"/>
              </a:lnSpc>
            </a:pPr>
            <a:r>
              <a:rPr lang="en-US" sz="2100">
                <a:solidFill>
                  <a:srgbClr val="FFFFFF"/>
                </a:solidFill>
                <a:latin typeface="Open Sans 2 Bold"/>
              </a:rPr>
              <a:t>Partage</a:t>
            </a:r>
          </a:p>
        </p:txBody>
      </p:sp>
      <p:grpSp>
        <p:nvGrpSpPr>
          <p:cNvPr name="Group 18" id="18"/>
          <p:cNvGrpSpPr/>
          <p:nvPr/>
        </p:nvGrpSpPr>
        <p:grpSpPr>
          <a:xfrm rot="0">
            <a:off x="1138092" y="5529481"/>
            <a:ext cx="3299738" cy="329973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53963" y="0"/>
                  </a:moveTo>
                  <a:lnTo>
                    <a:pt x="758837" y="0"/>
                  </a:lnTo>
                  <a:cubicBezTo>
                    <a:pt x="788640" y="0"/>
                    <a:pt x="812800" y="24160"/>
                    <a:pt x="812800" y="53963"/>
                  </a:cubicBezTo>
                  <a:lnTo>
                    <a:pt x="812800" y="758837"/>
                  </a:lnTo>
                  <a:cubicBezTo>
                    <a:pt x="812800" y="788640"/>
                    <a:pt x="788640" y="812800"/>
                    <a:pt x="758837" y="812800"/>
                  </a:cubicBezTo>
                  <a:lnTo>
                    <a:pt x="53963" y="812800"/>
                  </a:lnTo>
                  <a:cubicBezTo>
                    <a:pt x="24160" y="812800"/>
                    <a:pt x="0" y="788640"/>
                    <a:pt x="0" y="758837"/>
                  </a:cubicBezTo>
                  <a:lnTo>
                    <a:pt x="0" y="53963"/>
                  </a:lnTo>
                  <a:cubicBezTo>
                    <a:pt x="0" y="24160"/>
                    <a:pt x="24160" y="0"/>
                    <a:pt x="53963" y="0"/>
                  </a:cubicBezTo>
                  <a:close/>
                </a:path>
              </a:pathLst>
            </a:custGeom>
            <a:blipFill>
              <a:blip r:embed="rId4"/>
              <a:stretch>
                <a:fillRect l="0" t="-54485" r="0" b="0"/>
              </a:stretch>
            </a:blipFill>
          </p:spPr>
        </p:sp>
      </p:grpSp>
      <p:grpSp>
        <p:nvGrpSpPr>
          <p:cNvPr name="Group 20" id="20"/>
          <p:cNvGrpSpPr/>
          <p:nvPr/>
        </p:nvGrpSpPr>
        <p:grpSpPr>
          <a:xfrm rot="0">
            <a:off x="5479183" y="5529481"/>
            <a:ext cx="3299738" cy="329973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53963" y="0"/>
                  </a:moveTo>
                  <a:lnTo>
                    <a:pt x="758837" y="0"/>
                  </a:lnTo>
                  <a:cubicBezTo>
                    <a:pt x="788640" y="0"/>
                    <a:pt x="812800" y="24160"/>
                    <a:pt x="812800" y="53963"/>
                  </a:cubicBezTo>
                  <a:lnTo>
                    <a:pt x="812800" y="758837"/>
                  </a:lnTo>
                  <a:cubicBezTo>
                    <a:pt x="812800" y="788640"/>
                    <a:pt x="788640" y="812800"/>
                    <a:pt x="758837" y="812800"/>
                  </a:cubicBezTo>
                  <a:lnTo>
                    <a:pt x="53963" y="812800"/>
                  </a:lnTo>
                  <a:cubicBezTo>
                    <a:pt x="24160" y="812800"/>
                    <a:pt x="0" y="788640"/>
                    <a:pt x="0" y="758837"/>
                  </a:cubicBezTo>
                  <a:lnTo>
                    <a:pt x="0" y="53963"/>
                  </a:lnTo>
                  <a:cubicBezTo>
                    <a:pt x="0" y="24160"/>
                    <a:pt x="24160" y="0"/>
                    <a:pt x="53963" y="0"/>
                  </a:cubicBezTo>
                  <a:close/>
                </a:path>
              </a:pathLst>
            </a:custGeom>
            <a:blipFill>
              <a:blip r:embed="rId5"/>
              <a:stretch>
                <a:fillRect l="0" t="-1396" r="0" b="-1396"/>
              </a:stretch>
            </a:blipFill>
          </p:spPr>
        </p:sp>
      </p:grpSp>
      <p:grpSp>
        <p:nvGrpSpPr>
          <p:cNvPr name="Group 22" id="22"/>
          <p:cNvGrpSpPr/>
          <p:nvPr/>
        </p:nvGrpSpPr>
        <p:grpSpPr>
          <a:xfrm rot="0">
            <a:off x="9765433" y="5529481"/>
            <a:ext cx="3299738" cy="329973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53963" y="0"/>
                  </a:moveTo>
                  <a:lnTo>
                    <a:pt x="758837" y="0"/>
                  </a:lnTo>
                  <a:cubicBezTo>
                    <a:pt x="788640" y="0"/>
                    <a:pt x="812800" y="24160"/>
                    <a:pt x="812800" y="53963"/>
                  </a:cubicBezTo>
                  <a:lnTo>
                    <a:pt x="812800" y="758837"/>
                  </a:lnTo>
                  <a:cubicBezTo>
                    <a:pt x="812800" y="788640"/>
                    <a:pt x="788640" y="812800"/>
                    <a:pt x="758837" y="812800"/>
                  </a:cubicBezTo>
                  <a:lnTo>
                    <a:pt x="53963" y="812800"/>
                  </a:lnTo>
                  <a:cubicBezTo>
                    <a:pt x="24160" y="812800"/>
                    <a:pt x="0" y="788640"/>
                    <a:pt x="0" y="758837"/>
                  </a:cubicBezTo>
                  <a:lnTo>
                    <a:pt x="0" y="53963"/>
                  </a:lnTo>
                  <a:cubicBezTo>
                    <a:pt x="0" y="24160"/>
                    <a:pt x="24160" y="0"/>
                    <a:pt x="53963" y="0"/>
                  </a:cubicBezTo>
                  <a:close/>
                </a:path>
              </a:pathLst>
            </a:custGeom>
            <a:blipFill>
              <a:blip r:embed="rId6"/>
              <a:stretch>
                <a:fillRect l="0" t="0" r="-61925" b="0"/>
              </a:stretch>
            </a:blipFill>
          </p:spPr>
        </p:sp>
      </p:grpSp>
      <p:grpSp>
        <p:nvGrpSpPr>
          <p:cNvPr name="Group 24" id="24"/>
          <p:cNvGrpSpPr/>
          <p:nvPr/>
        </p:nvGrpSpPr>
        <p:grpSpPr>
          <a:xfrm rot="0">
            <a:off x="14009457" y="5529481"/>
            <a:ext cx="3299738" cy="329973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53963" y="0"/>
                  </a:moveTo>
                  <a:lnTo>
                    <a:pt x="758837" y="0"/>
                  </a:lnTo>
                  <a:cubicBezTo>
                    <a:pt x="788640" y="0"/>
                    <a:pt x="812800" y="24160"/>
                    <a:pt x="812800" y="53963"/>
                  </a:cubicBezTo>
                  <a:lnTo>
                    <a:pt x="812800" y="758837"/>
                  </a:lnTo>
                  <a:cubicBezTo>
                    <a:pt x="812800" y="788640"/>
                    <a:pt x="788640" y="812800"/>
                    <a:pt x="758837" y="812800"/>
                  </a:cubicBezTo>
                  <a:lnTo>
                    <a:pt x="53963" y="812800"/>
                  </a:lnTo>
                  <a:cubicBezTo>
                    <a:pt x="24160" y="812800"/>
                    <a:pt x="0" y="788640"/>
                    <a:pt x="0" y="758837"/>
                  </a:cubicBezTo>
                  <a:lnTo>
                    <a:pt x="0" y="53963"/>
                  </a:lnTo>
                  <a:cubicBezTo>
                    <a:pt x="0" y="24160"/>
                    <a:pt x="24160" y="0"/>
                    <a:pt x="53963" y="0"/>
                  </a:cubicBezTo>
                  <a:close/>
                </a:path>
              </a:pathLst>
            </a:custGeom>
            <a:blipFill>
              <a:blip r:embed="rId6"/>
              <a:stretch>
                <a:fillRect l="-61925" t="0" r="0" b="0"/>
              </a:stretch>
            </a:blipFill>
          </p:spPr>
        </p:sp>
      </p:grpSp>
      <p:sp>
        <p:nvSpPr>
          <p:cNvPr name="Freeform 26" id="26"/>
          <p:cNvSpPr/>
          <p:nvPr/>
        </p:nvSpPr>
        <p:spPr>
          <a:xfrm flipH="false" flipV="false" rot="0">
            <a:off x="5317258" y="7474061"/>
            <a:ext cx="881391" cy="574006"/>
          </a:xfrm>
          <a:custGeom>
            <a:avLst/>
            <a:gdLst/>
            <a:ahLst/>
            <a:cxnLst/>
            <a:rect r="r" b="b" t="t" l="l"/>
            <a:pathLst>
              <a:path h="574006" w="881391">
                <a:moveTo>
                  <a:pt x="0" y="0"/>
                </a:moveTo>
                <a:lnTo>
                  <a:pt x="881392" y="0"/>
                </a:lnTo>
                <a:lnTo>
                  <a:pt x="881392" y="574006"/>
                </a:lnTo>
                <a:lnTo>
                  <a:pt x="0" y="5740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7" id="27"/>
          <p:cNvSpPr/>
          <p:nvPr/>
        </p:nvSpPr>
        <p:spPr>
          <a:xfrm flipH="false" flipV="false" rot="0">
            <a:off x="10196964" y="5596597"/>
            <a:ext cx="1018623" cy="663378"/>
          </a:xfrm>
          <a:custGeom>
            <a:avLst/>
            <a:gdLst/>
            <a:ahLst/>
            <a:cxnLst/>
            <a:rect r="r" b="b" t="t" l="l"/>
            <a:pathLst>
              <a:path h="663378" w="1018623">
                <a:moveTo>
                  <a:pt x="0" y="0"/>
                </a:moveTo>
                <a:lnTo>
                  <a:pt x="1018623" y="0"/>
                </a:lnTo>
                <a:lnTo>
                  <a:pt x="1018623" y="663378"/>
                </a:lnTo>
                <a:lnTo>
                  <a:pt x="0" y="66337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8" id="28"/>
          <p:cNvSpPr/>
          <p:nvPr/>
        </p:nvSpPr>
        <p:spPr>
          <a:xfrm flipH="false" flipV="false" rot="0">
            <a:off x="15474633" y="5347154"/>
            <a:ext cx="1784667" cy="1162265"/>
          </a:xfrm>
          <a:custGeom>
            <a:avLst/>
            <a:gdLst/>
            <a:ahLst/>
            <a:cxnLst/>
            <a:rect r="r" b="b" t="t" l="l"/>
            <a:pathLst>
              <a:path h="1162265" w="1784667">
                <a:moveTo>
                  <a:pt x="0" y="0"/>
                </a:moveTo>
                <a:lnTo>
                  <a:pt x="1784667" y="0"/>
                </a:lnTo>
                <a:lnTo>
                  <a:pt x="1784667" y="1162264"/>
                </a:lnTo>
                <a:lnTo>
                  <a:pt x="0" y="116226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3595009">
            <a:off x="11841060" y="-6922555"/>
            <a:ext cx="10836480" cy="7395897"/>
          </a:xfrm>
          <a:custGeom>
            <a:avLst/>
            <a:gdLst/>
            <a:ahLst/>
            <a:cxnLst/>
            <a:rect r="r" b="b" t="t" l="l"/>
            <a:pathLst>
              <a:path h="7395897" w="10836480">
                <a:moveTo>
                  <a:pt x="0" y="0"/>
                </a:moveTo>
                <a:lnTo>
                  <a:pt x="10836480" y="0"/>
                </a:lnTo>
                <a:lnTo>
                  <a:pt x="10836480" y="7395897"/>
                </a:lnTo>
                <a:lnTo>
                  <a:pt x="0" y="73958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921556">
            <a:off x="-5418240" y="6245130"/>
            <a:ext cx="10836480" cy="7395897"/>
          </a:xfrm>
          <a:custGeom>
            <a:avLst/>
            <a:gdLst/>
            <a:ahLst/>
            <a:cxnLst/>
            <a:rect r="r" b="b" t="t" l="l"/>
            <a:pathLst>
              <a:path h="7395897" w="10836480">
                <a:moveTo>
                  <a:pt x="0" y="0"/>
                </a:moveTo>
                <a:lnTo>
                  <a:pt x="10836480" y="0"/>
                </a:lnTo>
                <a:lnTo>
                  <a:pt x="10836480" y="7395897"/>
                </a:lnTo>
                <a:lnTo>
                  <a:pt x="0" y="73958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162874" y="923925"/>
            <a:ext cx="3962251" cy="896620"/>
          </a:xfrm>
          <a:prstGeom prst="rect">
            <a:avLst/>
          </a:prstGeom>
        </p:spPr>
        <p:txBody>
          <a:bodyPr anchor="t" rtlCol="false" tIns="0" lIns="0" bIns="0" rIns="0">
            <a:spAutoFit/>
          </a:bodyPr>
          <a:lstStyle/>
          <a:p>
            <a:pPr algn="ctr">
              <a:lnSpc>
                <a:spcPts val="7279"/>
              </a:lnSpc>
            </a:pPr>
            <a:r>
              <a:rPr lang="en-US" sz="5199">
                <a:solidFill>
                  <a:srgbClr val="000000"/>
                </a:solidFill>
                <a:latin typeface="TT Interphases Mono"/>
              </a:rPr>
              <a:t>Conclusion</a:t>
            </a:r>
          </a:p>
        </p:txBody>
      </p:sp>
      <p:sp>
        <p:nvSpPr>
          <p:cNvPr name="TextBox 5" id="5"/>
          <p:cNvSpPr txBox="true"/>
          <p:nvPr/>
        </p:nvSpPr>
        <p:spPr>
          <a:xfrm rot="0">
            <a:off x="2642988" y="3019742"/>
            <a:ext cx="13002025" cy="418084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1"/>
              </a:rPr>
              <a:t>L’utilisation de Feedly permettra à Emoving de se tenir constamment informée des dernières tendances et évolutions technologiques. Grâce à la fonctionnalité de partage d'articles pertinents et aux annotations collaboratives, notre équipe pourra facilement échanger des informations précieuses par mail ou sur un réseau social de façon hebdomadaire et adapter rapidement notre site aux nouvelles exigences du marché.</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4726396">
            <a:off x="-2659134" y="-90002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6">
              <a:alphaModFix amt="21999"/>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3142669" y="3078790"/>
            <a:ext cx="12002662" cy="4825776"/>
            <a:chOff x="0" y="0"/>
            <a:chExt cx="16003549" cy="6434368"/>
          </a:xfrm>
        </p:grpSpPr>
        <p:sp>
          <p:nvSpPr>
            <p:cNvPr name="TextBox 7" id="7"/>
            <p:cNvSpPr txBox="true"/>
            <p:nvPr/>
          </p:nvSpPr>
          <p:spPr>
            <a:xfrm rot="0">
              <a:off x="0" y="123825"/>
              <a:ext cx="16003549" cy="4922308"/>
            </a:xfrm>
            <a:prstGeom prst="rect">
              <a:avLst/>
            </a:prstGeom>
          </p:spPr>
          <p:txBody>
            <a:bodyPr anchor="t" rtlCol="false" tIns="0" lIns="0" bIns="0" rIns="0">
              <a:spAutoFit/>
            </a:bodyPr>
            <a:lstStyle/>
            <a:p>
              <a:pPr algn="ctr">
                <a:lnSpc>
                  <a:spcPts val="14299"/>
                </a:lnSpc>
              </a:pPr>
              <a:r>
                <a:rPr lang="en-US" sz="12999">
                  <a:solidFill>
                    <a:srgbClr val="FFFFFF"/>
                  </a:solidFill>
                  <a:latin typeface="TT Interphases Mono"/>
                </a:rPr>
                <a:t>Planning Gantt</a:t>
              </a:r>
            </a:p>
          </p:txBody>
        </p:sp>
        <p:sp>
          <p:nvSpPr>
            <p:cNvPr name="TextBox 8" id="8"/>
            <p:cNvSpPr txBox="true"/>
            <p:nvPr/>
          </p:nvSpPr>
          <p:spPr>
            <a:xfrm rot="0">
              <a:off x="0" y="5553933"/>
              <a:ext cx="16003549" cy="880534"/>
            </a:xfrm>
            <a:prstGeom prst="rect">
              <a:avLst/>
            </a:prstGeom>
          </p:spPr>
          <p:txBody>
            <a:bodyPr anchor="t" rtlCol="false" tIns="0" lIns="0" bIns="0" rIns="0">
              <a:spAutoFit/>
            </a:bodyPr>
            <a:lstStyle/>
            <a:p>
              <a:pPr algn="ctr">
                <a:lnSpc>
                  <a:spcPts val="5599"/>
                </a:lnSpc>
                <a:spcBef>
                  <a:spcPct val="0"/>
                </a:spcBef>
              </a:pP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6379815" y="933450"/>
            <a:ext cx="5528370"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1 Bold"/>
              </a:rPr>
              <a:t>Graphique Gantt</a:t>
            </a:r>
          </a:p>
        </p:txBody>
      </p:sp>
      <p:sp>
        <p:nvSpPr>
          <p:cNvPr name="Freeform 3" id="3"/>
          <p:cNvSpPr/>
          <p:nvPr/>
        </p:nvSpPr>
        <p:spPr>
          <a:xfrm flipH="false" flipV="false" rot="-7005215">
            <a:off x="7534764" y="4806907"/>
            <a:ext cx="8946815" cy="14180830"/>
          </a:xfrm>
          <a:custGeom>
            <a:avLst/>
            <a:gdLst/>
            <a:ahLst/>
            <a:cxnLst/>
            <a:rect r="r" b="b" t="t" l="l"/>
            <a:pathLst>
              <a:path h="14180830" w="8946815">
                <a:moveTo>
                  <a:pt x="0" y="0"/>
                </a:moveTo>
                <a:lnTo>
                  <a:pt x="8946815" y="0"/>
                </a:lnTo>
                <a:lnTo>
                  <a:pt x="8946815" y="14180830"/>
                </a:lnTo>
                <a:lnTo>
                  <a:pt x="0" y="141808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783191" y="2350922"/>
            <a:ext cx="10721619" cy="6907378"/>
            <a:chOff x="0" y="0"/>
            <a:chExt cx="1831033" cy="1179639"/>
          </a:xfrm>
        </p:grpSpPr>
        <p:sp>
          <p:nvSpPr>
            <p:cNvPr name="Freeform 5" id="5"/>
            <p:cNvSpPr/>
            <p:nvPr/>
          </p:nvSpPr>
          <p:spPr>
            <a:xfrm flipH="false" flipV="false" rot="0">
              <a:off x="0" y="0"/>
              <a:ext cx="1831033" cy="1179639"/>
            </a:xfrm>
            <a:custGeom>
              <a:avLst/>
              <a:gdLst/>
              <a:ahLst/>
              <a:cxnLst/>
              <a:rect r="r" b="b" t="t" l="l"/>
              <a:pathLst>
                <a:path h="1179639" w="1831033">
                  <a:moveTo>
                    <a:pt x="16608" y="0"/>
                  </a:moveTo>
                  <a:lnTo>
                    <a:pt x="1814425" y="0"/>
                  </a:lnTo>
                  <a:cubicBezTo>
                    <a:pt x="1818829" y="0"/>
                    <a:pt x="1823054" y="1750"/>
                    <a:pt x="1826168" y="4864"/>
                  </a:cubicBezTo>
                  <a:cubicBezTo>
                    <a:pt x="1829283" y="7979"/>
                    <a:pt x="1831033" y="12203"/>
                    <a:pt x="1831033" y="16608"/>
                  </a:cubicBezTo>
                  <a:lnTo>
                    <a:pt x="1831033" y="1163031"/>
                  </a:lnTo>
                  <a:cubicBezTo>
                    <a:pt x="1831033" y="1167435"/>
                    <a:pt x="1829283" y="1171660"/>
                    <a:pt x="1826168" y="1174774"/>
                  </a:cubicBezTo>
                  <a:cubicBezTo>
                    <a:pt x="1823054" y="1177889"/>
                    <a:pt x="1818829" y="1179639"/>
                    <a:pt x="1814425" y="1179639"/>
                  </a:cubicBezTo>
                  <a:lnTo>
                    <a:pt x="16608" y="1179639"/>
                  </a:lnTo>
                  <a:cubicBezTo>
                    <a:pt x="12203" y="1179639"/>
                    <a:pt x="7979" y="1177889"/>
                    <a:pt x="4864" y="1174774"/>
                  </a:cubicBezTo>
                  <a:cubicBezTo>
                    <a:pt x="1750" y="1171660"/>
                    <a:pt x="0" y="1167435"/>
                    <a:pt x="0" y="1163031"/>
                  </a:cubicBezTo>
                  <a:lnTo>
                    <a:pt x="0" y="16608"/>
                  </a:lnTo>
                  <a:cubicBezTo>
                    <a:pt x="0" y="12203"/>
                    <a:pt x="1750" y="7979"/>
                    <a:pt x="4864" y="4864"/>
                  </a:cubicBezTo>
                  <a:cubicBezTo>
                    <a:pt x="7979" y="1750"/>
                    <a:pt x="12203" y="0"/>
                    <a:pt x="16608" y="0"/>
                  </a:cubicBezTo>
                  <a:close/>
                </a:path>
              </a:pathLst>
            </a:custGeom>
            <a:blipFill>
              <a:blip r:embed="rId4"/>
              <a:stretch>
                <a:fillRect l="-16396" t="0" r="-16396" b="0"/>
              </a:stretch>
            </a:blipFill>
          </p:spPr>
        </p:sp>
      </p:grpSp>
      <p:sp>
        <p:nvSpPr>
          <p:cNvPr name="Freeform 6" id="6"/>
          <p:cNvSpPr/>
          <p:nvPr/>
        </p:nvSpPr>
        <p:spPr>
          <a:xfrm flipH="false" flipV="false" rot="0">
            <a:off x="-11218862" y="-1885581"/>
            <a:ext cx="13958156" cy="13434725"/>
          </a:xfrm>
          <a:custGeom>
            <a:avLst/>
            <a:gdLst/>
            <a:ahLst/>
            <a:cxnLst/>
            <a:rect r="r" b="b" t="t" l="l"/>
            <a:pathLst>
              <a:path h="13434725" w="13958156">
                <a:moveTo>
                  <a:pt x="0" y="0"/>
                </a:moveTo>
                <a:lnTo>
                  <a:pt x="13958155" y="0"/>
                </a:lnTo>
                <a:lnTo>
                  <a:pt x="13958155" y="13434725"/>
                </a:lnTo>
                <a:lnTo>
                  <a:pt x="0" y="134347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7005215">
            <a:off x="7534764" y="4806907"/>
            <a:ext cx="8946815" cy="14180830"/>
          </a:xfrm>
          <a:custGeom>
            <a:avLst/>
            <a:gdLst/>
            <a:ahLst/>
            <a:cxnLst/>
            <a:rect r="r" b="b" t="t" l="l"/>
            <a:pathLst>
              <a:path h="14180830" w="8946815">
                <a:moveTo>
                  <a:pt x="0" y="0"/>
                </a:moveTo>
                <a:lnTo>
                  <a:pt x="8946815" y="0"/>
                </a:lnTo>
                <a:lnTo>
                  <a:pt x="8946815" y="14180830"/>
                </a:lnTo>
                <a:lnTo>
                  <a:pt x="0" y="141808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218862" y="-1885581"/>
            <a:ext cx="13958156" cy="13434725"/>
          </a:xfrm>
          <a:custGeom>
            <a:avLst/>
            <a:gdLst/>
            <a:ahLst/>
            <a:cxnLst/>
            <a:rect r="r" b="b" t="t" l="l"/>
            <a:pathLst>
              <a:path h="13434725" w="13958156">
                <a:moveTo>
                  <a:pt x="0" y="0"/>
                </a:moveTo>
                <a:lnTo>
                  <a:pt x="13958155" y="0"/>
                </a:lnTo>
                <a:lnTo>
                  <a:pt x="13958155" y="13434725"/>
                </a:lnTo>
                <a:lnTo>
                  <a:pt x="0" y="13434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70179" y="904875"/>
            <a:ext cx="3747641" cy="1005205"/>
          </a:xfrm>
          <a:prstGeom prst="rect">
            <a:avLst/>
          </a:prstGeom>
        </p:spPr>
        <p:txBody>
          <a:bodyPr anchor="t" rtlCol="false" tIns="0" lIns="0" bIns="0" rIns="0">
            <a:spAutoFit/>
          </a:bodyPr>
          <a:lstStyle/>
          <a:p>
            <a:pPr algn="ctr">
              <a:lnSpc>
                <a:spcPts val="8119"/>
              </a:lnSpc>
            </a:pPr>
            <a:r>
              <a:rPr lang="en-US" sz="5799">
                <a:solidFill>
                  <a:srgbClr val="000000"/>
                </a:solidFill>
                <a:latin typeface="Open Sans 1 Bold"/>
              </a:rPr>
              <a:t>Sommaire</a:t>
            </a:r>
          </a:p>
        </p:txBody>
      </p:sp>
      <p:sp>
        <p:nvSpPr>
          <p:cNvPr name="TextBox 5" id="5"/>
          <p:cNvSpPr txBox="true"/>
          <p:nvPr/>
        </p:nvSpPr>
        <p:spPr>
          <a:xfrm rot="0">
            <a:off x="5306020" y="3138322"/>
            <a:ext cx="7675959" cy="3924631"/>
          </a:xfrm>
          <a:prstGeom prst="rect">
            <a:avLst/>
          </a:prstGeom>
        </p:spPr>
        <p:txBody>
          <a:bodyPr anchor="t" rtlCol="false" tIns="0" lIns="0" bIns="0" rIns="0">
            <a:spAutoFit/>
          </a:bodyPr>
          <a:lstStyle/>
          <a:p>
            <a:pPr algn="l" marL="968733" indent="-484366" lvl="1">
              <a:lnSpc>
                <a:spcPts val="6281"/>
              </a:lnSpc>
              <a:buFont typeface="Arial"/>
              <a:buChar char="•"/>
            </a:pPr>
            <a:r>
              <a:rPr lang="en-US" sz="4486">
                <a:solidFill>
                  <a:srgbClr val="000000"/>
                </a:solidFill>
                <a:latin typeface="Open Sans 1"/>
              </a:rPr>
              <a:t>Spécifications techniques</a:t>
            </a:r>
          </a:p>
          <a:p>
            <a:pPr algn="l" marL="968733" indent="-484366" lvl="1">
              <a:lnSpc>
                <a:spcPts val="6281"/>
              </a:lnSpc>
              <a:buFont typeface="Arial"/>
              <a:buChar char="•"/>
            </a:pPr>
            <a:r>
              <a:rPr lang="en-US" sz="4486">
                <a:solidFill>
                  <a:srgbClr val="000000"/>
                </a:solidFill>
                <a:latin typeface="Open Sans 1"/>
              </a:rPr>
              <a:t>Système veille</a:t>
            </a:r>
          </a:p>
          <a:p>
            <a:pPr algn="l" marL="968733" indent="-484366" lvl="1">
              <a:lnSpc>
                <a:spcPts val="6281"/>
              </a:lnSpc>
              <a:buFont typeface="Arial"/>
              <a:buChar char="•"/>
            </a:pPr>
            <a:r>
              <a:rPr lang="en-US" sz="4486">
                <a:solidFill>
                  <a:srgbClr val="000000"/>
                </a:solidFill>
                <a:latin typeface="Open Sans 1"/>
              </a:rPr>
              <a:t>Planning Gantt</a:t>
            </a:r>
          </a:p>
          <a:p>
            <a:pPr algn="l" marL="968733" indent="-484366" lvl="1">
              <a:lnSpc>
                <a:spcPts val="6281"/>
              </a:lnSpc>
              <a:buFont typeface="Arial"/>
              <a:buChar char="•"/>
            </a:pPr>
            <a:r>
              <a:rPr lang="en-US" sz="4486">
                <a:solidFill>
                  <a:srgbClr val="000000"/>
                </a:solidFill>
                <a:latin typeface="Open Sans 1"/>
              </a:rPr>
              <a:t>Tableau Kanban</a:t>
            </a:r>
          </a:p>
          <a:p>
            <a:pPr algn="ctr">
              <a:lnSpc>
                <a:spcPts val="6281"/>
              </a:lnSpc>
            </a:pP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835735" y="2418625"/>
            <a:ext cx="10616531" cy="6839675"/>
            <a:chOff x="0" y="0"/>
            <a:chExt cx="1831033" cy="1179639"/>
          </a:xfrm>
        </p:grpSpPr>
        <p:sp>
          <p:nvSpPr>
            <p:cNvPr name="Freeform 3" id="3"/>
            <p:cNvSpPr/>
            <p:nvPr/>
          </p:nvSpPr>
          <p:spPr>
            <a:xfrm flipH="false" flipV="false" rot="0">
              <a:off x="0" y="0"/>
              <a:ext cx="1831033" cy="1179639"/>
            </a:xfrm>
            <a:custGeom>
              <a:avLst/>
              <a:gdLst/>
              <a:ahLst/>
              <a:cxnLst/>
              <a:rect r="r" b="b" t="t" l="l"/>
              <a:pathLst>
                <a:path h="1179639" w="1831033">
                  <a:moveTo>
                    <a:pt x="16772" y="0"/>
                  </a:moveTo>
                  <a:lnTo>
                    <a:pt x="1814260" y="0"/>
                  </a:lnTo>
                  <a:cubicBezTo>
                    <a:pt x="1823524" y="0"/>
                    <a:pt x="1831033" y="7509"/>
                    <a:pt x="1831033" y="16772"/>
                  </a:cubicBezTo>
                  <a:lnTo>
                    <a:pt x="1831033" y="1162866"/>
                  </a:lnTo>
                  <a:cubicBezTo>
                    <a:pt x="1831033" y="1172129"/>
                    <a:pt x="1823524" y="1179639"/>
                    <a:pt x="1814260" y="1179639"/>
                  </a:cubicBezTo>
                  <a:lnTo>
                    <a:pt x="16772" y="1179639"/>
                  </a:lnTo>
                  <a:cubicBezTo>
                    <a:pt x="7509" y="1179639"/>
                    <a:pt x="0" y="1172129"/>
                    <a:pt x="0" y="1162866"/>
                  </a:cubicBezTo>
                  <a:lnTo>
                    <a:pt x="0" y="16772"/>
                  </a:lnTo>
                  <a:cubicBezTo>
                    <a:pt x="0" y="7509"/>
                    <a:pt x="7509" y="0"/>
                    <a:pt x="16772" y="0"/>
                  </a:cubicBezTo>
                  <a:close/>
                </a:path>
              </a:pathLst>
            </a:custGeom>
            <a:blipFill>
              <a:blip r:embed="rId2"/>
              <a:stretch>
                <a:fillRect l="-32225" t="0" r="0" b="0"/>
              </a:stretch>
            </a:blipFill>
          </p:spPr>
        </p:sp>
      </p:grpSp>
      <p:sp>
        <p:nvSpPr>
          <p:cNvPr name="TextBox 4" id="4"/>
          <p:cNvSpPr txBox="true"/>
          <p:nvPr/>
        </p:nvSpPr>
        <p:spPr>
          <a:xfrm rot="0">
            <a:off x="6121822" y="933450"/>
            <a:ext cx="6044357"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1 Bold"/>
              </a:rPr>
              <a:t>Détail tâche Gantt</a:t>
            </a:r>
          </a:p>
        </p:txBody>
      </p:sp>
      <p:sp>
        <p:nvSpPr>
          <p:cNvPr name="Freeform 5" id="5"/>
          <p:cNvSpPr/>
          <p:nvPr/>
        </p:nvSpPr>
        <p:spPr>
          <a:xfrm flipH="false" flipV="false" rot="0">
            <a:off x="-2440708" y="2938462"/>
            <a:ext cx="5440240" cy="4114800"/>
          </a:xfrm>
          <a:custGeom>
            <a:avLst/>
            <a:gdLst/>
            <a:ahLst/>
            <a:cxnLst/>
            <a:rect r="r" b="b" t="t" l="l"/>
            <a:pathLst>
              <a:path h="4114800" w="5440240">
                <a:moveTo>
                  <a:pt x="0" y="0"/>
                </a:moveTo>
                <a:lnTo>
                  <a:pt x="5440240" y="0"/>
                </a:lnTo>
                <a:lnTo>
                  <a:pt x="544024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4818276" y="2119562"/>
            <a:ext cx="5633317" cy="6617699"/>
          </a:xfrm>
          <a:custGeom>
            <a:avLst/>
            <a:gdLst/>
            <a:ahLst/>
            <a:cxnLst/>
            <a:rect r="r" b="b" t="t" l="l"/>
            <a:pathLst>
              <a:path h="6617699" w="5633317">
                <a:moveTo>
                  <a:pt x="0" y="0"/>
                </a:moveTo>
                <a:lnTo>
                  <a:pt x="5633317" y="0"/>
                </a:lnTo>
                <a:lnTo>
                  <a:pt x="5633317" y="6617699"/>
                </a:lnTo>
                <a:lnTo>
                  <a:pt x="0" y="66176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7416626" y="933450"/>
            <a:ext cx="3454747"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1 Bold"/>
              </a:rPr>
              <a:t>Calendrier</a:t>
            </a:r>
          </a:p>
        </p:txBody>
      </p:sp>
      <p:sp>
        <p:nvSpPr>
          <p:cNvPr name="Freeform 3" id="3"/>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8862409">
            <a:off x="11443547" y="-3756415"/>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3614198" y="2133176"/>
            <a:ext cx="11059603" cy="7125124"/>
            <a:chOff x="0" y="0"/>
            <a:chExt cx="1831033" cy="1179639"/>
          </a:xfrm>
        </p:grpSpPr>
        <p:sp>
          <p:nvSpPr>
            <p:cNvPr name="Freeform 6" id="6"/>
            <p:cNvSpPr/>
            <p:nvPr/>
          </p:nvSpPr>
          <p:spPr>
            <a:xfrm flipH="false" flipV="false" rot="0">
              <a:off x="0" y="0"/>
              <a:ext cx="1831033" cy="1179639"/>
            </a:xfrm>
            <a:custGeom>
              <a:avLst/>
              <a:gdLst/>
              <a:ahLst/>
              <a:cxnLst/>
              <a:rect r="r" b="b" t="t" l="l"/>
              <a:pathLst>
                <a:path h="1179639" w="1831033">
                  <a:moveTo>
                    <a:pt x="16100" y="0"/>
                  </a:moveTo>
                  <a:lnTo>
                    <a:pt x="1814932" y="0"/>
                  </a:lnTo>
                  <a:cubicBezTo>
                    <a:pt x="1819203" y="0"/>
                    <a:pt x="1823298" y="1696"/>
                    <a:pt x="1826317" y="4716"/>
                  </a:cubicBezTo>
                  <a:cubicBezTo>
                    <a:pt x="1829337" y="7735"/>
                    <a:pt x="1831033" y="11830"/>
                    <a:pt x="1831033" y="16100"/>
                  </a:cubicBezTo>
                  <a:lnTo>
                    <a:pt x="1831033" y="1163538"/>
                  </a:lnTo>
                  <a:cubicBezTo>
                    <a:pt x="1831033" y="1167808"/>
                    <a:pt x="1829337" y="1171903"/>
                    <a:pt x="1826317" y="1174923"/>
                  </a:cubicBezTo>
                  <a:cubicBezTo>
                    <a:pt x="1823298" y="1177942"/>
                    <a:pt x="1819203" y="1179639"/>
                    <a:pt x="1814932" y="1179639"/>
                  </a:cubicBezTo>
                  <a:lnTo>
                    <a:pt x="16100" y="1179639"/>
                  </a:lnTo>
                  <a:cubicBezTo>
                    <a:pt x="11830" y="1179639"/>
                    <a:pt x="7735" y="1177942"/>
                    <a:pt x="4716" y="1174923"/>
                  </a:cubicBezTo>
                  <a:cubicBezTo>
                    <a:pt x="1696" y="1171903"/>
                    <a:pt x="0" y="1167808"/>
                    <a:pt x="0" y="1163538"/>
                  </a:cubicBezTo>
                  <a:lnTo>
                    <a:pt x="0" y="16100"/>
                  </a:lnTo>
                  <a:cubicBezTo>
                    <a:pt x="0" y="11830"/>
                    <a:pt x="1696" y="7735"/>
                    <a:pt x="4716" y="4716"/>
                  </a:cubicBezTo>
                  <a:cubicBezTo>
                    <a:pt x="7735" y="1696"/>
                    <a:pt x="11830" y="0"/>
                    <a:pt x="16100" y="0"/>
                  </a:cubicBezTo>
                  <a:close/>
                </a:path>
              </a:pathLst>
            </a:custGeom>
            <a:blipFill>
              <a:blip r:embed="rId4"/>
              <a:stretch>
                <a:fillRect l="-22480" t="0" r="-10460" b="0"/>
              </a:stretch>
            </a:blipFill>
          </p:spPr>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142669" y="3078790"/>
            <a:ext cx="12002662" cy="4825776"/>
            <a:chOff x="0" y="0"/>
            <a:chExt cx="16003549" cy="6434368"/>
          </a:xfrm>
        </p:grpSpPr>
        <p:sp>
          <p:nvSpPr>
            <p:cNvPr name="TextBox 4" id="4"/>
            <p:cNvSpPr txBox="true"/>
            <p:nvPr/>
          </p:nvSpPr>
          <p:spPr>
            <a:xfrm rot="0">
              <a:off x="0" y="123825"/>
              <a:ext cx="16003549" cy="4922308"/>
            </a:xfrm>
            <a:prstGeom prst="rect">
              <a:avLst/>
            </a:prstGeom>
          </p:spPr>
          <p:txBody>
            <a:bodyPr anchor="t" rtlCol="false" tIns="0" lIns="0" bIns="0" rIns="0">
              <a:spAutoFit/>
            </a:bodyPr>
            <a:lstStyle/>
            <a:p>
              <a:pPr algn="ctr">
                <a:lnSpc>
                  <a:spcPts val="14299"/>
                </a:lnSpc>
              </a:pPr>
              <a:r>
                <a:rPr lang="en-US" sz="12999">
                  <a:solidFill>
                    <a:srgbClr val="FFFFFF"/>
                  </a:solidFill>
                  <a:latin typeface="TT Interphases Mono"/>
                </a:rPr>
                <a:t>Tableau de Kanban</a:t>
              </a:r>
            </a:p>
          </p:txBody>
        </p:sp>
        <p:sp>
          <p:nvSpPr>
            <p:cNvPr name="TextBox 5" id="5"/>
            <p:cNvSpPr txBox="true"/>
            <p:nvPr/>
          </p:nvSpPr>
          <p:spPr>
            <a:xfrm rot="0">
              <a:off x="0" y="5553933"/>
              <a:ext cx="16003549" cy="880534"/>
            </a:xfrm>
            <a:prstGeom prst="rect">
              <a:avLst/>
            </a:prstGeom>
          </p:spPr>
          <p:txBody>
            <a:bodyPr anchor="t" rtlCol="false" tIns="0" lIns="0" bIns="0" rIns="0">
              <a:spAutoFit/>
            </a:bodyPr>
            <a:lstStyle/>
            <a:p>
              <a:pPr algn="ctr">
                <a:lnSpc>
                  <a:spcPts val="5599"/>
                </a:lnSpc>
                <a:spcBef>
                  <a:spcPct val="0"/>
                </a:spcBef>
              </a:pPr>
            </a:p>
          </p:txBody>
        </p:sp>
      </p:grpSp>
      <p:sp>
        <p:nvSpPr>
          <p:cNvPr name="Freeform 6" id="6"/>
          <p:cNvSpPr/>
          <p:nvPr/>
        </p:nvSpPr>
        <p:spPr>
          <a:xfrm flipH="false" flipV="false" rot="4726396">
            <a:off x="-2659134" y="-90002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6">
              <a:alphaModFix amt="21999"/>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TextBox 2" id="2"/>
          <p:cNvSpPr txBox="true"/>
          <p:nvPr/>
        </p:nvSpPr>
        <p:spPr>
          <a:xfrm rot="0">
            <a:off x="7882905" y="933450"/>
            <a:ext cx="2522190"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1 Bold"/>
              </a:rPr>
              <a:t>Kanban</a:t>
            </a:r>
          </a:p>
        </p:txBody>
      </p:sp>
      <p:grpSp>
        <p:nvGrpSpPr>
          <p:cNvPr name="Group 3" id="3"/>
          <p:cNvGrpSpPr/>
          <p:nvPr/>
        </p:nvGrpSpPr>
        <p:grpSpPr>
          <a:xfrm rot="0">
            <a:off x="3614198" y="2133176"/>
            <a:ext cx="11059603" cy="7125124"/>
            <a:chOff x="0" y="0"/>
            <a:chExt cx="1831033" cy="1179639"/>
          </a:xfrm>
        </p:grpSpPr>
        <p:sp>
          <p:nvSpPr>
            <p:cNvPr name="Freeform 4" id="4"/>
            <p:cNvSpPr/>
            <p:nvPr/>
          </p:nvSpPr>
          <p:spPr>
            <a:xfrm flipH="false" flipV="false" rot="0">
              <a:off x="0" y="0"/>
              <a:ext cx="1831033" cy="1179639"/>
            </a:xfrm>
            <a:custGeom>
              <a:avLst/>
              <a:gdLst/>
              <a:ahLst/>
              <a:cxnLst/>
              <a:rect r="r" b="b" t="t" l="l"/>
              <a:pathLst>
                <a:path h="1179639" w="1831033">
                  <a:moveTo>
                    <a:pt x="16100" y="0"/>
                  </a:moveTo>
                  <a:lnTo>
                    <a:pt x="1814932" y="0"/>
                  </a:lnTo>
                  <a:cubicBezTo>
                    <a:pt x="1819203" y="0"/>
                    <a:pt x="1823298" y="1696"/>
                    <a:pt x="1826317" y="4716"/>
                  </a:cubicBezTo>
                  <a:cubicBezTo>
                    <a:pt x="1829337" y="7735"/>
                    <a:pt x="1831033" y="11830"/>
                    <a:pt x="1831033" y="16100"/>
                  </a:cubicBezTo>
                  <a:lnTo>
                    <a:pt x="1831033" y="1163538"/>
                  </a:lnTo>
                  <a:cubicBezTo>
                    <a:pt x="1831033" y="1167808"/>
                    <a:pt x="1829337" y="1171903"/>
                    <a:pt x="1826317" y="1174923"/>
                  </a:cubicBezTo>
                  <a:cubicBezTo>
                    <a:pt x="1823298" y="1177942"/>
                    <a:pt x="1819203" y="1179639"/>
                    <a:pt x="1814932" y="1179639"/>
                  </a:cubicBezTo>
                  <a:lnTo>
                    <a:pt x="16100" y="1179639"/>
                  </a:lnTo>
                  <a:cubicBezTo>
                    <a:pt x="11830" y="1179639"/>
                    <a:pt x="7735" y="1177942"/>
                    <a:pt x="4716" y="1174923"/>
                  </a:cubicBezTo>
                  <a:cubicBezTo>
                    <a:pt x="1696" y="1171903"/>
                    <a:pt x="0" y="1167808"/>
                    <a:pt x="0" y="1163538"/>
                  </a:cubicBezTo>
                  <a:lnTo>
                    <a:pt x="0" y="16100"/>
                  </a:lnTo>
                  <a:cubicBezTo>
                    <a:pt x="0" y="11830"/>
                    <a:pt x="1696" y="7735"/>
                    <a:pt x="4716" y="4716"/>
                  </a:cubicBezTo>
                  <a:cubicBezTo>
                    <a:pt x="7735" y="1696"/>
                    <a:pt x="11830" y="0"/>
                    <a:pt x="16100" y="0"/>
                  </a:cubicBezTo>
                  <a:close/>
                </a:path>
              </a:pathLst>
            </a:custGeom>
            <a:blipFill>
              <a:blip r:embed="rId2"/>
              <a:stretch>
                <a:fillRect l="-18758" t="0" r="-13893" b="0"/>
              </a:stretch>
            </a:blipFill>
          </p:spPr>
        </p:sp>
      </p:grpSp>
      <p:sp>
        <p:nvSpPr>
          <p:cNvPr name="Freeform 5" id="5"/>
          <p:cNvSpPr/>
          <p:nvPr/>
        </p:nvSpPr>
        <p:spPr>
          <a:xfrm flipH="false" flipV="false" rot="2068842">
            <a:off x="-4706269" y="-2644197"/>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3">
              <a:alphaModFix amt="21999"/>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6787978">
            <a:off x="13869745" y="-4721595"/>
            <a:ext cx="7755409" cy="12292435"/>
          </a:xfrm>
          <a:custGeom>
            <a:avLst/>
            <a:gdLst/>
            <a:ahLst/>
            <a:cxnLst/>
            <a:rect r="r" b="b" t="t" l="l"/>
            <a:pathLst>
              <a:path h="12292435" w="7755409">
                <a:moveTo>
                  <a:pt x="0" y="0"/>
                </a:moveTo>
                <a:lnTo>
                  <a:pt x="7755410" y="0"/>
                </a:lnTo>
                <a:lnTo>
                  <a:pt x="7755410" y="12292435"/>
                </a:lnTo>
                <a:lnTo>
                  <a:pt x="0" y="122924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0">
            <a:off x="-2440708" y="2938462"/>
            <a:ext cx="5440240" cy="4114800"/>
          </a:xfrm>
          <a:custGeom>
            <a:avLst/>
            <a:gdLst/>
            <a:ahLst/>
            <a:cxnLst/>
            <a:rect r="r" b="b" t="t" l="l"/>
            <a:pathLst>
              <a:path h="4114800" w="5440240">
                <a:moveTo>
                  <a:pt x="0" y="0"/>
                </a:moveTo>
                <a:lnTo>
                  <a:pt x="5440240" y="0"/>
                </a:lnTo>
                <a:lnTo>
                  <a:pt x="544024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818276" y="2119562"/>
            <a:ext cx="5633317" cy="6617699"/>
          </a:xfrm>
          <a:custGeom>
            <a:avLst/>
            <a:gdLst/>
            <a:ahLst/>
            <a:cxnLst/>
            <a:rect r="r" b="b" t="t" l="l"/>
            <a:pathLst>
              <a:path h="6617699" w="5633317">
                <a:moveTo>
                  <a:pt x="0" y="0"/>
                </a:moveTo>
                <a:lnTo>
                  <a:pt x="5633317" y="0"/>
                </a:lnTo>
                <a:lnTo>
                  <a:pt x="5633317" y="6617699"/>
                </a:lnTo>
                <a:lnTo>
                  <a:pt x="0" y="66176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3234628" y="2763145"/>
            <a:ext cx="11818744" cy="6495155"/>
            <a:chOff x="0" y="0"/>
            <a:chExt cx="1831033" cy="1006269"/>
          </a:xfrm>
        </p:grpSpPr>
        <p:sp>
          <p:nvSpPr>
            <p:cNvPr name="Freeform 5" id="5"/>
            <p:cNvSpPr/>
            <p:nvPr/>
          </p:nvSpPr>
          <p:spPr>
            <a:xfrm flipH="false" flipV="false" rot="0">
              <a:off x="0" y="0"/>
              <a:ext cx="1831033" cy="1006269"/>
            </a:xfrm>
            <a:custGeom>
              <a:avLst/>
              <a:gdLst/>
              <a:ahLst/>
              <a:cxnLst/>
              <a:rect r="r" b="b" t="t" l="l"/>
              <a:pathLst>
                <a:path h="1006269" w="1831033">
                  <a:moveTo>
                    <a:pt x="15066" y="0"/>
                  </a:moveTo>
                  <a:lnTo>
                    <a:pt x="1815966" y="0"/>
                  </a:lnTo>
                  <a:cubicBezTo>
                    <a:pt x="1824287" y="0"/>
                    <a:pt x="1831033" y="6745"/>
                    <a:pt x="1831033" y="15066"/>
                  </a:cubicBezTo>
                  <a:lnTo>
                    <a:pt x="1831033" y="991203"/>
                  </a:lnTo>
                  <a:cubicBezTo>
                    <a:pt x="1831033" y="999524"/>
                    <a:pt x="1824287" y="1006269"/>
                    <a:pt x="1815966" y="1006269"/>
                  </a:cubicBezTo>
                  <a:lnTo>
                    <a:pt x="15066" y="1006269"/>
                  </a:lnTo>
                  <a:cubicBezTo>
                    <a:pt x="6745" y="1006269"/>
                    <a:pt x="0" y="999524"/>
                    <a:pt x="0" y="991203"/>
                  </a:cubicBezTo>
                  <a:lnTo>
                    <a:pt x="0" y="15066"/>
                  </a:lnTo>
                  <a:cubicBezTo>
                    <a:pt x="0" y="6745"/>
                    <a:pt x="6745" y="0"/>
                    <a:pt x="15066" y="0"/>
                  </a:cubicBezTo>
                  <a:close/>
                </a:path>
              </a:pathLst>
            </a:custGeom>
            <a:blipFill>
              <a:blip r:embed="rId6"/>
              <a:stretch>
                <a:fillRect l="0" t="-1446" r="0" b="-1446"/>
              </a:stretch>
            </a:blipFill>
          </p:spPr>
        </p:sp>
      </p:grpSp>
      <p:sp>
        <p:nvSpPr>
          <p:cNvPr name="TextBox 6" id="6"/>
          <p:cNvSpPr txBox="true"/>
          <p:nvPr/>
        </p:nvSpPr>
        <p:spPr>
          <a:xfrm rot="0">
            <a:off x="4898306" y="933450"/>
            <a:ext cx="8491389"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1 Bold"/>
              </a:rPr>
              <a:t>Spécifications Techniques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4726396">
            <a:off x="-2659134" y="-90002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3234628" y="2265176"/>
            <a:ext cx="11818744" cy="6993124"/>
            <a:chOff x="0" y="0"/>
            <a:chExt cx="1831033" cy="1083418"/>
          </a:xfrm>
        </p:grpSpPr>
        <p:sp>
          <p:nvSpPr>
            <p:cNvPr name="Freeform 7" id="7"/>
            <p:cNvSpPr/>
            <p:nvPr/>
          </p:nvSpPr>
          <p:spPr>
            <a:xfrm flipH="false" flipV="false" rot="0">
              <a:off x="0" y="0"/>
              <a:ext cx="1831033" cy="1083418"/>
            </a:xfrm>
            <a:custGeom>
              <a:avLst/>
              <a:gdLst/>
              <a:ahLst/>
              <a:cxnLst/>
              <a:rect r="r" b="b" t="t" l="l"/>
              <a:pathLst>
                <a:path h="1083418" w="1831033">
                  <a:moveTo>
                    <a:pt x="15066" y="0"/>
                  </a:moveTo>
                  <a:lnTo>
                    <a:pt x="1815966" y="0"/>
                  </a:lnTo>
                  <a:cubicBezTo>
                    <a:pt x="1824287" y="0"/>
                    <a:pt x="1831033" y="6745"/>
                    <a:pt x="1831033" y="15066"/>
                  </a:cubicBezTo>
                  <a:lnTo>
                    <a:pt x="1831033" y="1068352"/>
                  </a:lnTo>
                  <a:cubicBezTo>
                    <a:pt x="1831033" y="1076672"/>
                    <a:pt x="1824287" y="1083418"/>
                    <a:pt x="1815966" y="1083418"/>
                  </a:cubicBezTo>
                  <a:lnTo>
                    <a:pt x="15066" y="1083418"/>
                  </a:lnTo>
                  <a:cubicBezTo>
                    <a:pt x="6745" y="1083418"/>
                    <a:pt x="0" y="1076672"/>
                    <a:pt x="0" y="1068352"/>
                  </a:cubicBezTo>
                  <a:lnTo>
                    <a:pt x="0" y="15066"/>
                  </a:lnTo>
                  <a:cubicBezTo>
                    <a:pt x="0" y="6745"/>
                    <a:pt x="6745" y="0"/>
                    <a:pt x="15066" y="0"/>
                  </a:cubicBezTo>
                  <a:close/>
                </a:path>
              </a:pathLst>
            </a:custGeom>
            <a:blipFill>
              <a:blip r:embed="rId8"/>
              <a:stretch>
                <a:fillRect l="0" t="-1157" r="0" b="-1157"/>
              </a:stretch>
            </a:blipFill>
          </p:spPr>
        </p:sp>
      </p:grpSp>
      <p:sp>
        <p:nvSpPr>
          <p:cNvPr name="TextBox 8" id="8"/>
          <p:cNvSpPr txBox="true"/>
          <p:nvPr/>
        </p:nvSpPr>
        <p:spPr>
          <a:xfrm rot="0">
            <a:off x="4898306" y="933450"/>
            <a:ext cx="8491389"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1 Bold"/>
              </a:rPr>
              <a:t>Spécifications Techniques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8288000" cy="10287000"/>
          </a:xfrm>
          <a:prstGeom prst="rect">
            <a:avLst/>
          </a:prstGeom>
          <a:solidFill>
            <a:srgbClr val="4F674F"/>
          </a:solidFill>
        </p:spPr>
      </p:sp>
      <p:sp>
        <p:nvSpPr>
          <p:cNvPr name="Freeform 3" id="3"/>
          <p:cNvSpPr/>
          <p:nvPr/>
        </p:nvSpPr>
        <p:spPr>
          <a:xfrm flipH="false" flipV="false" rot="8743839">
            <a:off x="-2957635" y="4919728"/>
            <a:ext cx="5915271" cy="9375789"/>
          </a:xfrm>
          <a:custGeom>
            <a:avLst/>
            <a:gdLst/>
            <a:ahLst/>
            <a:cxnLst/>
            <a:rect r="r" b="b" t="t" l="l"/>
            <a:pathLst>
              <a:path h="9375789" w="5915271">
                <a:moveTo>
                  <a:pt x="0" y="0"/>
                </a:moveTo>
                <a:lnTo>
                  <a:pt x="5915270" y="0"/>
                </a:lnTo>
                <a:lnTo>
                  <a:pt x="5915270" y="9375789"/>
                </a:lnTo>
                <a:lnTo>
                  <a:pt x="0" y="93757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083867" y="5848122"/>
            <a:ext cx="8857785" cy="8525618"/>
          </a:xfrm>
          <a:custGeom>
            <a:avLst/>
            <a:gdLst/>
            <a:ahLst/>
            <a:cxnLst/>
            <a:rect r="r" b="b" t="t" l="l"/>
            <a:pathLst>
              <a:path h="8525618" w="8857785">
                <a:moveTo>
                  <a:pt x="0" y="0"/>
                </a:moveTo>
                <a:lnTo>
                  <a:pt x="8857785" y="0"/>
                </a:lnTo>
                <a:lnTo>
                  <a:pt x="8857785" y="8525619"/>
                </a:lnTo>
                <a:lnTo>
                  <a:pt x="0" y="8525619"/>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898306" y="933450"/>
            <a:ext cx="8491389"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1 Bold"/>
              </a:rPr>
              <a:t>Spécifications Techniques</a:t>
            </a:r>
          </a:p>
        </p:txBody>
      </p:sp>
      <p:grpSp>
        <p:nvGrpSpPr>
          <p:cNvPr name="Group 6" id="6"/>
          <p:cNvGrpSpPr/>
          <p:nvPr/>
        </p:nvGrpSpPr>
        <p:grpSpPr>
          <a:xfrm rot="0">
            <a:off x="3234628" y="2763145"/>
            <a:ext cx="11818744" cy="6495155"/>
            <a:chOff x="0" y="0"/>
            <a:chExt cx="1831033" cy="1006269"/>
          </a:xfrm>
        </p:grpSpPr>
        <p:sp>
          <p:nvSpPr>
            <p:cNvPr name="Freeform 7" id="7"/>
            <p:cNvSpPr/>
            <p:nvPr/>
          </p:nvSpPr>
          <p:spPr>
            <a:xfrm flipH="false" flipV="false" rot="0">
              <a:off x="0" y="0"/>
              <a:ext cx="1831033" cy="1006269"/>
            </a:xfrm>
            <a:custGeom>
              <a:avLst/>
              <a:gdLst/>
              <a:ahLst/>
              <a:cxnLst/>
              <a:rect r="r" b="b" t="t" l="l"/>
              <a:pathLst>
                <a:path h="1006269" w="1831033">
                  <a:moveTo>
                    <a:pt x="15066" y="0"/>
                  </a:moveTo>
                  <a:lnTo>
                    <a:pt x="1815966" y="0"/>
                  </a:lnTo>
                  <a:cubicBezTo>
                    <a:pt x="1824287" y="0"/>
                    <a:pt x="1831033" y="6745"/>
                    <a:pt x="1831033" y="15066"/>
                  </a:cubicBezTo>
                  <a:lnTo>
                    <a:pt x="1831033" y="991203"/>
                  </a:lnTo>
                  <a:cubicBezTo>
                    <a:pt x="1831033" y="999524"/>
                    <a:pt x="1824287" y="1006269"/>
                    <a:pt x="1815966" y="1006269"/>
                  </a:cubicBezTo>
                  <a:lnTo>
                    <a:pt x="15066" y="1006269"/>
                  </a:lnTo>
                  <a:cubicBezTo>
                    <a:pt x="6745" y="1006269"/>
                    <a:pt x="0" y="999524"/>
                    <a:pt x="0" y="991203"/>
                  </a:cubicBezTo>
                  <a:lnTo>
                    <a:pt x="0" y="15066"/>
                  </a:lnTo>
                  <a:cubicBezTo>
                    <a:pt x="0" y="6745"/>
                    <a:pt x="6745" y="0"/>
                    <a:pt x="15066" y="0"/>
                  </a:cubicBezTo>
                  <a:close/>
                </a:path>
              </a:pathLst>
            </a:custGeom>
            <a:blipFill>
              <a:blip r:embed="rId6"/>
              <a:stretch>
                <a:fillRect l="0" t="-623" r="0" b="-623"/>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8862409">
            <a:off x="12992700" y="-3537343"/>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898306" y="933450"/>
            <a:ext cx="8491389"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1 Bold"/>
              </a:rPr>
              <a:t>Spécifications Techniques</a:t>
            </a:r>
          </a:p>
        </p:txBody>
      </p:sp>
      <p:sp>
        <p:nvSpPr>
          <p:cNvPr name="Freeform 4" id="4"/>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3234628" y="2082615"/>
            <a:ext cx="11818744" cy="7175685"/>
            <a:chOff x="0" y="0"/>
            <a:chExt cx="1831033" cy="1111701"/>
          </a:xfrm>
        </p:grpSpPr>
        <p:sp>
          <p:nvSpPr>
            <p:cNvPr name="Freeform 6" id="6"/>
            <p:cNvSpPr/>
            <p:nvPr/>
          </p:nvSpPr>
          <p:spPr>
            <a:xfrm flipH="false" flipV="false" rot="0">
              <a:off x="0" y="0"/>
              <a:ext cx="1831033" cy="1111701"/>
            </a:xfrm>
            <a:custGeom>
              <a:avLst/>
              <a:gdLst/>
              <a:ahLst/>
              <a:cxnLst/>
              <a:rect r="r" b="b" t="t" l="l"/>
              <a:pathLst>
                <a:path h="1111701" w="1831033">
                  <a:moveTo>
                    <a:pt x="15066" y="0"/>
                  </a:moveTo>
                  <a:lnTo>
                    <a:pt x="1815966" y="0"/>
                  </a:lnTo>
                  <a:cubicBezTo>
                    <a:pt x="1824287" y="0"/>
                    <a:pt x="1831033" y="6745"/>
                    <a:pt x="1831033" y="15066"/>
                  </a:cubicBezTo>
                  <a:lnTo>
                    <a:pt x="1831033" y="1096635"/>
                  </a:lnTo>
                  <a:cubicBezTo>
                    <a:pt x="1831033" y="1104956"/>
                    <a:pt x="1824287" y="1111701"/>
                    <a:pt x="1815966" y="1111701"/>
                  </a:cubicBezTo>
                  <a:lnTo>
                    <a:pt x="15066" y="1111701"/>
                  </a:lnTo>
                  <a:cubicBezTo>
                    <a:pt x="6745" y="1111701"/>
                    <a:pt x="0" y="1104956"/>
                    <a:pt x="0" y="1096635"/>
                  </a:cubicBezTo>
                  <a:lnTo>
                    <a:pt x="0" y="15066"/>
                  </a:lnTo>
                  <a:cubicBezTo>
                    <a:pt x="0" y="6745"/>
                    <a:pt x="6745" y="0"/>
                    <a:pt x="15066" y="0"/>
                  </a:cubicBezTo>
                  <a:close/>
                </a:path>
              </a:pathLst>
            </a:custGeom>
            <a:blipFill>
              <a:blip r:embed="rId4"/>
              <a:stretch>
                <a:fillRect l="0" t="-852" r="0" b="-852"/>
              </a:stretch>
            </a:blipFill>
          </p:spPr>
        </p:sp>
      </p:grpSp>
      <p:sp>
        <p:nvSpPr>
          <p:cNvPr name="Freeform 7" id="7"/>
          <p:cNvSpPr/>
          <p:nvPr/>
        </p:nvSpPr>
        <p:spPr>
          <a:xfrm flipH="false" flipV="false" rot="0">
            <a:off x="-5156437" y="5323221"/>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5">
              <a:alphaModFix amt="21999"/>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sp>
        <p:nvSpPr>
          <p:cNvPr name="Freeform 2" id="2"/>
          <p:cNvSpPr/>
          <p:nvPr/>
        </p:nvSpPr>
        <p:spPr>
          <a:xfrm flipH="false" flipV="false" rot="8862409">
            <a:off x="12992700" y="-3537343"/>
            <a:ext cx="8901994" cy="10457555"/>
          </a:xfrm>
          <a:custGeom>
            <a:avLst/>
            <a:gdLst/>
            <a:ahLst/>
            <a:cxnLst/>
            <a:rect r="r" b="b" t="t" l="l"/>
            <a:pathLst>
              <a:path h="10457555" w="8901994">
                <a:moveTo>
                  <a:pt x="0" y="0"/>
                </a:moveTo>
                <a:lnTo>
                  <a:pt x="8901994" y="0"/>
                </a:lnTo>
                <a:lnTo>
                  <a:pt x="8901994"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16209">
            <a:off x="-890667" y="4921459"/>
            <a:ext cx="8901994" cy="10457555"/>
          </a:xfrm>
          <a:custGeom>
            <a:avLst/>
            <a:gdLst/>
            <a:ahLst/>
            <a:cxnLst/>
            <a:rect r="r" b="b" t="t" l="l"/>
            <a:pathLst>
              <a:path h="10457555" w="8901994">
                <a:moveTo>
                  <a:pt x="0" y="0"/>
                </a:moveTo>
                <a:lnTo>
                  <a:pt x="8901993" y="0"/>
                </a:lnTo>
                <a:lnTo>
                  <a:pt x="8901993" y="10457555"/>
                </a:lnTo>
                <a:lnTo>
                  <a:pt x="0" y="10457555"/>
                </a:lnTo>
                <a:lnTo>
                  <a:pt x="0" y="0"/>
                </a:lnTo>
                <a:close/>
              </a:path>
            </a:pathLst>
          </a:custGeom>
          <a:blipFill>
            <a:blip r:embed="rId2">
              <a:alphaModFix amt="21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156437" y="5323221"/>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898306" y="933450"/>
            <a:ext cx="8491389" cy="887095"/>
          </a:xfrm>
          <a:prstGeom prst="rect">
            <a:avLst/>
          </a:prstGeom>
        </p:spPr>
        <p:txBody>
          <a:bodyPr anchor="t" rtlCol="false" tIns="0" lIns="0" bIns="0" rIns="0">
            <a:spAutoFit/>
          </a:bodyPr>
          <a:lstStyle/>
          <a:p>
            <a:pPr algn="ctr">
              <a:lnSpc>
                <a:spcPts val="7279"/>
              </a:lnSpc>
            </a:pPr>
            <a:r>
              <a:rPr lang="en-US" sz="5199">
                <a:solidFill>
                  <a:srgbClr val="FFFFFF"/>
                </a:solidFill>
                <a:latin typeface="Open Sans 1 Bold"/>
              </a:rPr>
              <a:t>Spécifications Techniques</a:t>
            </a:r>
          </a:p>
        </p:txBody>
      </p:sp>
      <p:grpSp>
        <p:nvGrpSpPr>
          <p:cNvPr name="Group 6" id="6"/>
          <p:cNvGrpSpPr/>
          <p:nvPr/>
        </p:nvGrpSpPr>
        <p:grpSpPr>
          <a:xfrm rot="0">
            <a:off x="3234628" y="1971832"/>
            <a:ext cx="11818744" cy="7614198"/>
            <a:chOff x="0" y="0"/>
            <a:chExt cx="1831033" cy="1179639"/>
          </a:xfrm>
        </p:grpSpPr>
        <p:sp>
          <p:nvSpPr>
            <p:cNvPr name="Freeform 7" id="7"/>
            <p:cNvSpPr/>
            <p:nvPr/>
          </p:nvSpPr>
          <p:spPr>
            <a:xfrm flipH="false" flipV="false" rot="0">
              <a:off x="0" y="0"/>
              <a:ext cx="1831033" cy="1179639"/>
            </a:xfrm>
            <a:custGeom>
              <a:avLst/>
              <a:gdLst/>
              <a:ahLst/>
              <a:cxnLst/>
              <a:rect r="r" b="b" t="t" l="l"/>
              <a:pathLst>
                <a:path h="1179639" w="1831033">
                  <a:moveTo>
                    <a:pt x="15066" y="0"/>
                  </a:moveTo>
                  <a:lnTo>
                    <a:pt x="1815966" y="0"/>
                  </a:lnTo>
                  <a:cubicBezTo>
                    <a:pt x="1824287" y="0"/>
                    <a:pt x="1831033" y="6745"/>
                    <a:pt x="1831033" y="15066"/>
                  </a:cubicBezTo>
                  <a:lnTo>
                    <a:pt x="1831033" y="1164572"/>
                  </a:lnTo>
                  <a:cubicBezTo>
                    <a:pt x="1831033" y="1172893"/>
                    <a:pt x="1824287" y="1179639"/>
                    <a:pt x="1815966" y="1179639"/>
                  </a:cubicBezTo>
                  <a:lnTo>
                    <a:pt x="15066" y="1179639"/>
                  </a:lnTo>
                  <a:cubicBezTo>
                    <a:pt x="6745" y="1179639"/>
                    <a:pt x="0" y="1172893"/>
                    <a:pt x="0" y="1164572"/>
                  </a:cubicBezTo>
                  <a:lnTo>
                    <a:pt x="0" y="15066"/>
                  </a:lnTo>
                  <a:cubicBezTo>
                    <a:pt x="0" y="6745"/>
                    <a:pt x="6745" y="0"/>
                    <a:pt x="15066" y="0"/>
                  </a:cubicBezTo>
                  <a:close/>
                </a:path>
              </a:pathLst>
            </a:custGeom>
            <a:blipFill>
              <a:blip r:embed="rId6"/>
              <a:stretch>
                <a:fillRect l="0" t="-1251" r="0" b="-1251"/>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4F674F"/>
        </a:solidFill>
      </p:bgPr>
    </p:bg>
    <p:spTree>
      <p:nvGrpSpPr>
        <p:cNvPr id="1" name=""/>
        <p:cNvGrpSpPr/>
        <p:nvPr/>
      </p:nvGrpSpPr>
      <p:grpSpPr>
        <a:xfrm>
          <a:off x="0" y="0"/>
          <a:ext cx="0" cy="0"/>
          <a:chOff x="0" y="0"/>
          <a:chExt cx="0" cy="0"/>
        </a:xfrm>
      </p:grpSpPr>
      <p:grpSp>
        <p:nvGrpSpPr>
          <p:cNvPr name="Group 2" id="2"/>
          <p:cNvGrpSpPr/>
          <p:nvPr/>
        </p:nvGrpSpPr>
        <p:grpSpPr>
          <a:xfrm rot="0">
            <a:off x="3142669" y="1825737"/>
            <a:ext cx="12002662" cy="6635526"/>
            <a:chOff x="0" y="0"/>
            <a:chExt cx="16003549" cy="8847368"/>
          </a:xfrm>
        </p:grpSpPr>
        <p:sp>
          <p:nvSpPr>
            <p:cNvPr name="TextBox 3" id="3"/>
            <p:cNvSpPr txBox="true"/>
            <p:nvPr/>
          </p:nvSpPr>
          <p:spPr>
            <a:xfrm rot="0">
              <a:off x="0" y="123825"/>
              <a:ext cx="16003549" cy="7335308"/>
            </a:xfrm>
            <a:prstGeom prst="rect">
              <a:avLst/>
            </a:prstGeom>
          </p:spPr>
          <p:txBody>
            <a:bodyPr anchor="t" rtlCol="false" tIns="0" lIns="0" bIns="0" rIns="0">
              <a:spAutoFit/>
            </a:bodyPr>
            <a:lstStyle/>
            <a:p>
              <a:pPr algn="ctr">
                <a:lnSpc>
                  <a:spcPts val="14299"/>
                </a:lnSpc>
              </a:pPr>
            </a:p>
            <a:p>
              <a:pPr algn="ctr">
                <a:lnSpc>
                  <a:spcPts val="14299"/>
                </a:lnSpc>
              </a:pPr>
              <a:r>
                <a:rPr lang="en-US" sz="12999">
                  <a:solidFill>
                    <a:srgbClr val="FFFFFF"/>
                  </a:solidFill>
                  <a:latin typeface="TT Interphases Mono"/>
                </a:rPr>
                <a:t>Système de veille</a:t>
              </a:r>
            </a:p>
          </p:txBody>
        </p:sp>
        <p:sp>
          <p:nvSpPr>
            <p:cNvPr name="TextBox 4" id="4"/>
            <p:cNvSpPr txBox="true"/>
            <p:nvPr/>
          </p:nvSpPr>
          <p:spPr>
            <a:xfrm rot="0">
              <a:off x="0" y="7966933"/>
              <a:ext cx="16003549" cy="880534"/>
            </a:xfrm>
            <a:prstGeom prst="rect">
              <a:avLst/>
            </a:prstGeom>
          </p:spPr>
          <p:txBody>
            <a:bodyPr anchor="t" rtlCol="false" tIns="0" lIns="0" bIns="0" rIns="0">
              <a:spAutoFit/>
            </a:bodyPr>
            <a:lstStyle/>
            <a:p>
              <a:pPr algn="ctr">
                <a:lnSpc>
                  <a:spcPts val="5599"/>
                </a:lnSpc>
                <a:spcBef>
                  <a:spcPct val="0"/>
                </a:spcBef>
              </a:pPr>
            </a:p>
          </p:txBody>
        </p:sp>
      </p:grpSp>
      <p:sp>
        <p:nvSpPr>
          <p:cNvPr name="Freeform 5" id="5"/>
          <p:cNvSpPr/>
          <p:nvPr/>
        </p:nvSpPr>
        <p:spPr>
          <a:xfrm flipH="false" flipV="false" rot="4726396">
            <a:off x="-2659134" y="-900023"/>
            <a:ext cx="5318268" cy="8429531"/>
          </a:xfrm>
          <a:custGeom>
            <a:avLst/>
            <a:gdLst/>
            <a:ahLst/>
            <a:cxnLst/>
            <a:rect r="r" b="b" t="t" l="l"/>
            <a:pathLst>
              <a:path h="8429531" w="5318268">
                <a:moveTo>
                  <a:pt x="0" y="0"/>
                </a:moveTo>
                <a:lnTo>
                  <a:pt x="5318268" y="0"/>
                </a:lnTo>
                <a:lnTo>
                  <a:pt x="5318268" y="8429531"/>
                </a:lnTo>
                <a:lnTo>
                  <a:pt x="0" y="842953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284790" y="-3746425"/>
            <a:ext cx="8857785" cy="8525618"/>
          </a:xfrm>
          <a:custGeom>
            <a:avLst/>
            <a:gdLst/>
            <a:ahLst/>
            <a:cxnLst/>
            <a:rect r="r" b="b" t="t" l="l"/>
            <a:pathLst>
              <a:path h="8525618" w="8857785">
                <a:moveTo>
                  <a:pt x="0" y="0"/>
                </a:moveTo>
                <a:lnTo>
                  <a:pt x="8857785" y="0"/>
                </a:lnTo>
                <a:lnTo>
                  <a:pt x="8857785" y="8525618"/>
                </a:lnTo>
                <a:lnTo>
                  <a:pt x="0" y="8525618"/>
                </a:lnTo>
                <a:lnTo>
                  <a:pt x="0" y="0"/>
                </a:lnTo>
                <a:close/>
              </a:path>
            </a:pathLst>
          </a:custGeom>
          <a:blipFill>
            <a:blip r:embed="rId4">
              <a:alphaModFix amt="21999"/>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2788089">
            <a:off x="16062525" y="2478011"/>
            <a:ext cx="6565563" cy="10406512"/>
          </a:xfrm>
          <a:custGeom>
            <a:avLst/>
            <a:gdLst/>
            <a:ahLst/>
            <a:cxnLst/>
            <a:rect r="r" b="b" t="t" l="l"/>
            <a:pathLst>
              <a:path h="10406512" w="6565563">
                <a:moveTo>
                  <a:pt x="0" y="0"/>
                </a:moveTo>
                <a:lnTo>
                  <a:pt x="6565563" y="0"/>
                </a:lnTo>
                <a:lnTo>
                  <a:pt x="6565563" y="10406512"/>
                </a:lnTo>
                <a:lnTo>
                  <a:pt x="0" y="10406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6653687">
            <a:off x="10166505" y="4129872"/>
            <a:ext cx="9957653" cy="8663158"/>
          </a:xfrm>
          <a:custGeom>
            <a:avLst/>
            <a:gdLst/>
            <a:ahLst/>
            <a:cxnLst/>
            <a:rect r="r" b="b" t="t" l="l"/>
            <a:pathLst>
              <a:path h="8663158" w="9957653">
                <a:moveTo>
                  <a:pt x="0" y="0"/>
                </a:moveTo>
                <a:lnTo>
                  <a:pt x="9957652" y="0"/>
                </a:lnTo>
                <a:lnTo>
                  <a:pt x="9957652" y="8663157"/>
                </a:lnTo>
                <a:lnTo>
                  <a:pt x="0" y="8663157"/>
                </a:lnTo>
                <a:lnTo>
                  <a:pt x="0" y="0"/>
                </a:lnTo>
                <a:close/>
              </a:path>
            </a:pathLst>
          </a:custGeom>
          <a:blipFill>
            <a:blip r:embed="rId6">
              <a:alphaModFix amt="21999"/>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7CDB7"/>
        </a:solidFill>
      </p:bgPr>
    </p:bg>
    <p:spTree>
      <p:nvGrpSpPr>
        <p:cNvPr id="1" name=""/>
        <p:cNvGrpSpPr/>
        <p:nvPr/>
      </p:nvGrpSpPr>
      <p:grpSpPr>
        <a:xfrm>
          <a:off x="0" y="0"/>
          <a:ext cx="0" cy="0"/>
          <a:chOff x="0" y="0"/>
          <a:chExt cx="0" cy="0"/>
        </a:xfrm>
      </p:grpSpPr>
      <p:sp>
        <p:nvSpPr>
          <p:cNvPr name="Freeform 2" id="2"/>
          <p:cNvSpPr/>
          <p:nvPr/>
        </p:nvSpPr>
        <p:spPr>
          <a:xfrm flipH="false" flipV="false" rot="0">
            <a:off x="-11218862" y="-1885581"/>
            <a:ext cx="13958156" cy="13434725"/>
          </a:xfrm>
          <a:custGeom>
            <a:avLst/>
            <a:gdLst/>
            <a:ahLst/>
            <a:cxnLst/>
            <a:rect r="r" b="b" t="t" l="l"/>
            <a:pathLst>
              <a:path h="13434725" w="13958156">
                <a:moveTo>
                  <a:pt x="0" y="0"/>
                </a:moveTo>
                <a:lnTo>
                  <a:pt x="13958155" y="0"/>
                </a:lnTo>
                <a:lnTo>
                  <a:pt x="13958155" y="13434725"/>
                </a:lnTo>
                <a:lnTo>
                  <a:pt x="0" y="134347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7005215">
            <a:off x="7534764" y="4806907"/>
            <a:ext cx="8946815" cy="14180830"/>
          </a:xfrm>
          <a:custGeom>
            <a:avLst/>
            <a:gdLst/>
            <a:ahLst/>
            <a:cxnLst/>
            <a:rect r="r" b="b" t="t" l="l"/>
            <a:pathLst>
              <a:path h="14180830" w="8946815">
                <a:moveTo>
                  <a:pt x="0" y="0"/>
                </a:moveTo>
                <a:lnTo>
                  <a:pt x="8946815" y="0"/>
                </a:lnTo>
                <a:lnTo>
                  <a:pt x="8946815" y="14180830"/>
                </a:lnTo>
                <a:lnTo>
                  <a:pt x="0" y="141808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3398788" y="1034412"/>
            <a:ext cx="11490424" cy="896620"/>
          </a:xfrm>
          <a:prstGeom prst="rect">
            <a:avLst/>
          </a:prstGeom>
        </p:spPr>
        <p:txBody>
          <a:bodyPr anchor="t" rtlCol="false" tIns="0" lIns="0" bIns="0" rIns="0">
            <a:spAutoFit/>
          </a:bodyPr>
          <a:lstStyle/>
          <a:p>
            <a:pPr algn="ctr">
              <a:lnSpc>
                <a:spcPts val="7279"/>
              </a:lnSpc>
            </a:pPr>
            <a:r>
              <a:rPr lang="en-US" sz="5199">
                <a:solidFill>
                  <a:srgbClr val="142414"/>
                </a:solidFill>
                <a:latin typeface="TT Interphases Mono"/>
              </a:rPr>
              <a:t>Objectif du système de veille</a:t>
            </a:r>
          </a:p>
        </p:txBody>
      </p:sp>
      <p:sp>
        <p:nvSpPr>
          <p:cNvPr name="TextBox 5" id="5"/>
          <p:cNvSpPr txBox="true"/>
          <p:nvPr/>
        </p:nvSpPr>
        <p:spPr>
          <a:xfrm rot="0">
            <a:off x="2848729" y="3450590"/>
            <a:ext cx="12590542" cy="3338195"/>
          </a:xfrm>
          <a:prstGeom prst="rect">
            <a:avLst/>
          </a:prstGeom>
        </p:spPr>
        <p:txBody>
          <a:bodyPr anchor="t" rtlCol="false" tIns="0" lIns="0" bIns="0" rIns="0">
            <a:spAutoFit/>
          </a:bodyPr>
          <a:lstStyle/>
          <a:p>
            <a:pPr algn="ctr">
              <a:lnSpc>
                <a:spcPts val="4480"/>
              </a:lnSpc>
            </a:pPr>
            <a:r>
              <a:rPr lang="en-US" sz="3200">
                <a:solidFill>
                  <a:srgbClr val="142414"/>
                </a:solidFill>
                <a:latin typeface="TT Commons Pro"/>
              </a:rPr>
              <a:t>La veille informationnelle est une pratique cruciale pour toute entreprise, surtout pour celle qui évolue dans un secteur dynamique et concurrentiel tel que celui des vélos et trottinettes électriques. Cela permet non seulement de suivre les tendances et la concurrence, mais aussi d'optimiser les stratégies marketing, de gérer les risques, et d’améliorer en continu les produits et services.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DAGHWDzgpZw</dc:identifier>
  <dcterms:modified xsi:type="dcterms:W3CDTF">2011-08-01T06:04:30Z</dcterms:modified>
  <cp:revision>1</cp:revision>
  <dc:title>25 slide</dc:title>
</cp:coreProperties>
</file>