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Interphases Mono" charset="1" panose="02000506030000020004"/>
      <p:regular r:id="rId16"/>
    </p:embeddedFont>
    <p:embeddedFont>
      <p:font typeface="TT Commons Pro" charset="1" panose="020B0103030102020204"/>
      <p:regular r:id="rId17"/>
    </p:embeddedFont>
    <p:embeddedFont>
      <p:font typeface="TT Commons Pro Bold" charset="1" panose="020B0103030102020204"/>
      <p:regular r:id="rId18"/>
    </p:embeddedFont>
    <p:embeddedFont>
      <p:font typeface="Open Sans 1 Bold" charset="1" panose="020B0806030504020204"/>
      <p:regular r:id="rId19"/>
    </p:embeddedFont>
    <p:embeddedFont>
      <p:font typeface="Open Sans 1" charset="1" panose="020B0606030504020204"/>
      <p:regular r:id="rId20"/>
    </p:embeddedFont>
    <p:embeddedFont>
      <p:font typeface="TT Interphases Mono Bold" charset="1" panose="02000806030000020004"/>
      <p:regular r:id="rId21"/>
    </p:embeddedFont>
    <p:embeddedFont>
      <p:font typeface="Open Sans 2 Bold"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1.png" Type="http://schemas.openxmlformats.org/officeDocument/2006/relationships/image"/><Relationship Id="rId5" Target="../media/image3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jpe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png" Type="http://schemas.openxmlformats.org/officeDocument/2006/relationships/image"/><Relationship Id="rId8" Target="../media/image21.png" Type="http://schemas.openxmlformats.org/officeDocument/2006/relationships/image"/><Relationship Id="rId9" Target="../media/image2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1825737"/>
            <a:ext cx="12002662" cy="6635526"/>
            <a:chOff x="0" y="0"/>
            <a:chExt cx="16003549" cy="8847368"/>
          </a:xfrm>
        </p:grpSpPr>
        <p:sp>
          <p:nvSpPr>
            <p:cNvPr name="TextBox 3" id="3"/>
            <p:cNvSpPr txBox="true"/>
            <p:nvPr/>
          </p:nvSpPr>
          <p:spPr>
            <a:xfrm rot="0">
              <a:off x="0" y="123825"/>
              <a:ext cx="16003549" cy="7335308"/>
            </a:xfrm>
            <a:prstGeom prst="rect">
              <a:avLst/>
            </a:prstGeom>
          </p:spPr>
          <p:txBody>
            <a:bodyPr anchor="t" rtlCol="false" tIns="0" lIns="0" bIns="0" rIns="0">
              <a:spAutoFit/>
            </a:bodyPr>
            <a:lstStyle/>
            <a:p>
              <a:pPr algn="ctr">
                <a:lnSpc>
                  <a:spcPts val="14299"/>
                </a:lnSpc>
              </a:pPr>
            </a:p>
            <a:p>
              <a:pPr algn="ctr">
                <a:lnSpc>
                  <a:spcPts val="14299"/>
                </a:lnSpc>
              </a:pPr>
              <a:r>
                <a:rPr lang="en-US" sz="12999">
                  <a:solidFill>
                    <a:srgbClr val="FFFFFF"/>
                  </a:solidFill>
                  <a:latin typeface="TT Interphases Mono"/>
                </a:rPr>
                <a:t>Système de veille</a:t>
              </a:r>
            </a:p>
          </p:txBody>
        </p:sp>
        <p:sp>
          <p:nvSpPr>
            <p:cNvPr name="TextBox 4" id="4"/>
            <p:cNvSpPr txBox="true"/>
            <p:nvPr/>
          </p:nvSpPr>
          <p:spPr>
            <a:xfrm rot="0">
              <a:off x="0" y="7966933"/>
              <a:ext cx="16003549" cy="880534"/>
            </a:xfrm>
            <a:prstGeom prst="rect">
              <a:avLst/>
            </a:prstGeom>
          </p:spPr>
          <p:txBody>
            <a:bodyPr anchor="t" rtlCol="false" tIns="0" lIns="0" bIns="0" rIns="0">
              <a:spAutoFit/>
            </a:bodyPr>
            <a:lstStyle/>
            <a:p>
              <a:pPr algn="ctr">
                <a:lnSpc>
                  <a:spcPts val="5599"/>
                </a:lnSpc>
                <a:spcBef>
                  <a:spcPct val="0"/>
                </a:spcBef>
              </a:pP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3595009">
            <a:off x="11841060" y="-6922555"/>
            <a:ext cx="10836480" cy="7395897"/>
          </a:xfrm>
          <a:custGeom>
            <a:avLst/>
            <a:gdLst/>
            <a:ahLst/>
            <a:cxnLst/>
            <a:rect r="r" b="b" t="t" l="l"/>
            <a:pathLst>
              <a:path h="7395897" w="10836480">
                <a:moveTo>
                  <a:pt x="0" y="0"/>
                </a:moveTo>
                <a:lnTo>
                  <a:pt x="10836480" y="0"/>
                </a:lnTo>
                <a:lnTo>
                  <a:pt x="10836480" y="7395897"/>
                </a:lnTo>
                <a:lnTo>
                  <a:pt x="0" y="7395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21556">
            <a:off x="-5418240" y="6245130"/>
            <a:ext cx="10836480" cy="7395897"/>
          </a:xfrm>
          <a:custGeom>
            <a:avLst/>
            <a:gdLst/>
            <a:ahLst/>
            <a:cxnLst/>
            <a:rect r="r" b="b" t="t" l="l"/>
            <a:pathLst>
              <a:path h="7395897" w="10836480">
                <a:moveTo>
                  <a:pt x="0" y="0"/>
                </a:moveTo>
                <a:lnTo>
                  <a:pt x="10836480" y="0"/>
                </a:lnTo>
                <a:lnTo>
                  <a:pt x="10836480" y="7395897"/>
                </a:lnTo>
                <a:lnTo>
                  <a:pt x="0" y="73958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162874" y="923925"/>
            <a:ext cx="3962251" cy="896620"/>
          </a:xfrm>
          <a:prstGeom prst="rect">
            <a:avLst/>
          </a:prstGeom>
        </p:spPr>
        <p:txBody>
          <a:bodyPr anchor="t" rtlCol="false" tIns="0" lIns="0" bIns="0" rIns="0">
            <a:spAutoFit/>
          </a:bodyPr>
          <a:lstStyle/>
          <a:p>
            <a:pPr algn="ctr">
              <a:lnSpc>
                <a:spcPts val="7279"/>
              </a:lnSpc>
            </a:pPr>
            <a:r>
              <a:rPr lang="en-US" sz="5199">
                <a:solidFill>
                  <a:srgbClr val="000000"/>
                </a:solidFill>
                <a:latin typeface="TT Interphases Mono"/>
              </a:rPr>
              <a:t>Conclusion</a:t>
            </a:r>
          </a:p>
        </p:txBody>
      </p:sp>
      <p:sp>
        <p:nvSpPr>
          <p:cNvPr name="TextBox 5" id="5"/>
          <p:cNvSpPr txBox="true"/>
          <p:nvPr/>
        </p:nvSpPr>
        <p:spPr>
          <a:xfrm rot="0">
            <a:off x="2642988" y="3019742"/>
            <a:ext cx="13002025" cy="41808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L’utilisation de Feedly permettra à Emoving de se tenir constamment informée des dernières tendances et évolutions technologiques. Grâce à la fonctionnalité de partage d'articles pertinents et aux annotations collaboratives, notre équipe pourra facilement échanger des informations précieuses par mail ou sur un réseau social de façon hebdomadaire et adapter rapidement notre site aux nouvelles exigences du marché.</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1218862" y="-1885581"/>
            <a:ext cx="13958156" cy="13434725"/>
          </a:xfrm>
          <a:custGeom>
            <a:avLst/>
            <a:gdLst/>
            <a:ahLst/>
            <a:cxnLst/>
            <a:rect r="r" b="b" t="t" l="l"/>
            <a:pathLst>
              <a:path h="13434725" w="13958156">
                <a:moveTo>
                  <a:pt x="0" y="0"/>
                </a:moveTo>
                <a:lnTo>
                  <a:pt x="13958155" y="0"/>
                </a:lnTo>
                <a:lnTo>
                  <a:pt x="13958155"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34764" y="4806907"/>
            <a:ext cx="8946815" cy="14180830"/>
          </a:xfrm>
          <a:custGeom>
            <a:avLst/>
            <a:gdLst/>
            <a:ahLst/>
            <a:cxnLst/>
            <a:rect r="r" b="b" t="t" l="l"/>
            <a:pathLst>
              <a:path h="14180830" w="8946815">
                <a:moveTo>
                  <a:pt x="0" y="0"/>
                </a:moveTo>
                <a:lnTo>
                  <a:pt x="8946815" y="0"/>
                </a:lnTo>
                <a:lnTo>
                  <a:pt x="8946815"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848729" y="3431540"/>
            <a:ext cx="12590542" cy="3580765"/>
          </a:xfrm>
          <a:prstGeom prst="rect">
            <a:avLst/>
          </a:prstGeom>
        </p:spPr>
        <p:txBody>
          <a:bodyPr anchor="t" rtlCol="false" tIns="0" lIns="0" bIns="0" rIns="0">
            <a:spAutoFit/>
          </a:bodyPr>
          <a:lstStyle/>
          <a:p>
            <a:pPr algn="ctr">
              <a:lnSpc>
                <a:spcPts val="4759"/>
              </a:lnSpc>
            </a:pPr>
            <a:r>
              <a:rPr lang="en-US" sz="3399">
                <a:solidFill>
                  <a:srgbClr val="142414"/>
                </a:solidFill>
                <a:latin typeface="TT Commons Pro"/>
              </a:rPr>
              <a:t>La veille informationnelle est une pratique cruciale pour toute entreprise, surtout pour celle qui évolue dans un secteur dynamique et concurrentiel tel que celui des vélos et trottinettes électriques. Cela permet non seulement de suivre les tendances et la concurrence, mais aussi d'optimiser les stratégies marketing, de gérer les risques, et d’améliorer en continu les produits et services. </a:t>
            </a:r>
          </a:p>
        </p:txBody>
      </p:sp>
      <p:sp>
        <p:nvSpPr>
          <p:cNvPr name="TextBox 5" id="5"/>
          <p:cNvSpPr txBox="true"/>
          <p:nvPr/>
        </p:nvSpPr>
        <p:spPr>
          <a:xfrm rot="0">
            <a:off x="3398788" y="1034412"/>
            <a:ext cx="11490424" cy="896620"/>
          </a:xfrm>
          <a:prstGeom prst="rect">
            <a:avLst/>
          </a:prstGeom>
        </p:spPr>
        <p:txBody>
          <a:bodyPr anchor="t" rtlCol="false" tIns="0" lIns="0" bIns="0" rIns="0">
            <a:spAutoFit/>
          </a:bodyPr>
          <a:lstStyle/>
          <a:p>
            <a:pPr algn="ctr">
              <a:lnSpc>
                <a:spcPts val="7279"/>
              </a:lnSpc>
            </a:pPr>
            <a:r>
              <a:rPr lang="en-US" sz="5199">
                <a:solidFill>
                  <a:srgbClr val="142414"/>
                </a:solidFill>
                <a:latin typeface="TT Interphases Mono"/>
              </a:rPr>
              <a:t>Objectif du système de veille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2440708" y="2938462"/>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18276" y="2119562"/>
            <a:ext cx="5633317" cy="6617699"/>
          </a:xfrm>
          <a:custGeom>
            <a:avLst/>
            <a:gdLst/>
            <a:ahLst/>
            <a:cxnLst/>
            <a:rect r="r" b="b" t="t" l="l"/>
            <a:pathLst>
              <a:path h="6617699" w="5633317">
                <a:moveTo>
                  <a:pt x="0" y="0"/>
                </a:moveTo>
                <a:lnTo>
                  <a:pt x="5633317" y="0"/>
                </a:lnTo>
                <a:lnTo>
                  <a:pt x="5633317" y="6617699"/>
                </a:lnTo>
                <a:lnTo>
                  <a:pt x="0" y="6617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94894" y="401361"/>
            <a:ext cx="10698212" cy="1820545"/>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a:rPr>
              <a:t>Séléction de source fiable </a:t>
            </a:r>
          </a:p>
          <a:p>
            <a:pPr algn="ctr">
              <a:lnSpc>
                <a:spcPts val="7279"/>
              </a:lnSpc>
            </a:pPr>
            <a:r>
              <a:rPr lang="en-US" sz="5199">
                <a:solidFill>
                  <a:srgbClr val="FFFFFF"/>
                </a:solidFill>
                <a:latin typeface="TT Interphases Mono"/>
              </a:rPr>
              <a:t>et pertinante </a:t>
            </a:r>
          </a:p>
        </p:txBody>
      </p:sp>
      <p:sp>
        <p:nvSpPr>
          <p:cNvPr name="TextBox 5" id="5"/>
          <p:cNvSpPr txBox="true"/>
          <p:nvPr/>
        </p:nvSpPr>
        <p:spPr>
          <a:xfrm rot="0">
            <a:off x="4440808" y="3015772"/>
            <a:ext cx="9406384" cy="1616710"/>
          </a:xfrm>
          <a:prstGeom prst="rect">
            <a:avLst/>
          </a:prstGeom>
        </p:spPr>
        <p:txBody>
          <a:bodyPr anchor="t" rtlCol="false" tIns="0" lIns="0" bIns="0" rIns="0">
            <a:spAutoFit/>
          </a:bodyPr>
          <a:lstStyle/>
          <a:p>
            <a:pPr algn="ctr">
              <a:lnSpc>
                <a:spcPts val="4340"/>
              </a:lnSpc>
            </a:pPr>
            <a:r>
              <a:rPr lang="en-US" sz="3100" u="sng">
                <a:solidFill>
                  <a:srgbClr val="FFFFFF"/>
                </a:solidFill>
                <a:latin typeface="TT Commons Pro Bold"/>
              </a:rPr>
              <a:t>Outil Utilisé : </a:t>
            </a:r>
          </a:p>
          <a:p>
            <a:pPr algn="ctr">
              <a:lnSpc>
                <a:spcPts val="4340"/>
              </a:lnSpc>
            </a:pPr>
            <a:r>
              <a:rPr lang="en-US" sz="3100">
                <a:solidFill>
                  <a:srgbClr val="FFFFFF"/>
                </a:solidFill>
                <a:latin typeface="TT Commons Pro"/>
              </a:rPr>
              <a:t>Feedly : Plateforme de gestion de veille informationnelle</a:t>
            </a:r>
          </a:p>
          <a:p>
            <a:pPr algn="ctr">
              <a:lnSpc>
                <a:spcPts val="4340"/>
              </a:lnSpc>
            </a:pPr>
          </a:p>
        </p:txBody>
      </p:sp>
      <p:sp>
        <p:nvSpPr>
          <p:cNvPr name="TextBox 6" id="6"/>
          <p:cNvSpPr txBox="true"/>
          <p:nvPr/>
        </p:nvSpPr>
        <p:spPr>
          <a:xfrm rot="0">
            <a:off x="6118399" y="4565807"/>
            <a:ext cx="6051203" cy="2159635"/>
          </a:xfrm>
          <a:prstGeom prst="rect">
            <a:avLst/>
          </a:prstGeom>
        </p:spPr>
        <p:txBody>
          <a:bodyPr anchor="t" rtlCol="false" tIns="0" lIns="0" bIns="0" rIns="0">
            <a:spAutoFit/>
          </a:bodyPr>
          <a:lstStyle/>
          <a:p>
            <a:pPr algn="ctr">
              <a:lnSpc>
                <a:spcPts val="4340"/>
              </a:lnSpc>
            </a:pPr>
            <a:r>
              <a:rPr lang="en-US" sz="3100" u="sng">
                <a:solidFill>
                  <a:srgbClr val="FFFFFF"/>
                </a:solidFill>
                <a:latin typeface="TT Commons Pro Bold"/>
              </a:rPr>
              <a:t>Thématiques de Veille</a:t>
            </a:r>
          </a:p>
          <a:p>
            <a:pPr algn="l" marL="669291" indent="-334646" lvl="1">
              <a:lnSpc>
                <a:spcPts val="4340"/>
              </a:lnSpc>
              <a:buFont typeface="Arial"/>
              <a:buChar char="•"/>
            </a:pPr>
            <a:r>
              <a:rPr lang="en-US" sz="3100">
                <a:solidFill>
                  <a:srgbClr val="FFFFFF"/>
                </a:solidFill>
                <a:latin typeface="TT Commons Pro"/>
              </a:rPr>
              <a:t>Outils et Librairies</a:t>
            </a:r>
          </a:p>
          <a:p>
            <a:pPr algn="l" marL="669291" indent="-334646" lvl="1">
              <a:lnSpc>
                <a:spcPts val="4340"/>
              </a:lnSpc>
              <a:buFont typeface="Arial"/>
              <a:buChar char="•"/>
            </a:pPr>
            <a:r>
              <a:rPr lang="en-US" sz="3100">
                <a:solidFill>
                  <a:srgbClr val="FFFFFF"/>
                </a:solidFill>
                <a:latin typeface="TT Commons Pro"/>
              </a:rPr>
              <a:t>E-commerce et Réglementation</a:t>
            </a:r>
          </a:p>
          <a:p>
            <a:pPr algn="ctr">
              <a:lnSpc>
                <a:spcPts val="4340"/>
              </a:lnSpc>
            </a:pPr>
          </a:p>
        </p:txBody>
      </p:sp>
      <p:sp>
        <p:nvSpPr>
          <p:cNvPr name="TextBox 7" id="7"/>
          <p:cNvSpPr txBox="true"/>
          <p:nvPr/>
        </p:nvSpPr>
        <p:spPr>
          <a:xfrm rot="0">
            <a:off x="5916364" y="6763602"/>
            <a:ext cx="6455271" cy="2693035"/>
          </a:xfrm>
          <a:prstGeom prst="rect">
            <a:avLst/>
          </a:prstGeom>
        </p:spPr>
        <p:txBody>
          <a:bodyPr anchor="t" rtlCol="false" tIns="0" lIns="0" bIns="0" rIns="0">
            <a:spAutoFit/>
          </a:bodyPr>
          <a:lstStyle/>
          <a:p>
            <a:pPr algn="ctr">
              <a:lnSpc>
                <a:spcPts val="4340"/>
              </a:lnSpc>
            </a:pPr>
            <a:r>
              <a:rPr lang="en-US" sz="3100" u="sng">
                <a:solidFill>
                  <a:srgbClr val="FFFFFF"/>
                </a:solidFill>
                <a:latin typeface="Open Sans 1 Bold"/>
              </a:rPr>
              <a:t>Critères de Sélection des S</a:t>
            </a:r>
            <a:r>
              <a:rPr lang="en-US" sz="3100" u="sng">
                <a:solidFill>
                  <a:srgbClr val="FFFFFF"/>
                </a:solidFill>
                <a:latin typeface="Open Sans 1 Bold"/>
              </a:rPr>
              <a:t>ources</a:t>
            </a:r>
          </a:p>
          <a:p>
            <a:pPr algn="ctr" marL="669291" indent="-334646" lvl="1">
              <a:lnSpc>
                <a:spcPts val="4340"/>
              </a:lnSpc>
              <a:buFont typeface="Arial"/>
              <a:buChar char="•"/>
            </a:pPr>
            <a:r>
              <a:rPr lang="en-US" sz="3100">
                <a:solidFill>
                  <a:srgbClr val="FFFFFF"/>
                </a:solidFill>
                <a:latin typeface="Open Sans 1"/>
              </a:rPr>
              <a:t>Fiabilité </a:t>
            </a:r>
          </a:p>
          <a:p>
            <a:pPr algn="ctr" marL="669291" indent="-334646" lvl="1">
              <a:lnSpc>
                <a:spcPts val="4340"/>
              </a:lnSpc>
              <a:buFont typeface="Arial"/>
              <a:buChar char="•"/>
            </a:pPr>
            <a:r>
              <a:rPr lang="en-US" sz="3100">
                <a:solidFill>
                  <a:srgbClr val="FFFFFF"/>
                </a:solidFill>
                <a:latin typeface="Open Sans 1"/>
              </a:rPr>
              <a:t>Pertinence </a:t>
            </a:r>
          </a:p>
          <a:p>
            <a:pPr algn="ctr" marL="669291" indent="-334646" lvl="1">
              <a:lnSpc>
                <a:spcPts val="4340"/>
              </a:lnSpc>
              <a:buFont typeface="Arial"/>
              <a:buChar char="•"/>
            </a:pPr>
            <a:r>
              <a:rPr lang="en-US" sz="3100">
                <a:solidFill>
                  <a:srgbClr val="FFFFFF"/>
                </a:solidFill>
                <a:latin typeface="Open Sans 1"/>
              </a:rPr>
              <a:t>Fréquence de Mise à Jour </a:t>
            </a:r>
          </a:p>
          <a:p>
            <a:pPr algn="ctr">
              <a:lnSpc>
                <a:spcPts val="43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2928251" y="2341705"/>
            <a:ext cx="12195223" cy="6916595"/>
            <a:chOff x="0" y="0"/>
            <a:chExt cx="2583075" cy="1465006"/>
          </a:xfrm>
        </p:grpSpPr>
        <p:sp>
          <p:nvSpPr>
            <p:cNvPr name="Freeform 5" id="5"/>
            <p:cNvSpPr/>
            <p:nvPr/>
          </p:nvSpPr>
          <p:spPr>
            <a:xfrm flipH="false" flipV="false" rot="0">
              <a:off x="0" y="0"/>
              <a:ext cx="2583075" cy="1465006"/>
            </a:xfrm>
            <a:custGeom>
              <a:avLst/>
              <a:gdLst/>
              <a:ahLst/>
              <a:cxnLst/>
              <a:rect r="r" b="b" t="t" l="l"/>
              <a:pathLst>
                <a:path h="1465006" w="2583075">
                  <a:moveTo>
                    <a:pt x="14601" y="0"/>
                  </a:moveTo>
                  <a:lnTo>
                    <a:pt x="2568473" y="0"/>
                  </a:lnTo>
                  <a:cubicBezTo>
                    <a:pt x="2572346" y="0"/>
                    <a:pt x="2576060" y="1538"/>
                    <a:pt x="2578798" y="4277"/>
                  </a:cubicBezTo>
                  <a:cubicBezTo>
                    <a:pt x="2581536" y="7015"/>
                    <a:pt x="2583075" y="10729"/>
                    <a:pt x="2583075" y="14601"/>
                  </a:cubicBezTo>
                  <a:lnTo>
                    <a:pt x="2583075" y="1450405"/>
                  </a:lnTo>
                  <a:cubicBezTo>
                    <a:pt x="2583075" y="1458469"/>
                    <a:pt x="2576537" y="1465006"/>
                    <a:pt x="2568473" y="1465006"/>
                  </a:cubicBezTo>
                  <a:lnTo>
                    <a:pt x="14601" y="1465006"/>
                  </a:lnTo>
                  <a:cubicBezTo>
                    <a:pt x="6537" y="1465006"/>
                    <a:pt x="0" y="1458469"/>
                    <a:pt x="0" y="1450405"/>
                  </a:cubicBezTo>
                  <a:lnTo>
                    <a:pt x="0" y="14601"/>
                  </a:lnTo>
                  <a:cubicBezTo>
                    <a:pt x="0" y="6537"/>
                    <a:pt x="6537" y="0"/>
                    <a:pt x="14601" y="0"/>
                  </a:cubicBezTo>
                  <a:close/>
                </a:path>
              </a:pathLst>
            </a:custGeom>
            <a:blipFill>
              <a:blip r:embed="rId4"/>
              <a:stretch>
                <a:fillRect l="0" t="-439" r="0" b="-439"/>
              </a:stretch>
            </a:blipFill>
          </p:spPr>
        </p:sp>
      </p:grpSp>
      <p:sp>
        <p:nvSpPr>
          <p:cNvPr name="TextBox 6" id="6"/>
          <p:cNvSpPr txBox="true"/>
          <p:nvPr/>
        </p:nvSpPr>
        <p:spPr>
          <a:xfrm rot="0">
            <a:off x="2012007" y="923925"/>
            <a:ext cx="14263985" cy="896620"/>
          </a:xfrm>
          <a:prstGeom prst="rect">
            <a:avLst/>
          </a:prstGeom>
        </p:spPr>
        <p:txBody>
          <a:bodyPr anchor="t" rtlCol="false" tIns="0" lIns="0" bIns="0" rIns="0">
            <a:spAutoFit/>
          </a:bodyPr>
          <a:lstStyle/>
          <a:p>
            <a:pPr algn="ctr">
              <a:lnSpc>
                <a:spcPts val="7279"/>
              </a:lnSpc>
            </a:pPr>
            <a:r>
              <a:rPr lang="en-US" sz="5199">
                <a:solidFill>
                  <a:srgbClr val="142414"/>
                </a:solidFill>
                <a:latin typeface="TT Interphases Mono Bold"/>
              </a:rPr>
              <a:t>Planche E-commerce et réglementation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5083867" y="5848122"/>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743839">
            <a:off x="-2957635" y="4919728"/>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97621" y="2630511"/>
            <a:ext cx="14643497" cy="537845"/>
          </a:xfrm>
          <a:prstGeom prst="rect">
            <a:avLst/>
          </a:prstGeom>
        </p:spPr>
        <p:txBody>
          <a:bodyPr anchor="t" rtlCol="false" tIns="0" lIns="0" bIns="0" rIns="0">
            <a:spAutoFit/>
          </a:bodyPr>
          <a:lstStyle/>
          <a:p>
            <a:pPr algn="ctr">
              <a:lnSpc>
                <a:spcPts val="4480"/>
              </a:lnSpc>
            </a:pPr>
            <a:r>
              <a:rPr lang="en-US" sz="3200" u="sng">
                <a:solidFill>
                  <a:srgbClr val="FFFFFF"/>
                </a:solidFill>
                <a:latin typeface="Open Sans 1 Bold"/>
              </a:rPr>
              <a:t>Le sujet des articles de veilles mis en avant pour cette thématique sont :</a:t>
            </a:r>
          </a:p>
        </p:txBody>
      </p:sp>
      <p:sp>
        <p:nvSpPr>
          <p:cNvPr name="TextBox 5" id="5"/>
          <p:cNvSpPr txBox="true"/>
          <p:nvPr/>
        </p:nvSpPr>
        <p:spPr>
          <a:xfrm rot="0">
            <a:off x="2012007" y="923925"/>
            <a:ext cx="14263985" cy="896620"/>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Bold"/>
              </a:rPr>
              <a:t>Planche E-commerce et règlementation</a:t>
            </a:r>
          </a:p>
        </p:txBody>
      </p:sp>
      <p:sp>
        <p:nvSpPr>
          <p:cNvPr name="TextBox 6" id="6"/>
          <p:cNvSpPr txBox="true"/>
          <p:nvPr/>
        </p:nvSpPr>
        <p:spPr>
          <a:xfrm rot="0">
            <a:off x="2389767" y="4011001"/>
            <a:ext cx="13508466" cy="42481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FFFFFF"/>
                </a:solidFill>
                <a:latin typeface="Open Sans 1"/>
              </a:rPr>
              <a:t>Comment garder une longueur d'avance sur un marché concurrentiel</a:t>
            </a:r>
          </a:p>
          <a:p>
            <a:pPr algn="just">
              <a:lnSpc>
                <a:spcPts val="4200"/>
              </a:lnSpc>
            </a:pPr>
          </a:p>
          <a:p>
            <a:pPr algn="l" marL="647702" indent="-323851" lvl="1">
              <a:lnSpc>
                <a:spcPts val="4200"/>
              </a:lnSpc>
              <a:buFont typeface="Arial"/>
              <a:buChar char="•"/>
            </a:pPr>
            <a:r>
              <a:rPr lang="en-US" sz="3000">
                <a:solidFill>
                  <a:srgbClr val="FFFFFF"/>
                </a:solidFill>
                <a:latin typeface="Open Sans 1"/>
              </a:rPr>
              <a:t>Comment tirer partie du e-commerce</a:t>
            </a:r>
          </a:p>
          <a:p>
            <a:pPr algn="l">
              <a:lnSpc>
                <a:spcPts val="4200"/>
              </a:lnSpc>
            </a:pPr>
          </a:p>
          <a:p>
            <a:pPr algn="l" marL="647702" indent="-323851" lvl="1">
              <a:lnSpc>
                <a:spcPts val="4200"/>
              </a:lnSpc>
              <a:buFont typeface="Arial"/>
              <a:buChar char="•"/>
            </a:pPr>
            <a:r>
              <a:rPr lang="en-US" sz="3000">
                <a:solidFill>
                  <a:srgbClr val="FFFFFF"/>
                </a:solidFill>
                <a:latin typeface="Open Sans 1"/>
              </a:rPr>
              <a:t>Inconvénients et avantages du e-commerce</a:t>
            </a:r>
          </a:p>
          <a:p>
            <a:pPr algn="l">
              <a:lnSpc>
                <a:spcPts val="4200"/>
              </a:lnSpc>
            </a:pPr>
          </a:p>
          <a:p>
            <a:pPr algn="l" marL="647702" indent="-323851" lvl="1">
              <a:lnSpc>
                <a:spcPts val="4200"/>
              </a:lnSpc>
              <a:buFont typeface="Arial"/>
              <a:buChar char="•"/>
            </a:pPr>
            <a:r>
              <a:rPr lang="en-US" sz="3000">
                <a:solidFill>
                  <a:srgbClr val="FFFFFF"/>
                </a:solidFill>
                <a:latin typeface="Open Sans 1"/>
              </a:rPr>
              <a:t>Les nouveaux développements, tactiques de référencement efficaces et comment réussir sur ce marché en constante évolution.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62409">
            <a:off x="12992700" y="-3537343"/>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98713" y="923925"/>
            <a:ext cx="11490573" cy="896620"/>
          </a:xfrm>
          <a:prstGeom prst="rect">
            <a:avLst/>
          </a:prstGeom>
        </p:spPr>
        <p:txBody>
          <a:bodyPr anchor="t" rtlCol="false" tIns="0" lIns="0" bIns="0" rIns="0">
            <a:spAutoFit/>
          </a:bodyPr>
          <a:lstStyle/>
          <a:p>
            <a:pPr algn="ctr">
              <a:lnSpc>
                <a:spcPts val="7279"/>
              </a:lnSpc>
            </a:pPr>
            <a:r>
              <a:rPr lang="en-US" sz="5199">
                <a:solidFill>
                  <a:srgbClr val="000000"/>
                </a:solidFill>
                <a:latin typeface="TT Interphases Mono Bold"/>
              </a:rPr>
              <a:t>Planche Outils et librairies</a:t>
            </a:r>
            <a:r>
              <a:rPr lang="en-US" sz="5199">
                <a:solidFill>
                  <a:srgbClr val="000000"/>
                </a:solidFill>
                <a:latin typeface="TT Interphases Mono Bold"/>
              </a:rPr>
              <a:t> </a:t>
            </a:r>
          </a:p>
        </p:txBody>
      </p:sp>
      <p:grpSp>
        <p:nvGrpSpPr>
          <p:cNvPr name="Group 5" id="5"/>
          <p:cNvGrpSpPr/>
          <p:nvPr/>
        </p:nvGrpSpPr>
        <p:grpSpPr>
          <a:xfrm rot="0">
            <a:off x="3046389" y="2341705"/>
            <a:ext cx="12195223" cy="6916595"/>
            <a:chOff x="0" y="0"/>
            <a:chExt cx="2583075" cy="1465006"/>
          </a:xfrm>
        </p:grpSpPr>
        <p:sp>
          <p:nvSpPr>
            <p:cNvPr name="Freeform 6" id="6"/>
            <p:cNvSpPr/>
            <p:nvPr/>
          </p:nvSpPr>
          <p:spPr>
            <a:xfrm flipH="false" flipV="false" rot="0">
              <a:off x="0" y="0"/>
              <a:ext cx="2583075" cy="1465006"/>
            </a:xfrm>
            <a:custGeom>
              <a:avLst/>
              <a:gdLst/>
              <a:ahLst/>
              <a:cxnLst/>
              <a:rect r="r" b="b" t="t" l="l"/>
              <a:pathLst>
                <a:path h="1465006" w="2583075">
                  <a:moveTo>
                    <a:pt x="14601" y="0"/>
                  </a:moveTo>
                  <a:lnTo>
                    <a:pt x="2568473" y="0"/>
                  </a:lnTo>
                  <a:cubicBezTo>
                    <a:pt x="2572346" y="0"/>
                    <a:pt x="2576060" y="1538"/>
                    <a:pt x="2578798" y="4277"/>
                  </a:cubicBezTo>
                  <a:cubicBezTo>
                    <a:pt x="2581536" y="7015"/>
                    <a:pt x="2583075" y="10729"/>
                    <a:pt x="2583075" y="14601"/>
                  </a:cubicBezTo>
                  <a:lnTo>
                    <a:pt x="2583075" y="1450405"/>
                  </a:lnTo>
                  <a:cubicBezTo>
                    <a:pt x="2583075" y="1458469"/>
                    <a:pt x="2576537" y="1465006"/>
                    <a:pt x="2568473" y="1465006"/>
                  </a:cubicBezTo>
                  <a:lnTo>
                    <a:pt x="14601" y="1465006"/>
                  </a:lnTo>
                  <a:cubicBezTo>
                    <a:pt x="6537" y="1465006"/>
                    <a:pt x="0" y="1458469"/>
                    <a:pt x="0" y="1450405"/>
                  </a:cubicBezTo>
                  <a:lnTo>
                    <a:pt x="0" y="14601"/>
                  </a:lnTo>
                  <a:cubicBezTo>
                    <a:pt x="0" y="6537"/>
                    <a:pt x="6537" y="0"/>
                    <a:pt x="14601" y="0"/>
                  </a:cubicBezTo>
                  <a:close/>
                </a:path>
              </a:pathLst>
            </a:custGeom>
            <a:blipFill>
              <a:blip r:embed="rId4"/>
              <a:stretch>
                <a:fillRect l="0" t="-1219" r="0" b="-1219"/>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5156437" y="5323221"/>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22252" y="2664390"/>
            <a:ext cx="14643497" cy="537845"/>
          </a:xfrm>
          <a:prstGeom prst="rect">
            <a:avLst/>
          </a:prstGeom>
        </p:spPr>
        <p:txBody>
          <a:bodyPr anchor="t" rtlCol="false" tIns="0" lIns="0" bIns="0" rIns="0">
            <a:spAutoFit/>
          </a:bodyPr>
          <a:lstStyle/>
          <a:p>
            <a:pPr algn="ctr">
              <a:lnSpc>
                <a:spcPts val="4480"/>
              </a:lnSpc>
            </a:pPr>
            <a:r>
              <a:rPr lang="en-US" sz="3200" u="sng">
                <a:solidFill>
                  <a:srgbClr val="FFFFFF"/>
                </a:solidFill>
                <a:latin typeface="Open Sans 1 Bold"/>
              </a:rPr>
              <a:t>Le sujet des articles de veilles mis en avant pour cette thématique sont :</a:t>
            </a:r>
          </a:p>
        </p:txBody>
      </p:sp>
      <p:sp>
        <p:nvSpPr>
          <p:cNvPr name="TextBox 4" id="4"/>
          <p:cNvSpPr txBox="true"/>
          <p:nvPr/>
        </p:nvSpPr>
        <p:spPr>
          <a:xfrm rot="0">
            <a:off x="3398713" y="923925"/>
            <a:ext cx="11490573" cy="896620"/>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Bold"/>
              </a:rPr>
              <a:t>Planche Outils et librairies </a:t>
            </a:r>
          </a:p>
        </p:txBody>
      </p:sp>
      <p:sp>
        <p:nvSpPr>
          <p:cNvPr name="TextBox 5" id="5"/>
          <p:cNvSpPr txBox="true"/>
          <p:nvPr/>
        </p:nvSpPr>
        <p:spPr>
          <a:xfrm rot="0">
            <a:off x="2753771" y="4082980"/>
            <a:ext cx="12780457" cy="4781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FFFFFF"/>
                </a:solidFill>
                <a:latin typeface="Open Sans 1"/>
              </a:rPr>
              <a:t>RéagirJSest, bibliothèque JavaScript parmis les plus populaires et les plus puissantes</a:t>
            </a:r>
          </a:p>
          <a:p>
            <a:pPr algn="l">
              <a:lnSpc>
                <a:spcPts val="4200"/>
              </a:lnSpc>
            </a:pPr>
          </a:p>
          <a:p>
            <a:pPr algn="l" marL="647702" indent="-323851" lvl="1">
              <a:lnSpc>
                <a:spcPts val="4200"/>
              </a:lnSpc>
              <a:buFont typeface="Arial"/>
              <a:buChar char="•"/>
            </a:pPr>
            <a:r>
              <a:rPr lang="en-US" sz="3000">
                <a:solidFill>
                  <a:srgbClr val="FFFFFF"/>
                </a:solidFill>
                <a:latin typeface="Open Sans 1"/>
              </a:rPr>
              <a:t>Les meilleurs outils pour les développeurs web</a:t>
            </a:r>
          </a:p>
          <a:p>
            <a:pPr algn="l">
              <a:lnSpc>
                <a:spcPts val="4200"/>
              </a:lnSpc>
            </a:pPr>
          </a:p>
          <a:p>
            <a:pPr algn="l" marL="647702" indent="-323851" lvl="1">
              <a:lnSpc>
                <a:spcPts val="4200"/>
              </a:lnSpc>
              <a:buFont typeface="Arial"/>
              <a:buChar char="•"/>
            </a:pPr>
            <a:r>
              <a:rPr lang="en-US" sz="3000">
                <a:solidFill>
                  <a:srgbClr val="FFFFFF"/>
                </a:solidFill>
                <a:latin typeface="Open Sans 1"/>
              </a:rPr>
              <a:t>Concurrence des meilleurs frameworks</a:t>
            </a:r>
          </a:p>
          <a:p>
            <a:pPr algn="l">
              <a:lnSpc>
                <a:spcPts val="4200"/>
              </a:lnSpc>
            </a:pPr>
          </a:p>
          <a:p>
            <a:pPr algn="l" marL="647702" indent="-323851" lvl="1">
              <a:lnSpc>
                <a:spcPts val="4200"/>
              </a:lnSpc>
              <a:buFont typeface="Arial"/>
              <a:buChar char="•"/>
            </a:pPr>
            <a:r>
              <a:rPr lang="en-US" sz="3000">
                <a:solidFill>
                  <a:srgbClr val="FFFFFF"/>
                </a:solidFill>
                <a:latin typeface="Open Sans 1"/>
              </a:rPr>
              <a:t>Cohérence de l'identité d'une marque et l'expérience utilisateur sur toutes les plateformes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2068842">
            <a:off x="-4706269" y="-2644197"/>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787978">
            <a:off x="13869745" y="-4721595"/>
            <a:ext cx="7755409" cy="12292435"/>
          </a:xfrm>
          <a:custGeom>
            <a:avLst/>
            <a:gdLst/>
            <a:ahLst/>
            <a:cxnLst/>
            <a:rect r="r" b="b" t="t" l="l"/>
            <a:pathLst>
              <a:path h="12292435" w="7755409">
                <a:moveTo>
                  <a:pt x="0" y="0"/>
                </a:moveTo>
                <a:lnTo>
                  <a:pt x="7755410" y="0"/>
                </a:lnTo>
                <a:lnTo>
                  <a:pt x="7755410" y="12292435"/>
                </a:lnTo>
                <a:lnTo>
                  <a:pt x="0" y="122924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22508" y="3181081"/>
            <a:ext cx="4224104" cy="4224104"/>
            <a:chOff x="0" y="0"/>
            <a:chExt cx="812800" cy="812800"/>
          </a:xfrm>
        </p:grpSpPr>
        <p:sp>
          <p:nvSpPr>
            <p:cNvPr name="Freeform 5" id="5"/>
            <p:cNvSpPr/>
            <p:nvPr/>
          </p:nvSpPr>
          <p:spPr>
            <a:xfrm flipH="false" flipV="false" rot="6000">
              <a:off x="-655" y="-655"/>
              <a:ext cx="814109" cy="814109"/>
            </a:xfrm>
            <a:custGeom>
              <a:avLst/>
              <a:gdLst/>
              <a:ahLst/>
              <a:cxnLst/>
              <a:rect r="r" b="b" t="t" l="l"/>
              <a:pathLst>
                <a:path h="814109" w="814109">
                  <a:moveTo>
                    <a:pt x="42101" y="1291"/>
                  </a:moveTo>
                  <a:lnTo>
                    <a:pt x="770591" y="20"/>
                  </a:lnTo>
                  <a:cubicBezTo>
                    <a:pt x="781771" y="0"/>
                    <a:pt x="792501" y="4423"/>
                    <a:pt x="800420" y="12315"/>
                  </a:cubicBezTo>
                  <a:cubicBezTo>
                    <a:pt x="808339" y="20206"/>
                    <a:pt x="812799" y="30921"/>
                    <a:pt x="812819" y="42101"/>
                  </a:cubicBezTo>
                  <a:lnTo>
                    <a:pt x="814090" y="770591"/>
                  </a:lnTo>
                  <a:cubicBezTo>
                    <a:pt x="814110" y="781771"/>
                    <a:pt x="809687" y="792501"/>
                    <a:pt x="801795" y="800420"/>
                  </a:cubicBezTo>
                  <a:cubicBezTo>
                    <a:pt x="793904" y="808339"/>
                    <a:pt x="783189" y="812799"/>
                    <a:pt x="772009" y="812819"/>
                  </a:cubicBezTo>
                  <a:lnTo>
                    <a:pt x="43519" y="814090"/>
                  </a:lnTo>
                  <a:cubicBezTo>
                    <a:pt x="32339" y="814110"/>
                    <a:pt x="21609" y="809687"/>
                    <a:pt x="13690" y="801795"/>
                  </a:cubicBezTo>
                  <a:cubicBezTo>
                    <a:pt x="5771" y="793904"/>
                    <a:pt x="1311" y="783189"/>
                    <a:pt x="1291" y="772009"/>
                  </a:cubicBezTo>
                  <a:lnTo>
                    <a:pt x="20" y="43519"/>
                  </a:lnTo>
                  <a:cubicBezTo>
                    <a:pt x="0" y="32339"/>
                    <a:pt x="4423" y="21609"/>
                    <a:pt x="12315" y="13690"/>
                  </a:cubicBezTo>
                  <a:cubicBezTo>
                    <a:pt x="20206" y="5771"/>
                    <a:pt x="30921" y="1311"/>
                    <a:pt x="42101" y="1291"/>
                  </a:cubicBezTo>
                  <a:close/>
                </a:path>
              </a:pathLst>
            </a:custGeom>
            <a:blipFill>
              <a:blip r:embed="rId6"/>
              <a:stretch>
                <a:fillRect l="-61945" t="-9" r="-9" b="-9"/>
              </a:stretch>
            </a:blipFill>
          </p:spPr>
        </p:sp>
      </p:grpSp>
      <p:grpSp>
        <p:nvGrpSpPr>
          <p:cNvPr name="Group 6" id="6"/>
          <p:cNvGrpSpPr/>
          <p:nvPr/>
        </p:nvGrpSpPr>
        <p:grpSpPr>
          <a:xfrm rot="0">
            <a:off x="6921164" y="3181081"/>
            <a:ext cx="4334888" cy="433488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1077" y="0"/>
                  </a:moveTo>
                  <a:lnTo>
                    <a:pt x="771723" y="0"/>
                  </a:lnTo>
                  <a:cubicBezTo>
                    <a:pt x="794409" y="0"/>
                    <a:pt x="812800" y="18391"/>
                    <a:pt x="812800" y="41077"/>
                  </a:cubicBezTo>
                  <a:lnTo>
                    <a:pt x="812800" y="771723"/>
                  </a:lnTo>
                  <a:cubicBezTo>
                    <a:pt x="812800" y="794409"/>
                    <a:pt x="794409" y="812800"/>
                    <a:pt x="771723" y="812800"/>
                  </a:cubicBezTo>
                  <a:lnTo>
                    <a:pt x="41077" y="812800"/>
                  </a:lnTo>
                  <a:cubicBezTo>
                    <a:pt x="18391" y="812800"/>
                    <a:pt x="0" y="794409"/>
                    <a:pt x="0" y="771723"/>
                  </a:cubicBezTo>
                  <a:lnTo>
                    <a:pt x="0" y="41077"/>
                  </a:lnTo>
                  <a:cubicBezTo>
                    <a:pt x="0" y="18391"/>
                    <a:pt x="18391" y="0"/>
                    <a:pt x="41077" y="0"/>
                  </a:cubicBezTo>
                  <a:close/>
                </a:path>
              </a:pathLst>
            </a:custGeom>
            <a:blipFill>
              <a:blip r:embed="rId6"/>
              <a:stretch>
                <a:fillRect l="0" t="0" r="-61925" b="0"/>
              </a:stretch>
            </a:blipFill>
          </p:spPr>
        </p:sp>
      </p:grpSp>
      <p:grpSp>
        <p:nvGrpSpPr>
          <p:cNvPr name="Group 8" id="8"/>
          <p:cNvGrpSpPr/>
          <p:nvPr/>
        </p:nvGrpSpPr>
        <p:grpSpPr>
          <a:xfrm rot="0">
            <a:off x="12841387" y="3181081"/>
            <a:ext cx="4224104" cy="422410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2154" y="0"/>
                  </a:moveTo>
                  <a:lnTo>
                    <a:pt x="770646" y="0"/>
                  </a:lnTo>
                  <a:cubicBezTo>
                    <a:pt x="781826" y="0"/>
                    <a:pt x="792548" y="4441"/>
                    <a:pt x="800453" y="12347"/>
                  </a:cubicBezTo>
                  <a:cubicBezTo>
                    <a:pt x="808359" y="20252"/>
                    <a:pt x="812800" y="30974"/>
                    <a:pt x="812800" y="42154"/>
                  </a:cubicBezTo>
                  <a:lnTo>
                    <a:pt x="812800" y="770646"/>
                  </a:lnTo>
                  <a:cubicBezTo>
                    <a:pt x="812800" y="781826"/>
                    <a:pt x="808359" y="792548"/>
                    <a:pt x="800453" y="800453"/>
                  </a:cubicBezTo>
                  <a:cubicBezTo>
                    <a:pt x="792548" y="808359"/>
                    <a:pt x="781826" y="812800"/>
                    <a:pt x="770646" y="812800"/>
                  </a:cubicBezTo>
                  <a:lnTo>
                    <a:pt x="42154" y="812800"/>
                  </a:lnTo>
                  <a:cubicBezTo>
                    <a:pt x="30974" y="812800"/>
                    <a:pt x="20252" y="808359"/>
                    <a:pt x="12347" y="800453"/>
                  </a:cubicBezTo>
                  <a:cubicBezTo>
                    <a:pt x="4441" y="792548"/>
                    <a:pt x="0" y="781826"/>
                    <a:pt x="0" y="770646"/>
                  </a:cubicBezTo>
                  <a:lnTo>
                    <a:pt x="0" y="42154"/>
                  </a:lnTo>
                  <a:cubicBezTo>
                    <a:pt x="0" y="30974"/>
                    <a:pt x="4441" y="20252"/>
                    <a:pt x="12347" y="12347"/>
                  </a:cubicBezTo>
                  <a:cubicBezTo>
                    <a:pt x="20252" y="4441"/>
                    <a:pt x="30974" y="0"/>
                    <a:pt x="42154" y="0"/>
                  </a:cubicBezTo>
                  <a:close/>
                </a:path>
              </a:pathLst>
            </a:custGeom>
            <a:blipFill>
              <a:blip r:embed="rId7"/>
              <a:stretch>
                <a:fillRect l="-34444" t="0" r="-34444" b="0"/>
              </a:stretch>
            </a:blipFill>
          </p:spPr>
        </p:sp>
      </p:grpSp>
      <p:sp>
        <p:nvSpPr>
          <p:cNvPr name="Freeform 10" id="10"/>
          <p:cNvSpPr/>
          <p:nvPr/>
        </p:nvSpPr>
        <p:spPr>
          <a:xfrm flipH="false" flipV="false" rot="0">
            <a:off x="3165260" y="2975092"/>
            <a:ext cx="2112052" cy="1375474"/>
          </a:xfrm>
          <a:custGeom>
            <a:avLst/>
            <a:gdLst/>
            <a:ahLst/>
            <a:cxnLst/>
            <a:rect r="r" b="b" t="t" l="l"/>
            <a:pathLst>
              <a:path h="1375474" w="2112052">
                <a:moveTo>
                  <a:pt x="0" y="0"/>
                </a:moveTo>
                <a:lnTo>
                  <a:pt x="2112053" y="0"/>
                </a:lnTo>
                <a:lnTo>
                  <a:pt x="2112053" y="1375474"/>
                </a:lnTo>
                <a:lnTo>
                  <a:pt x="0" y="13754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3794894" y="923925"/>
            <a:ext cx="10698212" cy="1820545"/>
          </a:xfrm>
          <a:prstGeom prst="rect">
            <a:avLst/>
          </a:prstGeom>
        </p:spPr>
        <p:txBody>
          <a:bodyPr anchor="t" rtlCol="false" tIns="0" lIns="0" bIns="0" rIns="0">
            <a:spAutoFit/>
          </a:bodyPr>
          <a:lstStyle/>
          <a:p>
            <a:pPr algn="ctr">
              <a:lnSpc>
                <a:spcPts val="7279"/>
              </a:lnSpc>
            </a:pPr>
            <a:r>
              <a:rPr lang="en-US" sz="5199">
                <a:solidFill>
                  <a:srgbClr val="000000"/>
                </a:solidFill>
                <a:latin typeface="TT Interphases Mono Bold"/>
              </a:rPr>
              <a:t>Partager/ajouter/commenter </a:t>
            </a:r>
          </a:p>
          <a:p>
            <a:pPr algn="ctr">
              <a:lnSpc>
                <a:spcPts val="7279"/>
              </a:lnSpc>
            </a:pPr>
            <a:r>
              <a:rPr lang="en-US" sz="5199">
                <a:solidFill>
                  <a:srgbClr val="000000"/>
                </a:solidFill>
                <a:latin typeface="TT Interphases Mono Bold"/>
              </a:rPr>
              <a:t>les articles</a:t>
            </a:r>
          </a:p>
        </p:txBody>
      </p:sp>
      <p:sp>
        <p:nvSpPr>
          <p:cNvPr name="TextBox 12" id="12"/>
          <p:cNvSpPr txBox="true"/>
          <p:nvPr/>
        </p:nvSpPr>
        <p:spPr>
          <a:xfrm rot="0">
            <a:off x="7031948" y="7477869"/>
            <a:ext cx="4224104" cy="1234439"/>
          </a:xfrm>
          <a:prstGeom prst="rect">
            <a:avLst/>
          </a:prstGeom>
        </p:spPr>
        <p:txBody>
          <a:bodyPr anchor="t" rtlCol="false" tIns="0" lIns="0" bIns="0" rIns="0">
            <a:spAutoFit/>
          </a:bodyPr>
          <a:lstStyle/>
          <a:p>
            <a:pPr algn="ctr">
              <a:lnSpc>
                <a:spcPts val="3360"/>
              </a:lnSpc>
            </a:pPr>
            <a:r>
              <a:rPr lang="en-US" sz="2400" u="sng">
                <a:solidFill>
                  <a:srgbClr val="000000"/>
                </a:solidFill>
                <a:latin typeface="Open Sans 1 Bold"/>
              </a:rPr>
              <a:t>Ajouter un article :</a:t>
            </a:r>
          </a:p>
          <a:p>
            <a:pPr algn="l" marL="518165" indent="-259082" lvl="1">
              <a:lnSpc>
                <a:spcPts val="3360"/>
              </a:lnSpc>
              <a:buFont typeface="Arial"/>
              <a:buChar char="•"/>
            </a:pPr>
            <a:r>
              <a:rPr lang="en-US" sz="2400">
                <a:solidFill>
                  <a:srgbClr val="000000"/>
                </a:solidFill>
                <a:latin typeface="Open Sans 1"/>
              </a:rPr>
              <a:t>Clic sur un article</a:t>
            </a:r>
          </a:p>
          <a:p>
            <a:pPr algn="l" marL="518165" indent="-259082" lvl="1">
              <a:lnSpc>
                <a:spcPts val="3360"/>
              </a:lnSpc>
              <a:buFont typeface="Arial"/>
              <a:buChar char="•"/>
            </a:pPr>
            <a:r>
              <a:rPr lang="en-US" sz="2400">
                <a:solidFill>
                  <a:srgbClr val="000000"/>
                </a:solidFill>
                <a:latin typeface="Open Sans 1"/>
              </a:rPr>
              <a:t>Clic Icone étoile plus</a:t>
            </a:r>
          </a:p>
        </p:txBody>
      </p:sp>
      <p:sp>
        <p:nvSpPr>
          <p:cNvPr name="TextBox 13" id="13"/>
          <p:cNvSpPr txBox="true"/>
          <p:nvPr/>
        </p:nvSpPr>
        <p:spPr>
          <a:xfrm rot="0">
            <a:off x="1222508" y="7477869"/>
            <a:ext cx="4224104" cy="2072639"/>
          </a:xfrm>
          <a:prstGeom prst="rect">
            <a:avLst/>
          </a:prstGeom>
        </p:spPr>
        <p:txBody>
          <a:bodyPr anchor="t" rtlCol="false" tIns="0" lIns="0" bIns="0" rIns="0">
            <a:spAutoFit/>
          </a:bodyPr>
          <a:lstStyle/>
          <a:p>
            <a:pPr algn="ctr">
              <a:lnSpc>
                <a:spcPts val="3360"/>
              </a:lnSpc>
            </a:pPr>
            <a:r>
              <a:rPr lang="en-US" sz="2400" u="sng">
                <a:solidFill>
                  <a:srgbClr val="000000"/>
                </a:solidFill>
                <a:latin typeface="Open Sans 1 Bold"/>
              </a:rPr>
              <a:t>Partager un article :</a:t>
            </a:r>
          </a:p>
          <a:p>
            <a:pPr algn="l" marL="518165" indent="-259082" lvl="1">
              <a:lnSpc>
                <a:spcPts val="3360"/>
              </a:lnSpc>
              <a:buFont typeface="Arial"/>
              <a:buChar char="•"/>
            </a:pPr>
            <a:r>
              <a:rPr lang="en-US" sz="2400">
                <a:solidFill>
                  <a:srgbClr val="000000"/>
                </a:solidFill>
                <a:latin typeface="Open Sans 1"/>
              </a:rPr>
              <a:t>Clic sur un article </a:t>
            </a:r>
          </a:p>
          <a:p>
            <a:pPr algn="l" marL="518165" indent="-259082" lvl="1">
              <a:lnSpc>
                <a:spcPts val="3360"/>
              </a:lnSpc>
              <a:buFont typeface="Arial"/>
              <a:buChar char="•"/>
            </a:pPr>
            <a:r>
              <a:rPr lang="en-US" sz="2400">
                <a:solidFill>
                  <a:srgbClr val="000000"/>
                </a:solidFill>
                <a:latin typeface="Open Sans 1"/>
              </a:rPr>
              <a:t>Interface entouré</a:t>
            </a:r>
          </a:p>
          <a:p>
            <a:pPr algn="ctr">
              <a:lnSpc>
                <a:spcPts val="3360"/>
              </a:lnSpc>
            </a:pPr>
            <a:r>
              <a:rPr lang="en-US" sz="2400">
                <a:solidFill>
                  <a:srgbClr val="000000"/>
                </a:solidFill>
                <a:latin typeface="Open Sans 1"/>
              </a:rPr>
              <a:t>(plus de partage = version pro +/entreprise)</a:t>
            </a:r>
          </a:p>
        </p:txBody>
      </p:sp>
      <p:sp>
        <p:nvSpPr>
          <p:cNvPr name="TextBox 14" id="14"/>
          <p:cNvSpPr txBox="true"/>
          <p:nvPr/>
        </p:nvSpPr>
        <p:spPr>
          <a:xfrm rot="0">
            <a:off x="12837202" y="7477869"/>
            <a:ext cx="4224104" cy="1653539"/>
          </a:xfrm>
          <a:prstGeom prst="rect">
            <a:avLst/>
          </a:prstGeom>
        </p:spPr>
        <p:txBody>
          <a:bodyPr anchor="t" rtlCol="false" tIns="0" lIns="0" bIns="0" rIns="0">
            <a:spAutoFit/>
          </a:bodyPr>
          <a:lstStyle/>
          <a:p>
            <a:pPr algn="ctr">
              <a:lnSpc>
                <a:spcPts val="3360"/>
              </a:lnSpc>
            </a:pPr>
            <a:r>
              <a:rPr lang="en-US" sz="2400" u="sng">
                <a:solidFill>
                  <a:srgbClr val="000000"/>
                </a:solidFill>
                <a:latin typeface="Open Sans 1 Bold"/>
              </a:rPr>
              <a:t>Commenter un article : </a:t>
            </a:r>
          </a:p>
          <a:p>
            <a:pPr algn="l" marL="518165" indent="-259082" lvl="1">
              <a:lnSpc>
                <a:spcPts val="3360"/>
              </a:lnSpc>
              <a:buFont typeface="Arial"/>
              <a:buChar char="•"/>
            </a:pPr>
            <a:r>
              <a:rPr lang="en-US" sz="2400">
                <a:solidFill>
                  <a:srgbClr val="000000"/>
                </a:solidFill>
                <a:latin typeface="Open Sans 1"/>
              </a:rPr>
              <a:t>Clic sur un article</a:t>
            </a:r>
          </a:p>
          <a:p>
            <a:pPr algn="l" marL="518165" indent="-259082" lvl="1">
              <a:lnSpc>
                <a:spcPts val="3360"/>
              </a:lnSpc>
              <a:buFont typeface="Arial"/>
              <a:buChar char="•"/>
            </a:pPr>
            <a:r>
              <a:rPr lang="en-US" sz="2400">
                <a:solidFill>
                  <a:srgbClr val="000000"/>
                </a:solidFill>
                <a:latin typeface="Open Sans 1"/>
              </a:rPr>
              <a:t>Clic “add note”</a:t>
            </a:r>
          </a:p>
          <a:p>
            <a:pPr algn="l">
              <a:lnSpc>
                <a:spcPts val="3360"/>
              </a:lnSpc>
            </a:pPr>
            <a:r>
              <a:rPr lang="en-US" sz="2400">
                <a:solidFill>
                  <a:srgbClr val="000000"/>
                </a:solidFill>
                <a:latin typeface="Open Sans 1"/>
              </a:rPr>
              <a:t>   (version pro+/entreprise)</a:t>
            </a:r>
          </a:p>
        </p:txBody>
      </p:sp>
      <p:sp>
        <p:nvSpPr>
          <p:cNvPr name="Freeform 15" id="15"/>
          <p:cNvSpPr/>
          <p:nvPr/>
        </p:nvSpPr>
        <p:spPr>
          <a:xfrm flipH="false" flipV="false" rot="0">
            <a:off x="7669885" y="3412365"/>
            <a:ext cx="1131499" cy="736889"/>
          </a:xfrm>
          <a:custGeom>
            <a:avLst/>
            <a:gdLst/>
            <a:ahLst/>
            <a:cxnLst/>
            <a:rect r="r" b="b" t="t" l="l"/>
            <a:pathLst>
              <a:path h="736889" w="1131499">
                <a:moveTo>
                  <a:pt x="0" y="0"/>
                </a:moveTo>
                <a:lnTo>
                  <a:pt x="1131500" y="0"/>
                </a:lnTo>
                <a:lnTo>
                  <a:pt x="1131500" y="736889"/>
                </a:lnTo>
                <a:lnTo>
                  <a:pt x="0" y="73688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7672955">
            <a:off x="10751530" y="-4919548"/>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901520">
            <a:off x="11841060" y="-3813956"/>
            <a:ext cx="10836480" cy="7395897"/>
          </a:xfrm>
          <a:custGeom>
            <a:avLst/>
            <a:gdLst/>
            <a:ahLst/>
            <a:cxnLst/>
            <a:rect r="r" b="b" t="t" l="l"/>
            <a:pathLst>
              <a:path h="7395897" w="10836480">
                <a:moveTo>
                  <a:pt x="0" y="0"/>
                </a:moveTo>
                <a:lnTo>
                  <a:pt x="10836480" y="0"/>
                </a:lnTo>
                <a:lnTo>
                  <a:pt x="10836480" y="7395898"/>
                </a:lnTo>
                <a:lnTo>
                  <a:pt x="0" y="73958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772413">
            <a:off x="-3694394" y="6621391"/>
            <a:ext cx="6800267" cy="4641183"/>
          </a:xfrm>
          <a:custGeom>
            <a:avLst/>
            <a:gdLst/>
            <a:ahLst/>
            <a:cxnLst/>
            <a:rect r="r" b="b" t="t" l="l"/>
            <a:pathLst>
              <a:path h="4641183" w="6800267">
                <a:moveTo>
                  <a:pt x="0" y="0"/>
                </a:moveTo>
                <a:lnTo>
                  <a:pt x="6800268" y="0"/>
                </a:lnTo>
                <a:lnTo>
                  <a:pt x="6800268" y="4641183"/>
                </a:lnTo>
                <a:lnTo>
                  <a:pt x="0" y="46411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976167" y="3734962"/>
            <a:ext cx="17259300"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976167" y="3573037"/>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5317258" y="3573037"/>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0" id="10"/>
          <p:cNvGrpSpPr/>
          <p:nvPr/>
        </p:nvGrpSpPr>
        <p:grpSpPr>
          <a:xfrm rot="0">
            <a:off x="9603508" y="3573037"/>
            <a:ext cx="323850" cy="32385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2" id="12"/>
          <p:cNvGrpSpPr/>
          <p:nvPr/>
        </p:nvGrpSpPr>
        <p:grpSpPr>
          <a:xfrm rot="0">
            <a:off x="13847532" y="3573037"/>
            <a:ext cx="323850" cy="32385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4" id="14"/>
          <p:cNvGrpSpPr/>
          <p:nvPr/>
        </p:nvGrpSpPr>
        <p:grpSpPr>
          <a:xfrm rot="0">
            <a:off x="1138092" y="5529481"/>
            <a:ext cx="3299738" cy="329973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6"/>
              <a:stretch>
                <a:fillRect l="0" t="-54485" r="0" b="0"/>
              </a:stretch>
            </a:blipFill>
          </p:spPr>
        </p:sp>
      </p:grpSp>
      <p:grpSp>
        <p:nvGrpSpPr>
          <p:cNvPr name="Group 16" id="16"/>
          <p:cNvGrpSpPr/>
          <p:nvPr/>
        </p:nvGrpSpPr>
        <p:grpSpPr>
          <a:xfrm rot="0">
            <a:off x="5479183" y="5529481"/>
            <a:ext cx="3299738" cy="329973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7"/>
              <a:stretch>
                <a:fillRect l="0" t="-1396" r="0" b="-1396"/>
              </a:stretch>
            </a:blipFill>
          </p:spPr>
        </p:sp>
      </p:grpSp>
      <p:grpSp>
        <p:nvGrpSpPr>
          <p:cNvPr name="Group 18" id="18"/>
          <p:cNvGrpSpPr/>
          <p:nvPr/>
        </p:nvGrpSpPr>
        <p:grpSpPr>
          <a:xfrm rot="0">
            <a:off x="9765433" y="5529481"/>
            <a:ext cx="3299738" cy="329973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8"/>
              <a:stretch>
                <a:fillRect l="0" t="0" r="-61925" b="0"/>
              </a:stretch>
            </a:blipFill>
          </p:spPr>
        </p:sp>
      </p:grpSp>
      <p:grpSp>
        <p:nvGrpSpPr>
          <p:cNvPr name="Group 20" id="20"/>
          <p:cNvGrpSpPr/>
          <p:nvPr/>
        </p:nvGrpSpPr>
        <p:grpSpPr>
          <a:xfrm rot="0">
            <a:off x="14009457" y="5529481"/>
            <a:ext cx="3299738" cy="329973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8"/>
              <a:stretch>
                <a:fillRect l="-61925" t="0" r="0" b="0"/>
              </a:stretch>
            </a:blipFill>
          </p:spPr>
        </p:sp>
      </p:grpSp>
      <p:sp>
        <p:nvSpPr>
          <p:cNvPr name="Freeform 22" id="22"/>
          <p:cNvSpPr/>
          <p:nvPr/>
        </p:nvSpPr>
        <p:spPr>
          <a:xfrm flipH="false" flipV="false" rot="0">
            <a:off x="15474633" y="5347154"/>
            <a:ext cx="1784667" cy="1162265"/>
          </a:xfrm>
          <a:custGeom>
            <a:avLst/>
            <a:gdLst/>
            <a:ahLst/>
            <a:cxnLst/>
            <a:rect r="r" b="b" t="t" l="l"/>
            <a:pathLst>
              <a:path h="1162265" w="1784667">
                <a:moveTo>
                  <a:pt x="0" y="0"/>
                </a:moveTo>
                <a:lnTo>
                  <a:pt x="1784667" y="0"/>
                </a:lnTo>
                <a:lnTo>
                  <a:pt x="1784667" y="1162264"/>
                </a:lnTo>
                <a:lnTo>
                  <a:pt x="0" y="11622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3" id="23"/>
          <p:cNvSpPr txBox="true"/>
          <p:nvPr/>
        </p:nvSpPr>
        <p:spPr>
          <a:xfrm rot="0">
            <a:off x="861316" y="4249596"/>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Ajout Planche</a:t>
            </a:r>
          </a:p>
        </p:txBody>
      </p:sp>
      <p:sp>
        <p:nvSpPr>
          <p:cNvPr name="TextBox 24" id="24"/>
          <p:cNvSpPr txBox="true"/>
          <p:nvPr/>
        </p:nvSpPr>
        <p:spPr>
          <a:xfrm rot="0">
            <a:off x="9603508" y="4249596"/>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Ajout d’un article</a:t>
            </a:r>
          </a:p>
        </p:txBody>
      </p:sp>
      <p:sp>
        <p:nvSpPr>
          <p:cNvPr name="TextBox 25" id="25"/>
          <p:cNvSpPr txBox="true"/>
          <p:nvPr/>
        </p:nvSpPr>
        <p:spPr>
          <a:xfrm rot="0">
            <a:off x="5317258" y="4234774"/>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Recherche avec mot clé</a:t>
            </a:r>
          </a:p>
        </p:txBody>
      </p:sp>
      <p:sp>
        <p:nvSpPr>
          <p:cNvPr name="TextBox 26" id="26"/>
          <p:cNvSpPr txBox="true"/>
          <p:nvPr/>
        </p:nvSpPr>
        <p:spPr>
          <a:xfrm rot="0">
            <a:off x="14009457" y="4234774"/>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Partage</a:t>
            </a:r>
          </a:p>
        </p:txBody>
      </p:sp>
      <p:sp>
        <p:nvSpPr>
          <p:cNvPr name="TextBox 27" id="27"/>
          <p:cNvSpPr txBox="true"/>
          <p:nvPr/>
        </p:nvSpPr>
        <p:spPr>
          <a:xfrm rot="0">
            <a:off x="3596804" y="923925"/>
            <a:ext cx="11094393" cy="896620"/>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Bold"/>
              </a:rPr>
              <a:t>Comment se servir de Feedly </a:t>
            </a:r>
          </a:p>
        </p:txBody>
      </p:sp>
      <p:sp>
        <p:nvSpPr>
          <p:cNvPr name="Freeform 28" id="28"/>
          <p:cNvSpPr/>
          <p:nvPr/>
        </p:nvSpPr>
        <p:spPr>
          <a:xfrm flipH="false" flipV="false" rot="0">
            <a:off x="10196964" y="5596597"/>
            <a:ext cx="1018623" cy="663378"/>
          </a:xfrm>
          <a:custGeom>
            <a:avLst/>
            <a:gdLst/>
            <a:ahLst/>
            <a:cxnLst/>
            <a:rect r="r" b="b" t="t" l="l"/>
            <a:pathLst>
              <a:path h="663378" w="1018623">
                <a:moveTo>
                  <a:pt x="0" y="0"/>
                </a:moveTo>
                <a:lnTo>
                  <a:pt x="1018623" y="0"/>
                </a:lnTo>
                <a:lnTo>
                  <a:pt x="1018623" y="663378"/>
                </a:lnTo>
                <a:lnTo>
                  <a:pt x="0" y="66337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9" id="29"/>
          <p:cNvSpPr/>
          <p:nvPr/>
        </p:nvSpPr>
        <p:spPr>
          <a:xfrm flipH="false" flipV="false" rot="0">
            <a:off x="5317258" y="7474061"/>
            <a:ext cx="881391" cy="574006"/>
          </a:xfrm>
          <a:custGeom>
            <a:avLst/>
            <a:gdLst/>
            <a:ahLst/>
            <a:cxnLst/>
            <a:rect r="r" b="b" t="t" l="l"/>
            <a:pathLst>
              <a:path h="574006" w="881391">
                <a:moveTo>
                  <a:pt x="0" y="0"/>
                </a:moveTo>
                <a:lnTo>
                  <a:pt x="881392" y="0"/>
                </a:lnTo>
                <a:lnTo>
                  <a:pt x="881392" y="574006"/>
                </a:lnTo>
                <a:lnTo>
                  <a:pt x="0" y="57400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DAGHMAYmcUk</dc:identifier>
  <dcterms:modified xsi:type="dcterms:W3CDTF">2011-08-01T06:04:30Z</dcterms:modified>
  <cp:revision>1</cp:revision>
  <dc:title>systeme veille</dc:title>
</cp:coreProperties>
</file>