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8841" autoAdjust="0"/>
  </p:normalViewPr>
  <p:slideViewPr>
    <p:cSldViewPr>
      <p:cViewPr varScale="1">
        <p:scale>
          <a:sx n="59" d="100"/>
          <a:sy n="59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E4B6-3778-431B-ACDF-B02C411E86DC}" type="datetimeFigureOut">
              <a:rPr lang="fr-FR" smtClean="0"/>
              <a:pPr/>
              <a:t>12/01/2014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6CE75-A79F-4FDF-863C-23210F9185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3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06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Expliquer</a:t>
            </a:r>
            <a:r>
              <a:rPr lang="fr-FR" baseline="0" dirty="0" smtClean="0"/>
              <a:t> mieux</a:t>
            </a:r>
          </a:p>
          <a:p>
            <a:r>
              <a:rPr lang="fr-FR" baseline="0" dirty="0" smtClean="0"/>
              <a:t>- Méthode toute faite pour ouverture page web « </a:t>
            </a:r>
            <a:r>
              <a:rPr lang="fr-FR" baseline="0" dirty="0" err="1" smtClean="0"/>
              <a:t>openwebpage</a:t>
            </a:r>
            <a:r>
              <a:rPr lang="fr-FR" baseline="0" dirty="0" smtClean="0"/>
              <a:t>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4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err="1" smtClean="0"/>
              <a:t>Recents</a:t>
            </a:r>
            <a:r>
              <a:rPr lang="fr-FR" baseline="0" dirty="0" smtClean="0"/>
              <a:t> de moins d’un jour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Titres: Suppression des « mots blancs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Mots les plus fréquents </a:t>
            </a:r>
            <a:r>
              <a:rPr lang="fr-FR" baseline="0" dirty="0" smtClean="0">
                <a:sym typeface="Wingdings" panose="05000000000000000000" pitchFamily="2" charset="2"/>
              </a:rPr>
              <a:t></a:t>
            </a:r>
            <a:r>
              <a:rPr lang="fr-FR" baseline="0" dirty="0" smtClean="0"/>
              <a:t> hot-</a:t>
            </a:r>
            <a:r>
              <a:rPr lang="fr-FR" baseline="0" dirty="0" err="1" smtClean="0"/>
              <a:t>topics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Champ dans la table journal de la base pour les hot-</a:t>
            </a:r>
            <a:r>
              <a:rPr lang="fr-FR" baseline="0" dirty="0" err="1" smtClean="0"/>
              <a:t>topics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Affichage: à partir de la base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Limites: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8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 je te laisse améliorer ça, j’ai</a:t>
            </a:r>
            <a:r>
              <a:rPr lang="fr-FR" baseline="0" dirty="0" smtClean="0"/>
              <a:t> un peu oublié comment on a fait!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Faudra </a:t>
            </a:r>
            <a:r>
              <a:rPr lang="fr-FR" dirty="0" err="1" smtClean="0"/>
              <a:t>réflechir</a:t>
            </a:r>
            <a:r>
              <a:rPr lang="fr-FR" smtClean="0"/>
              <a:t> à ce qu’on dit la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11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partie pour l’interface</a:t>
            </a:r>
            <a:r>
              <a:rPr lang="fr-FR" baseline="0" dirty="0" smtClean="0"/>
              <a:t> graphique? Ou ça fait plutôt partie de la démonstration?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79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3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Expliquer structure d’un flux </a:t>
            </a:r>
            <a:r>
              <a:rPr lang="fr-FR" dirty="0" err="1" smtClean="0"/>
              <a:t>rss</a:t>
            </a:r>
            <a:r>
              <a:rPr lang="fr-FR" dirty="0" smtClean="0"/>
              <a:t> (champs..)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Vérification des doublons à l’enregistrement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Résultat: bon fonctionnement (pas d’erreur)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Expliquer article pas dans le flux </a:t>
            </a:r>
            <a:r>
              <a:rPr lang="fr-FR" dirty="0" err="1" smtClean="0"/>
              <a:t>rss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Besoin d’une méthode à part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96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À partir du lien de l’article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Passage</a:t>
            </a:r>
            <a:r>
              <a:rPr lang="fr-FR" baseline="0" dirty="0" smtClean="0"/>
              <a:t> par five </a:t>
            </a:r>
            <a:r>
              <a:rPr lang="fr-FR" baseline="0" dirty="0" err="1" smtClean="0"/>
              <a:t>filters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>
                <a:sym typeface="Wingdings" panose="05000000000000000000" pitchFamily="2" charset="2"/>
              </a:rPr>
              <a:t> article sous forme de flux, uniformisation des différents journaux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>
                <a:sym typeface="Wingdings" panose="05000000000000000000" pitchFamily="2" charset="2"/>
              </a:rPr>
              <a:t>Récuperation</a:t>
            </a:r>
            <a:r>
              <a:rPr lang="fr-FR" baseline="0" dirty="0" smtClean="0">
                <a:sym typeface="Wingdings" panose="05000000000000000000" pitchFamily="2" charset="2"/>
              </a:rPr>
              <a:t> de la partie correspondant à l’article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ym typeface="Wingdings" panose="05000000000000000000" pitchFamily="2" charset="2"/>
              </a:rPr>
              <a:t>Traitement: retirer les balises, les caractères spéciaux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ym typeface="Wingdings" panose="05000000000000000000" pitchFamily="2" charset="2"/>
              </a:rPr>
              <a:t>Insertion base</a:t>
            </a:r>
          </a:p>
          <a:p>
            <a:pPr marL="171450" indent="-171450">
              <a:buFontTx/>
              <a:buChar char="-"/>
            </a:pP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fr-FR" baseline="0" dirty="0" smtClean="0">
                <a:sym typeface="Wingdings" panose="05000000000000000000" pitchFamily="2" charset="2"/>
              </a:rPr>
              <a:t>Limites: toujours des caractères spéciaux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6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Utilisateur connecté a accès</a:t>
            </a:r>
            <a:r>
              <a:rPr lang="fr-FR" baseline="0" dirty="0" smtClean="0"/>
              <a:t> à des fonctionnalités supplémentaires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3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Champ abonnement: initialement</a:t>
            </a:r>
            <a:r>
              <a:rPr lang="fr-FR" baseline="0" dirty="0" smtClean="0"/>
              <a:t> 000000000 (9*0) .</a:t>
            </a:r>
            <a:r>
              <a:rPr lang="fr-FR" dirty="0" smtClean="0"/>
              <a:t>chaque journal a un id.</a:t>
            </a:r>
            <a:r>
              <a:rPr lang="fr-FR" baseline="0" dirty="0" smtClean="0"/>
              <a:t> Quand l’utilisateur s’abonne, un 0 devient l’</a:t>
            </a:r>
            <a:r>
              <a:rPr lang="fr-FR" baseline="0" dirty="0" err="1" smtClean="0"/>
              <a:t>id_journal</a:t>
            </a:r>
            <a:r>
              <a:rPr lang="fr-FR" baseline="0" dirty="0" smtClean="0"/>
              <a:t> correspondant</a:t>
            </a:r>
            <a:endParaRPr lang="fr-FR" dirty="0" smtClean="0"/>
          </a:p>
          <a:p>
            <a:r>
              <a:rPr lang="fr-FR" dirty="0" err="1" smtClean="0"/>
              <a:t>Peut-etre</a:t>
            </a:r>
            <a:r>
              <a:rPr lang="fr-FR" dirty="0" smtClean="0"/>
              <a:t> expliquer aussi comment ça a été fait sur l’interface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7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</a:t>
            </a:r>
            <a:r>
              <a:rPr lang="fr-FR" baseline="0" dirty="0" smtClean="0"/>
              <a:t> possible trouver un article avec meilleur résultat de NP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CE75-A79F-4FDF-863C-23210F918561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8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BC553A-629C-41BF-81D1-E32F9B493DFB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93040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49556"/>
      </p:ext>
    </p:extLst>
  </p:cSld>
  <p:clrMapOvr>
    <a:masterClrMapping/>
  </p:clrMapOvr>
  <p:transition spd="slow">
    <p:wip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45421"/>
      </p:ext>
    </p:extLst>
  </p:cSld>
  <p:clrMapOvr>
    <a:masterClrMapping/>
  </p:clrMapOvr>
  <p:transition spd="slow">
    <p:wip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111050"/>
      </p:ext>
    </p:extLst>
  </p:cSld>
  <p:clrMapOvr>
    <a:masterClrMapping/>
  </p:clrMapOvr>
  <p:transition spd="slow">
    <p:wip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02374"/>
      </p:ext>
    </p:extLst>
  </p:cSld>
  <p:clrMapOvr>
    <a:masterClrMapping/>
  </p:clrMapOvr>
  <p:transition spd="slow">
    <p:wip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97120"/>
      </p:ext>
    </p:extLst>
  </p:cSld>
  <p:clrMapOvr>
    <a:masterClrMapping/>
  </p:clrMapOvr>
  <p:transition spd="slow">
    <p:wip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552173"/>
      </p:ext>
    </p:extLst>
  </p:cSld>
  <p:clrMapOvr>
    <a:masterClrMapping/>
  </p:clrMapOvr>
  <p:transition spd="slow">
    <p:wip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25CA-2B41-4579-BCCB-0D64A76C8E68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2779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F592-8CED-4825-B766-DE1740815E68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846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0B45-31DE-4B07-B886-59BFDDFB20AE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234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AFDE-EA98-43A6-B7B4-42AB7D757F6C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993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4D75-41C3-40C6-9FAE-E3AE62AEF38A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304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8A2-44A9-4216-94C0-791BECF854C8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20756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20C0-E2ED-4E2C-AB30-B14FAB5B262F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99050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B2AC-24C6-4924-BF63-BAF78B92B2FD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258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4430-DD38-42F7-9999-CC33174C821F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618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335-6542-4B95-8DC6-091F3D78AB11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9085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12B2DD-3B55-4B0B-9313-C4DFA871D6F4}" type="datetime1">
              <a:rPr lang="fr-FR" smtClean="0"/>
              <a:pPr/>
              <a:t>12/01/2014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Soutenance Projet Info - Ninjava - 13/01/2014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049231-53AA-4F2A-BB02-A753F4348D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transition spd="slow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1382846">
            <a:off x="337311" y="412980"/>
            <a:ext cx="7200800" cy="29456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Logiciel de gestion d’articles de </a:t>
            </a:r>
            <a:r>
              <a:rPr lang="fr-FR" dirty="0" smtClean="0"/>
              <a:t>journaux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21439445">
            <a:off x="3239344" y="5071187"/>
            <a:ext cx="5904656" cy="648072"/>
          </a:xfrm>
        </p:spPr>
        <p:txBody>
          <a:bodyPr>
            <a:normAutofit/>
          </a:bodyPr>
          <a:lstStyle/>
          <a:p>
            <a:pPr algn="ctr"/>
            <a:r>
              <a:rPr lang="fr-FR" sz="2800" i="1" dirty="0" smtClean="0">
                <a:solidFill>
                  <a:schemeClr val="bg1"/>
                </a:solidFill>
              </a:rPr>
              <a:t>Une </a:t>
            </a:r>
            <a:r>
              <a:rPr lang="fr-FR" sz="2800" i="1" dirty="0" smtClean="0">
                <a:solidFill>
                  <a:schemeClr val="bg1"/>
                </a:solidFill>
                <a:latin typeface="+mj-lt"/>
              </a:rPr>
              <a:t>production</a:t>
            </a:r>
            <a:r>
              <a:rPr lang="fr-FR" sz="2800" i="1" dirty="0" smtClean="0">
                <a:solidFill>
                  <a:schemeClr val="bg1"/>
                </a:solidFill>
              </a:rPr>
              <a:t> </a:t>
            </a:r>
            <a:r>
              <a:rPr lang="fr-FR" sz="2800" i="1" dirty="0" err="1" smtClean="0">
                <a:solidFill>
                  <a:schemeClr val="bg1"/>
                </a:solidFill>
              </a:rPr>
              <a:t>Ninjava</a:t>
            </a:r>
            <a:r>
              <a:rPr lang="fr-FR" sz="2800" i="1" dirty="0" smtClean="0">
                <a:solidFill>
                  <a:schemeClr val="bg1"/>
                </a:solidFill>
              </a:rPr>
              <a:t> </a:t>
            </a:r>
            <a:endParaRPr lang="fr-FR" sz="2800" i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501650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435936"/>
          </a:xfrm>
        </p:spPr>
        <p:txBody>
          <a:bodyPr/>
          <a:lstStyle/>
          <a:p>
            <a:fld id="{EB049231-53AA-4F2A-BB02-A753F4348D92}" type="slidenum">
              <a:rPr lang="fr-FR" sz="1200" smtClean="0">
                <a:solidFill>
                  <a:schemeClr val="tx1"/>
                </a:solidFill>
              </a:rPr>
              <a:pPr/>
              <a:t>1</a:t>
            </a:fld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07" b="90741" l="1149" r="97701">
                        <a14:foregroundMark x1="19540" y1="68519" x2="19540" y2="68519"/>
                        <a14:foregroundMark x1="27586" y1="50000" x2="27586" y2="50000"/>
                        <a14:foregroundMark x1="37356" y1="51852" x2="37356" y2="51852"/>
                        <a14:foregroundMark x1="45402" y1="55556" x2="45402" y2="55556"/>
                        <a14:foregroundMark x1="85057" y1="46296" x2="85057" y2="46296"/>
                        <a14:foregroundMark x1="53448" y1="74074" x2="53448" y2="74074"/>
                        <a14:foregroundMark x1="86207" y1="75926" x2="86207" y2="7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562">
            <a:off x="2461547" y="3464823"/>
            <a:ext cx="2952328" cy="9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1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32656" y="105089"/>
            <a:ext cx="9144000" cy="804774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I.3. UTILISATEURS &amp; ABONNEMENTS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10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33375" r="63212" b="28625"/>
          <a:stretch/>
        </p:blipFill>
        <p:spPr bwMode="auto">
          <a:xfrm rot="423500">
            <a:off x="5721981" y="1439580"/>
            <a:ext cx="2174208" cy="4320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3" t="21907" r="35625" b="21250"/>
          <a:stretch/>
        </p:blipFill>
        <p:spPr bwMode="auto">
          <a:xfrm>
            <a:off x="615424" y="1066756"/>
            <a:ext cx="3840929" cy="39825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79889" y="5363135"/>
            <a:ext cx="4176464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Page de connexion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91965" y="662266"/>
            <a:ext cx="216024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Abonnements</a:t>
            </a:r>
          </a:p>
        </p:txBody>
      </p:sp>
    </p:spTree>
    <p:extLst>
      <p:ext uri="{BB962C8B-B14F-4D97-AF65-F5344CB8AC3E}">
        <p14:creationId xmlns:p14="http://schemas.microsoft.com/office/powerpoint/2010/main" val="608551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422064"/>
            <a:ext cx="9144000" cy="435936"/>
          </a:xfrm>
        </p:spPr>
        <p:txBody>
          <a:bodyPr/>
          <a:lstStyle/>
          <a:p>
            <a:r>
              <a:rPr lang="fr-FR" sz="1200" dirty="0" smtClean="0">
                <a:solidFill>
                  <a:schemeClr val="tx1"/>
                </a:solidFill>
              </a:rPr>
              <a:t>Soutenance Projet Info - </a:t>
            </a:r>
            <a:r>
              <a:rPr lang="fr-FR" sz="1200" dirty="0" err="1" smtClean="0">
                <a:solidFill>
                  <a:schemeClr val="tx1"/>
                </a:solidFill>
              </a:rPr>
              <a:t>Ninjava</a:t>
            </a:r>
            <a:r>
              <a:rPr lang="fr-FR" sz="1200" dirty="0" smtClean="0">
                <a:solidFill>
                  <a:schemeClr val="tx1"/>
                </a:solidFill>
              </a:rPr>
              <a:t> - 13/01/2014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200" smtClean="0">
                <a:solidFill>
                  <a:schemeClr val="tx1"/>
                </a:solidFill>
              </a:rPr>
              <a:pPr/>
              <a:t>11</a:t>
            </a:fld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/>
          <a:srcRect l="25682" t="41382" r="63915" b="22167"/>
          <a:stretch/>
        </p:blipFill>
        <p:spPr bwMode="auto">
          <a:xfrm>
            <a:off x="683568" y="404664"/>
            <a:ext cx="1872208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3"/>
          <a:srcRect l="36085" t="40244" r="28085" b="14193"/>
          <a:stretch/>
        </p:blipFill>
        <p:spPr bwMode="auto">
          <a:xfrm>
            <a:off x="3275856" y="1628800"/>
            <a:ext cx="5256584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 descr="http://www.apprendre-informatique.com/image/pointeur-souris-152.jp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96441" cy="44056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" name="Flèche droite rayée 15"/>
          <p:cNvSpPr/>
          <p:nvPr/>
        </p:nvSpPr>
        <p:spPr>
          <a:xfrm rot="1922458">
            <a:off x="2339752" y="1700808"/>
            <a:ext cx="1152128" cy="584578"/>
          </a:xfrm>
          <a:prstGeom prst="stripedRightArrow">
            <a:avLst>
              <a:gd name="adj1" fmla="val 46456"/>
              <a:gd name="adj2" fmla="val 505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86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51520" y="6255804"/>
            <a:ext cx="4124789" cy="498470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264253" y="6255804"/>
            <a:ext cx="680390" cy="498470"/>
          </a:xfrm>
        </p:spPr>
        <p:txBody>
          <a:bodyPr/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12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514351" y="520226"/>
            <a:ext cx="8090097" cy="2376264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i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Solution</a:t>
            </a:r>
            <a:r>
              <a:rPr lang="fr-FR" sz="2200" i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 :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Utilisateur : nouvelle table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Champ abonnements contenant les id des journaux abonnés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Interface</a:t>
            </a:r>
            <a:endParaRPr lang="fr-FR" sz="2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21348" y="3140968"/>
            <a:ext cx="8083100" cy="216982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i="1" u="sng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RÉSULTATS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Positif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Désabonnement impossible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Interface : non coché pour une connexion ultérieure</a:t>
            </a:r>
            <a:endParaRPr lang="fr-FR" sz="2200" dirty="0">
              <a:solidFill>
                <a:schemeClr val="accent6">
                  <a:lumMod val="50000"/>
                </a:schemeClr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85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33763"/>
            <a:ext cx="9144000" cy="738054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I.4. NOMS PROPRES &amp; LIENS WIKIPEDIA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22064"/>
            <a:ext cx="9144000" cy="435936"/>
          </a:xfrm>
        </p:spPr>
        <p:txBody>
          <a:bodyPr/>
          <a:lstStyle/>
          <a:p>
            <a:r>
              <a:rPr lang="fr-FR" sz="1200" dirty="0" smtClean="0">
                <a:solidFill>
                  <a:schemeClr val="tx1"/>
                </a:solidFill>
              </a:rPr>
              <a:t>Soutenance Projet Info - </a:t>
            </a:r>
            <a:r>
              <a:rPr lang="fr-FR" sz="1200" dirty="0" err="1" smtClean="0">
                <a:solidFill>
                  <a:schemeClr val="tx1"/>
                </a:solidFill>
              </a:rPr>
              <a:t>Ninjava</a:t>
            </a:r>
            <a:r>
              <a:rPr lang="fr-FR" sz="1200" dirty="0" smtClean="0">
                <a:solidFill>
                  <a:schemeClr val="tx1"/>
                </a:solidFill>
              </a:rPr>
              <a:t> - 13/01/2014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200" smtClean="0">
                <a:solidFill>
                  <a:schemeClr val="tx1"/>
                </a:solidFill>
              </a:rPr>
              <a:pPr/>
              <a:t>13</a:t>
            </a:fld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96383" y="5065441"/>
            <a:ext cx="4938017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Page Wikipedia associé à un nom propre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24797" y="738054"/>
            <a:ext cx="2160240" cy="7078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Liste noms propres de l’article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228600" y="1478687"/>
            <a:ext cx="2160240" cy="4661884"/>
            <a:chOff x="216024" y="1878581"/>
            <a:chExt cx="2160240" cy="466188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5" t="25480" r="80548" b="27375"/>
            <a:stretch/>
          </p:blipFill>
          <p:spPr bwMode="auto">
            <a:xfrm>
              <a:off x="216024" y="1878581"/>
              <a:ext cx="2160240" cy="46618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à coins arrondis 10"/>
            <p:cNvSpPr/>
            <p:nvPr/>
          </p:nvSpPr>
          <p:spPr>
            <a:xfrm>
              <a:off x="323528" y="5350287"/>
              <a:ext cx="1080120" cy="278807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2489246" y="738054"/>
            <a:ext cx="6264696" cy="4191585"/>
            <a:chOff x="2489246" y="738054"/>
            <a:chExt cx="6264696" cy="4191585"/>
          </a:xfrm>
        </p:grpSpPr>
        <p:pic>
          <p:nvPicPr>
            <p:cNvPr id="7" name="Image 6" descr="wiki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246" y="738054"/>
              <a:ext cx="6264696" cy="41915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Rectangle à coins arrondis 11"/>
            <p:cNvSpPr/>
            <p:nvPr/>
          </p:nvSpPr>
          <p:spPr>
            <a:xfrm>
              <a:off x="3707904" y="1772816"/>
              <a:ext cx="1008112" cy="21602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" name="Image 12" descr="http://www.apprendre-informatique.com/image/pointeur-souris-152.jpg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73" y="5065441"/>
            <a:ext cx="496441" cy="44056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5" name="Flèche droite rayée 14"/>
          <p:cNvSpPr/>
          <p:nvPr/>
        </p:nvSpPr>
        <p:spPr>
          <a:xfrm rot="20149730">
            <a:off x="1938831" y="4425145"/>
            <a:ext cx="1152128" cy="584578"/>
          </a:xfrm>
          <a:prstGeom prst="stripedRightArrow">
            <a:avLst>
              <a:gd name="adj1" fmla="val 46456"/>
              <a:gd name="adj2" fmla="val 5058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451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251520" y="116632"/>
            <a:ext cx="8064896" cy="3600400"/>
          </a:xfr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i="1" u="sng" dirty="0" smtClean="0">
                <a:solidFill>
                  <a:schemeClr val="accent1"/>
                </a:solidFill>
                <a:latin typeface="Sylfaen" pitchFamily="18" charset="0"/>
              </a:rPr>
              <a:t>Solution : 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Lors de la récupération des articles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Parcours de chaque phrase de l’article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Repérage des majuscules en début de mots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Particularités : noms propres composés, débuts de phrases…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Enregistrement dans la base</a:t>
            </a:r>
          </a:p>
          <a:p>
            <a:pPr>
              <a:buClrTx/>
            </a:pP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Lien </a:t>
            </a:r>
            <a:r>
              <a:rPr lang="fr-FR" sz="2200" cap="none" dirty="0" err="1" smtClean="0">
                <a:solidFill>
                  <a:schemeClr val="accent1"/>
                </a:solidFill>
                <a:latin typeface="Sylfaen" pitchFamily="18" charset="0"/>
              </a:rPr>
              <a:t>wikipedia</a:t>
            </a:r>
            <a:r>
              <a:rPr lang="fr-FR" sz="2200" cap="none" dirty="0" smtClean="0">
                <a:solidFill>
                  <a:schemeClr val="accent1"/>
                </a:solidFill>
                <a:latin typeface="Sylfaen" pitchFamily="18" charset="0"/>
              </a:rPr>
              <a:t> générique</a:t>
            </a:r>
            <a:endParaRPr lang="fr-FR" sz="2200" cap="none" dirty="0">
              <a:solidFill>
                <a:schemeClr val="accent1"/>
              </a:solidFill>
              <a:latin typeface="Sylfaen" pitchFamily="18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14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4002418"/>
            <a:ext cx="8064896" cy="2077492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1" u="sng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RÉSULTATS :</a:t>
            </a:r>
            <a:endParaRPr lang="fr-FR" sz="2400" b="1" i="1" u="sng" dirty="0">
              <a:solidFill>
                <a:schemeClr val="accent6">
                  <a:lumMod val="50000"/>
                </a:schemeClr>
              </a:solidFill>
              <a:latin typeface="Sylfae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Approximatif : mots en majuscules, caractères spéciaux, noms propres à la suite, débuts de phrases…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720080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I.5. HOT TOPICS</a:t>
            </a:r>
            <a:endParaRPr lang="fr-FR" sz="36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15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9" name="Image 8" descr="wik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233548"/>
            <a:ext cx="5965837" cy="4071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7755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397496" y="260648"/>
            <a:ext cx="8136904" cy="3240360"/>
          </a:xfr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i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SOLUTION :</a:t>
            </a:r>
            <a:endParaRPr lang="fr-FR" sz="2400" i="1" u="sng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Travail sur les articles récents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Analyse des titres : classement des mots par fréquence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Attribution aux hot topics d’une priorité de 10 à 1 et insertion dans la base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Affichage : 10 sujets hot topics, 3 articles par sujet maximum, en priorité de journaux </a:t>
            </a: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différents</a:t>
            </a:r>
            <a:endParaRPr lang="fr-FR" sz="2200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16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7496" y="3717032"/>
            <a:ext cx="8136904" cy="1661993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1" u="sng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RÉSULTATS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Fonctionne, mais de façon basique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Amélioration : travail sur des groupes de mots</a:t>
            </a:r>
            <a:endParaRPr lang="fr-FR" sz="2200" dirty="0">
              <a:solidFill>
                <a:schemeClr val="accent6">
                  <a:lumMod val="50000"/>
                </a:schemeClr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43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3549"/>
            <a:ext cx="9144000" cy="78783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I.6. JOURNAL PERSONNALISÉ</a:t>
            </a:r>
            <a:endParaRPr lang="fr-FR" sz="36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17</a:t>
            </a:fld>
            <a:endParaRPr lang="fr-FR" sz="1500" dirty="0">
              <a:solidFill>
                <a:srgbClr val="0070C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85485" y="961385"/>
            <a:ext cx="2902136" cy="2469903"/>
            <a:chOff x="179512" y="3356992"/>
            <a:chExt cx="2902136" cy="24699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5" t="30001" r="53616" b="39999"/>
            <a:stretch/>
          </p:blipFill>
          <p:spPr bwMode="auto">
            <a:xfrm>
              <a:off x="179512" y="3356992"/>
              <a:ext cx="2902136" cy="24699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à coins arrondis 9"/>
            <p:cNvSpPr/>
            <p:nvPr/>
          </p:nvSpPr>
          <p:spPr>
            <a:xfrm>
              <a:off x="971600" y="3789040"/>
              <a:ext cx="504056" cy="21602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203848" y="2060848"/>
            <a:ext cx="5472608" cy="3771306"/>
            <a:chOff x="3203848" y="1916832"/>
            <a:chExt cx="5772956" cy="3915322"/>
          </a:xfrm>
        </p:grpSpPr>
        <p:pic>
          <p:nvPicPr>
            <p:cNvPr id="16" name="Image 15" descr="wiki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848" y="1916832"/>
              <a:ext cx="5772956" cy="39153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Rectangle à coins arrondis 20"/>
            <p:cNvSpPr/>
            <p:nvPr/>
          </p:nvSpPr>
          <p:spPr>
            <a:xfrm>
              <a:off x="3347864" y="2564904"/>
              <a:ext cx="3240360" cy="21602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avec flèche 22"/>
          <p:cNvCxnSpPr>
            <a:stCxn id="10" idx="3"/>
            <a:endCxn id="21" idx="1"/>
          </p:cNvCxnSpPr>
          <p:nvPr/>
        </p:nvCxnSpPr>
        <p:spPr>
          <a:xfrm>
            <a:off x="1481629" y="1501445"/>
            <a:ext cx="1858742" cy="1287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465376" y="1409402"/>
            <a:ext cx="494955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Onglet Journal perso de l’interface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85485" y="3634608"/>
            <a:ext cx="2880320" cy="7078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Liste des mots venant des titres d’articles likés</a:t>
            </a:r>
          </a:p>
        </p:txBody>
      </p:sp>
    </p:spTree>
    <p:extLst>
      <p:ext uri="{BB962C8B-B14F-4D97-AF65-F5344CB8AC3E}">
        <p14:creationId xmlns:p14="http://schemas.microsoft.com/office/powerpoint/2010/main" val="2851974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511" y="476672"/>
            <a:ext cx="8424936" cy="2485480"/>
          </a:xfr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SOLUTIONS :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Sélection </a:t>
            </a: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des articles en fonction des thèmes likés par l’utilisateur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Analyse des titres des nouveaux articles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Affichage : 4 sujets favoris avec 2 articles par sujet </a:t>
            </a: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maximum</a:t>
            </a:r>
            <a:endParaRPr lang="fr-FR" sz="2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18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2148" y="3501008"/>
            <a:ext cx="8422299" cy="1615827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b="1" i="1" u="sng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RÉSULTATS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Idem hot </a:t>
            </a:r>
            <a:r>
              <a:rPr lang="fr-FR" sz="2200" dirty="0" err="1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topics</a:t>
            </a: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 : méthode basique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accent6">
                    <a:lumMod val="50000"/>
                  </a:schemeClr>
                </a:solidFill>
                <a:latin typeface="Sylfaen" pitchFamily="18" charset="0"/>
              </a:rPr>
              <a:t>Manque de temps pour un affichage de « journal »</a:t>
            </a:r>
            <a:endParaRPr lang="fr-FR" sz="2200" dirty="0">
              <a:solidFill>
                <a:schemeClr val="accent6">
                  <a:lumMod val="50000"/>
                </a:schemeClr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2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6557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I.7. GESTION ADMINISTRATEUR</a:t>
            </a:r>
            <a:endParaRPr lang="fr-FR" sz="3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/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19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8" name="Image 7" descr="bob_utilisate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556" y="1833677"/>
            <a:ext cx="5688632" cy="33285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4336976" y="5432811"/>
            <a:ext cx="3816424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Menu de la suppression d’articles</a:t>
            </a:r>
            <a:endParaRPr lang="fr-FR" sz="2000" dirty="0">
              <a:latin typeface="Sylfae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1045645"/>
            <a:ext cx="4680520" cy="7078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Liste des profils des différents utilisateurs avec possibilité d’accéder à leur profil</a:t>
            </a:r>
            <a:endParaRPr lang="fr-FR" sz="2000" dirty="0">
              <a:latin typeface="Sylfaen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27309" t="44094" r="32200" b="45463"/>
          <a:stretch/>
        </p:blipFill>
        <p:spPr>
          <a:xfrm>
            <a:off x="3175072" y="4364039"/>
            <a:ext cx="5359328" cy="77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bob_suppress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5072" y="3397290"/>
            <a:ext cx="5394724" cy="67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2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6523" y="81622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21000"/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  <a:t>INTRODUCTION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0357" y="1412776"/>
            <a:ext cx="83960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I. Présentation du produit, solutions utilisées et résultats</a:t>
            </a: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1. Récupération des flux</a:t>
            </a: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2. Récupération des articles</a:t>
            </a: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3. Utilisateurs &amp; abonnements</a:t>
            </a: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4. Noms propres &amp; liens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Wikipedia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Sylfaen" pitchFamily="18" charset="0"/>
            </a:endParaRP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5. Hot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Topics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Sylfaen" pitchFamily="18" charset="0"/>
            </a:endParaRPr>
          </a:p>
          <a:p>
            <a:pPr lvl="1"/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6. Journal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personnalisé</a:t>
            </a:r>
          </a:p>
          <a:p>
            <a:pPr lvl="1"/>
            <a:endParaRPr lang="fr-FR" sz="2000" dirty="0">
              <a:solidFill>
                <a:schemeClr val="accent1">
                  <a:lumMod val="75000"/>
                </a:schemeClr>
              </a:solidFill>
              <a:latin typeface="Sylfae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II. Démonstration de l’application</a:t>
            </a: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  <a:latin typeface="Sylfae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CONCLUSION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Sylfaen" pitchFamily="18" charset="0"/>
              </a:rPr>
              <a:t>: retour d’expérience</a:t>
            </a:r>
          </a:p>
        </p:txBody>
      </p:sp>
    </p:spTree>
    <p:extLst>
      <p:ext uri="{BB962C8B-B14F-4D97-AF65-F5344CB8AC3E}">
        <p14:creationId xmlns:p14="http://schemas.microsoft.com/office/powerpoint/2010/main" val="4117150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20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484784"/>
            <a:ext cx="9144000" cy="215111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fr-FR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</a:t>
            </a:r>
            <a:r>
              <a:rPr lang="fr-FR" sz="4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ÉMONSTRATION DE L’APPLICATION</a:t>
            </a:r>
            <a:endParaRPr kumimoji="0" lang="fr-FR" sz="4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9486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Sylfaen" pitchFamily="18" charset="0"/>
              </a:rPr>
              <a:t>Toutes les histoires finies !</a:t>
            </a:r>
          </a:p>
          <a:p>
            <a:endParaRPr lang="fr-FR" dirty="0">
              <a:latin typeface="Sylfaen" pitchFamily="18" charset="0"/>
            </a:endParaRPr>
          </a:p>
          <a:p>
            <a:r>
              <a:rPr lang="fr-FR" dirty="0" smtClean="0">
                <a:latin typeface="Sylfaen" pitchFamily="18" charset="0"/>
              </a:rPr>
              <a:t>Apports techniques</a:t>
            </a:r>
          </a:p>
          <a:p>
            <a:endParaRPr lang="fr-FR" dirty="0">
              <a:latin typeface="Sylfaen" pitchFamily="18" charset="0"/>
            </a:endParaRPr>
          </a:p>
          <a:p>
            <a:r>
              <a:rPr lang="fr-FR" dirty="0" smtClean="0">
                <a:latin typeface="Sylfaen" pitchFamily="18" charset="0"/>
              </a:rPr>
              <a:t>Apports méthodologiques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21</a:t>
            </a:fld>
            <a:endParaRPr lang="fr-FR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50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94524" y="1371358"/>
            <a:ext cx="7796030" cy="3311189"/>
          </a:xfrm>
          <a:ln>
            <a:noFill/>
          </a:ln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Présentation </a:t>
            </a:r>
            <a:r>
              <a:rPr lang="fr-FR" dirty="0" smtClean="0">
                <a:latin typeface="Sylfaen" pitchFamily="18" charset="0"/>
              </a:rPr>
              <a:t>de l’équipe</a:t>
            </a:r>
          </a:p>
          <a:p>
            <a:endParaRPr lang="fr-FR" dirty="0">
              <a:latin typeface="Sylfaen" pitchFamily="18" charset="0"/>
            </a:endParaRPr>
          </a:p>
          <a:p>
            <a:r>
              <a:rPr lang="fr-FR" dirty="0" smtClean="0">
                <a:latin typeface="Sylfaen" pitchFamily="18" charset="0"/>
              </a:rPr>
              <a:t>Organisation et fonctionnement</a:t>
            </a:r>
          </a:p>
          <a:p>
            <a:endParaRPr lang="fr-FR" dirty="0" smtClean="0">
              <a:latin typeface="Sylfaen" pitchFamily="18" charset="0"/>
            </a:endParaRPr>
          </a:p>
          <a:p>
            <a:r>
              <a:rPr lang="fr-FR" dirty="0" smtClean="0">
                <a:latin typeface="Sylfaen" pitchFamily="18" charset="0"/>
              </a:rPr>
              <a:t>Diagramme de classes : 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05432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63070" y="6305432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3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8" name="Bouton d'action : Personnalisé 7">
            <a:hlinkClick r:id="" action="ppaction://hlinkshowjump?jump=nextslide" highlightClick="1"/>
          </p:cNvPr>
          <p:cNvSpPr/>
          <p:nvPr/>
        </p:nvSpPr>
        <p:spPr>
          <a:xfrm>
            <a:off x="4292539" y="3789040"/>
            <a:ext cx="2088232" cy="432048"/>
          </a:xfrm>
          <a:prstGeom prst="actionButtonBlan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ylfaen" pitchFamily="18" charset="0"/>
              </a:rPr>
              <a:t>Voir le diagramme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pic>
        <p:nvPicPr>
          <p:cNvPr id="1026" name="Picture 2" descr="http://www.designer-daily.com/wp-content/uploads/2011/02/nin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20"/>
            <a:ext cx="3469878" cy="15421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76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80579" y="6255804"/>
            <a:ext cx="4124789" cy="498470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92245" y="6255804"/>
            <a:ext cx="680390" cy="498470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4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Léna\Documents\Cours\TELECOM\Semestre 7\Java\SOUTENANCE\Diagramme_clas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" y="0"/>
            <a:ext cx="91782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8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2151112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 PRÉSENTATION 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DU PRODUIT, 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SOLUTIONS 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UTILISÉES ET RÉSULTATS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-19372" y="6305432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72400" y="6305432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5</a:t>
            </a:fld>
            <a:endParaRPr lang="fr-FR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3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17634" r="17371" b="7365"/>
          <a:stretch/>
        </p:blipFill>
        <p:spPr bwMode="auto">
          <a:xfrm>
            <a:off x="2766549" y="2331118"/>
            <a:ext cx="5184576" cy="3178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I.1. RÉCUPÉRATION DES FLUX</a:t>
            </a: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336704"/>
            <a:ext cx="8676456" cy="404664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53095" y="6336704"/>
            <a:ext cx="811088" cy="404664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6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962200"/>
            <a:ext cx="1872208" cy="101566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Menu de la collecte d’articles</a:t>
            </a:r>
            <a:endParaRPr lang="fr-FR" sz="2000" dirty="0">
              <a:latin typeface="Sylfae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6828" y="3104912"/>
            <a:ext cx="1872208" cy="16312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Sylfaen" pitchFamily="18" charset="0"/>
              </a:rPr>
              <a:t>Visualisation des articles collectés dans la base de données</a:t>
            </a:r>
            <a:endParaRPr lang="fr-FR" sz="2000" dirty="0">
              <a:latin typeface="Sylfaen" pitchFamily="18" charset="0"/>
            </a:endParaRPr>
          </a:p>
        </p:txBody>
      </p:sp>
      <p:pic>
        <p:nvPicPr>
          <p:cNvPr id="9" name="Image 8" descr="bob_collecte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89109" l="1493" r="99440">
                        <a14:foregroundMark x1="6157" y1="44554" x2="6157" y2="44554"/>
                        <a14:foregroundMark x1="10261" y1="36634" x2="10261" y2="36634"/>
                        <a14:foregroundMark x1="14739" y1="42574" x2="14739" y2="425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9036" y="1245712"/>
            <a:ext cx="6399603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http://www.apprendre-informatique.com/image/pointeur-souris-152.jpg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28" y="1698173"/>
            <a:ext cx="496441" cy="44056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17634" r="17371" b="7365"/>
          <a:stretch/>
        </p:blipFill>
        <p:spPr bwMode="auto">
          <a:xfrm>
            <a:off x="174260" y="260649"/>
            <a:ext cx="8502195" cy="515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1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512" y="2374432"/>
            <a:ext cx="7488832" cy="2278704"/>
          </a:xfr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u="sng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Solution :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Parcourir la liste de flux RSS d’un journal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Pour chaque flux, identifier les champs</a:t>
            </a:r>
          </a:p>
          <a:p>
            <a:pPr>
              <a:buClrTx/>
            </a:pP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Enregistrement dans la base de </a:t>
            </a: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données</a:t>
            </a:r>
            <a:endParaRPr lang="fr-FR" sz="2200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</a:t>
            </a:r>
            <a:r>
              <a:rPr lang="fr-FR" sz="1500" dirty="0" smtClean="0">
                <a:solidFill>
                  <a:srgbClr val="0070C0"/>
                </a:solidFill>
              </a:rPr>
              <a:t>13/01/20141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7</a:t>
            </a:fld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8558" y="705182"/>
            <a:ext cx="2376264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chemeClr val="bg1"/>
                </a:solidFill>
                <a:latin typeface="Sylfaen" panose="010A0502050306030303" pitchFamily="18" charset="0"/>
              </a:rPr>
              <a:t>Affichage sur l’interface: </a:t>
            </a:r>
            <a:endParaRPr lang="fr-FR" sz="25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/>
          <a:srcRect l="25918" t="41519" r="38442" b="26748"/>
          <a:stretch/>
        </p:blipFill>
        <p:spPr bwMode="auto">
          <a:xfrm>
            <a:off x="3131840" y="188640"/>
            <a:ext cx="5544616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512" y="4725144"/>
            <a:ext cx="7488832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i="1" u="sng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Résultat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Positif</a:t>
            </a:r>
          </a:p>
        </p:txBody>
      </p:sp>
    </p:spTree>
    <p:extLst>
      <p:ext uri="{BB962C8B-B14F-4D97-AF65-F5344CB8AC3E}">
        <p14:creationId xmlns:p14="http://schemas.microsoft.com/office/powerpoint/2010/main" val="1929985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I.2. RÉCUPÉRATION DES ARTICLES</a:t>
            </a:r>
            <a:endParaRPr lang="fr-FR" sz="3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53400" y="630932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8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0" t="25670" r="46790" b="27233"/>
          <a:stretch/>
        </p:blipFill>
        <p:spPr bwMode="auto">
          <a:xfrm>
            <a:off x="2443129" y="1196751"/>
            <a:ext cx="6091271" cy="47078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1520" y="2204864"/>
            <a:ext cx="2016224" cy="178510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latin typeface="Sylfaen" pitchFamily="18" charset="0"/>
              </a:rPr>
              <a:t>Visualisation d’un article dans l’interface avec toutes ses infos</a:t>
            </a:r>
          </a:p>
        </p:txBody>
      </p:sp>
    </p:spTree>
    <p:extLst>
      <p:ext uri="{BB962C8B-B14F-4D97-AF65-F5344CB8AC3E}">
        <p14:creationId xmlns:p14="http://schemas.microsoft.com/office/powerpoint/2010/main" val="368343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323528" y="2060848"/>
            <a:ext cx="7992888" cy="2056034"/>
          </a:xfr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i="1" u="sng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SOLUTION :</a:t>
            </a:r>
            <a:endParaRPr lang="fr-FR" sz="2400" i="1" u="sng" cap="none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Utilisation du </a:t>
            </a:r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site </a:t>
            </a:r>
            <a:r>
              <a:rPr lang="fr-FR" sz="2200" i="1" u="sng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http://fivefilters.org </a:t>
            </a:r>
            <a:endParaRPr lang="fr-FR" sz="2200" cap="none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  <a:p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Récupération du flux et post-traitement</a:t>
            </a:r>
          </a:p>
          <a:p>
            <a:r>
              <a:rPr lang="fr-FR" sz="2200" cap="none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Insertion base</a:t>
            </a:r>
          </a:p>
          <a:p>
            <a:endParaRPr lang="fr-FR" sz="2400" cap="none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cap="none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309320"/>
            <a:ext cx="9144000" cy="435936"/>
          </a:xfrm>
        </p:spPr>
        <p:txBody>
          <a:bodyPr/>
          <a:lstStyle/>
          <a:p>
            <a:r>
              <a:rPr lang="fr-FR" sz="1500" dirty="0" smtClean="0">
                <a:solidFill>
                  <a:srgbClr val="0070C0"/>
                </a:solidFill>
              </a:rPr>
              <a:t>Soutenance Projet Info - </a:t>
            </a:r>
            <a:r>
              <a:rPr lang="fr-FR" sz="1500" dirty="0" err="1" smtClean="0">
                <a:solidFill>
                  <a:srgbClr val="0070C0"/>
                </a:solidFill>
              </a:rPr>
              <a:t>Ninjava</a:t>
            </a:r>
            <a:r>
              <a:rPr lang="fr-FR" sz="1500" dirty="0" smtClean="0">
                <a:solidFill>
                  <a:srgbClr val="0070C0"/>
                </a:solidFill>
              </a:rPr>
              <a:t> - 13/01/2014</a:t>
            </a:r>
            <a:endParaRPr lang="fr-FR" sz="1500" dirty="0">
              <a:solidFill>
                <a:srgbClr val="0070C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27350"/>
            <a:ext cx="762000" cy="435936"/>
          </a:xfrm>
        </p:spPr>
        <p:txBody>
          <a:bodyPr>
            <a:normAutofit/>
          </a:bodyPr>
          <a:lstStyle/>
          <a:p>
            <a:fld id="{EB049231-53AA-4F2A-BB02-A753F4348D92}" type="slidenum">
              <a:rPr lang="fr-FR" sz="1500" smtClean="0">
                <a:solidFill>
                  <a:srgbClr val="0070C0"/>
                </a:solidFill>
              </a:rPr>
              <a:pPr/>
              <a:t>9</a:t>
            </a:fld>
            <a:endParaRPr lang="fr-FR" sz="1500" dirty="0">
              <a:solidFill>
                <a:srgbClr val="0070C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9561" t="26374" r="47233" b="46482"/>
          <a:stretch/>
        </p:blipFill>
        <p:spPr>
          <a:xfrm>
            <a:off x="3491880" y="171096"/>
            <a:ext cx="5208534" cy="2393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683568" y="598559"/>
            <a:ext cx="216024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anose="010A0502050306030303" pitchFamily="18" charset="0"/>
              </a:rPr>
              <a:t>Limites de la récupération:</a:t>
            </a:r>
            <a:endParaRPr lang="fr-FR" sz="2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0956" y="4005064"/>
            <a:ext cx="7975460" cy="1661993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i="1" u="sng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RÉSULTAT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Positif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lfaen" pitchFamily="18" charset="0"/>
              </a:rPr>
              <a:t>Limites : caractères spéciaux</a:t>
            </a:r>
            <a:endParaRPr lang="fr-FR" sz="22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499992" y="2134051"/>
            <a:ext cx="504056" cy="286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012160" y="2152081"/>
            <a:ext cx="504056" cy="2868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42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e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TC104033927[[fn=Grand événement]]</Template>
  <TotalTime>1162</TotalTime>
  <Words>823</Words>
  <Application>Microsoft Office PowerPoint</Application>
  <PresentationFormat>Affichage à l'écran (4:3)</PresentationFormat>
  <Paragraphs>180</Paragraphs>
  <Slides>21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Impact</vt:lpstr>
      <vt:lpstr>Sylfaen</vt:lpstr>
      <vt:lpstr>Wingdings</vt:lpstr>
      <vt:lpstr>Grand événement</vt:lpstr>
      <vt:lpstr>Logiciel de gestion d’articles de journaux</vt:lpstr>
      <vt:lpstr>PLAN</vt:lpstr>
      <vt:lpstr>INTRODUCTION</vt:lpstr>
      <vt:lpstr>Présentation PowerPoint</vt:lpstr>
      <vt:lpstr>1. PRÉSENTATION DU PRODUIT,  SOLUTIONS UTILISÉES ET RÉSULTATS</vt:lpstr>
      <vt:lpstr>I.1. RÉCUPÉRATION DES FLUX</vt:lpstr>
      <vt:lpstr>Présentation PowerPoint</vt:lpstr>
      <vt:lpstr>I.2. RÉCUPÉRATION DES ARTICLES</vt:lpstr>
      <vt:lpstr>Présentation PowerPoint</vt:lpstr>
      <vt:lpstr>I.3. UTILISATEURS &amp; ABONNEMENTS</vt:lpstr>
      <vt:lpstr>Présentation PowerPoint</vt:lpstr>
      <vt:lpstr>Présentation PowerPoint</vt:lpstr>
      <vt:lpstr>I.4. NOMS PROPRES &amp; LIENS WIKIPEDIA</vt:lpstr>
      <vt:lpstr>Présentation PowerPoint</vt:lpstr>
      <vt:lpstr>I.5. HOT TOPICS</vt:lpstr>
      <vt:lpstr>Présentation PowerPoint</vt:lpstr>
      <vt:lpstr>I.6. JOURNAL PERSONNALISÉ</vt:lpstr>
      <vt:lpstr>Présentation PowerPoint</vt:lpstr>
      <vt:lpstr>I.7. GESTION ADMINISTRATEUR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info: réalisation d’un logiciel de gestion d’articles</dc:title>
  <dc:creator>Léna Dubois</dc:creator>
  <cp:lastModifiedBy>amelie jakubiak</cp:lastModifiedBy>
  <cp:revision>85</cp:revision>
  <dcterms:created xsi:type="dcterms:W3CDTF">2014-01-11T08:42:47Z</dcterms:created>
  <dcterms:modified xsi:type="dcterms:W3CDTF">2014-01-12T22:20:45Z</dcterms:modified>
</cp:coreProperties>
</file>