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s Soto-Romero" initials="G.S-R.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25" d="100"/>
          <a:sy n="25" d="100"/>
        </p:scale>
        <p:origin x="1474" y="-893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D1BD1-5434-471B-86ED-93BB326766C6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DD03F-6AE0-4EB4-988F-61FCD1F10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634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50" y="2932"/>
            <a:ext cx="30279975" cy="84391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3" y="1081703"/>
            <a:ext cx="8239513" cy="628160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4762" y="38831838"/>
            <a:ext cx="30279975" cy="397192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3" y="38754877"/>
            <a:ext cx="8239513" cy="430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20FB0-D4A5-4445-9BEB-E26CEFC2EACE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44960-E830-4AA1-9D1C-6B57CE8AE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10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637477" y="5133898"/>
            <a:ext cx="16164781" cy="6527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0"/>
              </a:lnSpc>
            </a:pPr>
            <a:r>
              <a:rPr lang="fr-FR" sz="13000" b="1" dirty="0">
                <a:solidFill>
                  <a:schemeClr val="accent3"/>
                </a:solidFill>
              </a:rPr>
              <a:t>Création d’un nouveau site pour l’association </a:t>
            </a:r>
            <a:r>
              <a:rPr lang="fr-FR" sz="13000" b="1" dirty="0" err="1">
                <a:solidFill>
                  <a:schemeClr val="accent3"/>
                </a:solidFill>
              </a:rPr>
              <a:t>Colori</a:t>
            </a:r>
            <a:r>
              <a:rPr lang="fr-FR" sz="13000" b="1" dirty="0">
                <a:solidFill>
                  <a:schemeClr val="accent3"/>
                </a:solidFill>
              </a:rPr>
              <a:t> d’Italia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3471535" y="631679"/>
            <a:ext cx="15794182" cy="414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</a:rPr>
              <a:t>Auteurs / Affiliation : DELBOS Lucille, LOCK-FAT Amélie, BAAZAOUI </a:t>
            </a:r>
            <a:r>
              <a:rPr lang="fr-FR" sz="4800" b="1" dirty="0" err="1">
                <a:solidFill>
                  <a:schemeClr val="bg1"/>
                </a:solidFill>
              </a:rPr>
              <a:t>Chaima</a:t>
            </a:r>
            <a:r>
              <a:rPr lang="fr-FR" sz="4800" b="1" dirty="0">
                <a:solidFill>
                  <a:schemeClr val="bg1"/>
                </a:solidFill>
              </a:rPr>
              <a:t>, BARBIER LOUIS</a:t>
            </a:r>
          </a:p>
          <a:p>
            <a:r>
              <a:rPr lang="fr-FR" sz="2800" b="1" dirty="0">
                <a:solidFill>
                  <a:schemeClr val="bg1"/>
                </a:solidFill>
              </a:rPr>
              <a:t>Etudiants en 4</a:t>
            </a:r>
            <a:r>
              <a:rPr lang="fr-FR" sz="2800" b="1" baseline="30000" dirty="0">
                <a:solidFill>
                  <a:schemeClr val="bg1"/>
                </a:solidFill>
              </a:rPr>
              <a:t>ème</a:t>
            </a:r>
            <a:r>
              <a:rPr lang="fr-FR" sz="2800" b="1" dirty="0">
                <a:solidFill>
                  <a:schemeClr val="bg1"/>
                </a:solidFill>
              </a:rPr>
              <a:t> année de l’école ISIS Castres, Castres, France</a:t>
            </a:r>
          </a:p>
          <a:p>
            <a:pPr>
              <a:lnSpc>
                <a:spcPct val="150000"/>
              </a:lnSpc>
            </a:pPr>
            <a:endParaRPr lang="fr-F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4800" b="1" dirty="0">
                <a:solidFill>
                  <a:schemeClr val="bg1"/>
                </a:solidFill>
              </a:rPr>
              <a:t>Commanditaire(s) : </a:t>
            </a:r>
            <a:r>
              <a:rPr lang="fr-FR" sz="4800" dirty="0">
                <a:solidFill>
                  <a:schemeClr val="bg1"/>
                </a:solidFill>
              </a:rPr>
              <a:t>Association </a:t>
            </a:r>
            <a:r>
              <a:rPr lang="fr-FR" sz="4800" dirty="0" err="1">
                <a:solidFill>
                  <a:schemeClr val="bg1"/>
                </a:solidFill>
              </a:rPr>
              <a:t>Colori</a:t>
            </a:r>
            <a:r>
              <a:rPr lang="fr-FR" sz="4800" dirty="0">
                <a:solidFill>
                  <a:schemeClr val="bg1"/>
                </a:solidFill>
              </a:rPr>
              <a:t> d’Italia</a:t>
            </a:r>
            <a:endParaRPr lang="fr-FR" sz="4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45673" y="11285511"/>
            <a:ext cx="26517600" cy="34563308"/>
          </a:xfrm>
          <a:prstGeom prst="rect">
            <a:avLst/>
          </a:prstGeom>
          <a:noFill/>
        </p:spPr>
        <p:txBody>
          <a:bodyPr wrap="square" numCol="2" spcCol="1800000" rtlCol="0">
            <a:spAutoFit/>
          </a:bodyPr>
          <a:lstStyle/>
          <a:p>
            <a:pPr algn="just"/>
            <a:endParaRPr lang="fr-FR" sz="7500" b="1" dirty="0">
              <a:solidFill>
                <a:schemeClr val="accent2"/>
              </a:solidFill>
            </a:endParaRPr>
          </a:p>
          <a:p>
            <a:pPr algn="just"/>
            <a:r>
              <a:rPr lang="fr-FR" sz="7500" b="1" dirty="0">
                <a:solidFill>
                  <a:schemeClr val="accent2"/>
                </a:solidFill>
              </a:rPr>
              <a:t>Contexte </a:t>
            </a:r>
          </a:p>
          <a:p>
            <a:pPr algn="just"/>
            <a:r>
              <a:rPr lang="fr-FR" sz="6000" dirty="0">
                <a:solidFill>
                  <a:schemeClr val="accent3"/>
                </a:solidFill>
              </a:rPr>
              <a:t>L’association </a:t>
            </a:r>
            <a:r>
              <a:rPr lang="fr-FR" sz="6000" dirty="0" err="1">
                <a:solidFill>
                  <a:schemeClr val="accent3"/>
                </a:solidFill>
              </a:rPr>
              <a:t>Colori</a:t>
            </a:r>
            <a:r>
              <a:rPr lang="fr-FR" sz="6000" dirty="0">
                <a:solidFill>
                  <a:schemeClr val="accent3"/>
                </a:solidFill>
              </a:rPr>
              <a:t> d’Italia</a:t>
            </a:r>
          </a:p>
          <a:p>
            <a:pPr algn="just"/>
            <a:r>
              <a:rPr lang="fr-FR" sz="5000" b="1" dirty="0" err="1"/>
              <a:t>Colori</a:t>
            </a:r>
            <a:r>
              <a:rPr lang="fr-FR" sz="5000" b="1" dirty="0"/>
              <a:t> d'Italia </a:t>
            </a:r>
            <a:r>
              <a:rPr lang="fr-FR" sz="5000" dirty="0"/>
              <a:t>est une association culturelle, loi 1901, créée en 2007, très active dans la vie locale Castraise et, notamment à l'origine du Carnaval Vénitien.</a:t>
            </a:r>
          </a:p>
          <a:p>
            <a:pPr algn="just"/>
            <a:r>
              <a:rPr lang="fr-FR" sz="5000" dirty="0"/>
              <a:t>L'association souhaite développer son chiffre d’affaires, améliorer et accroître sa visibilité, fidéliser ses adhérents et </a:t>
            </a:r>
            <a:r>
              <a:rPr lang="fr-FR" sz="5000" b="1" dirty="0"/>
              <a:t>se rendre plus accessible</a:t>
            </a:r>
            <a:r>
              <a:rPr lang="fr-FR" sz="5000" dirty="0"/>
              <a:t> et attractif aux actifs, aux jeunes, aux partenaires, médias et institutionnels. Pour cela, l’association souhaiterait avoir </a:t>
            </a:r>
            <a:r>
              <a:rPr lang="fr-FR" sz="5000" b="1" dirty="0"/>
              <a:t>un site web qui soit attrayant mais aussi sécurisé, convivial, pratique et évolutif.</a:t>
            </a:r>
          </a:p>
          <a:p>
            <a:pPr algn="just"/>
            <a:endParaRPr lang="fr-FR" sz="5000" dirty="0"/>
          </a:p>
          <a:p>
            <a:pPr algn="just"/>
            <a:endParaRPr lang="fr-FR" sz="5000" dirty="0"/>
          </a:p>
          <a:p>
            <a:pPr algn="just"/>
            <a:endParaRPr lang="fr-FR" sz="5000" dirty="0"/>
          </a:p>
          <a:p>
            <a:pPr algn="just"/>
            <a:endParaRPr lang="fr-FR" sz="7500" b="1" dirty="0">
              <a:solidFill>
                <a:schemeClr val="accent2"/>
              </a:solidFill>
            </a:endParaRPr>
          </a:p>
          <a:p>
            <a:pPr algn="just"/>
            <a:r>
              <a:rPr lang="fr-FR" sz="7500" b="1" dirty="0">
                <a:solidFill>
                  <a:schemeClr val="accent2"/>
                </a:solidFill>
              </a:rPr>
              <a:t>Analyse et spécification du besoin</a:t>
            </a:r>
          </a:p>
          <a:p>
            <a:pPr algn="just"/>
            <a:r>
              <a:rPr lang="fr-FR" sz="5000" b="0" i="0" u="none" strike="noStrike" dirty="0">
                <a:solidFill>
                  <a:srgbClr val="000000"/>
                </a:solidFill>
                <a:effectLst/>
              </a:rPr>
              <a:t>Comme décrit dans le paragraphe précédent, le projet consiste à </a:t>
            </a:r>
            <a:r>
              <a:rPr lang="fr-FR" sz="5000" b="1" i="0" u="none" strike="noStrike" dirty="0">
                <a:solidFill>
                  <a:srgbClr val="000000"/>
                </a:solidFill>
                <a:effectLst/>
              </a:rPr>
              <a:t>recréer le site web de l’association </a:t>
            </a:r>
            <a:r>
              <a:rPr lang="fr-FR" sz="5000" b="1" i="0" u="none" strike="noStrike" dirty="0" err="1">
                <a:solidFill>
                  <a:srgbClr val="000000"/>
                </a:solidFill>
                <a:effectLst/>
              </a:rPr>
              <a:t>Colori</a:t>
            </a:r>
            <a:r>
              <a:rPr lang="fr-FR" sz="5000" b="1" i="0" u="none" strike="noStrike" dirty="0">
                <a:solidFill>
                  <a:srgbClr val="000000"/>
                </a:solidFill>
                <a:effectLst/>
              </a:rPr>
              <a:t> d’Italia.</a:t>
            </a:r>
            <a:r>
              <a:rPr lang="fr-FR" sz="5000" b="0" i="0" u="none" strike="noStrike" dirty="0">
                <a:solidFill>
                  <a:srgbClr val="000000"/>
                </a:solidFill>
                <a:effectLst/>
              </a:rPr>
              <a:t> Il faudrait que ce site soit </a:t>
            </a:r>
            <a:r>
              <a:rPr lang="fr-FR" sz="5000" b="1" i="0" u="none" strike="noStrike" dirty="0">
                <a:solidFill>
                  <a:srgbClr val="000000"/>
                </a:solidFill>
                <a:effectLst/>
              </a:rPr>
              <a:t>accessible</a:t>
            </a:r>
            <a:r>
              <a:rPr lang="fr-FR" sz="5000" b="0" i="0" u="none" strike="noStrike" dirty="0">
                <a:solidFill>
                  <a:srgbClr val="000000"/>
                </a:solidFill>
                <a:effectLst/>
              </a:rPr>
              <a:t> sur divers dispositifs, notamment les smartphones, tablettes ou ordinateurs. Il faut que le site dispose de </a:t>
            </a:r>
            <a:r>
              <a:rPr lang="fr-FR" sz="5000" b="1" i="0" u="none" strike="noStrike" dirty="0">
                <a:solidFill>
                  <a:srgbClr val="000000"/>
                </a:solidFill>
                <a:effectLst/>
              </a:rPr>
              <a:t>plusieurs pages </a:t>
            </a:r>
            <a:r>
              <a:rPr lang="fr-FR" sz="5000" b="0" i="0" u="none" strike="noStrike" dirty="0">
                <a:solidFill>
                  <a:srgbClr val="000000"/>
                </a:solidFill>
                <a:effectLst/>
              </a:rPr>
              <a:t>comme la page d’accueil, de contact ou encore de présentation des évènements. Les </a:t>
            </a:r>
            <a:r>
              <a:rPr lang="fr-FR" sz="5000" b="1" i="0" u="none" strike="noStrike" dirty="0">
                <a:solidFill>
                  <a:srgbClr val="000000"/>
                </a:solidFill>
                <a:effectLst/>
              </a:rPr>
              <a:t>administrateurs</a:t>
            </a:r>
            <a:r>
              <a:rPr lang="fr-FR" sz="5000" b="0" i="0" u="none" strike="noStrike" dirty="0">
                <a:solidFill>
                  <a:srgbClr val="000000"/>
                </a:solidFill>
                <a:effectLst/>
              </a:rPr>
              <a:t> doivent avoir accès à différentes statistiques concernant les adhérents, comme le nombre d’inscrits pour une activité, les recettes générées…</a:t>
            </a:r>
            <a:endParaRPr lang="fr-FR" sz="5000" b="1" dirty="0">
              <a:solidFill>
                <a:schemeClr val="accent2"/>
              </a:solidFill>
            </a:endParaRPr>
          </a:p>
          <a:p>
            <a:pPr algn="just"/>
            <a:endParaRPr lang="fr-FR" sz="5000" b="1" dirty="0">
              <a:solidFill>
                <a:schemeClr val="accent2"/>
              </a:solidFill>
            </a:endParaRPr>
          </a:p>
          <a:p>
            <a:pPr algn="just"/>
            <a:endParaRPr lang="fr-FR" sz="6000" b="1" dirty="0">
              <a:solidFill>
                <a:schemeClr val="accent2"/>
              </a:solidFill>
            </a:endParaRPr>
          </a:p>
          <a:p>
            <a:pPr algn="just"/>
            <a:endParaRPr lang="fr-FR" sz="6000" b="1" dirty="0">
              <a:solidFill>
                <a:schemeClr val="accent2"/>
              </a:solidFill>
            </a:endParaRPr>
          </a:p>
          <a:p>
            <a:pPr algn="just"/>
            <a:endParaRPr lang="fr-FR" sz="6000" b="1" dirty="0">
              <a:solidFill>
                <a:schemeClr val="accent2"/>
              </a:solidFill>
            </a:endParaRPr>
          </a:p>
          <a:p>
            <a:pPr algn="r"/>
            <a:endParaRPr lang="fr-FR" sz="6000" b="1" dirty="0">
              <a:solidFill>
                <a:schemeClr val="accent2"/>
              </a:solidFill>
            </a:endParaRPr>
          </a:p>
          <a:p>
            <a:pPr algn="r"/>
            <a:endParaRPr lang="fr-FR" sz="6000" b="1" dirty="0">
              <a:solidFill>
                <a:schemeClr val="accent2"/>
              </a:solidFill>
            </a:endParaRPr>
          </a:p>
          <a:p>
            <a:pPr algn="r"/>
            <a:endParaRPr lang="fr-FR" sz="6000" b="1" dirty="0">
              <a:solidFill>
                <a:schemeClr val="accent2"/>
              </a:solidFill>
            </a:endParaRPr>
          </a:p>
          <a:p>
            <a:pPr algn="just"/>
            <a:endParaRPr lang="fr-FR" sz="7500" b="1" dirty="0">
              <a:solidFill>
                <a:schemeClr val="accent2"/>
              </a:solidFill>
            </a:endParaRPr>
          </a:p>
          <a:p>
            <a:pPr algn="just"/>
            <a:r>
              <a:rPr lang="fr-FR" sz="7500" b="1" dirty="0">
                <a:solidFill>
                  <a:schemeClr val="accent2"/>
                </a:solidFill>
              </a:rPr>
              <a:t>Conception fonctionnelle et environnement technique</a:t>
            </a:r>
          </a:p>
          <a:p>
            <a:pPr algn="just"/>
            <a:r>
              <a:rPr lang="fr-FR" sz="5000" dirty="0"/>
              <a:t>Pour construire ce tout nouveau site, l’équipe a choisi d’utiliser un </a:t>
            </a:r>
            <a:r>
              <a:rPr lang="fr-FR" sz="5000" b="1" dirty="0"/>
              <a:t>CMS</a:t>
            </a:r>
            <a:r>
              <a:rPr lang="fr-FR" sz="5000" dirty="0"/>
              <a:t> (Content Management System). Après en avoir discuté avec le client, le CMS que nous avons décidé d’utiliser est </a:t>
            </a:r>
            <a:r>
              <a:rPr lang="fr-FR" sz="5000" b="1" dirty="0"/>
              <a:t>WordPress</a:t>
            </a:r>
            <a:r>
              <a:rPr lang="fr-FR" sz="5000" dirty="0"/>
              <a:t>, offert par l’hébergeur </a:t>
            </a:r>
            <a:r>
              <a:rPr lang="fr-FR" sz="5000" b="1" dirty="0"/>
              <a:t>OVH</a:t>
            </a:r>
            <a:r>
              <a:rPr lang="fr-FR" sz="5000" dirty="0"/>
              <a:t>. WordPress facilite grandement la création du site web. OVH hébergera également la </a:t>
            </a:r>
            <a:r>
              <a:rPr lang="fr-FR" sz="5000" b="1" dirty="0"/>
              <a:t>base de données en SQL</a:t>
            </a:r>
            <a:r>
              <a:rPr lang="fr-FR" sz="5000" dirty="0"/>
              <a:t>, qui sera utilisée par le site.</a:t>
            </a:r>
          </a:p>
          <a:p>
            <a:pPr algn="just"/>
            <a:endParaRPr lang="fr-FR" sz="5000" dirty="0"/>
          </a:p>
          <a:p>
            <a:pPr algn="just"/>
            <a:endParaRPr lang="fr-FR" sz="5000" dirty="0"/>
          </a:p>
          <a:p>
            <a:pPr algn="just"/>
            <a:endParaRPr lang="fr-FR" sz="7200" b="1" dirty="0">
              <a:solidFill>
                <a:schemeClr val="accent2"/>
              </a:solidFill>
            </a:endParaRPr>
          </a:p>
          <a:p>
            <a:pPr algn="just"/>
            <a:endParaRPr lang="fr-FR" sz="7200" b="1" dirty="0">
              <a:solidFill>
                <a:schemeClr val="accent2"/>
              </a:solidFill>
            </a:endParaRPr>
          </a:p>
          <a:p>
            <a:pPr algn="just"/>
            <a:endParaRPr lang="fr-FR" sz="7200" b="1" dirty="0">
              <a:solidFill>
                <a:schemeClr val="accent2"/>
              </a:solidFill>
            </a:endParaRPr>
          </a:p>
          <a:p>
            <a:pPr algn="just"/>
            <a:endParaRPr lang="fr-FR" sz="7200" b="1" dirty="0">
              <a:solidFill>
                <a:schemeClr val="accent2"/>
              </a:solidFill>
            </a:endParaRPr>
          </a:p>
          <a:p>
            <a:pPr algn="just"/>
            <a:r>
              <a:rPr lang="fr-FR" sz="7200" b="1" dirty="0">
                <a:solidFill>
                  <a:schemeClr val="accent2"/>
                </a:solidFill>
              </a:rPr>
              <a:t>Résultats attendus</a:t>
            </a:r>
          </a:p>
          <a:p>
            <a:pPr algn="just"/>
            <a:r>
              <a:rPr lang="fr-FR" sz="5400" dirty="0">
                <a:solidFill>
                  <a:schemeClr val="accent3"/>
                </a:solidFill>
              </a:rPr>
              <a:t>Quel sera le résultat final ?</a:t>
            </a:r>
          </a:p>
          <a:p>
            <a:pPr algn="just"/>
            <a:r>
              <a:rPr lang="fr-FR" sz="5400" dirty="0">
                <a:solidFill>
                  <a:srgbClr val="000000"/>
                </a:solidFill>
              </a:rPr>
              <a:t>Voici comment nous imaginons le site à son stade final :</a:t>
            </a:r>
            <a:endParaRPr lang="fr-FR" sz="5400" dirty="0">
              <a:solidFill>
                <a:schemeClr val="accent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45672" y="8858241"/>
            <a:ext cx="26517599" cy="206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4500" b="1" dirty="0">
                <a:solidFill>
                  <a:schemeClr val="accent3"/>
                </a:solidFill>
              </a:rPr>
              <a:t>Résumé : </a:t>
            </a:r>
            <a:r>
              <a:rPr lang="fr-FR" sz="3200" b="1" dirty="0">
                <a:solidFill>
                  <a:schemeClr val="accent3"/>
                </a:solidFill>
              </a:rPr>
              <a:t>Développement web, imagination du design,..</a:t>
            </a:r>
          </a:p>
          <a:p>
            <a:pPr algn="just">
              <a:lnSpc>
                <a:spcPct val="150000"/>
              </a:lnSpc>
            </a:pPr>
            <a:r>
              <a:rPr lang="fr-FR" sz="4500" b="1" dirty="0">
                <a:solidFill>
                  <a:schemeClr val="accent3"/>
                </a:solidFill>
              </a:rPr>
              <a:t>Mots-clés :  </a:t>
            </a:r>
            <a:r>
              <a:rPr lang="fr-FR" sz="3200" b="1" dirty="0">
                <a:solidFill>
                  <a:schemeClr val="accent3"/>
                </a:solidFill>
              </a:rPr>
              <a:t>technologies web, CMS, associatif, travail de groupe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727792" y="41391793"/>
            <a:ext cx="3320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Partenaires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038D114-D530-64E2-6A4E-690D888E7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548" y="24436296"/>
            <a:ext cx="2623987" cy="262398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F35341B-72C7-6EA1-B5FB-81EEDBB2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532" y="24974041"/>
            <a:ext cx="1476167" cy="1476167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E7297B9-FC71-7FFF-F04D-ED4A2E56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3976" y="30525324"/>
            <a:ext cx="7449344" cy="936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raphics &amp; Logos | WordPress.org Français">
            <a:extLst>
              <a:ext uri="{FF2B5EF4-FFF2-40B4-BE49-F238E27FC236}">
                <a16:creationId xmlns:a16="http://schemas.microsoft.com/office/drawing/2014/main" id="{8A10A04D-6CA9-B6B4-91B8-3BBEC18FF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06"/>
          <a:stretch/>
        </p:blipFill>
        <p:spPr bwMode="auto">
          <a:xfrm>
            <a:off x="15781328" y="21598390"/>
            <a:ext cx="7067353" cy="432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VH Télécom : Fournisseur Internet, Téléphonie, E-mails">
            <a:extLst>
              <a:ext uri="{FF2B5EF4-FFF2-40B4-BE49-F238E27FC236}">
                <a16:creationId xmlns:a16="http://schemas.microsoft.com/office/drawing/2014/main" id="{392B3F6A-44C3-D4A3-229B-497FE950B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4518" y="21865306"/>
            <a:ext cx="60579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urveillance de la base de données Azure SQL avec Instana | IBM">
            <a:extLst>
              <a:ext uri="{FF2B5EF4-FFF2-40B4-BE49-F238E27FC236}">
                <a16:creationId xmlns:a16="http://schemas.microsoft.com/office/drawing/2014/main" id="{4E247AE0-351D-45FB-5E1F-CBED6E9AC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984" y="20884231"/>
            <a:ext cx="6096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C560BDA-DBB8-D68B-69D1-15B588C25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647" y="40931978"/>
            <a:ext cx="4308819" cy="162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B2D240B-BDD6-2C9A-78F4-1F3BE552C2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3630">
            <a:off x="2172107" y="2449292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563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ADF"/>
      </a:accent1>
      <a:accent2>
        <a:srgbClr val="EF787C"/>
      </a:accent2>
      <a:accent3>
        <a:srgbClr val="283583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</TotalTime>
  <Words>340</Words>
  <Application>Microsoft Office PowerPoint</Application>
  <PresentationFormat>Personnalisé</PresentationFormat>
  <Paragraphs>38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INUC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mfleuran</dc:creator>
  <cp:lastModifiedBy>Amélie LOCKFAT</cp:lastModifiedBy>
  <cp:revision>22</cp:revision>
  <dcterms:created xsi:type="dcterms:W3CDTF">2020-05-14T12:06:32Z</dcterms:created>
  <dcterms:modified xsi:type="dcterms:W3CDTF">2024-01-18T08:38:20Z</dcterms:modified>
</cp:coreProperties>
</file>