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7" r:id="rId5"/>
    <p:sldId id="261" r:id="rId6"/>
    <p:sldId id="266" r:id="rId7"/>
    <p:sldId id="270" r:id="rId8"/>
    <p:sldId id="271" r:id="rId9"/>
    <p:sldId id="272" r:id="rId10"/>
    <p:sldId id="273" r:id="rId11"/>
    <p:sldId id="27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DD5FF"/>
    <a:srgbClr val="0099FF"/>
    <a:srgbClr val="0066FF"/>
    <a:srgbClr val="3399FF"/>
    <a:srgbClr val="FF0D97"/>
    <a:srgbClr val="0000CC"/>
    <a:srgbClr val="003635"/>
    <a:srgbClr val="9EFF29"/>
    <a:srgbClr val="C8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1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3" y="3443749"/>
            <a:ext cx="7978879" cy="8480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4" y="430652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115348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68910"/>
            <a:ext cx="8246070" cy="280956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435" y="369666"/>
            <a:ext cx="60559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213" y="1142999"/>
            <a:ext cx="6076335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06068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85461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2701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5461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2701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webp"/><Relationship Id="rId1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747" y="3385184"/>
            <a:ext cx="4689093" cy="164063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rPr>
              <a:t>FC Porto Board</a:t>
            </a:r>
            <a:b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sz="40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Ironhack</a:t>
            </a: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Sport Div.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4636" y="4805604"/>
            <a:ext cx="1433947" cy="30657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October 2022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8" y="3412894"/>
            <a:ext cx="578856" cy="75216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927256" y="3925149"/>
            <a:ext cx="3216744" cy="500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“Kick-off” Analysis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1" y="4221180"/>
            <a:ext cx="571929" cy="6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435" y="243206"/>
            <a:ext cx="6055949" cy="7253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Recommendations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  <p:pic>
        <p:nvPicPr>
          <p:cNvPr id="9" name="8 Imagen" descr="fred-vs-ruicos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6030" y="1329200"/>
            <a:ext cx="2840865" cy="1690557"/>
          </a:xfrm>
          <a:prstGeom prst="rect">
            <a:avLst/>
          </a:prstGeom>
        </p:spPr>
      </p:pic>
      <p:pic>
        <p:nvPicPr>
          <p:cNvPr id="10" name="9 Imagen" descr="trabelsi-vs-estev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8162" y="3084394"/>
            <a:ext cx="2932711" cy="1697565"/>
          </a:xfrm>
          <a:prstGeom prst="rect">
            <a:avLst/>
          </a:prstGeom>
        </p:spPr>
      </p:pic>
      <p:pic>
        <p:nvPicPr>
          <p:cNvPr id="11" name="10 Imagen" descr="zelarayan-vieir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2396" y="3116808"/>
            <a:ext cx="2965295" cy="1674200"/>
          </a:xfrm>
          <a:prstGeom prst="rect">
            <a:avLst/>
          </a:prstGeom>
        </p:spPr>
      </p:pic>
      <p:pic>
        <p:nvPicPr>
          <p:cNvPr id="13" name="12 Imagen" descr="nunez-vs-m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7792" y="1323835"/>
            <a:ext cx="2900894" cy="1712794"/>
          </a:xfrm>
          <a:prstGeom prst="rect">
            <a:avLst/>
          </a:prstGeom>
          <a:ln>
            <a:noFill/>
          </a:ln>
        </p:spPr>
      </p:pic>
      <p:sp>
        <p:nvSpPr>
          <p:cNvPr id="14" name="13 CuadroTexto"/>
          <p:cNvSpPr txBox="1"/>
          <p:nvPr/>
        </p:nvSpPr>
        <p:spPr>
          <a:xfrm>
            <a:off x="2681785" y="1009935"/>
            <a:ext cx="206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Blue: new signings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118C2-954A-D1F7-4758-B19D2F2BAB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52" y="1872232"/>
            <a:ext cx="289811" cy="376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A2F25-00DE-B41F-4EA0-D97973F2C2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46" y="3707844"/>
            <a:ext cx="338262" cy="338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4A5E0C-33D6-A3D8-A0BF-D395BD9F80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80" y="3714356"/>
            <a:ext cx="325239" cy="3252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F681D9-0B06-BB03-36F9-85432A307D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54" y="1461343"/>
            <a:ext cx="376754" cy="3767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0A96-4182-0E0E-94BE-91E600B719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80" y="1421616"/>
            <a:ext cx="374195" cy="374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3E59E-B959-C6A7-38D1-66A05071FE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06" y="1848248"/>
            <a:ext cx="354869" cy="356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F66330-DF0C-EE79-891C-45E20F768C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64" y="3254202"/>
            <a:ext cx="412389" cy="4123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ACAE53-72A4-20EE-B5F8-D457353123A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80" y="3292400"/>
            <a:ext cx="299352" cy="374191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C5C9C97-868E-1552-4288-05E58EA5B863}"/>
              </a:ext>
            </a:extLst>
          </p:cNvPr>
          <p:cNvSpPr/>
          <p:nvPr/>
        </p:nvSpPr>
        <p:spPr>
          <a:xfrm>
            <a:off x="4365906" y="1987380"/>
            <a:ext cx="386408" cy="1637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854EE0D-EA7B-3EDD-EF8F-1E5BFCCDF9D3}"/>
              </a:ext>
            </a:extLst>
          </p:cNvPr>
          <p:cNvSpPr/>
          <p:nvPr/>
        </p:nvSpPr>
        <p:spPr>
          <a:xfrm rot="10800000">
            <a:off x="4347178" y="1599783"/>
            <a:ext cx="386408" cy="1637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B3E0DAA-002A-8D0E-8754-48D76565D6B4}"/>
              </a:ext>
            </a:extLst>
          </p:cNvPr>
          <p:cNvSpPr/>
          <p:nvPr/>
        </p:nvSpPr>
        <p:spPr>
          <a:xfrm>
            <a:off x="7303240" y="1967041"/>
            <a:ext cx="386408" cy="1637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739730B-FA1B-999D-883D-09F68A0B8A2B}"/>
              </a:ext>
            </a:extLst>
          </p:cNvPr>
          <p:cNvSpPr/>
          <p:nvPr/>
        </p:nvSpPr>
        <p:spPr>
          <a:xfrm rot="10800000">
            <a:off x="7284512" y="1579444"/>
            <a:ext cx="386408" cy="1637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5A4D1B1-A7E0-5DF3-C295-7A7299B16689}"/>
              </a:ext>
            </a:extLst>
          </p:cNvPr>
          <p:cNvSpPr/>
          <p:nvPr/>
        </p:nvSpPr>
        <p:spPr>
          <a:xfrm>
            <a:off x="4384156" y="3759167"/>
            <a:ext cx="386408" cy="1637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474DF0D-7B7E-37FD-0F95-566307791AAC}"/>
              </a:ext>
            </a:extLst>
          </p:cNvPr>
          <p:cNvSpPr/>
          <p:nvPr/>
        </p:nvSpPr>
        <p:spPr>
          <a:xfrm rot="10800000">
            <a:off x="4365428" y="3371570"/>
            <a:ext cx="386408" cy="1637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4A6E1F1-8024-BE3C-0DA4-3620B15DC618}"/>
              </a:ext>
            </a:extLst>
          </p:cNvPr>
          <p:cNvSpPr/>
          <p:nvPr/>
        </p:nvSpPr>
        <p:spPr>
          <a:xfrm>
            <a:off x="7264332" y="3767999"/>
            <a:ext cx="386408" cy="1637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898B8BF-CFD5-C73E-2E48-EFEDD6FC325E}"/>
              </a:ext>
            </a:extLst>
          </p:cNvPr>
          <p:cNvSpPr/>
          <p:nvPr/>
        </p:nvSpPr>
        <p:spPr>
          <a:xfrm rot="10800000">
            <a:off x="7245604" y="3380402"/>
            <a:ext cx="386408" cy="1637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04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435" y="233188"/>
            <a:ext cx="6055949" cy="7253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Recommendations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  <p:pic>
        <p:nvPicPr>
          <p:cNvPr id="9" name="8 Imagen" descr="savings and added va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4667" y="1123233"/>
            <a:ext cx="1667108" cy="109552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2737125" y="1227026"/>
            <a:ext cx="2619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2,45 million in savings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12 OVA points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90 Skill points</a:t>
            </a:r>
            <a:endParaRPr lang="es-ES" dirty="0"/>
          </a:p>
        </p:txBody>
      </p:sp>
      <p:pic>
        <p:nvPicPr>
          <p:cNvPr id="11" name="10 Imagen" descr="value-ova-signings.png"/>
          <p:cNvPicPr>
            <a:picLocks noChangeAspect="1"/>
          </p:cNvPicPr>
          <p:nvPr/>
        </p:nvPicPr>
        <p:blipFill>
          <a:blip r:embed="rId4" cstate="print"/>
          <a:srcRect r="17353"/>
          <a:stretch>
            <a:fillRect/>
          </a:stretch>
        </p:blipFill>
        <p:spPr>
          <a:xfrm>
            <a:off x="2654489" y="2347702"/>
            <a:ext cx="4073857" cy="263259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6781505" y="3035353"/>
            <a:ext cx="1888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Blue: new signings</a:t>
            </a:r>
          </a:p>
        </p:txBody>
      </p:sp>
    </p:spTree>
    <p:extLst>
      <p:ext uri="{BB962C8B-B14F-4D97-AF65-F5344CB8AC3E}">
        <p14:creationId xmlns:p14="http://schemas.microsoft.com/office/powerpoint/2010/main" val="16658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11364" y="194734"/>
            <a:ext cx="5765799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6600" dirty="0"/>
              <a:t>Go </a:t>
            </a:r>
            <a:r>
              <a:rPr lang="en-US" sz="6600" dirty="0" err="1"/>
              <a:t>Portistas</a:t>
            </a:r>
            <a:r>
              <a:rPr lang="en-US" sz="6600" dirty="0"/>
              <a:t>!!!!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00" y="1329265"/>
            <a:ext cx="1210926" cy="157347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07" y="3566963"/>
            <a:ext cx="5888958" cy="1191310"/>
          </a:xfrm>
          <a:prstGeom prst="rect">
            <a:avLst/>
          </a:prstGeom>
        </p:spPr>
      </p:pic>
      <p:sp>
        <p:nvSpPr>
          <p:cNvPr id="30" name="Arco 29"/>
          <p:cNvSpPr/>
          <p:nvPr/>
        </p:nvSpPr>
        <p:spPr>
          <a:xfrm rot="7713061">
            <a:off x="4511416" y="538919"/>
            <a:ext cx="2322191" cy="2738345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4080933" y="2902743"/>
            <a:ext cx="973667" cy="664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5054600" y="3053161"/>
            <a:ext cx="347134" cy="513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endCxn id="24" idx="0"/>
          </p:cNvCxnSpPr>
          <p:nvPr/>
        </p:nvCxnSpPr>
        <p:spPr>
          <a:xfrm>
            <a:off x="5883305" y="3155069"/>
            <a:ext cx="181" cy="411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356590" y="3038960"/>
            <a:ext cx="385202" cy="536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619631" y="2902743"/>
            <a:ext cx="1132082" cy="672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9" y="1345076"/>
            <a:ext cx="7828389" cy="7449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88" y="2174728"/>
            <a:ext cx="8135611" cy="240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Make a current Porto’s team data-based analysis. 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Find insights and recommendations that lead Porto to: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Bahnschrift" panose="020B0502040204020203" pitchFamily="34" charset="0"/>
              </a:rPr>
              <a:t>Improve Performance(OVA)/Budget ratio (1 year).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Bahnschrift" panose="020B0502040204020203" pitchFamily="34" charset="0"/>
              </a:rPr>
              <a:t>Stay as Portuguese league TOP 1 club (2 years).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Bahnschrift" panose="020B0502040204020203" pitchFamily="34" charset="0"/>
              </a:rPr>
              <a:t>Reach the Champions League semi-finals (4 years).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9" y="1345076"/>
            <a:ext cx="7828389" cy="7449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174727"/>
            <a:ext cx="7829251" cy="2759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Bahnschrift" panose="020B0502040204020203" pitchFamily="34" charset="0"/>
              </a:rPr>
              <a:t>Ligue</a:t>
            </a:r>
            <a:r>
              <a:rPr lang="en-US" dirty="0">
                <a:latin typeface="Bahnschrift" panose="020B0502040204020203" pitchFamily="34" charset="0"/>
              </a:rPr>
              <a:t> Analysis</a:t>
            </a:r>
            <a:endParaRPr lang="en-US" u="sng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Self Analysis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Market Analysis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Recommendations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Action Plan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690" y="2324127"/>
            <a:ext cx="235979" cy="232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483690" y="2843592"/>
            <a:ext cx="235979" cy="232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83690" y="3363057"/>
            <a:ext cx="235979" cy="232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3690" y="3882522"/>
            <a:ext cx="235979" cy="232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483689" y="4401987"/>
            <a:ext cx="235979" cy="232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>
            <a:stCxn id="5" idx="4"/>
            <a:endCxn id="6" idx="0"/>
          </p:cNvCxnSpPr>
          <p:nvPr/>
        </p:nvCxnSpPr>
        <p:spPr>
          <a:xfrm>
            <a:off x="601680" y="2556933"/>
            <a:ext cx="0" cy="2866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602225" y="3076398"/>
            <a:ext cx="0" cy="2866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1678" y="3595863"/>
            <a:ext cx="0" cy="2866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01678" y="4115328"/>
            <a:ext cx="0" cy="2866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6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2649435" y="128585"/>
            <a:ext cx="6055949" cy="58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Ligue</a:t>
            </a: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 Analysis</a:t>
            </a:r>
          </a:p>
        </p:txBody>
      </p:sp>
      <p:pic>
        <p:nvPicPr>
          <p:cNvPr id="1026" name="Picture 2" descr="Ilustración Vectorial Casilla De Verificación Verde Aislado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15" y="1519134"/>
            <a:ext cx="653429" cy="6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6983280" y="788014"/>
            <a:ext cx="1722103" cy="30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Performance</a:t>
            </a:r>
            <a:endParaRPr lang="es-ES" sz="1600" dirty="0"/>
          </a:p>
        </p:txBody>
      </p:sp>
      <p:pic>
        <p:nvPicPr>
          <p:cNvPr id="32" name="Picture 2" descr="Ilustración Vectorial Casilla De Verificación Verde Aislado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5" y="3606305"/>
            <a:ext cx="672997" cy="6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2717597" y="3141464"/>
            <a:ext cx="1690501" cy="30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Age</a:t>
            </a:r>
            <a:endParaRPr lang="es-ES" sz="16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6962922" y="697130"/>
            <a:ext cx="1892202" cy="1786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39"/>
          <p:cNvSpPr/>
          <p:nvPr/>
        </p:nvSpPr>
        <p:spPr>
          <a:xfrm>
            <a:off x="2635946" y="3079827"/>
            <a:ext cx="1892202" cy="1786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08" y="2013211"/>
            <a:ext cx="1142374" cy="1484401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728798" y="1095467"/>
            <a:ext cx="1570786" cy="30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Team Mix</a:t>
            </a:r>
            <a:endParaRPr lang="es-ES" sz="16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608223" y="1004583"/>
            <a:ext cx="1892202" cy="1786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016850" y="2039761"/>
            <a:ext cx="1579929" cy="1587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/>
          <p:cNvCxnSpPr>
            <a:stCxn id="46" idx="7"/>
          </p:cNvCxnSpPr>
          <p:nvPr/>
        </p:nvCxnSpPr>
        <p:spPr>
          <a:xfrm flipV="1">
            <a:off x="6365404" y="2013211"/>
            <a:ext cx="597518" cy="25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46" idx="3"/>
          </p:cNvCxnSpPr>
          <p:nvPr/>
        </p:nvCxnSpPr>
        <p:spPr>
          <a:xfrm flipH="1">
            <a:off x="4528150" y="3395050"/>
            <a:ext cx="720075" cy="37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6" idx="1"/>
          </p:cNvCxnSpPr>
          <p:nvPr/>
        </p:nvCxnSpPr>
        <p:spPr>
          <a:xfrm flipH="1" flipV="1">
            <a:off x="4508611" y="2003564"/>
            <a:ext cx="739614" cy="26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022131" y="2789476"/>
            <a:ext cx="1844686" cy="26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Team Value</a:t>
            </a:r>
            <a:endParaRPr lang="es-ES" sz="16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962922" y="2698592"/>
            <a:ext cx="2014823" cy="1675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/>
          <p:cNvCxnSpPr>
            <a:stCxn id="46" idx="5"/>
          </p:cNvCxnSpPr>
          <p:nvPr/>
        </p:nvCxnSpPr>
        <p:spPr>
          <a:xfrm>
            <a:off x="6365404" y="3395050"/>
            <a:ext cx="590952" cy="18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Señal De Tráfico Con La Marca De Exclamación Ilustraciones Svg,  Vectoriales, Clip Art Vectorizado Libre De Derechos. Image 38423571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15" y="3607083"/>
            <a:ext cx="516990" cy="50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26" y="3497612"/>
            <a:ext cx="1691787" cy="12269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932" y="1425468"/>
            <a:ext cx="1684166" cy="12421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2301" y="3083445"/>
            <a:ext cx="1903584" cy="1127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604" y="1094100"/>
            <a:ext cx="1714649" cy="1234547"/>
          </a:xfrm>
          <a:prstGeom prst="rect">
            <a:avLst/>
          </a:prstGeom>
        </p:spPr>
      </p:pic>
      <p:pic>
        <p:nvPicPr>
          <p:cNvPr id="31" name="Picture 4" descr="Señal De Tráfico Con La Marca De Exclamación Ilustraciones Svg,  Vectoriales, Clip Art Vectorizado Libre De Derechos. Image 38423571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88" y="1555331"/>
            <a:ext cx="516990" cy="50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0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435" y="128585"/>
            <a:ext cx="6055949" cy="58066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Self Analysis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136" y="4220452"/>
            <a:ext cx="578856" cy="75216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401662" y="788830"/>
            <a:ext cx="3342163" cy="378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Performance-Value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93" y="1075403"/>
            <a:ext cx="6607299" cy="3145049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3154369" y="3134223"/>
            <a:ext cx="664098" cy="7773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Señal De Tráfico Con La Marca De Exclamación Ilustraciones Svg,  Vectoriales, Clip Art Vectorizado Libre De Derechos. Image 38423571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5" y="3297644"/>
            <a:ext cx="517605" cy="50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52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136" y="4220452"/>
            <a:ext cx="578856" cy="752166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49435" y="128585"/>
            <a:ext cx="6055949" cy="58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Self Analysis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26" y="1047257"/>
            <a:ext cx="6552966" cy="316174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401662" y="788830"/>
            <a:ext cx="3342163" cy="378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None/>
              <a:defRPr sz="3600">
                <a:solidFill>
                  <a:srgbClr val="0070C0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Performance-Age 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54368" y="3149600"/>
            <a:ext cx="2058493" cy="609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Señal De Tráfico Con La Marca De Exclamación Ilustraciones Svg,  Vectoriales, Clip Art Vectorizado Libre De Derechos. Image 38423571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06" y="3253096"/>
            <a:ext cx="517605" cy="50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63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980" y="204296"/>
            <a:ext cx="6055949" cy="7253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Market Analysis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  <p:sp>
        <p:nvSpPr>
          <p:cNvPr id="3" name="AutoShape 2" descr="value_against_ova.png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4560358" cy="45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0443" y="894945"/>
            <a:ext cx="3916310" cy="2087266"/>
          </a:xfrm>
          <a:prstGeom prst="rect">
            <a:avLst/>
          </a:prstGeom>
        </p:spPr>
      </p:pic>
      <p:pic>
        <p:nvPicPr>
          <p:cNvPr id="9" name="8 Imagen" descr="newplot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009" y="2839438"/>
            <a:ext cx="4027251" cy="2150872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7130955" y="2579427"/>
            <a:ext cx="539087" cy="532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6068706" y="4635691"/>
            <a:ext cx="311623" cy="352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435" y="189632"/>
            <a:ext cx="6055949" cy="7253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Market Analysis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  <p:sp>
        <p:nvSpPr>
          <p:cNvPr id="3" name="AutoShape 2" descr="value_against_ova.png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4560358" cy="45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8 Imagen" descr="new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596" y="2265530"/>
            <a:ext cx="4977207" cy="2658224"/>
          </a:xfrm>
          <a:prstGeom prst="rect">
            <a:avLst/>
          </a:prstGeom>
        </p:spPr>
      </p:pic>
      <p:pic>
        <p:nvPicPr>
          <p:cNvPr id="10" name="9 Imagen" descr="growth-per-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1337" y="955343"/>
            <a:ext cx="3027481" cy="16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435" y="243206"/>
            <a:ext cx="6055949" cy="7253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dirty="0">
                <a:solidFill>
                  <a:srgbClr val="0070C0"/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0943" y="1350620"/>
            <a:ext cx="4921708" cy="32623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Selling 5 players for 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4,35 million €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4 new low-cost signings: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One skilled striker from </a:t>
            </a: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SL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Benfica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to motivate our fans and increase rivalry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One Brazilian striker with higher International Reputation (average=1.32)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Get a more skilled Right Wing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Get a more skilled Central Attacking Midfielder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1602" y="4367068"/>
            <a:ext cx="578856" cy="7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Presentación en pantalla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Bahnschrift</vt:lpstr>
      <vt:lpstr>Calibri</vt:lpstr>
      <vt:lpstr>Office Theme</vt:lpstr>
      <vt:lpstr>FC Porto Board Ironhack Sport Div. </vt:lpstr>
      <vt:lpstr>Main Objectives</vt:lpstr>
      <vt:lpstr>Content</vt:lpstr>
      <vt:lpstr>Presentación de PowerPoint</vt:lpstr>
      <vt:lpstr>Self Analysis</vt:lpstr>
      <vt:lpstr>Presentación de PowerPoint</vt:lpstr>
      <vt:lpstr>Market Analysis</vt:lpstr>
      <vt:lpstr>Market Analysis</vt:lpstr>
      <vt:lpstr>Recommendations</vt:lpstr>
      <vt:lpstr>Recommendations</vt:lpstr>
      <vt:lpstr>Recommendations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2022-10-11T10:54:59Z</dcterms:modified>
</cp:coreProperties>
</file>