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90" r:id="rId8"/>
    <p:sldId id="278" r:id="rId9"/>
    <p:sldId id="279" r:id="rId10"/>
    <p:sldId id="280" r:id="rId11"/>
    <p:sldId id="281" r:id="rId12"/>
    <p:sldId id="284" r:id="rId13"/>
    <p:sldId id="285" r:id="rId14"/>
    <p:sldId id="288" r:id="rId15"/>
    <p:sldId id="289" r:id="rId16"/>
    <p:sldId id="271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>
      <p:cViewPr>
        <p:scale>
          <a:sx n="90" d="100"/>
          <a:sy n="90" d="100"/>
        </p:scale>
        <p:origin x="-1267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C49C6-1575-4113-904A-F757A07A5A04}" type="datetimeFigureOut">
              <a:rPr lang="fr-FR" smtClean="0"/>
              <a:pPr/>
              <a:t>23/05/2020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450A6-7227-4434-A2F5-E3B5D59BADF2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67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F2A7-C620-49D2-B77D-DB6B42F1015F}" type="datetime1">
              <a:rPr lang="fr-FR" smtClean="0"/>
              <a:t>23/05/2020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814D-413C-4FDF-A711-A5FC67593E7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00F1-6CF7-45F0-A859-A63BF1A870AD}" type="datetime1">
              <a:rPr lang="fr-FR" smtClean="0"/>
              <a:t>23/05/2020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814D-413C-4FDF-A711-A5FC67593E7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7CE7E-61B3-4192-B19A-FD84BE8A2D74}" type="datetime1">
              <a:rPr lang="fr-FR" smtClean="0"/>
              <a:t>23/05/2020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814D-413C-4FDF-A711-A5FC67593E7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4454-6314-4D43-87C0-7B88C48A4AC9}" type="datetime1">
              <a:rPr lang="fr-FR" smtClean="0"/>
              <a:t>23/05/2020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814D-413C-4FDF-A711-A5FC67593E7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13C5-7E94-48E4-9FE6-000268E1EFC2}" type="datetime1">
              <a:rPr lang="fr-FR" smtClean="0"/>
              <a:t>23/05/2020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814D-413C-4FDF-A711-A5FC67593E7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EAF9-5AFA-47EF-8CCF-383EA90B327B}" type="datetime1">
              <a:rPr lang="fr-FR" smtClean="0"/>
              <a:t>23/05/2020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814D-413C-4FDF-A711-A5FC67593E7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63FCA-2123-429F-A9C8-C32DA04EB229}" type="datetime1">
              <a:rPr lang="fr-FR" smtClean="0"/>
              <a:t>23/05/2020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814D-413C-4FDF-A711-A5FC67593E7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FD47-169C-4A7F-886D-FD0A022C96FD}" type="datetime1">
              <a:rPr lang="fr-FR" smtClean="0"/>
              <a:t>23/05/2020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814D-413C-4FDF-A711-A5FC67593E7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0FA5-1E69-42A8-A29F-CF2AF847E7FF}" type="datetime1">
              <a:rPr lang="fr-FR" smtClean="0"/>
              <a:t>23/05/2020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814D-413C-4FDF-A711-A5FC67593E7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264E-3ADA-485C-B714-48FCF929EBCA}" type="datetime1">
              <a:rPr lang="fr-FR" smtClean="0"/>
              <a:t>23/05/2020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3814D-413C-4FDF-A711-A5FC67593E7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07BC-FF0C-4ECC-BCA6-B114F93C7AD5}" type="datetime1">
              <a:rPr lang="fr-FR" smtClean="0"/>
              <a:t>23/05/2020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243814D-413C-4FDF-A711-A5FC67593E7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E0F07-ABD8-40CA-8690-FB5AA3E5C42D}" type="datetime1">
              <a:rPr lang="fr-FR" smtClean="0"/>
              <a:t>23/05/2020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243814D-413C-4FDF-A711-A5FC67593E71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720" y="857233"/>
            <a:ext cx="8458200" cy="100013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>
                <a:solidFill>
                  <a:schemeClr val="bg1"/>
                </a:solidFill>
              </a:rPr>
              <a:t> Créer une architecture </a:t>
            </a:r>
            <a:r>
              <a:rPr lang="fr-FR" sz="2800" dirty="0" err="1" smtClean="0">
                <a:solidFill>
                  <a:schemeClr val="bg1"/>
                </a:solidFill>
              </a:rPr>
              <a:t>Big</a:t>
            </a:r>
            <a:r>
              <a:rPr lang="fr-FR" sz="2800" dirty="0" smtClean="0">
                <a:solidFill>
                  <a:schemeClr val="bg1"/>
                </a:solidFill>
              </a:rPr>
              <a:t> Data et utiliser </a:t>
            </a:r>
            <a:r>
              <a:rPr lang="fr-FR" sz="2800" dirty="0" err="1" smtClean="0">
                <a:solidFill>
                  <a:schemeClr val="bg1"/>
                </a:solidFill>
              </a:rPr>
              <a:t>Hadoop</a:t>
            </a:r>
            <a:r>
              <a:rPr lang="fr-FR" sz="2800" dirty="0" smtClean="0">
                <a:solidFill>
                  <a:schemeClr val="bg1"/>
                </a:solidFill>
              </a:rPr>
              <a:t> pour le traitement de données 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4" name="Image 3" descr="téléchargé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71414"/>
            <a:ext cx="1714512" cy="8572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5715016"/>
            <a:ext cx="42148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b="1" dirty="0" smtClean="0">
                <a:solidFill>
                  <a:schemeClr val="bg1"/>
                </a:solidFill>
              </a:rPr>
              <a:t>Réalisé par: Amel MOURAH 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15206" y="6143645"/>
            <a:ext cx="1857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b="1" dirty="0" smtClean="0">
                <a:latin typeface="Liberation Serif" pitchFamily="18"/>
              </a:rPr>
              <a:t>                                 </a:t>
            </a:r>
            <a:r>
              <a:rPr lang="fr-FR" b="1" dirty="0" smtClean="0">
                <a:solidFill>
                  <a:schemeClr val="bg1"/>
                </a:solidFill>
              </a:rPr>
              <a:t>2019/2020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B0ED2B39-EBC2-4DD0-A81D-0E950B4DFCC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14414" y="2357430"/>
            <a:ext cx="6572296" cy="31432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2214546" y="198809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fr-FR" b="1" dirty="0" smtClean="0">
                <a:solidFill>
                  <a:schemeClr val="bg1"/>
                </a:solidFill>
              </a:rPr>
              <a:t>Framework Logiciel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pour Big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7020272" y="5715016"/>
            <a:ext cx="1857388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fr-FR" b="1" dirty="0" smtClean="0">
                <a:latin typeface="Liberation Serif" pitchFamily="18"/>
              </a:rPr>
              <a:t>                             </a:t>
            </a:r>
            <a:r>
              <a:rPr lang="fr-FR" b="1" dirty="0" smtClean="0">
                <a:solidFill>
                  <a:schemeClr val="bg1"/>
                </a:solidFill>
              </a:rPr>
              <a:t>2019/2020</a:t>
            </a:r>
            <a:endParaRPr lang="fr-F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7467600" cy="571504"/>
          </a:xfrm>
        </p:spPr>
        <p:txBody>
          <a:bodyPr>
            <a:normAutofit fontScale="90000"/>
          </a:bodyPr>
          <a:lstStyle/>
          <a:p>
            <a:pPr lvl="0"/>
            <a:r>
              <a:rPr lang="fr-FR" sz="1800" b="1" dirty="0" smtClean="0">
                <a:solidFill>
                  <a:schemeClr val="tx1"/>
                </a:solidFill>
                <a:latin typeface="+mn-lt"/>
              </a:rPr>
              <a:t>FRAMEWORK LOGICIEL POUR LE BIG DATA</a:t>
            </a:r>
            <a:r>
              <a:rPr lang="fr-FR" b="1" dirty="0" smtClean="0">
                <a:latin typeface="Liberation Serif" pitchFamily="18"/>
              </a:rPr>
              <a:t/>
            </a:r>
            <a:br>
              <a:rPr lang="fr-FR" b="1" dirty="0" smtClean="0">
                <a:latin typeface="Liberation Serif" pitchFamily="18"/>
              </a:rPr>
            </a:b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14348" y="1071546"/>
            <a:ext cx="7358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/>
              <a:t>Réalisation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graphicFrame>
        <p:nvGraphicFramePr>
          <p:cNvPr id="13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175931"/>
              </p:ext>
            </p:extLst>
          </p:nvPr>
        </p:nvGraphicFramePr>
        <p:xfrm>
          <a:off x="107504" y="57764"/>
          <a:ext cx="89288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883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Introduction</a:t>
                      </a:r>
                      <a:r>
                        <a:rPr lang="fr-FR" sz="1600" dirty="0" smtClean="0">
                          <a:solidFill>
                            <a:srgbClr val="FFFF00"/>
                          </a:solidFill>
                        </a:rPr>
                        <a:t>    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Problématique   Conception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fr-FR" sz="1600" baseline="0" dirty="0" smtClean="0">
                          <a:solidFill>
                            <a:srgbClr val="FFFF00"/>
                          </a:solidFill>
                        </a:rPr>
                        <a:t>Réalisation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Matériels utilisés  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Conclusion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6173"/>
          <a:stretch>
            <a:fillRect/>
          </a:stretch>
        </p:blipFill>
        <p:spPr bwMode="auto">
          <a:xfrm>
            <a:off x="467544" y="2007039"/>
            <a:ext cx="8143932" cy="4343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tx1"/>
                </a:solidFill>
              </a:rPr>
              <a:t>10</a:t>
            </a:r>
            <a:endParaRPr lang="fr-FR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7467600" cy="571504"/>
          </a:xfrm>
        </p:spPr>
        <p:txBody>
          <a:bodyPr>
            <a:normAutofit fontScale="90000"/>
          </a:bodyPr>
          <a:lstStyle/>
          <a:p>
            <a:pPr lvl="0"/>
            <a:r>
              <a:rPr lang="fr-FR" sz="1800" b="1" dirty="0" smtClean="0">
                <a:solidFill>
                  <a:schemeClr val="tx1"/>
                </a:solidFill>
                <a:latin typeface="+mn-lt"/>
              </a:rPr>
              <a:t>FRAMEWORK LOGICIEL POUR LE BIG DATA</a:t>
            </a:r>
            <a:r>
              <a:rPr lang="fr-FR" b="1" dirty="0" smtClean="0">
                <a:latin typeface="Liberation Serif" pitchFamily="18"/>
              </a:rPr>
              <a:t/>
            </a:r>
            <a:br>
              <a:rPr lang="fr-FR" b="1" dirty="0" smtClean="0">
                <a:latin typeface="Liberation Serif" pitchFamily="18"/>
              </a:rPr>
            </a:b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14348" y="1071546"/>
            <a:ext cx="7358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/>
              <a:t>Réalisation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8596" y="2000240"/>
            <a:ext cx="8143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000" b="1" dirty="0" smtClean="0"/>
              <a:t>Quelques requêtes </a:t>
            </a:r>
            <a:r>
              <a:rPr lang="fr-FR" sz="2000" b="1" dirty="0" err="1" smtClean="0"/>
              <a:t>Hive</a:t>
            </a:r>
            <a:r>
              <a:rPr lang="fr-FR" sz="2000" b="1" dirty="0" smtClean="0"/>
              <a:t>: </a:t>
            </a:r>
          </a:p>
        </p:txBody>
      </p:sp>
      <p:graphicFrame>
        <p:nvGraphicFramePr>
          <p:cNvPr id="13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033495"/>
              </p:ext>
            </p:extLst>
          </p:nvPr>
        </p:nvGraphicFramePr>
        <p:xfrm>
          <a:off x="107505" y="57764"/>
          <a:ext cx="89288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883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Introduction</a:t>
                      </a:r>
                      <a:r>
                        <a:rPr lang="fr-FR" sz="1600" dirty="0" smtClean="0">
                          <a:solidFill>
                            <a:srgbClr val="FFFF00"/>
                          </a:solidFill>
                        </a:rPr>
                        <a:t>    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Problématique   Conception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fr-FR" sz="1600" baseline="0" dirty="0" smtClean="0">
                          <a:solidFill>
                            <a:srgbClr val="FFFF00"/>
                          </a:solidFill>
                        </a:rPr>
                        <a:t>Réalisation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Matériels utilisés  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Conclusion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tx1"/>
                </a:solidFill>
              </a:rPr>
              <a:t>11</a:t>
            </a:r>
            <a:endParaRPr lang="fr-FR" sz="1600" b="1" dirty="0">
              <a:solidFill>
                <a:schemeClr val="tx1"/>
              </a:solidFill>
            </a:endParaRPr>
          </a:p>
        </p:txBody>
      </p:sp>
      <p:pic>
        <p:nvPicPr>
          <p:cNvPr id="9" name="image12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596" y="2564904"/>
            <a:ext cx="7959828" cy="3716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7467600" cy="571504"/>
          </a:xfrm>
        </p:spPr>
        <p:txBody>
          <a:bodyPr>
            <a:normAutofit fontScale="90000"/>
          </a:bodyPr>
          <a:lstStyle/>
          <a:p>
            <a:pPr lvl="0"/>
            <a:r>
              <a:rPr lang="fr-FR" sz="1800" b="1" dirty="0" smtClean="0">
                <a:solidFill>
                  <a:schemeClr val="tx1"/>
                </a:solidFill>
                <a:latin typeface="+mn-lt"/>
              </a:rPr>
              <a:t>FRAMEWORK LOGICIEL POUR LE BIG DATA</a:t>
            </a:r>
            <a:r>
              <a:rPr lang="fr-FR" b="1" dirty="0" smtClean="0">
                <a:latin typeface="Liberation Serif" pitchFamily="18"/>
              </a:rPr>
              <a:t/>
            </a:r>
            <a:br>
              <a:rPr lang="fr-FR" b="1" dirty="0" smtClean="0">
                <a:latin typeface="Liberation Serif" pitchFamily="18"/>
              </a:rPr>
            </a:b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14348" y="1071546"/>
            <a:ext cx="7358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/>
              <a:t>Réalisation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8596" y="2000240"/>
            <a:ext cx="8143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000" b="1" dirty="0" smtClean="0"/>
              <a:t>Résultats des requêtes: </a:t>
            </a:r>
          </a:p>
        </p:txBody>
      </p:sp>
      <p:graphicFrame>
        <p:nvGraphicFramePr>
          <p:cNvPr id="13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472069"/>
              </p:ext>
            </p:extLst>
          </p:nvPr>
        </p:nvGraphicFramePr>
        <p:xfrm>
          <a:off x="357158" y="57764"/>
          <a:ext cx="889536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6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Introduction</a:t>
                      </a:r>
                      <a:r>
                        <a:rPr lang="fr-FR" sz="1600" dirty="0" smtClean="0">
                          <a:solidFill>
                            <a:srgbClr val="FFFF00"/>
                          </a:solidFill>
                        </a:rPr>
                        <a:t>    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Problématique   Conception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fr-FR" sz="1600" baseline="0" dirty="0" smtClean="0">
                          <a:solidFill>
                            <a:srgbClr val="FFFF00"/>
                          </a:solidFill>
                        </a:rPr>
                        <a:t>Réalisation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Matériels utilisés  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Conclusion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tx1"/>
                </a:solidFill>
              </a:rPr>
              <a:t>12</a:t>
            </a:r>
            <a:endParaRPr lang="fr-FR" sz="1600" b="1" dirty="0">
              <a:solidFill>
                <a:schemeClr val="tx1"/>
              </a:solidFill>
            </a:endParaRPr>
          </a:p>
        </p:txBody>
      </p:sp>
      <p:pic>
        <p:nvPicPr>
          <p:cNvPr id="9" name="image13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48" y="2564904"/>
            <a:ext cx="3111093" cy="3367191"/>
          </a:xfrm>
          <a:prstGeom prst="rect">
            <a:avLst/>
          </a:prstGeom>
        </p:spPr>
      </p:pic>
      <p:pic>
        <p:nvPicPr>
          <p:cNvPr id="11" name="image14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93406" y="2636912"/>
            <a:ext cx="3418954" cy="3384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7467600" cy="571504"/>
          </a:xfrm>
        </p:spPr>
        <p:txBody>
          <a:bodyPr>
            <a:normAutofit fontScale="90000"/>
          </a:bodyPr>
          <a:lstStyle/>
          <a:p>
            <a:pPr lvl="0"/>
            <a:r>
              <a:rPr lang="fr-FR" sz="1800" b="1" dirty="0" smtClean="0">
                <a:solidFill>
                  <a:schemeClr val="tx1"/>
                </a:solidFill>
                <a:latin typeface="+mn-lt"/>
              </a:rPr>
              <a:t>FRAMEWORK LOGICIEL POUR LE BIG DATA</a:t>
            </a:r>
            <a:r>
              <a:rPr lang="fr-FR" b="1" dirty="0" smtClean="0">
                <a:latin typeface="Liberation Serif" pitchFamily="18"/>
              </a:rPr>
              <a:t/>
            </a:r>
            <a:br>
              <a:rPr lang="fr-FR" b="1" dirty="0" smtClean="0">
                <a:latin typeface="Liberation Serif" pitchFamily="18"/>
              </a:rPr>
            </a:b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14348" y="1071546"/>
            <a:ext cx="7358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/>
              <a:t>Réalisation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8596" y="2000240"/>
            <a:ext cx="8143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000" b="1" dirty="0" smtClean="0"/>
              <a:t>Résultats des requêtes: </a:t>
            </a:r>
          </a:p>
        </p:txBody>
      </p:sp>
      <p:graphicFrame>
        <p:nvGraphicFramePr>
          <p:cNvPr id="13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887140"/>
              </p:ext>
            </p:extLst>
          </p:nvPr>
        </p:nvGraphicFramePr>
        <p:xfrm>
          <a:off x="215008" y="116632"/>
          <a:ext cx="8928992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8992"/>
              </a:tblGrid>
              <a:tr h="130876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Introduction</a:t>
                      </a:r>
                      <a:r>
                        <a:rPr lang="fr-FR" sz="1600" dirty="0" smtClean="0">
                          <a:solidFill>
                            <a:srgbClr val="FFFF00"/>
                          </a:solidFill>
                        </a:rPr>
                        <a:t>    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Problématique   Conception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fr-FR" sz="1600" baseline="0" dirty="0" smtClean="0">
                          <a:solidFill>
                            <a:srgbClr val="FFFF00"/>
                          </a:solidFill>
                        </a:rPr>
                        <a:t>Réalisation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Matériels utilisés  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Conclusion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tx1"/>
                </a:solidFill>
              </a:rPr>
              <a:t>13</a:t>
            </a:r>
            <a:endParaRPr lang="fr-FR" sz="1600" b="1" dirty="0">
              <a:solidFill>
                <a:schemeClr val="tx1"/>
              </a:solidFill>
            </a:endParaRPr>
          </a:p>
        </p:txBody>
      </p:sp>
      <p:pic>
        <p:nvPicPr>
          <p:cNvPr id="9" name="image15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146" y="2780928"/>
            <a:ext cx="3744416" cy="2453243"/>
          </a:xfrm>
          <a:prstGeom prst="rect">
            <a:avLst/>
          </a:prstGeom>
        </p:spPr>
      </p:pic>
      <p:pic>
        <p:nvPicPr>
          <p:cNvPr id="11" name="image16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4048" y="2708920"/>
            <a:ext cx="3816424" cy="2592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7467600" cy="571504"/>
          </a:xfrm>
        </p:spPr>
        <p:txBody>
          <a:bodyPr>
            <a:normAutofit fontScale="90000"/>
          </a:bodyPr>
          <a:lstStyle/>
          <a:p>
            <a:pPr lvl="0"/>
            <a:r>
              <a:rPr lang="fr-FR" sz="1800" b="1" dirty="0" smtClean="0">
                <a:solidFill>
                  <a:schemeClr val="tx1"/>
                </a:solidFill>
                <a:latin typeface="+mn-lt"/>
              </a:rPr>
              <a:t>FRAMEWORK LOGICIEL POUR LE BIG DATA</a:t>
            </a:r>
            <a:r>
              <a:rPr lang="fr-FR" b="1" dirty="0" smtClean="0">
                <a:latin typeface="Liberation Serif" pitchFamily="18"/>
              </a:rPr>
              <a:t/>
            </a:r>
            <a:br>
              <a:rPr lang="fr-FR" b="1" dirty="0" smtClean="0">
                <a:latin typeface="Liberation Serif" pitchFamily="18"/>
              </a:rPr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600" b="1" dirty="0" smtClean="0">
                <a:solidFill>
                  <a:schemeClr val="tx1"/>
                </a:solidFill>
              </a:rPr>
              <a:t>14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4348" y="1071546"/>
            <a:ext cx="735811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/>
              <a:t>Matériels utilisés 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graphicFrame>
        <p:nvGraphicFramePr>
          <p:cNvPr id="13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685514"/>
              </p:ext>
            </p:extLst>
          </p:nvPr>
        </p:nvGraphicFramePr>
        <p:xfrm>
          <a:off x="107504" y="57764"/>
          <a:ext cx="89288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883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Introduction</a:t>
                      </a:r>
                      <a:r>
                        <a:rPr lang="fr-FR" sz="1600" dirty="0" smtClean="0">
                          <a:solidFill>
                            <a:srgbClr val="FFFF00"/>
                          </a:solidFill>
                        </a:rPr>
                        <a:t>    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Problématique  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Conception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   Réalisation    </a:t>
                      </a:r>
                      <a:r>
                        <a:rPr lang="fr-FR" sz="1600" baseline="0" dirty="0" smtClean="0">
                          <a:solidFill>
                            <a:srgbClr val="FFFF00"/>
                          </a:solidFill>
                        </a:rPr>
                        <a:t>Matériel utilisé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Conclusion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608B8956-DB2A-470D-91E6-4960D655E6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/>
            <a:alphaModFix/>
          </a:blip>
          <a:srcRect/>
          <a:stretch>
            <a:fillRect/>
          </a:stretch>
        </p:blipFill>
        <p:spPr>
          <a:xfrm>
            <a:off x="0" y="1714488"/>
            <a:ext cx="4323960" cy="129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FC540FD0-503E-41BA-902B-A8DEC3CC8C8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00430" y="2857496"/>
            <a:ext cx="2520000" cy="244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C66E740E-738C-46C3-A34B-E44C7AE818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5857884" y="3571876"/>
            <a:ext cx="2928959" cy="263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CC4A7E14-DAB0-432F-A027-3B975C8B922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15008" y="1500174"/>
            <a:ext cx="2952359" cy="1552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xmlns="" id="{83E4EA58-3176-4BBC-87E2-0333F09B9B1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214414" y="3714752"/>
            <a:ext cx="1961640" cy="233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7467600" cy="571504"/>
          </a:xfrm>
        </p:spPr>
        <p:txBody>
          <a:bodyPr>
            <a:normAutofit fontScale="90000"/>
          </a:bodyPr>
          <a:lstStyle/>
          <a:p>
            <a:pPr lvl="0"/>
            <a:r>
              <a:rPr lang="fr-FR" sz="1800" b="1" dirty="0" smtClean="0">
                <a:solidFill>
                  <a:schemeClr val="tx1"/>
                </a:solidFill>
                <a:latin typeface="+mn-lt"/>
              </a:rPr>
              <a:t>FRAMEWORK LOGICIEL POUR LE BIG DATA</a:t>
            </a:r>
            <a:r>
              <a:rPr lang="fr-FR" b="1" dirty="0" smtClean="0">
                <a:latin typeface="Liberation Serif" pitchFamily="18"/>
              </a:rPr>
              <a:t/>
            </a:r>
            <a:br>
              <a:rPr lang="fr-FR" b="1" dirty="0" smtClean="0">
                <a:latin typeface="Liberation Serif" pitchFamily="18"/>
              </a:rPr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600" b="1" dirty="0" smtClean="0">
                <a:solidFill>
                  <a:schemeClr val="tx1"/>
                </a:solidFill>
              </a:rPr>
              <a:t>15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1346" y="1556792"/>
            <a:ext cx="735811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/>
              <a:t>conclusion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graphicFrame>
        <p:nvGraphicFramePr>
          <p:cNvPr id="13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0289740"/>
              </p:ext>
            </p:extLst>
          </p:nvPr>
        </p:nvGraphicFramePr>
        <p:xfrm>
          <a:off x="0" y="57764"/>
          <a:ext cx="90363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633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Introduction</a:t>
                      </a:r>
                      <a:r>
                        <a:rPr lang="fr-FR" sz="1600" dirty="0" smtClean="0">
                          <a:solidFill>
                            <a:srgbClr val="FFFF00"/>
                          </a:solidFill>
                        </a:rPr>
                        <a:t>    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Problématique   Conception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  Réalisation   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Matériels utilisés  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fr-FR" sz="1600" baseline="0" dirty="0" smtClean="0">
                          <a:solidFill>
                            <a:srgbClr val="FFFF00"/>
                          </a:solidFill>
                        </a:rPr>
                        <a:t>C</a:t>
                      </a:r>
                      <a:r>
                        <a:rPr lang="fr-FR" sz="1600" dirty="0" smtClean="0">
                          <a:solidFill>
                            <a:srgbClr val="FFFF00"/>
                          </a:solidFill>
                        </a:rPr>
                        <a:t>onclusion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862042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tx1"/>
                </a:solidFill>
              </a:rPr>
              <a:t>16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4348" y="2934298"/>
            <a:ext cx="7358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 smtClean="0">
                <a:solidFill>
                  <a:srgbClr val="00B0F0"/>
                </a:solidFill>
              </a:rPr>
              <a:t>Merci pour votre attention 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14282" y="428604"/>
            <a:ext cx="8786874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FRAMEWORK LOGICIEL POUR LE BIG DATA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>
            <a:normAutofit fontScale="90000"/>
          </a:bodyPr>
          <a:lstStyle/>
          <a:p>
            <a:pPr lvl="0"/>
            <a:r>
              <a:rPr lang="fr-FR" sz="1800" b="1" dirty="0" smtClean="0">
                <a:solidFill>
                  <a:schemeClr val="tx1"/>
                </a:solidFill>
                <a:latin typeface="+mn-lt"/>
              </a:rPr>
              <a:t>FRAMEWORK LOGICIEL POUR LE BIG DATA</a:t>
            </a:r>
            <a:r>
              <a:rPr lang="fr-FR" b="1" dirty="0" smtClean="0">
                <a:latin typeface="Liberation Serif" pitchFamily="18"/>
              </a:rPr>
              <a:t/>
            </a:r>
            <a:br>
              <a:rPr lang="fr-FR" b="1" dirty="0" smtClean="0">
                <a:latin typeface="Liberation Serif" pitchFamily="18"/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2976" y="1935480"/>
            <a:ext cx="7543824" cy="3850974"/>
          </a:xfrm>
        </p:spPr>
        <p:txBody>
          <a:bodyPr/>
          <a:lstStyle/>
          <a:p>
            <a:pPr lvl="0">
              <a:buFont typeface="Arial" pitchFamily="34" charset="0"/>
              <a:buChar char="•"/>
            </a:pPr>
            <a:r>
              <a:rPr lang="fr-FR" b="1" dirty="0" smtClean="0"/>
              <a:t>Plan </a:t>
            </a:r>
          </a:p>
          <a:p>
            <a:pPr lvl="0"/>
            <a:endParaRPr lang="fr-FR" b="1" dirty="0" smtClean="0">
              <a:solidFill>
                <a:srgbClr val="0000FF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fr-FR" dirty="0" smtClean="0"/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/>
              <a:t>Problématique</a:t>
            </a:r>
          </a:p>
          <a:p>
            <a:pPr lvl="0">
              <a:buFont typeface="Arial" pitchFamily="34" charset="0"/>
              <a:buChar char="•"/>
            </a:pPr>
            <a:r>
              <a:rPr lang="fr-FR" dirty="0" smtClean="0"/>
              <a:t>Conception</a:t>
            </a:r>
          </a:p>
          <a:p>
            <a:pPr lvl="0">
              <a:buFont typeface="Arial" pitchFamily="34" charset="0"/>
              <a:buChar char="•"/>
            </a:pPr>
            <a:r>
              <a:rPr lang="fr-FR" dirty="0" smtClean="0"/>
              <a:t>Réalisation </a:t>
            </a:r>
          </a:p>
          <a:p>
            <a:pPr lvl="0">
              <a:buFont typeface="Arial" pitchFamily="34" charset="0"/>
              <a:buChar char="•"/>
            </a:pPr>
            <a:r>
              <a:rPr lang="fr-FR" dirty="0" smtClean="0"/>
              <a:t>Conclusion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600" b="1" dirty="0" smtClean="0">
                <a:solidFill>
                  <a:schemeClr val="tx1"/>
                </a:solidFill>
              </a:rPr>
              <a:t>2</a:t>
            </a:r>
            <a:endParaRPr lang="fr-FR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72" y="857232"/>
            <a:ext cx="7467600" cy="785818"/>
          </a:xfrm>
        </p:spPr>
        <p:txBody>
          <a:bodyPr>
            <a:normAutofit fontScale="90000"/>
          </a:bodyPr>
          <a:lstStyle/>
          <a:p>
            <a:pPr lvl="0"/>
            <a:r>
              <a:rPr lang="fr-FR" sz="1800" b="1" dirty="0" smtClean="0">
                <a:solidFill>
                  <a:schemeClr val="tx1"/>
                </a:solidFill>
                <a:latin typeface="+mn-lt"/>
              </a:rPr>
              <a:t>FRAMEWORK LOGICIEL POUR LE BIG DATA</a:t>
            </a:r>
            <a:r>
              <a:rPr lang="fr-FR" b="1" dirty="0" smtClean="0">
                <a:latin typeface="Liberation Serif" pitchFamily="18"/>
              </a:rPr>
              <a:t/>
            </a:r>
            <a:br>
              <a:rPr lang="fr-FR" b="1" dirty="0" smtClean="0">
                <a:latin typeface="Liberation Serif" pitchFamily="18"/>
              </a:rPr>
            </a:b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357158" y="129202"/>
          <a:ext cx="86791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918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FFFF00"/>
                          </a:solidFill>
                        </a:rPr>
                        <a:t>Introduction    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Problématique   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Expérience  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Matériels utilisés  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Conclusion</a:t>
                      </a:r>
                      <a:r>
                        <a:rPr lang="fr-FR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600" b="1" dirty="0" smtClean="0">
                <a:solidFill>
                  <a:schemeClr val="tx1"/>
                </a:solidFill>
              </a:rPr>
              <a:t>3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4348" y="1643051"/>
            <a:ext cx="735811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b="1" dirty="0" smtClean="0"/>
              <a:t>Big Data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8596" y="3000372"/>
            <a:ext cx="81439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b="1" dirty="0" smtClean="0">
                <a:ea typeface="Noto Sans CJK SC Regular" pitchFamily="2"/>
                <a:cs typeface="Times New Roman" pitchFamily="18" charset="0"/>
              </a:rPr>
              <a:t>Désigne des ensembles de données qui deviennent tellement volumineux qu’ils en deviennent difficiles à travailler avec des outils classiques de gestion de base de données ou de gestion de l’information</a:t>
            </a:r>
            <a:r>
              <a:rPr lang="fr-FR" b="1" dirty="0" smtClean="0">
                <a:ea typeface="Noto Sans CJK SC Regular" pitchFamily="2"/>
                <a:cs typeface="FreeSans" pitchFamily="2"/>
              </a:rPr>
              <a:t>.</a:t>
            </a:r>
          </a:p>
          <a:p>
            <a:pPr lvl="0"/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7467600" cy="857256"/>
          </a:xfrm>
        </p:spPr>
        <p:txBody>
          <a:bodyPr>
            <a:normAutofit fontScale="90000"/>
          </a:bodyPr>
          <a:lstStyle/>
          <a:p>
            <a:pPr lvl="0"/>
            <a:r>
              <a:rPr lang="fr-FR" sz="1800" b="1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fr-FR" sz="1800" b="1" dirty="0" smtClean="0">
                <a:solidFill>
                  <a:schemeClr val="tx1"/>
                </a:solidFill>
                <a:latin typeface="+mn-lt"/>
              </a:rPr>
            </a:br>
            <a:r>
              <a:rPr lang="fr-FR" sz="1800" b="1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fr-FR" sz="1800" b="1" dirty="0" smtClean="0">
                <a:solidFill>
                  <a:schemeClr val="tx1"/>
                </a:solidFill>
                <a:latin typeface="+mn-lt"/>
              </a:rPr>
            </a:br>
            <a:r>
              <a:rPr lang="fr-FR" sz="1800" b="1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fr-FR" sz="1800" b="1" dirty="0" smtClean="0">
                <a:solidFill>
                  <a:schemeClr val="tx1"/>
                </a:solidFill>
                <a:latin typeface="+mn-lt"/>
              </a:rPr>
            </a:br>
            <a:r>
              <a:rPr lang="fr-FR" sz="1800" b="1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fr-FR" sz="1800" b="1" dirty="0" smtClean="0">
                <a:solidFill>
                  <a:schemeClr val="tx1"/>
                </a:solidFill>
                <a:latin typeface="+mn-lt"/>
              </a:rPr>
            </a:br>
            <a:r>
              <a:rPr lang="fr-FR" sz="1800" b="1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fr-FR" sz="1800" b="1" dirty="0" smtClean="0">
                <a:solidFill>
                  <a:schemeClr val="tx1"/>
                </a:solidFill>
                <a:latin typeface="+mn-lt"/>
              </a:rPr>
            </a:br>
            <a:r>
              <a:rPr lang="fr-FR" sz="1800" b="1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fr-FR" sz="1800" b="1" dirty="0" smtClean="0">
                <a:solidFill>
                  <a:schemeClr val="tx1"/>
                </a:solidFill>
                <a:latin typeface="+mn-lt"/>
              </a:rPr>
            </a:br>
            <a:r>
              <a:rPr lang="fr-FR" sz="1800" b="1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fr-FR" sz="1800" b="1" dirty="0" smtClean="0">
                <a:solidFill>
                  <a:schemeClr val="tx1"/>
                </a:solidFill>
                <a:latin typeface="+mn-lt"/>
              </a:rPr>
            </a:br>
            <a:r>
              <a:rPr lang="fr-FR" sz="1800" b="1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fr-FR" sz="1800" b="1" dirty="0" smtClean="0">
                <a:solidFill>
                  <a:schemeClr val="tx1"/>
                </a:solidFill>
                <a:latin typeface="+mn-lt"/>
              </a:rPr>
            </a:br>
            <a:r>
              <a:rPr lang="fr-FR" sz="1800" b="1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fr-FR" sz="1800" b="1" dirty="0" smtClean="0">
                <a:solidFill>
                  <a:schemeClr val="tx1"/>
                </a:solidFill>
                <a:latin typeface="+mn-lt"/>
              </a:rPr>
            </a:br>
            <a:r>
              <a:rPr lang="fr-FR" sz="1800" b="1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fr-FR" sz="1800" b="1" dirty="0" smtClean="0">
                <a:solidFill>
                  <a:schemeClr val="tx1"/>
                </a:solidFill>
                <a:latin typeface="+mn-lt"/>
              </a:rPr>
            </a:br>
            <a:r>
              <a:rPr lang="fr-FR" sz="1800" b="1" dirty="0" smtClean="0">
                <a:solidFill>
                  <a:schemeClr val="tx1"/>
                </a:solidFill>
                <a:latin typeface="+mn-lt"/>
              </a:rPr>
              <a:t>FRAMEWORK LOGICIEL POUR LE BIG DATA</a:t>
            </a:r>
            <a:r>
              <a:rPr lang="fr-FR" b="1" dirty="0" smtClean="0">
                <a:latin typeface="Liberation Serif" pitchFamily="18"/>
              </a:rPr>
              <a:t/>
            </a:r>
            <a:br>
              <a:rPr lang="fr-FR" b="1" dirty="0" smtClean="0">
                <a:latin typeface="Liberation Serif" pitchFamily="18"/>
              </a:rPr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sz="1600" b="1" dirty="0" smtClean="0">
                <a:solidFill>
                  <a:schemeClr val="tx1"/>
                </a:solidFill>
              </a:rPr>
              <a:t>4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4348" y="1643051"/>
            <a:ext cx="735811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dirty="0" smtClean="0"/>
              <a:t>Big Data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452707"/>
            <a:ext cx="7072362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434694"/>
              </p:ext>
            </p:extLst>
          </p:nvPr>
        </p:nvGraphicFramePr>
        <p:xfrm>
          <a:off x="107504" y="71414"/>
          <a:ext cx="89288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883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rgbClr val="FFFF00"/>
                          </a:solidFill>
                        </a:rPr>
                        <a:t>Introduction    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Problématique   Conception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  Réalisation   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Matériels utilisés  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Conclusion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7467600" cy="500066"/>
          </a:xfrm>
        </p:spPr>
        <p:txBody>
          <a:bodyPr>
            <a:normAutofit fontScale="90000"/>
          </a:bodyPr>
          <a:lstStyle/>
          <a:p>
            <a:pPr lvl="0"/>
            <a:r>
              <a:rPr lang="fr-FR" sz="1800" b="1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fr-FR" sz="1800" b="1" dirty="0" smtClean="0">
                <a:solidFill>
                  <a:schemeClr val="tx1"/>
                </a:solidFill>
                <a:latin typeface="+mn-lt"/>
              </a:rPr>
            </a:br>
            <a:r>
              <a:rPr lang="fr-FR" sz="1800" b="1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fr-FR" sz="1800" b="1" dirty="0" smtClean="0">
                <a:solidFill>
                  <a:schemeClr val="tx1"/>
                </a:solidFill>
                <a:latin typeface="+mn-lt"/>
              </a:rPr>
            </a:br>
            <a:r>
              <a:rPr lang="fr-FR" sz="1800" b="1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fr-FR" sz="1800" b="1" dirty="0" smtClean="0">
                <a:solidFill>
                  <a:schemeClr val="tx1"/>
                </a:solidFill>
                <a:latin typeface="+mn-lt"/>
              </a:rPr>
            </a:br>
            <a:r>
              <a:rPr lang="fr-FR" sz="1800" b="1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fr-FR" sz="1800" b="1" dirty="0" smtClean="0">
                <a:solidFill>
                  <a:schemeClr val="tx1"/>
                </a:solidFill>
                <a:latin typeface="+mn-lt"/>
              </a:rPr>
            </a:br>
            <a:r>
              <a:rPr lang="fr-FR" sz="1800" b="1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fr-FR" sz="1800" b="1" dirty="0" smtClean="0">
                <a:solidFill>
                  <a:schemeClr val="tx1"/>
                </a:solidFill>
                <a:latin typeface="+mn-lt"/>
              </a:rPr>
            </a:br>
            <a:r>
              <a:rPr lang="fr-FR" sz="1800" b="1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fr-FR" sz="1800" b="1" dirty="0" smtClean="0">
                <a:solidFill>
                  <a:schemeClr val="tx1"/>
                </a:solidFill>
                <a:latin typeface="+mn-lt"/>
              </a:rPr>
            </a:br>
            <a:r>
              <a:rPr lang="fr-FR" sz="2000" b="1" dirty="0" smtClean="0">
                <a:solidFill>
                  <a:schemeClr val="tx1"/>
                </a:solidFill>
              </a:rPr>
              <a:t>FRAMEWORK LOGICIEL POUR LE BIG DATA</a:t>
            </a:r>
            <a:endParaRPr lang="fr-FR" sz="2000" dirty="0"/>
          </a:p>
        </p:txBody>
      </p:sp>
      <p:sp>
        <p:nvSpPr>
          <p:cNvPr id="7" name="Rectangle 6"/>
          <p:cNvSpPr/>
          <p:nvPr/>
        </p:nvSpPr>
        <p:spPr>
          <a:xfrm>
            <a:off x="714348" y="1643051"/>
            <a:ext cx="7358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 smtClean="0"/>
              <a:t>Problématique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graphicFrame>
        <p:nvGraphicFramePr>
          <p:cNvPr id="11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674936"/>
              </p:ext>
            </p:extLst>
          </p:nvPr>
        </p:nvGraphicFramePr>
        <p:xfrm>
          <a:off x="179512" y="57764"/>
          <a:ext cx="88568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82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Introduction</a:t>
                      </a:r>
                      <a:r>
                        <a:rPr lang="fr-FR" sz="1600" dirty="0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dirty="0" smtClean="0">
                          <a:solidFill>
                            <a:srgbClr val="FFFF00"/>
                          </a:solidFill>
                        </a:rPr>
                        <a:t>Problématique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   Conception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  Réalisation   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Matériels utilisés  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Conclusion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1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tx1"/>
                </a:solidFill>
              </a:rPr>
              <a:t>5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3000372"/>
            <a:ext cx="81439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2400" b="1" dirty="0" smtClean="0"/>
              <a:t>Traitement de grandes masses de données avec </a:t>
            </a:r>
            <a:r>
              <a:rPr lang="fr-FR" sz="2400" b="1" dirty="0" err="1" smtClean="0"/>
              <a:t>Hive</a:t>
            </a:r>
            <a:r>
              <a:rPr lang="fr-FR" sz="2400" b="1" dirty="0" smtClean="0"/>
              <a:t>, Amazone EMR et EC2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7467600" cy="571504"/>
          </a:xfrm>
        </p:spPr>
        <p:txBody>
          <a:bodyPr>
            <a:normAutofit fontScale="90000"/>
          </a:bodyPr>
          <a:lstStyle/>
          <a:p>
            <a:pPr lvl="0"/>
            <a:r>
              <a:rPr lang="fr-FR" sz="1800" b="1" dirty="0" smtClean="0">
                <a:solidFill>
                  <a:schemeClr val="tx1"/>
                </a:solidFill>
                <a:latin typeface="+mn-lt"/>
              </a:rPr>
              <a:t>FRAMEWORK LOGICIEL POUR LE BIG DATA</a:t>
            </a:r>
            <a:r>
              <a:rPr lang="fr-FR" b="1" dirty="0" smtClean="0">
                <a:latin typeface="Liberation Serif" pitchFamily="18"/>
              </a:rPr>
              <a:t/>
            </a:r>
            <a:br>
              <a:rPr lang="fr-FR" b="1" dirty="0" smtClean="0">
                <a:latin typeface="Liberation Serif" pitchFamily="18"/>
              </a:rPr>
            </a:b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14348" y="1643051"/>
            <a:ext cx="7358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/>
              <a:t>Conception 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428596" y="2500306"/>
            <a:ext cx="81439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000" b="1" dirty="0" smtClean="0"/>
              <a:t>Les étapes suivies: </a:t>
            </a:r>
          </a:p>
        </p:txBody>
      </p:sp>
      <p:graphicFrame>
        <p:nvGraphicFramePr>
          <p:cNvPr id="13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207005"/>
              </p:ext>
            </p:extLst>
          </p:nvPr>
        </p:nvGraphicFramePr>
        <p:xfrm>
          <a:off x="214282" y="57764"/>
          <a:ext cx="88220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205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Introduction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Problématique   </a:t>
                      </a:r>
                      <a:r>
                        <a:rPr lang="fr-FR" sz="1600" dirty="0" smtClean="0">
                          <a:solidFill>
                            <a:srgbClr val="FFFF00"/>
                          </a:solidFill>
                        </a:rPr>
                        <a:t>Conception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 Réalisation   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Matériels utilisés  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Conclusion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pSp>
        <p:nvGrpSpPr>
          <p:cNvPr id="14" name="Group 5">
            <a:extLst>
              <a:ext uri="{FF2B5EF4-FFF2-40B4-BE49-F238E27FC236}">
                <a16:creationId xmlns:a16="http://schemas.microsoft.com/office/drawing/2014/main" xmlns="" id="{17604668-AF86-4B21-8A23-439EBA3CEFD8}"/>
              </a:ext>
            </a:extLst>
          </p:cNvPr>
          <p:cNvGrpSpPr/>
          <p:nvPr/>
        </p:nvGrpSpPr>
        <p:grpSpPr>
          <a:xfrm>
            <a:off x="214282" y="3571876"/>
            <a:ext cx="8643998" cy="1511999"/>
            <a:chOff x="72000" y="3384000"/>
            <a:chExt cx="9936000" cy="1511999"/>
          </a:xfrm>
          <a:solidFill>
            <a:schemeClr val="accent3"/>
          </a:solidFill>
        </p:grpSpPr>
        <p:sp>
          <p:nvSpPr>
            <p:cNvPr id="15" name="Freeform: Shape 6">
              <a:extLst>
                <a:ext uri="{FF2B5EF4-FFF2-40B4-BE49-F238E27FC236}">
                  <a16:creationId xmlns:a16="http://schemas.microsoft.com/office/drawing/2014/main" xmlns="" id="{5680EA2A-A53F-4CB3-8291-96B134AFA365}"/>
                </a:ext>
              </a:extLst>
            </p:cNvPr>
            <p:cNvSpPr/>
            <p:nvPr/>
          </p:nvSpPr>
          <p:spPr>
            <a:xfrm>
              <a:off x="72000" y="3428639"/>
              <a:ext cx="2183039" cy="14673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pFill/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b="1"/>
              </a:pPr>
              <a:r>
                <a:rPr lang="fr-FR" sz="1600" b="1" i="0" u="none" strike="noStrike" kern="1200" cap="none" dirty="0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Création de cluster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b="1"/>
              </a:pPr>
              <a:r>
                <a:rPr lang="fr-FR" sz="1600" b="1" i="0" u="none" strike="noStrike" kern="1200" cap="none" dirty="0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 EMR</a:t>
              </a:r>
            </a:p>
          </p:txBody>
        </p:sp>
        <p:sp>
          <p:nvSpPr>
            <p:cNvPr id="16" name="Freeform: Shape 7">
              <a:extLst>
                <a:ext uri="{FF2B5EF4-FFF2-40B4-BE49-F238E27FC236}">
                  <a16:creationId xmlns:a16="http://schemas.microsoft.com/office/drawing/2014/main" xmlns="" id="{5D0DB94B-A19C-49B7-9839-90C704A7AAD7}"/>
                </a:ext>
              </a:extLst>
            </p:cNvPr>
            <p:cNvSpPr/>
            <p:nvPr/>
          </p:nvSpPr>
          <p:spPr>
            <a:xfrm>
              <a:off x="5416560" y="3468959"/>
              <a:ext cx="2183039" cy="1362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pFill/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b="1"/>
              </a:pPr>
              <a:r>
                <a:rPr lang="fr-FR" sz="1800" b="1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Manipulation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b="1"/>
              </a:pPr>
              <a:r>
                <a:rPr lang="fr-FR" sz="1800" b="1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 Hadoop</a:t>
              </a:r>
            </a:p>
          </p:txBody>
        </p:sp>
        <p:sp>
          <p:nvSpPr>
            <p:cNvPr id="17" name="Freeform: Shape 8">
              <a:extLst>
                <a:ext uri="{FF2B5EF4-FFF2-40B4-BE49-F238E27FC236}">
                  <a16:creationId xmlns:a16="http://schemas.microsoft.com/office/drawing/2014/main" xmlns="" id="{BE86E0D0-2E90-40AF-A9ED-4361DCF1B48E}"/>
                </a:ext>
              </a:extLst>
            </p:cNvPr>
            <p:cNvSpPr/>
            <p:nvPr/>
          </p:nvSpPr>
          <p:spPr>
            <a:xfrm>
              <a:off x="7975440" y="3428639"/>
              <a:ext cx="2032560" cy="13626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pFill/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b="1"/>
              </a:pPr>
              <a:r>
                <a:rPr lang="fr-FR" sz="1800" b="1" i="0" u="none" strike="noStrike" kern="1200" cap="none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Hive</a:t>
              </a:r>
            </a:p>
          </p:txBody>
        </p:sp>
        <p:sp>
          <p:nvSpPr>
            <p:cNvPr id="18" name="Freeform: Shape 9">
              <a:extLst>
                <a:ext uri="{FF2B5EF4-FFF2-40B4-BE49-F238E27FC236}">
                  <a16:creationId xmlns:a16="http://schemas.microsoft.com/office/drawing/2014/main" xmlns="" id="{D7487715-69D9-443F-8ABC-A10356839617}"/>
                </a:ext>
              </a:extLst>
            </p:cNvPr>
            <p:cNvSpPr/>
            <p:nvPr/>
          </p:nvSpPr>
          <p:spPr>
            <a:xfrm>
              <a:off x="2631600" y="3384000"/>
              <a:ext cx="2408400" cy="14072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grpFill/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b="1"/>
              </a:pPr>
              <a:r>
                <a:rPr lang="fr-FR" sz="1600" b="1" i="0" u="none" strike="noStrike" kern="1200" cap="none" dirty="0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Création d’un </a:t>
              </a:r>
              <a:r>
                <a:rPr lang="fr-FR" sz="1600" b="1" i="0" u="none" strike="noStrike" kern="1200" cap="none" dirty="0" err="1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bucket</a:t>
              </a:r>
              <a:endParaRPr lang="fr-FR" sz="1600" b="1" i="0" u="none" strike="noStrike" kern="1200" cap="none" dirty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endParaRP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b="1"/>
              </a:pPr>
              <a:r>
                <a:rPr lang="fr-FR" sz="1600" b="1" i="0" u="none" strike="noStrike" kern="1200" cap="none" dirty="0">
                  <a:ln>
                    <a:noFill/>
                  </a:ln>
                  <a:latin typeface="Liberation Sans" pitchFamily="18"/>
                  <a:ea typeface="Noto Sans CJK SC Regular" pitchFamily="2"/>
                  <a:cs typeface="FreeSans" pitchFamily="2"/>
                </a:rPr>
                <a:t>sur S3</a:t>
              </a:r>
            </a:p>
          </p:txBody>
        </p:sp>
        <p:sp>
          <p:nvSpPr>
            <p:cNvPr id="19" name="Freeform: Shape 10">
              <a:extLst>
                <a:ext uri="{FF2B5EF4-FFF2-40B4-BE49-F238E27FC236}">
                  <a16:creationId xmlns:a16="http://schemas.microsoft.com/office/drawing/2014/main" xmlns="" id="{D06DFEFC-E880-4C44-8537-1A74B48CABE9}"/>
                </a:ext>
              </a:extLst>
            </p:cNvPr>
            <p:cNvSpPr/>
            <p:nvPr/>
          </p:nvSpPr>
          <p:spPr>
            <a:xfrm>
              <a:off x="2255039" y="4057559"/>
              <a:ext cx="376560" cy="209520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grpFill/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0" name="Freeform: Shape 11">
              <a:extLst>
                <a:ext uri="{FF2B5EF4-FFF2-40B4-BE49-F238E27FC236}">
                  <a16:creationId xmlns:a16="http://schemas.microsoft.com/office/drawing/2014/main" xmlns="" id="{970EDD1C-2847-45D8-816D-D8B0DC913B9A}"/>
                </a:ext>
              </a:extLst>
            </p:cNvPr>
            <p:cNvSpPr/>
            <p:nvPr/>
          </p:nvSpPr>
          <p:spPr>
            <a:xfrm>
              <a:off x="7599600" y="4057559"/>
              <a:ext cx="375840" cy="209160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grpFill/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  <p:sp>
          <p:nvSpPr>
            <p:cNvPr id="21" name="Freeform: Shape 12">
              <a:extLst>
                <a:ext uri="{FF2B5EF4-FFF2-40B4-BE49-F238E27FC236}">
                  <a16:creationId xmlns:a16="http://schemas.microsoft.com/office/drawing/2014/main" xmlns="" id="{7D3B3D37-E971-4D01-9F26-2E51E0297DFF}"/>
                </a:ext>
              </a:extLst>
            </p:cNvPr>
            <p:cNvSpPr/>
            <p:nvPr/>
          </p:nvSpPr>
          <p:spPr>
            <a:xfrm>
              <a:off x="5040000" y="4057559"/>
              <a:ext cx="376560" cy="209520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grpFill/>
            <a:ln w="0">
              <a:solidFill>
                <a:srgbClr val="3465A4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fr-FR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endParaRPr>
            </a:p>
          </p:txBody>
        </p:sp>
      </p:grpSp>
      <p:sp>
        <p:nvSpPr>
          <p:cNvPr id="22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tx1"/>
                </a:solidFill>
              </a:rPr>
              <a:t>6</a:t>
            </a:r>
            <a:endParaRPr lang="fr-FR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428596" y="961707"/>
            <a:ext cx="7467600" cy="571504"/>
          </a:xfrm>
          <a:prstGeom prst="rect">
            <a:avLst/>
          </a:prstGeom>
        </p:spPr>
        <p:txBody>
          <a:bodyPr>
            <a:normAutofit fontScale="3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>
                <a:latin typeface="Liberation Serif" pitchFamily="18"/>
              </a:rPr>
              <a:t/>
            </a:r>
            <a:br>
              <a:rPr lang="fr-FR" b="1" dirty="0" smtClean="0">
                <a:latin typeface="Liberation Serif" pitchFamily="18"/>
              </a:rPr>
            </a:b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83339" y="1071546"/>
            <a:ext cx="7358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 smtClean="0"/>
              <a:t>Réalisation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graphicFrame>
        <p:nvGraphicFramePr>
          <p:cNvPr id="4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9335863"/>
              </p:ext>
            </p:extLst>
          </p:nvPr>
        </p:nvGraphicFramePr>
        <p:xfrm>
          <a:off x="179512" y="57764"/>
          <a:ext cx="88568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82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Introduction</a:t>
                      </a:r>
                      <a:r>
                        <a:rPr lang="fr-FR" sz="1600" dirty="0" smtClean="0">
                          <a:solidFill>
                            <a:srgbClr val="FFFF00"/>
                          </a:solidFill>
                        </a:rPr>
                        <a:t>    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Problématique   Conception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fr-FR" sz="1600" baseline="0" dirty="0" smtClean="0">
                          <a:solidFill>
                            <a:srgbClr val="FFFF00"/>
                          </a:solidFill>
                        </a:rPr>
                        <a:t>Réalisation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Matériels utilisés  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Conclusion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tx1"/>
                </a:solidFill>
              </a:rPr>
              <a:t>7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528" y="591230"/>
            <a:ext cx="561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FRAMEWORK LOGICIEL POUR LE BIG DATA</a:t>
            </a:r>
            <a:endParaRPr lang="fr-FR" dirty="0"/>
          </a:p>
        </p:txBody>
      </p:sp>
      <p:pic>
        <p:nvPicPr>
          <p:cNvPr id="8" name="image6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560" y="2135502"/>
            <a:ext cx="4104456" cy="2661650"/>
          </a:xfrm>
          <a:prstGeom prst="rect">
            <a:avLst/>
          </a:prstGeom>
        </p:spPr>
      </p:pic>
      <p:pic>
        <p:nvPicPr>
          <p:cNvPr id="9" name="image7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4047" y="1844824"/>
            <a:ext cx="3742865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961707"/>
            <a:ext cx="7467600" cy="571504"/>
          </a:xfrm>
        </p:spPr>
        <p:txBody>
          <a:bodyPr>
            <a:normAutofit fontScale="90000"/>
          </a:bodyPr>
          <a:lstStyle/>
          <a:p>
            <a:pPr lvl="0"/>
            <a:r>
              <a:rPr lang="fr-FR" sz="1800" b="1" dirty="0" smtClean="0">
                <a:solidFill>
                  <a:schemeClr val="tx1"/>
                </a:solidFill>
                <a:latin typeface="+mn-lt"/>
              </a:rPr>
              <a:t>FRAMEWORK LOGICIEL POUR LE BIG DATA</a:t>
            </a:r>
            <a:r>
              <a:rPr lang="fr-FR" b="1" dirty="0" smtClean="0">
                <a:latin typeface="Liberation Serif" pitchFamily="18"/>
              </a:rPr>
              <a:t/>
            </a:r>
            <a:br>
              <a:rPr lang="fr-FR" b="1" dirty="0" smtClean="0">
                <a:latin typeface="Liberation Serif" pitchFamily="18"/>
              </a:rPr>
            </a:b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14348" y="1071546"/>
            <a:ext cx="7358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 smtClean="0"/>
              <a:t>Réalisation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graphicFrame>
        <p:nvGraphicFramePr>
          <p:cNvPr id="13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2600283"/>
              </p:ext>
            </p:extLst>
          </p:nvPr>
        </p:nvGraphicFramePr>
        <p:xfrm>
          <a:off x="179512" y="57764"/>
          <a:ext cx="88568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682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Introduction</a:t>
                      </a:r>
                      <a:r>
                        <a:rPr lang="fr-FR" sz="1600" dirty="0" smtClean="0">
                          <a:solidFill>
                            <a:srgbClr val="FFFF00"/>
                          </a:solidFill>
                        </a:rPr>
                        <a:t>    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Problématique   Conception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fr-FR" sz="1600" baseline="0" dirty="0" smtClean="0">
                          <a:solidFill>
                            <a:srgbClr val="FFFF00"/>
                          </a:solidFill>
                        </a:rPr>
                        <a:t>Réalisation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Matériels utilisés  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Conclusion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23" name="Image 22" descr="Clus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7" y="2028329"/>
            <a:ext cx="8001056" cy="4143404"/>
          </a:xfrm>
          <a:prstGeom prst="rect">
            <a:avLst/>
          </a:prstGeom>
        </p:spPr>
      </p:pic>
      <p:sp>
        <p:nvSpPr>
          <p:cNvPr id="2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tx1"/>
                </a:solidFill>
              </a:rPr>
              <a:t>8</a:t>
            </a:r>
            <a:endParaRPr lang="fr-FR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7467600" cy="571504"/>
          </a:xfrm>
        </p:spPr>
        <p:txBody>
          <a:bodyPr>
            <a:normAutofit fontScale="90000"/>
          </a:bodyPr>
          <a:lstStyle/>
          <a:p>
            <a:pPr lvl="0" algn="r"/>
            <a:r>
              <a:rPr lang="fr-FR" sz="1800" b="1" dirty="0" smtClean="0">
                <a:solidFill>
                  <a:schemeClr val="tx1"/>
                </a:solidFill>
                <a:latin typeface="+mn-lt"/>
              </a:rPr>
              <a:t>FRAMEWORK LOGICIEL POUR LE BIG DATA</a:t>
            </a:r>
            <a:r>
              <a:rPr lang="fr-FR" b="1" dirty="0" smtClean="0">
                <a:latin typeface="Liberation Serif" pitchFamily="18"/>
              </a:rPr>
              <a:t/>
            </a:r>
            <a:br>
              <a:rPr lang="fr-FR" b="1" dirty="0" smtClean="0">
                <a:latin typeface="Liberation Serif" pitchFamily="18"/>
              </a:rPr>
            </a:b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714348" y="1071546"/>
            <a:ext cx="7358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b="1" dirty="0"/>
              <a:t>Réalisation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graphicFrame>
        <p:nvGraphicFramePr>
          <p:cNvPr id="13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7872917"/>
              </p:ext>
            </p:extLst>
          </p:nvPr>
        </p:nvGraphicFramePr>
        <p:xfrm>
          <a:off x="142844" y="57764"/>
          <a:ext cx="88934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49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Introduction</a:t>
                      </a:r>
                      <a:r>
                        <a:rPr lang="fr-FR" sz="1600" dirty="0" smtClean="0">
                          <a:solidFill>
                            <a:srgbClr val="FFFF00"/>
                          </a:solidFill>
                        </a:rPr>
                        <a:t>    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Problématique   Conception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fr-FR" sz="1600" baseline="0" dirty="0" smtClean="0">
                          <a:solidFill>
                            <a:srgbClr val="FFFF00"/>
                          </a:solidFill>
                        </a:rPr>
                        <a:t>Réalisation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Matériels utilisés  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Conclusion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pic>
        <p:nvPicPr>
          <p:cNvPr id="9" name="Image 8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18" y="1844824"/>
            <a:ext cx="8015773" cy="4286280"/>
          </a:xfrm>
          <a:prstGeom prst="rect">
            <a:avLst/>
          </a:prstGeom>
        </p:spPr>
      </p:pic>
      <p:sp>
        <p:nvSpPr>
          <p:cNvPr id="1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r>
              <a:rPr lang="fr-FR" sz="1600" b="1" dirty="0" smtClean="0">
                <a:solidFill>
                  <a:schemeClr val="tx1"/>
                </a:solidFill>
              </a:rPr>
              <a:t>9</a:t>
            </a:r>
            <a:endParaRPr lang="fr-FR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261</TotalTime>
  <Words>293</Words>
  <Application>Microsoft Office PowerPoint</Application>
  <PresentationFormat>Affichage à l'écran (4:3)</PresentationFormat>
  <Paragraphs>83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Débit</vt:lpstr>
      <vt:lpstr>  Créer une architecture Big Data et utiliser Hadoop pour le traitement de données </vt:lpstr>
      <vt:lpstr>FRAMEWORK LOGICIEL POUR LE BIG DATA </vt:lpstr>
      <vt:lpstr>FRAMEWORK LOGICIEL POUR LE BIG DATA </vt:lpstr>
      <vt:lpstr>          FRAMEWORK LOGICIEL POUR LE BIG DATA </vt:lpstr>
      <vt:lpstr>      FRAMEWORK LOGICIEL POUR LE BIG DATA</vt:lpstr>
      <vt:lpstr>FRAMEWORK LOGICIEL POUR LE BIG DATA </vt:lpstr>
      <vt:lpstr>Présentation PowerPoint</vt:lpstr>
      <vt:lpstr>FRAMEWORK LOGICIEL POUR LE BIG DATA </vt:lpstr>
      <vt:lpstr>FRAMEWORK LOGICIEL POUR LE BIG DATA </vt:lpstr>
      <vt:lpstr>FRAMEWORK LOGICIEL POUR LE BIG DATA </vt:lpstr>
      <vt:lpstr>FRAMEWORK LOGICIEL POUR LE BIG DATA </vt:lpstr>
      <vt:lpstr>FRAMEWORK LOGICIEL POUR LE BIG DATA </vt:lpstr>
      <vt:lpstr>FRAMEWORK LOGICIEL POUR LE BIG DATA </vt:lpstr>
      <vt:lpstr>FRAMEWORK LOGICIEL POUR LE BIG DATA </vt:lpstr>
      <vt:lpstr>FRAMEWORK LOGICIEL POUR LE BIG DATA 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TOSHIBA</dc:creator>
  <cp:lastModifiedBy>Maison</cp:lastModifiedBy>
  <cp:revision>30</cp:revision>
  <dcterms:created xsi:type="dcterms:W3CDTF">2020-01-03T06:48:41Z</dcterms:created>
  <dcterms:modified xsi:type="dcterms:W3CDTF">2020-05-23T19:17:56Z</dcterms:modified>
</cp:coreProperties>
</file>