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5" r:id="rId4"/>
    <p:sldId id="257" r:id="rId5"/>
    <p:sldId id="258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90A"/>
    <a:srgbClr val="D8300C"/>
    <a:srgbClr val="500C00"/>
    <a:srgbClr val="324A30"/>
    <a:srgbClr val="344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79956-953A-47DF-985C-305046A62BE5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971A8-A6C9-4F76-9EB5-5FF84D6374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0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971A8-A6C9-4F76-9EB5-5FF84D6374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3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971A8-A6C9-4F76-9EB5-5FF84D6374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8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473C9-1B7C-467B-BB18-40B2F577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ED73E-7FFD-4835-BA1B-6EA7462AC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841C4-EB76-47B0-86FC-67BA1A33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D48881-F5FC-465D-843B-2674975F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91B99C-FC65-4DFC-B34D-C055C93B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25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384CC-40CD-4D34-AEA8-11BE0E22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A23259-C60A-4A94-B1C7-B37F2562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0A711-69D9-4E8D-BEDE-7FCE445E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FFC19-8CB2-4C05-A368-394E564D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7A493-7B65-4007-83AC-322248DF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1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04E0C1-D7C7-4D42-B38E-AE97B9C6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D9A91-3721-47C6-8878-48D65F3F3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C710F-09E9-4A06-B406-0E511B55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DCCD1-BDA1-4335-8808-4E28AD05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C44B0-4220-4053-8C64-132438C5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0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60857-B720-45BF-9B7E-CEB3CB0E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9EF97-F7C9-460E-B721-7D6E710C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0E68C-46CD-4002-9466-398E8D33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7DCA6-A2DD-4FA7-A63C-9E10DDB4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3D9FB-839D-42CD-B9DD-C1ABBC4B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7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53EB5-BD91-4D14-A0E5-5AB89457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B260F-150D-4420-8B4D-4054CC92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86B29D-4DF6-4F93-A29C-849DA726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B81E8-125D-43CF-96AF-D601CD3A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95E31-483C-48CA-A925-FFF77C7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79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D99AE-30E7-46FB-8DD0-38517BEE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8CE38-43A8-49A2-B8E8-7969C982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6B8538-E2BD-414F-A399-7DA143AD7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3FA66E-0BF9-43C8-8B9F-6E22C557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E63438-DA33-4081-B384-68ECA407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E40473-66F4-4DA6-B986-7A4D6965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80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C076B-68FE-4FC1-A6EF-F2470912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F0D9ED-7BDD-4E23-9D9F-3D5E6BF1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420B94-1455-4FAD-BA67-D04028A4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E5F54E-04B9-46D9-A724-3F478F6A5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BB5E2E-1977-4D28-950F-1B489369E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18B7D1-3801-446E-B8AC-B1E498EC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280487-E6F4-400A-B60B-A6BBCB75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DA9CF6-6C08-4B81-B1B7-80742A34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20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D7575-5A89-4CE0-836A-93D0FC86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04BA89-086E-4604-B199-A2FBACEA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08F59B-582A-4128-A18C-745E2D6E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7A7BC1-E1DB-4A52-94C8-32654EF3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8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A911DD-AAB9-4880-8395-5B852D2B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798815-063D-44F4-83A7-AD89196C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71B4A7-A636-4C64-B81E-D1D0A98A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0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8CA23-7670-425B-AB19-D41309A0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3D4113-33C2-484D-BECA-DB6CECD0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AB0A64-E24F-4E07-BC83-8B6B3382C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2F57CD-1A76-4AA2-B10C-CBF17B3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DB05E9-6FE9-4217-AAEF-47D128C0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42E254-E363-4AB7-A90C-1103F480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D323-1489-4B2A-B6FA-3C632B4D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E8957F-CE5D-4531-9CFA-C960097EC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2E7FE7-C2AF-4414-A5AF-0D5BA453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106248-375B-4FBB-BF3A-BABA1558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355F40-584D-4959-8347-B7EF73D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0EB9BC-96C1-4F36-ACE3-8B20A478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9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747B2-236D-421F-8C22-C380CFD6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8F5B86-5D81-4A66-A0F6-A3ED0F35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6ADB83-83B0-415A-9CEB-E24FE7A46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873A-A781-4216-B19A-61A5D9FD28FE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3FE26-60AC-44A7-8247-8AF3ED6EA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567AC7-E33A-481D-8985-786C66329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C61A-A1F3-4896-BF7A-ECC8DDF52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8EE039-F3E9-432C-B395-C0EB7138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10631" cy="72059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6876-3121-4DFE-9314-DDD70CB81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109" y="1182974"/>
            <a:ext cx="10815782" cy="2585463"/>
          </a:xfrm>
        </p:spPr>
        <p:txBody>
          <a:bodyPr anchor="b">
            <a:noAutofit/>
          </a:bodyPr>
          <a:lstStyle/>
          <a:p>
            <a:pPr algn="r"/>
            <a:r>
              <a:rPr lang="ru-RU" sz="5400" b="1" dirty="0">
                <a:solidFill>
                  <a:srgbClr val="AF090A"/>
                </a:solidFill>
                <a:latin typeface="Book Antiqua" panose="02040602050305030304" pitchFamily="18" charset="0"/>
              </a:rPr>
              <a:t>Оптимизация стратегии новогодних продаж </a:t>
            </a:r>
            <a:br>
              <a:rPr lang="ru-RU" sz="3800" b="1" dirty="0">
                <a:solidFill>
                  <a:srgbClr val="AF090A"/>
                </a:solidFill>
                <a:latin typeface="Book Antiqua" panose="02040602050305030304" pitchFamily="18" charset="0"/>
              </a:rPr>
            </a:br>
            <a:r>
              <a:rPr lang="ru-RU" sz="3800" b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0A4CF-F968-4C01-A278-9D3720F76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4327" y="4299021"/>
            <a:ext cx="9144000" cy="1655762"/>
          </a:xfrm>
        </p:spPr>
        <p:txBody>
          <a:bodyPr>
            <a:normAutofit lnSpcReduction="10000"/>
          </a:bodyPr>
          <a:lstStyle/>
          <a:p>
            <a:endParaRPr lang="ru-RU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Курсовой проект</a:t>
            </a:r>
          </a:p>
          <a:p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Омельянчук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 Дарьи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Группа 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Bookman Old Style" panose="02050604050505020204" pitchFamily="18" charset="0"/>
              </a:rPr>
              <a:t>:DA1023</a:t>
            </a:r>
            <a:r>
              <a:rPr lang="ru-RU" b="0" i="0" dirty="0">
                <a:solidFill>
                  <a:schemeClr val="bg2">
                    <a:lumMod val="25000"/>
                  </a:schemeClr>
                </a:solidFill>
                <a:effectLst/>
                <a:latin typeface="Bookman Old Style" panose="02050604050505020204" pitchFamily="18" charset="0"/>
              </a:rPr>
              <a:t>с</a:t>
            </a:r>
            <a:endParaRPr lang="ru-RU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1EC62B-C7A5-4D60-B061-DDB71991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2756" y="-2772064"/>
            <a:ext cx="7128162" cy="1267229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4AFE-A9E4-41CD-900C-E2D28AE1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13" y="901613"/>
            <a:ext cx="8084127" cy="4871893"/>
          </a:xfrm>
        </p:spPr>
        <p:txBody>
          <a:bodyPr anchor="t">
            <a:normAutofit fontScale="90000"/>
          </a:bodyPr>
          <a:lstStyle/>
          <a:p>
            <a:r>
              <a:rPr lang="ru-RU" sz="3100" b="1" dirty="0">
                <a:solidFill>
                  <a:srgbClr val="AF090A"/>
                </a:solidFill>
                <a:latin typeface="Book Antiqua" panose="02040602050305030304" pitchFamily="18" charset="0"/>
              </a:rPr>
              <a:t>Сбор / обработка данных (продолжение)</a:t>
            </a: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4) Объединение таблиц и сортировка результатов по убыванию</a:t>
            </a: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result</a:t>
            </a:r>
            <a:r>
              <a:rPr lang="en-US" sz="2000" dirty="0">
                <a:latin typeface="Book Antiqua" panose="02040602050305030304" pitchFamily="18" charset="0"/>
              </a:rPr>
              <a:t> = </a:t>
            </a:r>
            <a:r>
              <a:rPr lang="en-US" sz="2000" dirty="0" err="1">
                <a:latin typeface="Book Antiqua" panose="02040602050305030304" pitchFamily="18" charset="0"/>
              </a:rPr>
              <a:t>pd.merge</a:t>
            </a:r>
            <a:r>
              <a:rPr lang="en-US" sz="2000" dirty="0">
                <a:latin typeface="Book Antiqua" panose="02040602050305030304" pitchFamily="18" charset="0"/>
              </a:rPr>
              <a:t>(returns, ratings, on=['category', 'productid'], how='outer’)</a:t>
            </a:r>
            <a:br>
              <a:rPr lang="ru-RU" sz="2000" dirty="0">
                <a:latin typeface="Book Antiqua" panose="0204060205030503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result</a:t>
            </a:r>
            <a:r>
              <a:rPr lang="en-US" sz="2000" dirty="0">
                <a:latin typeface="Book Antiqua" panose="02040602050305030304" pitchFamily="18" charset="0"/>
              </a:rPr>
              <a:t> = </a:t>
            </a:r>
            <a:r>
              <a:rPr lang="en-US" sz="2000" dirty="0" err="1">
                <a:latin typeface="Book Antiqua" panose="02040602050305030304" pitchFamily="18" charset="0"/>
              </a:rPr>
              <a:t>result.rename</a:t>
            </a:r>
            <a:r>
              <a:rPr lang="en-US" sz="2000" dirty="0">
                <a:latin typeface="Book Antiqua" panose="02040602050305030304" pitchFamily="18" charset="0"/>
              </a:rPr>
              <a:t>(columns={'quantity': '</a:t>
            </a:r>
            <a:r>
              <a:rPr lang="en-US" sz="2000" dirty="0" err="1">
                <a:latin typeface="Book Antiqua" panose="02040602050305030304" pitchFamily="18" charset="0"/>
              </a:rPr>
              <a:t>return_quantity</a:t>
            </a:r>
            <a:r>
              <a:rPr lang="en-US" sz="2000" dirty="0">
                <a:latin typeface="Book Antiqua" panose="02040602050305030304" pitchFamily="18" charset="0"/>
              </a:rPr>
              <a:t>', '</a:t>
            </a:r>
            <a:r>
              <a:rPr lang="en-US" sz="2000" dirty="0" err="1">
                <a:latin typeface="Book Antiqua" panose="02040602050305030304" pitchFamily="18" charset="0"/>
              </a:rPr>
              <a:t>customersatisfaction</a:t>
            </a:r>
            <a:r>
              <a:rPr lang="en-US" sz="2000" dirty="0">
                <a:latin typeface="Book Antiqua" panose="02040602050305030304" pitchFamily="18" charset="0"/>
              </a:rPr>
              <a:t>': '</a:t>
            </a:r>
            <a:r>
              <a:rPr lang="en-US" sz="2000" dirty="0" err="1">
                <a:latin typeface="Book Antiqua" panose="02040602050305030304" pitchFamily="18" charset="0"/>
              </a:rPr>
              <a:t>average_rating</a:t>
            </a:r>
            <a:r>
              <a:rPr lang="en-US" sz="2000" dirty="0">
                <a:latin typeface="Book Antiqua" panose="02040602050305030304" pitchFamily="18" charset="0"/>
              </a:rPr>
              <a:t>’})</a:t>
            </a:r>
            <a:br>
              <a:rPr lang="ru-RU" sz="2000" dirty="0">
                <a:latin typeface="Book Antiqua" panose="0204060205030503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result</a:t>
            </a:r>
            <a:r>
              <a:rPr lang="en-US" sz="2000" dirty="0">
                <a:latin typeface="Book Antiqua" panose="02040602050305030304" pitchFamily="18" charset="0"/>
              </a:rPr>
              <a:t> = </a:t>
            </a:r>
            <a:r>
              <a:rPr lang="en-US" sz="2000" dirty="0" err="1">
                <a:latin typeface="Book Antiqua" panose="02040602050305030304" pitchFamily="18" charset="0"/>
              </a:rPr>
              <a:t>result.sort_values</a:t>
            </a:r>
            <a:r>
              <a:rPr lang="en-US" sz="2000" dirty="0">
                <a:latin typeface="Book Antiqua" panose="02040602050305030304" pitchFamily="18" charset="0"/>
              </a:rPr>
              <a:t>(by='</a:t>
            </a:r>
            <a:r>
              <a:rPr lang="en-US" sz="2000" dirty="0" err="1">
                <a:latin typeface="Book Antiqua" panose="02040602050305030304" pitchFamily="18" charset="0"/>
              </a:rPr>
              <a:t>return_quantity</a:t>
            </a:r>
            <a:r>
              <a:rPr lang="en-US" sz="2000" dirty="0">
                <a:latin typeface="Book Antiqua" panose="02040602050305030304" pitchFamily="18" charset="0"/>
              </a:rPr>
              <a:t>', ascending=False)</a:t>
            </a: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5) Создание таблицы для транзакций без возвратов</a:t>
            </a: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filtered_df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= df[df['</a:t>
            </a:r>
            <a:r>
              <a:rPr lang="en-US" sz="2000" dirty="0" err="1">
                <a:latin typeface="Book Antiqua" panose="02040602050305030304" pitchFamily="18" charset="0"/>
              </a:rPr>
              <a:t>returnflag</a:t>
            </a:r>
            <a:r>
              <a:rPr lang="en-US" sz="2000" dirty="0">
                <a:latin typeface="Book Antiqua" panose="02040602050305030304" pitchFamily="18" charset="0"/>
              </a:rPr>
              <a:t>'] == False].drop('</a:t>
            </a:r>
            <a:r>
              <a:rPr lang="en-US" sz="2000" dirty="0" err="1">
                <a:latin typeface="Book Antiqua" panose="02040602050305030304" pitchFamily="18" charset="0"/>
              </a:rPr>
              <a:t>productname</a:t>
            </a:r>
            <a:r>
              <a:rPr lang="en-US" sz="2000" dirty="0">
                <a:latin typeface="Book Antiqua" panose="02040602050305030304" pitchFamily="18" charset="0"/>
              </a:rPr>
              <a:t>', axis=1)</a:t>
            </a:r>
            <a:r>
              <a:rPr lang="en-US" sz="2000" dirty="0" err="1">
                <a:latin typeface="Book Antiqua" panose="02040602050305030304" pitchFamily="18" charset="0"/>
              </a:rPr>
              <a:t>filtered_df.head</a:t>
            </a:r>
            <a:r>
              <a:rPr lang="en-US" sz="2000" dirty="0">
                <a:latin typeface="Book Antiqua" panose="02040602050305030304" pitchFamily="18" charset="0"/>
              </a:rPr>
              <a:t>()</a:t>
            </a:r>
            <a:br>
              <a:rPr lang="ru-RU" sz="2000" dirty="0">
                <a:latin typeface="Book Antiqua" panose="02040602050305030304" pitchFamily="18" charset="0"/>
              </a:rPr>
            </a:br>
            <a:br>
              <a:rPr lang="ru-RU" sz="2000" dirty="0">
                <a:latin typeface="Book Antiqua" panose="02040602050305030304" pitchFamily="18" charset="0"/>
              </a:rPr>
            </a:br>
            <a:br>
              <a:rPr lang="ru-RU" sz="2000" dirty="0">
                <a:latin typeface="Book Antiqua" panose="02040602050305030304" pitchFamily="18" charset="0"/>
              </a:rPr>
            </a:b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3600" b="1" dirty="0">
                <a:latin typeface="Book Antiqua" panose="02040602050305030304" pitchFamily="18" charset="0"/>
              </a:rPr>
            </a:br>
            <a:endParaRPr lang="ru-RU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8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2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860F1-C6B0-4A6C-A6B2-5813F75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977" y="561669"/>
            <a:ext cx="3163078" cy="886408"/>
          </a:xfrm>
        </p:spPr>
        <p:txBody>
          <a:bodyPr>
            <a:no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RFM </a:t>
            </a:r>
            <a:r>
              <a:rPr lang="ru-RU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анализ</a:t>
            </a:r>
            <a:endParaRPr lang="ru-RU" sz="3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9E6D5B-D622-4894-B58E-6A2568190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0" y="2230017"/>
            <a:ext cx="10450285" cy="396756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377645E-A9AE-4D58-90AB-76F202CB615F}"/>
              </a:ext>
            </a:extLst>
          </p:cNvPr>
          <p:cNvSpPr txBox="1">
            <a:spLocks/>
          </p:cNvSpPr>
          <p:nvPr/>
        </p:nvSpPr>
        <p:spPr>
          <a:xfrm>
            <a:off x="3060441" y="1004873"/>
            <a:ext cx="8098971" cy="148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ru-RU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Recency</a:t>
            </a: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- 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время, прошедшее с последней покупки клиента.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 </a:t>
            </a:r>
            <a:r>
              <a:rPr lang="ru-RU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Frequency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- 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количество покупок, совершенных клиентом за определенный период времени.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ru-RU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Monetary</a:t>
            </a: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-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общая сумма денег, потраченная клиентом за определенный период. </a:t>
            </a:r>
          </a:p>
        </p:txBody>
      </p:sp>
    </p:spTree>
    <p:extLst>
      <p:ext uri="{BB962C8B-B14F-4D97-AF65-F5344CB8AC3E}">
        <p14:creationId xmlns:p14="http://schemas.microsoft.com/office/powerpoint/2010/main" val="324107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2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860F1-C6B0-4A6C-A6B2-5813F75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977" y="561669"/>
            <a:ext cx="3163078" cy="886408"/>
          </a:xfrm>
        </p:spPr>
        <p:txBody>
          <a:bodyPr>
            <a:no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RFM </a:t>
            </a:r>
            <a:r>
              <a:rPr lang="ru-RU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анализ</a:t>
            </a:r>
            <a:endParaRPr lang="ru-RU" sz="3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377645E-A9AE-4D58-90AB-76F202CB615F}"/>
              </a:ext>
            </a:extLst>
          </p:cNvPr>
          <p:cNvSpPr txBox="1">
            <a:spLocks/>
          </p:cNvSpPr>
          <p:nvPr/>
        </p:nvSpPr>
        <p:spPr>
          <a:xfrm>
            <a:off x="7113032" y="1004872"/>
            <a:ext cx="4046380" cy="449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31DA0B-AC5E-4D43-A336-A7F77DF7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01" y="1448077"/>
            <a:ext cx="5559953" cy="4155055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34C5479-1F1F-445D-BDCA-61AEEFA053F3}"/>
              </a:ext>
            </a:extLst>
          </p:cNvPr>
          <p:cNvSpPr txBox="1">
            <a:spLocks/>
          </p:cNvSpPr>
          <p:nvPr/>
        </p:nvSpPr>
        <p:spPr>
          <a:xfrm>
            <a:off x="7038389" y="1448077"/>
            <a:ext cx="4121023" cy="4573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Лояльные клиенты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rfm_data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[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rfm_data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['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RFMClass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']=='444'].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sort_values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('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totalprice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', ascending=False).head()</a:t>
            </a:r>
            <a:endParaRPr lang="ru-RU" sz="105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  <a:p>
            <a:endParaRPr lang="ru-RU" sz="105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Клиенты находятся на пороге оттока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rfm_data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[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rfm_data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['R'] &lt;= 2].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sort_values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('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totalprice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', ascending=False).head()</a:t>
            </a:r>
            <a:endParaRPr lang="ru-RU" sz="105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  <a:p>
            <a:endParaRPr lang="ru-RU" sz="105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Потерянные клиенты</a:t>
            </a:r>
          </a:p>
          <a:p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rfm_data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[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rfm_data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['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RFMClass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']=='111'].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sort_values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('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totalprice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', ascending=False).head()</a:t>
            </a:r>
            <a:endParaRPr lang="ru-RU" sz="105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1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2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860F1-C6B0-4A6C-A6B2-5813F75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61669"/>
            <a:ext cx="5138055" cy="886408"/>
          </a:xfrm>
        </p:spPr>
        <p:txBody>
          <a:bodyPr>
            <a:noAutofit/>
          </a:bodyPr>
          <a:lstStyle/>
          <a:p>
            <a:pPr algn="r"/>
            <a:r>
              <a:rPr lang="ru-RU" sz="3600" b="1" dirty="0" err="1">
                <a:solidFill>
                  <a:srgbClr val="C00000"/>
                </a:solidFill>
                <a:latin typeface="Book Antiqua" panose="02040602050305030304" pitchFamily="18" charset="0"/>
              </a:rPr>
              <a:t>Когортный</a:t>
            </a:r>
            <a:r>
              <a:rPr lang="en-US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ru-RU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анализ</a:t>
            </a:r>
            <a:endParaRPr lang="ru-RU" sz="3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377645E-A9AE-4D58-90AB-76F202CB615F}"/>
              </a:ext>
            </a:extLst>
          </p:cNvPr>
          <p:cNvSpPr txBox="1">
            <a:spLocks/>
          </p:cNvSpPr>
          <p:nvPr/>
        </p:nvSpPr>
        <p:spPr>
          <a:xfrm>
            <a:off x="7113032" y="1004872"/>
            <a:ext cx="4046380" cy="449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34C5479-1F1F-445D-BDCA-61AEEFA053F3}"/>
              </a:ext>
            </a:extLst>
          </p:cNvPr>
          <p:cNvSpPr txBox="1">
            <a:spLocks/>
          </p:cNvSpPr>
          <p:nvPr/>
        </p:nvSpPr>
        <p:spPr>
          <a:xfrm>
            <a:off x="3281680" y="1448077"/>
            <a:ext cx="8087359" cy="797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Для </a:t>
            </a:r>
            <a:r>
              <a:rPr lang="ru-RU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когортного</a:t>
            </a: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анализа использовались транзакционные данные за 2018 год</a:t>
            </a:r>
          </a:p>
          <a:p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Когорты формировались по признаку – первая покупка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, </a:t>
            </a: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период – две недели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3C8CED-B08F-4E85-A0CB-4D94D49E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51" y="2145147"/>
            <a:ext cx="8331269" cy="40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2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860F1-C6B0-4A6C-A6B2-5813F75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561669"/>
            <a:ext cx="9049655" cy="886408"/>
          </a:xfrm>
        </p:spPr>
        <p:txBody>
          <a:bodyPr>
            <a:noAutofit/>
          </a:bodyPr>
          <a:lstStyle/>
          <a:p>
            <a:pPr algn="r"/>
            <a:r>
              <a:rPr lang="ru-RU" sz="3200" b="1" dirty="0">
                <a:solidFill>
                  <a:srgbClr val="C00000"/>
                </a:solidFill>
                <a:latin typeface="Book Antiqua" panose="02040602050305030304" pitchFamily="18" charset="0"/>
              </a:rPr>
              <a:t>Построение модели данных в </a:t>
            </a:r>
            <a: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</a:rPr>
              <a:t>Power BI</a:t>
            </a:r>
            <a:endParaRPr lang="ru-RU" sz="32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377645E-A9AE-4D58-90AB-76F202CB615F}"/>
              </a:ext>
            </a:extLst>
          </p:cNvPr>
          <p:cNvSpPr txBox="1">
            <a:spLocks/>
          </p:cNvSpPr>
          <p:nvPr/>
        </p:nvSpPr>
        <p:spPr>
          <a:xfrm>
            <a:off x="7113032" y="1004872"/>
            <a:ext cx="4046380" cy="449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34C5479-1F1F-445D-BDCA-61AEEFA053F3}"/>
              </a:ext>
            </a:extLst>
          </p:cNvPr>
          <p:cNvSpPr txBox="1">
            <a:spLocks/>
          </p:cNvSpPr>
          <p:nvPr/>
        </p:nvSpPr>
        <p:spPr>
          <a:xfrm>
            <a:off x="8267028" y="1361872"/>
            <a:ext cx="3132492" cy="3225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Добавлена таблица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дат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calendar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  <a:p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calendar = CALENDAR(MIN('Christmas Sales and Trends'[Date]), MAX('Christmas Sales and Trends'[Date]))</a:t>
            </a:r>
          </a:p>
          <a:p>
            <a:r>
              <a:rPr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Year = YEAR('calendar'[Date])</a:t>
            </a:r>
          </a:p>
          <a:p>
            <a:r>
              <a:rPr 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Month = MONTH('calendar'[Date])</a:t>
            </a:r>
            <a:endParaRPr lang="ru-RU" sz="11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Настроены связи между таблицами данных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6B33A0-151A-4AAA-9928-4076CADB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65" y="1370988"/>
            <a:ext cx="6994331" cy="45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1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2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860F1-C6B0-4A6C-A6B2-5813F75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561669"/>
            <a:ext cx="9049655" cy="886408"/>
          </a:xfrm>
        </p:spPr>
        <p:txBody>
          <a:bodyPr>
            <a:noAutofit/>
          </a:bodyPr>
          <a:lstStyle/>
          <a:p>
            <a:pPr algn="r"/>
            <a:r>
              <a:rPr lang="ru-RU" sz="3200" b="1" dirty="0">
                <a:solidFill>
                  <a:srgbClr val="C00000"/>
                </a:solidFill>
                <a:latin typeface="Book Antiqua" panose="02040602050305030304" pitchFamily="18" charset="0"/>
              </a:rPr>
              <a:t>Построение модели данных в </a:t>
            </a:r>
            <a: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</a:rPr>
              <a:t>Power BI</a:t>
            </a:r>
            <a:endParaRPr lang="ru-RU" sz="32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377645E-A9AE-4D58-90AB-76F202CB615F}"/>
              </a:ext>
            </a:extLst>
          </p:cNvPr>
          <p:cNvSpPr txBox="1">
            <a:spLocks/>
          </p:cNvSpPr>
          <p:nvPr/>
        </p:nvSpPr>
        <p:spPr>
          <a:xfrm>
            <a:off x="7113032" y="1004872"/>
            <a:ext cx="4046380" cy="449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5C309B-5B14-48F2-A36B-3D76C113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686" y="1361873"/>
            <a:ext cx="8405516" cy="4680179"/>
          </a:xfrm>
          <a:prstGeom prst="rect">
            <a:avLst/>
          </a:prstGeom>
          <a:ln w="19050">
            <a:solidFill>
              <a:srgbClr val="AF090A"/>
            </a:solidFill>
          </a:ln>
        </p:spPr>
      </p:pic>
    </p:spTree>
    <p:extLst>
      <p:ext uri="{BB962C8B-B14F-4D97-AF65-F5344CB8AC3E}">
        <p14:creationId xmlns:p14="http://schemas.microsoft.com/office/powerpoint/2010/main" val="289778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2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860F1-C6B0-4A6C-A6B2-5813F75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561669"/>
            <a:ext cx="9049655" cy="886408"/>
          </a:xfrm>
        </p:spPr>
        <p:txBody>
          <a:bodyPr>
            <a:noAutofit/>
          </a:bodyPr>
          <a:lstStyle/>
          <a:p>
            <a:pPr algn="r"/>
            <a:r>
              <a:rPr lang="ru-RU" sz="3200" b="1" dirty="0">
                <a:solidFill>
                  <a:srgbClr val="C00000"/>
                </a:solidFill>
                <a:latin typeface="Book Antiqua" panose="02040602050305030304" pitchFamily="18" charset="0"/>
              </a:rPr>
              <a:t>Построение модели данных в </a:t>
            </a:r>
            <a: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</a:rPr>
              <a:t>Power BI</a:t>
            </a:r>
            <a:endParaRPr lang="ru-RU" sz="32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377645E-A9AE-4D58-90AB-76F202CB615F}"/>
              </a:ext>
            </a:extLst>
          </p:cNvPr>
          <p:cNvSpPr txBox="1">
            <a:spLocks/>
          </p:cNvSpPr>
          <p:nvPr/>
        </p:nvSpPr>
        <p:spPr>
          <a:xfrm>
            <a:off x="7113032" y="1004872"/>
            <a:ext cx="4046380" cy="449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E73680-8C6D-4123-A952-ACDE8FE54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426" y="1361873"/>
            <a:ext cx="8359148" cy="47181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135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1EC62B-C7A5-4D60-B061-DDB71991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2756" y="-2772064"/>
            <a:ext cx="7128162" cy="1267229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4AFE-A9E4-41CD-900C-E2D28AE1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040" y="812398"/>
            <a:ext cx="7506530" cy="4857240"/>
          </a:xfrm>
        </p:spPr>
        <p:txBody>
          <a:bodyPr anchor="t">
            <a:normAutofit fontScale="90000"/>
          </a:bodyPr>
          <a:lstStyle/>
          <a:p>
            <a:r>
              <a:rPr lang="ru-RU" sz="3600" b="1" dirty="0">
                <a:solidFill>
                  <a:srgbClr val="AF090A"/>
                </a:solidFill>
                <a:latin typeface="Book Antiqua" panose="02040602050305030304" pitchFamily="18" charset="0"/>
              </a:rPr>
              <a:t>               Выводы исследования</a:t>
            </a:r>
            <a:br>
              <a:rPr lang="ru-RU" sz="2400" b="1" dirty="0">
                <a:latin typeface="Book Antiqua" panose="02040602050305030304" pitchFamily="18" charset="0"/>
              </a:rPr>
            </a:br>
            <a:r>
              <a:rPr lang="ru-RU" sz="2400" b="1" dirty="0">
                <a:latin typeface="Book Antiqua" panose="02040602050305030304" pitchFamily="18" charset="0"/>
              </a:rPr>
              <a:t>	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Результаты RFM-анализа клиентской базы показывают, что лишь 2,20% клиентов демонстрируют лояльность, что подчеркивает необходимость улучшения стратегий удержания и качества обслуживания. Более половины клиентов (50,80%) находятся на грани оттока, что может свидетельствовать о недовольстве и усиливающейся конкуренции. </a:t>
            </a:r>
            <a:b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	Анализ продаж по категориям выявил ключевые товары для продвижения, а также показал, что женщины чаще проявляют удовлетворенность продукцией, что связано с их более тщательным выбором и меньшим количеством возвратов. Это открывает возможности для привлечения женской аудитории через специальные распродажи, что может повысить объем продаж и уровень удовлетворенности клиентов. </a:t>
            </a:r>
            <a:b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	Также наблюдается рост числа возвратов, что указывает на возможное недовольство качеством продукции. Важно провести анализ причин возвратов, особенно в категориях с высоким уровнем таких случаев, чтобы внести необходимые коррективы в качество товаров и процессы производства. </a:t>
            </a:r>
            <a:b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	Дополнительно следует разработать стратегии для повышения вовлеченности клиентов сразу после первой покупки, включая персонализированные предложения и акции для поддержания их интереса.</a:t>
            </a:r>
          </a:p>
        </p:txBody>
      </p:sp>
    </p:spTree>
    <p:extLst>
      <p:ext uri="{BB962C8B-B14F-4D97-AF65-F5344CB8AC3E}">
        <p14:creationId xmlns:p14="http://schemas.microsoft.com/office/powerpoint/2010/main" val="212991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8EE039-F3E9-432C-B395-C0EB7138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10631" cy="72059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6876-3121-4DFE-9314-DDD70CB81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109" y="1182974"/>
            <a:ext cx="10815782" cy="2585463"/>
          </a:xfrm>
        </p:spPr>
        <p:txBody>
          <a:bodyPr anchor="b">
            <a:noAutofit/>
          </a:bodyPr>
          <a:lstStyle/>
          <a:p>
            <a:pPr algn="r"/>
            <a:r>
              <a:rPr lang="ru-RU" sz="5400" b="1" dirty="0">
                <a:solidFill>
                  <a:srgbClr val="AF090A"/>
                </a:solidFill>
                <a:latin typeface="Book Antiqua" panose="02040602050305030304" pitchFamily="18" charset="0"/>
              </a:rPr>
              <a:t>Спасибо за внимание</a:t>
            </a:r>
            <a:br>
              <a:rPr lang="ru-RU" sz="3800" b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</a:br>
            <a:r>
              <a:rPr lang="ru-RU" sz="3800" b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0A4CF-F968-4C01-A278-9D3720F76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4327" y="4299021"/>
            <a:ext cx="9144000" cy="1655762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0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72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860F1-C6B0-4A6C-A6B2-5813F75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153921"/>
            <a:ext cx="9235440" cy="306832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324A30"/>
                </a:solidFill>
                <a:latin typeface="Book Antiqua" panose="02040602050305030304" pitchFamily="18" charset="0"/>
              </a:rPr>
              <a:t>Основная задача: </a:t>
            </a:r>
            <a:r>
              <a:rPr lang="ru-RU" sz="2800" dirty="0">
                <a:latin typeface="Book Antiqua" panose="02040602050305030304" pitchFamily="18" charset="0"/>
              </a:rPr>
              <a:t>выявить основные факторы, которые влияют на объем продаж и удовлетворенность клиентов, и предложить рекомендации по улучшению стратегии продаж и обслуживания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2442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1EC62B-C7A5-4D60-B061-DDB71991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2756" y="-2772064"/>
            <a:ext cx="7128162" cy="1267229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4AFE-A9E4-41CD-900C-E2D28AE1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153" y="993053"/>
            <a:ext cx="7770091" cy="4871893"/>
          </a:xfrm>
        </p:spPr>
        <p:txBody>
          <a:bodyPr anchor="t">
            <a:normAutofit/>
          </a:bodyPr>
          <a:lstStyle/>
          <a:p>
            <a:pPr algn="ctr"/>
            <a:r>
              <a:rPr lang="ru-RU" sz="2700" b="1" dirty="0">
                <a:solidFill>
                  <a:srgbClr val="AF090A"/>
                </a:solidFill>
                <a:latin typeface="Book Antiqua" panose="02040602050305030304" pitchFamily="18" charset="0"/>
              </a:rPr>
              <a:t> </a:t>
            </a:r>
            <a:r>
              <a:rPr lang="ru-RU" sz="2800" b="1" dirty="0">
                <a:solidFill>
                  <a:srgbClr val="AF090A"/>
                </a:solidFill>
                <a:latin typeface="Book Antiqua" panose="02040602050305030304" pitchFamily="18" charset="0"/>
              </a:rPr>
              <a:t>История изменений / дополнений проекта</a:t>
            </a:r>
            <a:br>
              <a:rPr lang="ru-RU" sz="2400" b="1" dirty="0">
                <a:latin typeface="Book Antiqua" panose="02040602050305030304" pitchFamily="18" charset="0"/>
              </a:rPr>
            </a:br>
            <a:br>
              <a:rPr lang="ru-RU" sz="3600" b="1" dirty="0">
                <a:latin typeface="Book Antiqua" panose="02040602050305030304" pitchFamily="18" charset="0"/>
              </a:rPr>
            </a:br>
            <a:endParaRPr lang="ru-RU" sz="36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C666C686-5670-4BA5-8AE7-D5118D78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15268"/>
              </p:ext>
            </p:extLst>
          </p:nvPr>
        </p:nvGraphicFramePr>
        <p:xfrm>
          <a:off x="2142837" y="2083261"/>
          <a:ext cx="8127999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757">
                  <a:extLst>
                    <a:ext uri="{9D8B030D-6E8A-4147-A177-3AD203B41FA5}">
                      <a16:colId xmlns:a16="http://schemas.microsoft.com/office/drawing/2014/main" val="3785327177"/>
                    </a:ext>
                  </a:extLst>
                </a:gridCol>
                <a:gridCol w="2130641">
                  <a:extLst>
                    <a:ext uri="{9D8B030D-6E8A-4147-A177-3AD203B41FA5}">
                      <a16:colId xmlns:a16="http://schemas.microsoft.com/office/drawing/2014/main" val="1781562104"/>
                    </a:ext>
                  </a:extLst>
                </a:gridCol>
                <a:gridCol w="4917601">
                  <a:extLst>
                    <a:ext uri="{9D8B030D-6E8A-4147-A177-3AD203B41FA5}">
                      <a16:colId xmlns:a16="http://schemas.microsoft.com/office/drawing/2014/main" val="38713544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Версия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6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0.0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01.07.2024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Создание/ план проекта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94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03.07.2024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Сбор/обработка  данных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0.2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05.07.2024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Расчет метрик; </a:t>
                      </a:r>
                    </a:p>
                    <a:p>
                      <a:r>
                        <a:rPr lang="ru-RU" dirty="0"/>
                        <a:t>Анализ возвратов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6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10.07.2024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RFM – </a:t>
                      </a:r>
                      <a:r>
                        <a:rPr lang="ru-RU" dirty="0"/>
                        <a:t>Анализ (сегментация клиентов)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12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15.07.2024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Когортный</a:t>
                      </a:r>
                      <a:r>
                        <a:rPr lang="ru-RU" dirty="0"/>
                        <a:t> анализ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вычисление </a:t>
                      </a:r>
                      <a:r>
                        <a:rPr lang="en-US" dirty="0"/>
                        <a:t>Retention Rate</a:t>
                      </a:r>
                      <a:r>
                        <a:rPr lang="ru-RU" dirty="0"/>
                        <a:t> Версия 0.4.1</a:t>
                      </a:r>
                    </a:p>
                    <a:p>
                      <a:r>
                        <a:rPr lang="ru-RU" dirty="0" err="1"/>
                        <a:t>Когортный</a:t>
                      </a:r>
                      <a:r>
                        <a:rPr lang="ru-RU" dirty="0"/>
                        <a:t> анализ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вычисление </a:t>
                      </a:r>
                      <a:r>
                        <a:rPr lang="en-US" dirty="0"/>
                        <a:t>Retention Rate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Версия 0.4.2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29.07.2024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Построение модели данных в </a:t>
                      </a:r>
                      <a:r>
                        <a:rPr lang="en-US" dirty="0"/>
                        <a:t>Power BI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31.07.2024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Выводы исследования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5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7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1EC62B-C7A5-4D60-B061-DDB71991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2756" y="-2772064"/>
            <a:ext cx="7128162" cy="1267229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4AFE-A9E4-41CD-900C-E2D28AE1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153" y="993053"/>
            <a:ext cx="7770091" cy="4871893"/>
          </a:xfrm>
        </p:spPr>
        <p:txBody>
          <a:bodyPr anchor="t">
            <a:normAutofit fontScale="90000"/>
          </a:bodyPr>
          <a:lstStyle/>
          <a:p>
            <a:r>
              <a:rPr lang="ru-RU" sz="2700" b="1" dirty="0" err="1">
                <a:solidFill>
                  <a:srgbClr val="AF090A"/>
                </a:solidFill>
                <a:latin typeface="Book Antiqua" panose="02040602050305030304" pitchFamily="18" charset="0"/>
              </a:rPr>
              <a:t>Датасет</a:t>
            </a:r>
            <a:r>
              <a:rPr lang="ru-RU" sz="2700" b="1" dirty="0">
                <a:solidFill>
                  <a:srgbClr val="AF090A"/>
                </a:solidFill>
                <a:latin typeface="Book Antiqua" panose="02040602050305030304" pitchFamily="18" charset="0"/>
              </a:rPr>
              <a:t> содержит информацию о рождественских продажах. </a:t>
            </a:r>
            <a:br>
              <a:rPr lang="ru-RU" sz="1400" b="1" dirty="0">
                <a:latin typeface="Book Antiqua" panose="02040602050305030304" pitchFamily="18" charset="0"/>
              </a:rPr>
            </a:br>
            <a:br>
              <a:rPr lang="ru-RU" sz="2400" b="1" dirty="0">
                <a:latin typeface="Book Antiqua" panose="02040602050305030304" pitchFamily="18" charset="0"/>
              </a:rPr>
            </a:b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Описание колонок</a:t>
            </a:r>
            <a:br>
              <a:rPr lang="ru-RU" sz="10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1900" b="1" dirty="0">
                <a:latin typeface="Book Antiqua" panose="02040602050305030304" pitchFamily="18" charset="0"/>
              </a:rPr>
            </a:br>
            <a:r>
              <a:rPr lang="en-US" sz="1900" b="1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Date</a:t>
            </a:r>
            <a: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(дата транзакции, формат: ГГГГ-ММ-ДД) </a:t>
            </a:r>
            <a:b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Time</a:t>
            </a:r>
            <a: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(время транзакции, формат: ЧЧ:ММ:СС)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CustomerID</a:t>
            </a:r>
            <a: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(уникальный идентификатор для каждого клиента)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Age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(возраст клиента)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Gender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(пол клиента: Мужской, Женский, Другой)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Location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(город или населенный пункт, где была совершена покупка)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 err="1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StoreID</a:t>
            </a:r>
            <a: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(уникальный идентификатор магазина, если покупка совершена офлайн)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 err="1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OnlineOrderFlag</a:t>
            </a:r>
            <a: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(логическое: Истина, если онлайн; Ложь, если в магазине)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 err="1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ProductID</a:t>
            </a:r>
            <a:r>
              <a:rPr lang="en-US" sz="1900" b="1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(уникальный идентификатор продукта)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ProductName</a:t>
            </a:r>
            <a: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(название продукта)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Category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(категория продукта: Электроника, Одежда, Игрушки, Продукты питания, Украшения и др.)</a:t>
            </a:r>
            <a:b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900" b="1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Quantity</a:t>
            </a:r>
            <a:r>
              <a:rPr lang="en-US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900" dirty="0">
                <a:solidFill>
                  <a:srgbClr val="324A3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(количество приобретенных товаров в чеке)</a:t>
            </a:r>
            <a:br>
              <a:rPr lang="en-US" sz="1900" dirty="0">
                <a:solidFill>
                  <a:srgbClr val="3C4043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2400" b="1" dirty="0">
                <a:latin typeface="Book Antiqua" panose="02040602050305030304" pitchFamily="18" charset="0"/>
              </a:rPr>
            </a:br>
            <a:br>
              <a:rPr lang="ru-RU" sz="3600" b="1" dirty="0">
                <a:latin typeface="Book Antiqua" panose="02040602050305030304" pitchFamily="18" charset="0"/>
              </a:rPr>
            </a:br>
            <a:endParaRPr lang="ru-RU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5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1EC62B-C7A5-4D60-B061-DDB71991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2756" y="-2772064"/>
            <a:ext cx="7128162" cy="1267229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4AFE-A9E4-41CD-900C-E2D28AE1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13" y="901613"/>
            <a:ext cx="8084127" cy="4871893"/>
          </a:xfrm>
        </p:spPr>
        <p:txBody>
          <a:bodyPr anchor="t">
            <a:normAutofit fontScale="90000"/>
          </a:bodyPr>
          <a:lstStyle/>
          <a:p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Продолжение описания колонок</a:t>
            </a: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10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UnitPrice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(цена за единицу продукта)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TotalPrice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(общая стоимость продукта, рассчитанная как</a:t>
            </a:r>
            <a:b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Quantity * </a:t>
            </a:r>
            <a:r>
              <a:rPr lang="en-US" sz="1800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UnitPrice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)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PaymentType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(способ оплаты, например: Кредитная карта, Дебетовая карта, Наличные, Онлайн-оплата)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PromotionApplied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(Логическое: Истина, если была какая-либо акция; Ложь, если нет)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DiscountAmount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(сумма скидки, если есть)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GiftWrap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(Логическое: Истина, если продукт был упакован в подарочную упаковку ; Ложь, если нет)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ShippingMethod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(способ доставки, если покупка была онлайн, например: Стандартная, Экспресс, Ночная доставка, если покупка была онлайн )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DeliveryTime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(количество дней на доставку, если покупка была онлайн, 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Weather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(Условия погоды в день покупки, например: снежно, дождливо, солнечно)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Event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(специальные события в день покупки, например: Рождественская ярмарка, Черная пятница)</a:t>
            </a:r>
            <a:b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CustomerSatisfaction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(оценка удовлетворенности клиента по шкале от 1 до 5) </a:t>
            </a:r>
            <a:br>
              <a:rPr lang="ru-RU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</a:br>
            <a:r>
              <a:rPr lang="en-US" sz="1800" b="1" dirty="0" err="1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ReturnFlag</a:t>
            </a:r>
            <a:r>
              <a:rPr lang="en-US" sz="1800" b="1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324A3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(Логическое: Истина, если был возврат ; Ложь, если нет)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900" dirty="0">
                <a:solidFill>
                  <a:srgbClr val="3C4043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ru-RU" sz="2400" b="1" dirty="0">
                <a:latin typeface="Book Antiqua" panose="02040602050305030304" pitchFamily="18" charset="0"/>
              </a:rPr>
            </a:br>
            <a:br>
              <a:rPr lang="ru-RU" sz="3600" b="1" dirty="0">
                <a:latin typeface="Book Antiqua" panose="02040602050305030304" pitchFamily="18" charset="0"/>
              </a:rPr>
            </a:br>
            <a:endParaRPr lang="ru-RU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8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1845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0A1CCE5-6037-420F-BFE2-960C48C4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46960" y="334169"/>
            <a:ext cx="8927148" cy="1204595"/>
          </a:xfrm>
        </p:spPr>
        <p:txBody>
          <a:bodyPr anchor="ctr">
            <a:normAutofit/>
          </a:bodyPr>
          <a:lstStyle/>
          <a:p>
            <a:pPr algn="r"/>
            <a:r>
              <a:rPr lang="ru-RU" sz="3600" dirty="0">
                <a:solidFill>
                  <a:srgbClr val="D8300C"/>
                </a:solidFill>
                <a:latin typeface="Bookman Old Style" panose="02050604050505020204" pitchFamily="18" charset="0"/>
              </a:rPr>
              <a:t>Этапы реализации задачи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9D85422-EA68-4918-9C49-4433619E1ADC}"/>
              </a:ext>
            </a:extLst>
          </p:cNvPr>
          <p:cNvSpPr/>
          <p:nvPr/>
        </p:nvSpPr>
        <p:spPr>
          <a:xfrm>
            <a:off x="3784601" y="4880017"/>
            <a:ext cx="4612640" cy="11577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1B798-4223-4138-97EB-A59415DE6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06134" y="4896745"/>
            <a:ext cx="4785360" cy="13681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900" dirty="0">
                <a:latin typeface="Book Antiqua" panose="02040602050305030304" pitchFamily="18" charset="0"/>
              </a:rPr>
              <a:t>   </a:t>
            </a:r>
            <a:r>
              <a:rPr lang="ru-RU" sz="1900" b="1" dirty="0">
                <a:solidFill>
                  <a:srgbClr val="324A30"/>
                </a:solidFill>
                <a:latin typeface="Book Antiqua" panose="02040602050305030304" pitchFamily="18" charset="0"/>
              </a:rPr>
              <a:t>2.    Сбор информации: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latin typeface="Book Antiqua" panose="02040602050305030304" pitchFamily="18" charset="0"/>
              </a:rPr>
              <a:t>Выгрузка транзакционного отчета из учетной системы в формате .</a:t>
            </a:r>
            <a:r>
              <a:rPr lang="ru-RU" sz="1900" dirty="0" err="1">
                <a:latin typeface="Book Antiqua" panose="02040602050305030304" pitchFamily="18" charset="0"/>
              </a:rPr>
              <a:t>csv</a:t>
            </a:r>
            <a:endParaRPr lang="ru-RU" sz="1900" dirty="0">
              <a:latin typeface="Book Antiqua" panose="0204060205030503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0176ACE-ADF5-45D2-8F27-73019499E8B2}"/>
              </a:ext>
            </a:extLst>
          </p:cNvPr>
          <p:cNvSpPr/>
          <p:nvPr/>
        </p:nvSpPr>
        <p:spPr>
          <a:xfrm>
            <a:off x="1143172" y="1305087"/>
            <a:ext cx="4714240" cy="3380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447D8724-D1EC-444F-A11C-68176EA9B4F5}"/>
              </a:ext>
            </a:extLst>
          </p:cNvPr>
          <p:cNvSpPr txBox="1">
            <a:spLocks/>
          </p:cNvSpPr>
          <p:nvPr/>
        </p:nvSpPr>
        <p:spPr>
          <a:xfrm>
            <a:off x="1449014" y="1440578"/>
            <a:ext cx="4714240" cy="328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1800" b="1" dirty="0">
                <a:solidFill>
                  <a:srgbClr val="324A30"/>
                </a:solidFill>
                <a:latin typeface="Book Antiqua" panose="02040602050305030304" pitchFamily="18" charset="0"/>
              </a:rPr>
              <a:t>Определение метрик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Retention Rate (</a:t>
            </a:r>
            <a:r>
              <a:rPr lang="ru-RU" sz="1800" dirty="0">
                <a:latin typeface="Book Antiqua" panose="02040602050305030304" pitchFamily="18" charset="0"/>
              </a:rPr>
              <a:t>Коэффициент удержания)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Average Purchase Value (</a:t>
            </a:r>
            <a:r>
              <a:rPr lang="ru-RU" sz="1800" dirty="0">
                <a:latin typeface="Book Antiqua" panose="02040602050305030304" pitchFamily="18" charset="0"/>
              </a:rPr>
              <a:t>Средняя стоимость покупки)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Customer Satisfaction Score (</a:t>
            </a:r>
            <a:r>
              <a:rPr lang="ru-RU" sz="1800" dirty="0">
                <a:latin typeface="Book Antiqua" panose="02040602050305030304" pitchFamily="18" charset="0"/>
              </a:rPr>
              <a:t>Оценка удовлетворенности клиентов)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Return Rate (</a:t>
            </a:r>
            <a:r>
              <a:rPr lang="ru-RU" sz="1800" dirty="0">
                <a:latin typeface="Book Antiqua" panose="02040602050305030304" pitchFamily="18" charset="0"/>
              </a:rPr>
              <a:t>Коэффициент возврата товаров)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sz="1800" dirty="0">
              <a:latin typeface="Book Antiqua" panose="0204060205030503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621FC30-2ABD-4FF6-99AD-1941C074B6A4}"/>
              </a:ext>
            </a:extLst>
          </p:cNvPr>
          <p:cNvSpPr/>
          <p:nvPr/>
        </p:nvSpPr>
        <p:spPr>
          <a:xfrm>
            <a:off x="6334588" y="1305087"/>
            <a:ext cx="4714240" cy="3380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014E4884-D9FE-41C6-BC21-C3B4ABCE0A16}"/>
              </a:ext>
            </a:extLst>
          </p:cNvPr>
          <p:cNvSpPr txBox="1">
            <a:spLocks/>
          </p:cNvSpPr>
          <p:nvPr/>
        </p:nvSpPr>
        <p:spPr>
          <a:xfrm>
            <a:off x="6447228" y="1423752"/>
            <a:ext cx="4714240" cy="328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 b="1" dirty="0">
                <a:solidFill>
                  <a:srgbClr val="324A30"/>
                </a:solidFill>
                <a:latin typeface="Book Antiqua" panose="02040602050305030304" pitchFamily="18" charset="0"/>
              </a:rPr>
              <a:t>3.     Преобразование/очистка </a:t>
            </a:r>
          </a:p>
          <a:p>
            <a:pPr marL="0" indent="0">
              <a:buNone/>
            </a:pPr>
            <a:r>
              <a:rPr lang="ru-RU" sz="1900" b="1" dirty="0">
                <a:solidFill>
                  <a:srgbClr val="324A30"/>
                </a:solidFill>
                <a:latin typeface="Book Antiqua" panose="02040602050305030304" pitchFamily="18" charset="0"/>
              </a:rPr>
              <a:t>                полученных данных:</a:t>
            </a:r>
          </a:p>
          <a:p>
            <a:r>
              <a:rPr lang="ru-RU" sz="1900" dirty="0">
                <a:latin typeface="Book Antiqua" panose="02040602050305030304" pitchFamily="18" charset="0"/>
              </a:rPr>
              <a:t>Обезличивание/изменение значений реальных данных</a:t>
            </a:r>
          </a:p>
          <a:p>
            <a:r>
              <a:rPr lang="ru-RU" sz="1900" dirty="0">
                <a:latin typeface="Book Antiqua" panose="02040602050305030304" pitchFamily="18" charset="0"/>
              </a:rPr>
              <a:t>Проверка целостности наборов данных</a:t>
            </a:r>
          </a:p>
          <a:p>
            <a:r>
              <a:rPr lang="ru-RU" sz="1900" dirty="0">
                <a:latin typeface="Book Antiqua" panose="02040602050305030304" pitchFamily="18" charset="0"/>
              </a:rPr>
              <a:t>Проверка/настройка типов данных (текст, число, дата)</a:t>
            </a:r>
          </a:p>
          <a:p>
            <a:pPr marL="0" indent="0">
              <a:buNone/>
            </a:pPr>
            <a:r>
              <a:rPr lang="ru-RU" sz="1900" dirty="0">
                <a:latin typeface="Book Antiqua" panose="02040602050305030304" pitchFamily="18" charset="0"/>
              </a:rPr>
              <a:t>		Инструменты: Python</a:t>
            </a:r>
            <a:endParaRPr lang="ru-RU" sz="1900" dirty="0"/>
          </a:p>
          <a:p>
            <a:pPr marL="514350" indent="-514350">
              <a:buFont typeface="+mj-lt"/>
              <a:buAutoNum type="arabicPeriod"/>
            </a:pPr>
            <a:endParaRPr lang="ru-RU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1845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0A1CCE5-6037-420F-BFE2-960C48C4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46960" y="334169"/>
            <a:ext cx="8927148" cy="1204595"/>
          </a:xfrm>
        </p:spPr>
        <p:txBody>
          <a:bodyPr anchor="ctr">
            <a:normAutofit/>
          </a:bodyPr>
          <a:lstStyle/>
          <a:p>
            <a:pPr algn="r"/>
            <a:r>
              <a:rPr lang="ru-RU" sz="3600" dirty="0">
                <a:solidFill>
                  <a:srgbClr val="D8300C"/>
                </a:solidFill>
                <a:latin typeface="Bookman Old Style" panose="02050604050505020204" pitchFamily="18" charset="0"/>
              </a:rPr>
              <a:t>Этапы реализации задачи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9D85422-EA68-4918-9C49-4433619E1ADC}"/>
              </a:ext>
            </a:extLst>
          </p:cNvPr>
          <p:cNvSpPr/>
          <p:nvPr/>
        </p:nvSpPr>
        <p:spPr>
          <a:xfrm>
            <a:off x="2935911" y="4208179"/>
            <a:ext cx="6299805" cy="1715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1B798-4223-4138-97EB-A59415DE6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68654" y="4263672"/>
            <a:ext cx="6244534" cy="1368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800" dirty="0">
                <a:latin typeface="Book Antiqua" panose="02040602050305030304" pitchFamily="18" charset="0"/>
              </a:rPr>
              <a:t>   </a:t>
            </a:r>
            <a:r>
              <a:rPr lang="ru-RU" sz="1800" b="1" dirty="0">
                <a:solidFill>
                  <a:srgbClr val="324A30"/>
                </a:solidFill>
                <a:latin typeface="Book Antiqua" panose="02040602050305030304" pitchFamily="18" charset="0"/>
              </a:rPr>
              <a:t>5.       Интерпретация полученных данных:</a:t>
            </a:r>
          </a:p>
          <a:p>
            <a:pPr>
              <a:lnSpc>
                <a:spcPct val="110000"/>
              </a:lnSpc>
            </a:pPr>
            <a:r>
              <a:rPr lang="ru-RU" sz="1800" dirty="0">
                <a:latin typeface="Book Antiqua" panose="02040602050305030304" pitchFamily="18" charset="0"/>
              </a:rPr>
              <a:t>Гипотезы               </a:t>
            </a:r>
          </a:p>
          <a:p>
            <a:pPr>
              <a:lnSpc>
                <a:spcPct val="110000"/>
              </a:lnSpc>
            </a:pPr>
            <a:r>
              <a:rPr lang="ru-RU" sz="1800" dirty="0">
                <a:latin typeface="Book Antiqua" panose="02040602050305030304" pitchFamily="18" charset="0"/>
              </a:rPr>
              <a:t>Выводы                                 Инструменты: Python</a:t>
            </a:r>
            <a:endParaRPr lang="ru-RU" sz="18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0176ACE-ADF5-45D2-8F27-73019499E8B2}"/>
              </a:ext>
            </a:extLst>
          </p:cNvPr>
          <p:cNvSpPr/>
          <p:nvPr/>
        </p:nvSpPr>
        <p:spPr>
          <a:xfrm>
            <a:off x="1143172" y="1305087"/>
            <a:ext cx="4714240" cy="24541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447D8724-D1EC-444F-A11C-68176EA9B4F5}"/>
              </a:ext>
            </a:extLst>
          </p:cNvPr>
          <p:cNvSpPr txBox="1">
            <a:spLocks/>
          </p:cNvSpPr>
          <p:nvPr/>
        </p:nvSpPr>
        <p:spPr>
          <a:xfrm>
            <a:off x="1325440" y="1447800"/>
            <a:ext cx="4714240" cy="328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>
                <a:solidFill>
                  <a:srgbClr val="324A30"/>
                </a:solidFill>
                <a:latin typeface="Book Antiqua" panose="02040602050305030304" pitchFamily="18" charset="0"/>
              </a:rPr>
              <a:t>4.     Анализ/вычисление метрик:</a:t>
            </a:r>
          </a:p>
          <a:p>
            <a:r>
              <a:rPr lang="ru-RU" sz="1800" dirty="0">
                <a:latin typeface="Book Antiqua" panose="02040602050305030304" pitchFamily="18" charset="0"/>
              </a:rPr>
              <a:t>Проверка данных на целостность  после преобразования и очистки</a:t>
            </a:r>
          </a:p>
          <a:p>
            <a:r>
              <a:rPr lang="ru-RU" sz="1800" dirty="0">
                <a:latin typeface="Book Antiqua" panose="02040602050305030304" pitchFamily="18" charset="0"/>
              </a:rPr>
              <a:t>Расчет метрик</a:t>
            </a:r>
          </a:p>
          <a:p>
            <a:r>
              <a:rPr lang="ru-RU" sz="1800" dirty="0">
                <a:latin typeface="Book Antiqua" panose="02040602050305030304" pitchFamily="18" charset="0"/>
              </a:rPr>
              <a:t>При необходимости дополнительный сбор информации</a:t>
            </a:r>
          </a:p>
          <a:p>
            <a:pPr marL="0" indent="0">
              <a:buNone/>
            </a:pPr>
            <a:r>
              <a:rPr lang="ru-RU" sz="1800" dirty="0">
                <a:latin typeface="Book Antiqua" panose="02040602050305030304" pitchFamily="18" charset="0"/>
              </a:rPr>
              <a:t>                                Инструменты: Python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sz="1800" dirty="0">
              <a:latin typeface="Book Antiqua" panose="0204060205030503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621FC30-2ABD-4FF6-99AD-1941C074B6A4}"/>
              </a:ext>
            </a:extLst>
          </p:cNvPr>
          <p:cNvSpPr/>
          <p:nvPr/>
        </p:nvSpPr>
        <p:spPr>
          <a:xfrm>
            <a:off x="6334588" y="1305087"/>
            <a:ext cx="4714240" cy="24541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014E4884-D9FE-41C6-BC21-C3B4ABCE0A16}"/>
              </a:ext>
            </a:extLst>
          </p:cNvPr>
          <p:cNvSpPr txBox="1">
            <a:spLocks/>
          </p:cNvSpPr>
          <p:nvPr/>
        </p:nvSpPr>
        <p:spPr>
          <a:xfrm>
            <a:off x="6447228" y="1423752"/>
            <a:ext cx="4714240" cy="261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 b="1" dirty="0">
                <a:solidFill>
                  <a:srgbClr val="324A30"/>
                </a:solidFill>
                <a:latin typeface="Book Antiqua" panose="02040602050305030304" pitchFamily="18" charset="0"/>
              </a:rPr>
              <a:t>6.     </a:t>
            </a:r>
            <a:r>
              <a:rPr lang="en-US" sz="1900" b="1" dirty="0">
                <a:solidFill>
                  <a:srgbClr val="324A30"/>
                </a:solidFill>
                <a:latin typeface="Book Antiqua" panose="02040602050305030304" pitchFamily="18" charset="0"/>
              </a:rPr>
              <a:t>Dashboard + STORY TELLING: </a:t>
            </a:r>
            <a:endParaRPr lang="ru-RU" sz="1900" b="1" dirty="0">
              <a:solidFill>
                <a:srgbClr val="324A30"/>
              </a:solidFill>
              <a:latin typeface="Book Antiqua" panose="02040602050305030304" pitchFamily="18" charset="0"/>
            </a:endParaRPr>
          </a:p>
          <a:p>
            <a:r>
              <a:rPr lang="ru-RU" sz="1900" dirty="0">
                <a:latin typeface="Book Antiqua" panose="02040602050305030304" pitchFamily="18" charset="0"/>
              </a:rPr>
              <a:t>Настройка </a:t>
            </a:r>
            <a:r>
              <a:rPr lang="ru-RU" sz="1900" dirty="0" err="1">
                <a:latin typeface="Book Antiqua" panose="02040602050305030304" pitchFamily="18" charset="0"/>
              </a:rPr>
              <a:t>Dashboard</a:t>
            </a:r>
            <a:endParaRPr lang="ru-RU" sz="1900" dirty="0">
              <a:latin typeface="Book Antiqua" panose="02040602050305030304" pitchFamily="18" charset="0"/>
            </a:endParaRPr>
          </a:p>
          <a:p>
            <a:r>
              <a:rPr lang="ru-RU" sz="1900" dirty="0">
                <a:latin typeface="Book Antiqua" panose="02040602050305030304" pitchFamily="18" charset="0"/>
              </a:rPr>
              <a:t>Подготовка презентации</a:t>
            </a:r>
          </a:p>
          <a:p>
            <a:r>
              <a:rPr lang="ru-RU" sz="1900" dirty="0">
                <a:latin typeface="Book Antiqua" panose="02040602050305030304" pitchFamily="18" charset="0"/>
              </a:rPr>
              <a:t>Защита курсового проекта</a:t>
            </a:r>
          </a:p>
          <a:p>
            <a:pPr marL="0" indent="0">
              <a:buNone/>
            </a:pPr>
            <a:r>
              <a:rPr lang="ru-RU" sz="1900" dirty="0">
                <a:latin typeface="Book Antiqua" panose="02040602050305030304" pitchFamily="18" charset="0"/>
              </a:rPr>
              <a:t>Инструменты: Python, Power BI, PowerPoint </a:t>
            </a:r>
            <a:endParaRPr lang="ru-RU" sz="1900" dirty="0"/>
          </a:p>
          <a:p>
            <a:pPr marL="514350" indent="-514350">
              <a:buFont typeface="+mj-lt"/>
              <a:buAutoNum type="arabicPeriod"/>
            </a:pPr>
            <a:endParaRPr lang="ru-RU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8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D62FE8-6645-40E8-B715-59CC112A7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845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0A1CCE5-6037-420F-BFE2-960C48C4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46960" y="334169"/>
            <a:ext cx="8927148" cy="1204595"/>
          </a:xfrm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rgbClr val="D8300C"/>
                </a:solidFill>
                <a:latin typeface="Bookman Old Style" panose="02050604050505020204" pitchFamily="18" charset="0"/>
              </a:rPr>
              <a:t>Метрики эффективности продаж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0176ACE-ADF5-45D2-8F27-73019499E8B2}"/>
              </a:ext>
            </a:extLst>
          </p:cNvPr>
          <p:cNvSpPr/>
          <p:nvPr/>
        </p:nvSpPr>
        <p:spPr>
          <a:xfrm>
            <a:off x="1143169" y="1323625"/>
            <a:ext cx="9540379" cy="449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0EF6A6C-538F-41CF-83D3-96F658A75510}"/>
              </a:ext>
            </a:extLst>
          </p:cNvPr>
          <p:cNvSpPr/>
          <p:nvPr/>
        </p:nvSpPr>
        <p:spPr>
          <a:xfrm>
            <a:off x="1143168" y="2212226"/>
            <a:ext cx="9540379" cy="449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16C53EF-1830-4EF4-89CE-CF9A7ED30018}"/>
              </a:ext>
            </a:extLst>
          </p:cNvPr>
          <p:cNvSpPr/>
          <p:nvPr/>
        </p:nvSpPr>
        <p:spPr>
          <a:xfrm>
            <a:off x="1143167" y="3545730"/>
            <a:ext cx="9540379" cy="449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5">
            <a:extLst>
              <a:ext uri="{FF2B5EF4-FFF2-40B4-BE49-F238E27FC236}">
                <a16:creationId xmlns:a16="http://schemas.microsoft.com/office/drawing/2014/main" id="{C772E52E-8B7D-486E-B861-B1388B6D660A}"/>
              </a:ext>
            </a:extLst>
          </p:cNvPr>
          <p:cNvSpPr txBox="1">
            <a:spLocks/>
          </p:cNvSpPr>
          <p:nvPr/>
        </p:nvSpPr>
        <p:spPr>
          <a:xfrm>
            <a:off x="1241282" y="2224783"/>
            <a:ext cx="6539240" cy="577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1800" dirty="0" err="1">
                <a:latin typeface="Book Antiqua" panose="02040602050305030304" pitchFamily="18" charset="0"/>
              </a:rPr>
              <a:t>Average</a:t>
            </a:r>
            <a:r>
              <a:rPr lang="ru-RU" sz="1800" dirty="0">
                <a:latin typeface="Book Antiqua" panose="02040602050305030304" pitchFamily="18" charset="0"/>
              </a:rPr>
              <a:t> </a:t>
            </a:r>
            <a:r>
              <a:rPr lang="ru-RU" sz="1800" dirty="0" err="1">
                <a:latin typeface="Book Antiqua" panose="02040602050305030304" pitchFamily="18" charset="0"/>
              </a:rPr>
              <a:t>Purchase</a:t>
            </a:r>
            <a:r>
              <a:rPr lang="ru-RU" sz="1800" dirty="0">
                <a:latin typeface="Book Antiqua" panose="02040602050305030304" pitchFamily="18" charset="0"/>
              </a:rPr>
              <a:t> Value (Средняя стоимость покупки)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1DCE6902-76CA-47D6-B6C1-757FAE959FE9}"/>
              </a:ext>
            </a:extLst>
          </p:cNvPr>
          <p:cNvSpPr txBox="1">
            <a:spLocks/>
          </p:cNvSpPr>
          <p:nvPr/>
        </p:nvSpPr>
        <p:spPr>
          <a:xfrm>
            <a:off x="1241282" y="3580346"/>
            <a:ext cx="7594808" cy="577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1800" dirty="0">
                <a:latin typeface="Book Antiqua" panose="02040602050305030304" pitchFamily="18" charset="0"/>
              </a:rPr>
              <a:t>Customer </a:t>
            </a:r>
            <a:r>
              <a:rPr lang="ru-RU" sz="1800" dirty="0" err="1">
                <a:latin typeface="Book Antiqua" panose="02040602050305030304" pitchFamily="18" charset="0"/>
              </a:rPr>
              <a:t>Satisfaction</a:t>
            </a:r>
            <a:r>
              <a:rPr lang="ru-RU" sz="1800" dirty="0">
                <a:latin typeface="Book Antiqua" panose="02040602050305030304" pitchFamily="18" charset="0"/>
              </a:rPr>
              <a:t> </a:t>
            </a:r>
            <a:r>
              <a:rPr lang="ru-RU" sz="1800" dirty="0" err="1">
                <a:latin typeface="Book Antiqua" panose="02040602050305030304" pitchFamily="18" charset="0"/>
              </a:rPr>
              <a:t>Score</a:t>
            </a:r>
            <a:r>
              <a:rPr lang="ru-RU" sz="1800" dirty="0">
                <a:latin typeface="Book Antiqua" panose="02040602050305030304" pitchFamily="18" charset="0"/>
              </a:rPr>
              <a:t> (Оценка удовлетворенности клиентов)</a:t>
            </a:r>
          </a:p>
        </p:txBody>
      </p:sp>
      <p:sp>
        <p:nvSpPr>
          <p:cNvPr id="18" name="Объект 5">
            <a:extLst>
              <a:ext uri="{FF2B5EF4-FFF2-40B4-BE49-F238E27FC236}">
                <a16:creationId xmlns:a16="http://schemas.microsoft.com/office/drawing/2014/main" id="{EFE515AA-8B3E-40A8-87E7-BF2E0258108B}"/>
              </a:ext>
            </a:extLst>
          </p:cNvPr>
          <p:cNvSpPr txBox="1">
            <a:spLocks/>
          </p:cNvSpPr>
          <p:nvPr/>
        </p:nvSpPr>
        <p:spPr>
          <a:xfrm>
            <a:off x="1241282" y="1368120"/>
            <a:ext cx="6539240" cy="577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Book Antiqua" panose="02040602050305030304" pitchFamily="18" charset="0"/>
              </a:rPr>
              <a:t>Retention Rate (</a:t>
            </a:r>
            <a:r>
              <a:rPr lang="ru-RU" sz="1800" dirty="0">
                <a:latin typeface="Book Antiqua" panose="02040602050305030304" pitchFamily="18" charset="0"/>
              </a:rPr>
              <a:t>коэффициент удержания пользователей</a:t>
            </a:r>
            <a:r>
              <a:rPr lang="en-US" sz="1800" dirty="0">
                <a:latin typeface="Book Antiqua" panose="02040602050305030304" pitchFamily="18" charset="0"/>
              </a:rPr>
              <a:t>)</a:t>
            </a:r>
            <a:endParaRPr lang="ru-RU" sz="1800" dirty="0">
              <a:latin typeface="Book Antiqua" panose="02040602050305030304" pitchFamily="18" charset="0"/>
            </a:endParaRPr>
          </a:p>
        </p:txBody>
      </p:sp>
      <p:sp>
        <p:nvSpPr>
          <p:cNvPr id="22" name="Объект 5">
            <a:extLst>
              <a:ext uri="{FF2B5EF4-FFF2-40B4-BE49-F238E27FC236}">
                <a16:creationId xmlns:a16="http://schemas.microsoft.com/office/drawing/2014/main" id="{2E995EAD-471B-4564-A9D1-9812709FC5D3}"/>
              </a:ext>
            </a:extLst>
          </p:cNvPr>
          <p:cNvSpPr txBox="1">
            <a:spLocks/>
          </p:cNvSpPr>
          <p:nvPr/>
        </p:nvSpPr>
        <p:spPr>
          <a:xfrm>
            <a:off x="6992049" y="1825350"/>
            <a:ext cx="6539240" cy="577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1400" dirty="0">
                <a:latin typeface="Book Antiqua" panose="02040602050305030304" pitchFamily="18" charset="0"/>
              </a:rPr>
              <a:t>Анализируем через </a:t>
            </a:r>
            <a:r>
              <a:rPr lang="ru-RU" sz="1400" dirty="0" err="1">
                <a:latin typeface="Book Antiqua" panose="02040602050305030304" pitchFamily="18" charset="0"/>
              </a:rPr>
              <a:t>когортный</a:t>
            </a:r>
            <a:r>
              <a:rPr lang="ru-RU" sz="1400" dirty="0">
                <a:latin typeface="Book Antiqua" panose="02040602050305030304" pitchFamily="18" charset="0"/>
              </a:rPr>
              <a:t> анализ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97E20-93DE-4743-B6FC-A6B70F6A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47" y="2753370"/>
            <a:ext cx="5125165" cy="34294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246808-A328-4937-BBB0-AAE7BB4BD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147" y="3217182"/>
            <a:ext cx="5353797" cy="20957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091AC70-0755-4470-AD75-124C45C88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67" y="4101823"/>
            <a:ext cx="6592220" cy="3524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C3D3BD3-0A09-422A-A6DF-4FF2A6B4E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67" y="4399586"/>
            <a:ext cx="6382641" cy="257211"/>
          </a:xfrm>
          <a:prstGeom prst="rect">
            <a:avLst/>
          </a:prstGeom>
        </p:spPr>
      </p:pic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0B1F3A7C-E7A3-4713-89C1-562B25AD4CF6}"/>
              </a:ext>
            </a:extLst>
          </p:cNvPr>
          <p:cNvSpPr/>
          <p:nvPr/>
        </p:nvSpPr>
        <p:spPr>
          <a:xfrm>
            <a:off x="1143166" y="4730026"/>
            <a:ext cx="9540379" cy="4490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бъект 5">
            <a:extLst>
              <a:ext uri="{FF2B5EF4-FFF2-40B4-BE49-F238E27FC236}">
                <a16:creationId xmlns:a16="http://schemas.microsoft.com/office/drawing/2014/main" id="{88F343F6-F183-455D-8F49-4C85AA7A6A04}"/>
              </a:ext>
            </a:extLst>
          </p:cNvPr>
          <p:cNvSpPr txBox="1">
            <a:spLocks/>
          </p:cNvSpPr>
          <p:nvPr/>
        </p:nvSpPr>
        <p:spPr>
          <a:xfrm>
            <a:off x="1203147" y="4781889"/>
            <a:ext cx="7594808" cy="577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1800" dirty="0">
                <a:latin typeface="Book Antiqua" panose="02040602050305030304" pitchFamily="18" charset="0"/>
              </a:rPr>
              <a:t>Return Rate (Коэффициент возврата товаров)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8F8CB8F-DBB6-45CA-B8D9-45EF5B56D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283" y="5329539"/>
            <a:ext cx="9869277" cy="33342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9909621-EF2B-4C0F-BCEC-1C882512A6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166" y="5743239"/>
            <a:ext cx="455358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1EC62B-C7A5-4D60-B061-DDB71991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2756" y="-2772064"/>
            <a:ext cx="7128162" cy="1267229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4AFE-A9E4-41CD-900C-E2D28AE1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712" y="901613"/>
            <a:ext cx="10481888" cy="4871893"/>
          </a:xfrm>
        </p:spPr>
        <p:txBody>
          <a:bodyPr anchor="t">
            <a:normAutofit fontScale="90000"/>
          </a:bodyPr>
          <a:lstStyle/>
          <a:p>
            <a:r>
              <a:rPr lang="ru-RU" sz="3100" b="1" dirty="0">
                <a:solidFill>
                  <a:srgbClr val="AF090A"/>
                </a:solidFill>
                <a:latin typeface="Book Antiqua" panose="02040602050305030304" pitchFamily="18" charset="0"/>
              </a:rPr>
              <a:t>Сбор / обработка данных</a:t>
            </a: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1) Загрузка </a:t>
            </a:r>
            <a:r>
              <a:rPr lang="en-US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csv </a:t>
            </a: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файла по продажам</a:t>
            </a: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2) Вывод информации о </a:t>
            </a:r>
            <a:r>
              <a:rPr lang="ru-RU" sz="2400" b="1" dirty="0" err="1">
                <a:solidFill>
                  <a:srgbClr val="324A30"/>
                </a:solidFill>
                <a:latin typeface="Book Antiqua" panose="02040602050305030304" pitchFamily="18" charset="0"/>
              </a:rPr>
              <a:t>датасете</a:t>
            </a: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, преобразование </a:t>
            </a: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нужных столбцов в формат даты и времени</a:t>
            </a: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   </a:t>
            </a:r>
            <a:r>
              <a:rPr lang="en-US" sz="2000" dirty="0">
                <a:latin typeface="Book Antiqua" panose="02040602050305030304" pitchFamily="18" charset="0"/>
              </a:rPr>
              <a:t>df['date'] = </a:t>
            </a:r>
            <a:r>
              <a:rPr lang="en-US" sz="2000" dirty="0" err="1">
                <a:latin typeface="Book Antiqua" panose="02040602050305030304" pitchFamily="18" charset="0"/>
              </a:rPr>
              <a:t>pd.to_datetime</a:t>
            </a:r>
            <a:r>
              <a:rPr lang="en-US" sz="2000" dirty="0">
                <a:latin typeface="Book Antiqua" panose="02040602050305030304" pitchFamily="18" charset="0"/>
              </a:rPr>
              <a:t>(df['date’])</a:t>
            </a:r>
            <a:br>
              <a:rPr lang="ru-RU" sz="2000" dirty="0">
                <a:latin typeface="Book Antiqua" panose="02040602050305030304" pitchFamily="18" charset="0"/>
              </a:rPr>
            </a:br>
            <a:r>
              <a:rPr lang="ru-RU" sz="2000" dirty="0">
                <a:latin typeface="Book Antiqua" panose="02040602050305030304" pitchFamily="18" charset="0"/>
              </a:rPr>
              <a:t>    </a:t>
            </a:r>
            <a:r>
              <a:rPr lang="en-US" sz="2000" dirty="0">
                <a:latin typeface="Book Antiqua" panose="02040602050305030304" pitchFamily="18" charset="0"/>
              </a:rPr>
              <a:t>df['time'] = </a:t>
            </a:r>
            <a:r>
              <a:rPr lang="en-US" sz="2000" dirty="0" err="1">
                <a:latin typeface="Book Antiqua" panose="02040602050305030304" pitchFamily="18" charset="0"/>
              </a:rPr>
              <a:t>pd.to_datetime</a:t>
            </a:r>
            <a:r>
              <a:rPr lang="en-US" sz="2000" dirty="0">
                <a:latin typeface="Book Antiqua" panose="02040602050305030304" pitchFamily="18" charset="0"/>
              </a:rPr>
              <a:t>(df['time'],format='%H:%M:%S').</a:t>
            </a:r>
            <a:r>
              <a:rPr lang="en-US" sz="2000" dirty="0" err="1">
                <a:latin typeface="Book Antiqua" panose="02040602050305030304" pitchFamily="18" charset="0"/>
              </a:rPr>
              <a:t>dt.time</a:t>
            </a:r>
            <a:br>
              <a:rPr lang="ru-RU" sz="2000" dirty="0">
                <a:latin typeface="Book Antiqua" panose="02040602050305030304" pitchFamily="18" charset="0"/>
              </a:rPr>
            </a:br>
            <a:br>
              <a:rPr lang="ru-RU" sz="2000" dirty="0">
                <a:latin typeface="Book Antiqua" panose="02040602050305030304" pitchFamily="18" charset="0"/>
              </a:rPr>
            </a:br>
            <a: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  <a:t>3) Создание таблиц возвратов и рейтинга товаров</a:t>
            </a:r>
            <a:br>
              <a:rPr lang="ru-RU" sz="20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20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r>
              <a:rPr lang="ru-RU" sz="2000" b="1" dirty="0">
                <a:solidFill>
                  <a:srgbClr val="324A30"/>
                </a:solidFill>
                <a:latin typeface="Book Antiqua" panose="02040602050305030304" pitchFamily="18" charset="0"/>
              </a:rPr>
              <a:t>  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returns</a:t>
            </a:r>
            <a:r>
              <a:rPr lang="en-US" sz="2000" dirty="0">
                <a:latin typeface="Book Antiqua" panose="02040602050305030304" pitchFamily="18" charset="0"/>
              </a:rPr>
              <a:t> = df[df['</a:t>
            </a:r>
            <a:r>
              <a:rPr lang="en-US" sz="2000" dirty="0" err="1">
                <a:latin typeface="Book Antiqua" panose="02040602050305030304" pitchFamily="18" charset="0"/>
              </a:rPr>
              <a:t>returnflag</a:t>
            </a:r>
            <a:r>
              <a:rPr lang="en-US" sz="2000" dirty="0">
                <a:latin typeface="Book Antiqua" panose="02040602050305030304" pitchFamily="18" charset="0"/>
              </a:rPr>
              <a:t>'] == True]</a:t>
            </a:r>
            <a:br>
              <a:rPr lang="ru-RU" sz="2000" dirty="0">
                <a:latin typeface="Book Antiqua" panose="02040602050305030304" pitchFamily="18" charset="0"/>
              </a:rPr>
            </a:br>
            <a:r>
              <a:rPr lang="ru-RU" sz="2000" dirty="0">
                <a:latin typeface="Book Antiqua" panose="02040602050305030304" pitchFamily="18" charset="0"/>
              </a:rPr>
              <a:t>   </a:t>
            </a:r>
            <a:r>
              <a:rPr lang="en-US" sz="2000" dirty="0">
                <a:latin typeface="Book Antiqua" panose="02040602050305030304" pitchFamily="18" charset="0"/>
              </a:rPr>
              <a:t>.</a:t>
            </a:r>
            <a:r>
              <a:rPr lang="en-US" sz="2000" dirty="0" err="1">
                <a:latin typeface="Book Antiqua" panose="02040602050305030304" pitchFamily="18" charset="0"/>
              </a:rPr>
              <a:t>groupby</a:t>
            </a:r>
            <a:r>
              <a:rPr lang="en-US" sz="2000" dirty="0">
                <a:latin typeface="Book Antiqua" panose="02040602050305030304" pitchFamily="18" charset="0"/>
              </a:rPr>
              <a:t>(['</a:t>
            </a:r>
            <a:r>
              <a:rPr lang="en-US" sz="2000" dirty="0" err="1">
                <a:latin typeface="Book Antiqua" panose="02040602050305030304" pitchFamily="18" charset="0"/>
              </a:rPr>
              <a:t>category','productid</a:t>
            </a:r>
            <a:r>
              <a:rPr lang="en-US" sz="2000" dirty="0">
                <a:latin typeface="Book Antiqua" panose="02040602050305030304" pitchFamily="18" charset="0"/>
              </a:rPr>
              <a:t>'])['quantity'].sum().</a:t>
            </a:r>
            <a:r>
              <a:rPr lang="en-US" sz="2000" dirty="0" err="1">
                <a:latin typeface="Book Antiqua" panose="02040602050305030304" pitchFamily="18" charset="0"/>
              </a:rPr>
              <a:t>reset_index</a:t>
            </a:r>
            <a:r>
              <a:rPr lang="en-US" sz="2000" dirty="0">
                <a:latin typeface="Book Antiqua" panose="02040602050305030304" pitchFamily="18" charset="0"/>
              </a:rPr>
              <a:t>()</a:t>
            </a:r>
            <a:br>
              <a:rPr lang="ru-RU" sz="2000" dirty="0">
                <a:latin typeface="Book Antiqua" panose="02040602050305030304" pitchFamily="18" charset="0"/>
              </a:rPr>
            </a:br>
            <a:r>
              <a:rPr lang="ru-RU" sz="2000" dirty="0">
                <a:latin typeface="Book Antiqua" panose="02040602050305030304" pitchFamily="18" charset="0"/>
              </a:rPr>
              <a:t>  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ratings </a:t>
            </a:r>
            <a:r>
              <a:rPr lang="en-US" sz="2000" dirty="0">
                <a:latin typeface="Book Antiqua" panose="02040602050305030304" pitchFamily="18" charset="0"/>
              </a:rPr>
              <a:t>= </a:t>
            </a:r>
            <a:r>
              <a:rPr lang="en-US" sz="2000" dirty="0" err="1">
                <a:latin typeface="Book Antiqua" panose="02040602050305030304" pitchFamily="18" charset="0"/>
              </a:rPr>
              <a:t>df.groupby</a:t>
            </a:r>
            <a:r>
              <a:rPr lang="en-US" sz="2000" dirty="0">
                <a:latin typeface="Book Antiqua" panose="02040602050305030304" pitchFamily="18" charset="0"/>
              </a:rPr>
              <a:t>(['category', 'productid'])['</a:t>
            </a:r>
            <a:r>
              <a:rPr lang="en-US" sz="2000" dirty="0" err="1">
                <a:latin typeface="Book Antiqua" panose="02040602050305030304" pitchFamily="18" charset="0"/>
              </a:rPr>
              <a:t>customersatisfaction</a:t>
            </a:r>
            <a:r>
              <a:rPr lang="en-US" sz="2000" dirty="0">
                <a:latin typeface="Book Antiqua" panose="02040602050305030304" pitchFamily="18" charset="0"/>
              </a:rPr>
              <a:t>’]</a:t>
            </a:r>
            <a:br>
              <a:rPr lang="ru-RU" sz="2000" dirty="0">
                <a:latin typeface="Book Antiqua" panose="02040602050305030304" pitchFamily="18" charset="0"/>
              </a:rPr>
            </a:br>
            <a:r>
              <a:rPr lang="ru-RU" sz="2000" dirty="0">
                <a:latin typeface="Book Antiqua" panose="02040602050305030304" pitchFamily="18" charset="0"/>
              </a:rPr>
              <a:t>    </a:t>
            </a:r>
            <a:r>
              <a:rPr lang="en-US" sz="2000" dirty="0">
                <a:latin typeface="Book Antiqua" panose="02040602050305030304" pitchFamily="18" charset="0"/>
              </a:rPr>
              <a:t>.mean().</a:t>
            </a:r>
            <a:r>
              <a:rPr lang="en-US" sz="2000" dirty="0" err="1">
                <a:latin typeface="Book Antiqua" panose="02040602050305030304" pitchFamily="18" charset="0"/>
              </a:rPr>
              <a:t>reset_index</a:t>
            </a:r>
            <a:r>
              <a:rPr lang="en-US" sz="2000" dirty="0">
                <a:latin typeface="Book Antiqua" panose="02040602050305030304" pitchFamily="18" charset="0"/>
              </a:rPr>
              <a:t>()</a:t>
            </a:r>
            <a:br>
              <a:rPr lang="ru-RU" sz="20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20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2400" b="1" dirty="0">
                <a:solidFill>
                  <a:srgbClr val="324A30"/>
                </a:solidFill>
                <a:latin typeface="Book Antiqua" panose="02040602050305030304" pitchFamily="18" charset="0"/>
              </a:rPr>
            </a:br>
            <a:br>
              <a:rPr lang="ru-RU" sz="3600" b="1" dirty="0">
                <a:latin typeface="Book Antiqua" panose="02040602050305030304" pitchFamily="18" charset="0"/>
              </a:rPr>
            </a:br>
            <a:endParaRPr lang="ru-RU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12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PPT</Template>
  <TotalTime>1611</TotalTime>
  <Words>1302</Words>
  <Application>Microsoft Office PowerPoint</Application>
  <PresentationFormat>Широкоэкранный</PresentationFormat>
  <Paragraphs>108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Book Antiqua</vt:lpstr>
      <vt:lpstr>Bookman Old Style</vt:lpstr>
      <vt:lpstr>Calibri</vt:lpstr>
      <vt:lpstr>Calibri Light</vt:lpstr>
      <vt:lpstr>Consolas</vt:lpstr>
      <vt:lpstr>inherit</vt:lpstr>
      <vt:lpstr>Тема Office</vt:lpstr>
      <vt:lpstr>Оптимизация стратегии новогодних продаж   </vt:lpstr>
      <vt:lpstr>Основная задача: выявить основные факторы, которые влияют на объем продаж и удовлетворенность клиентов, и предложить рекомендации по улучшению стратегии продаж и обслуживания клиентов.</vt:lpstr>
      <vt:lpstr> История изменений / дополнений проекта  </vt:lpstr>
      <vt:lpstr>Датасет содержит информацию о рождественских продажах.   Описание колонок  Date (дата транзакции, формат: ГГГГ-ММ-ДД)  Time (время транзакции, формат: ЧЧ:ММ:СС) CustomerID (уникальный идентификатор для каждого клиента) Age (возраст клиента) Gender (пол клиента: Мужской, Женский, Другой) Location (город или населенный пункт, где была совершена покупка) StoreID (уникальный идентификатор магазина, если покупка совершена офлайн) OnlineOrderFlag (логическое: Истина, если онлайн; Ложь, если в магазине) ProductID (уникальный идентификатор продукта) ProductName (название продукта) Category (категория продукта: Электроника, Одежда, Игрушки, Продукты питания, Украшения и др.) Quantity (количество приобретенных товаров в чеке)   </vt:lpstr>
      <vt:lpstr>Продолжение описания колонок  UnitPrice (цена за единицу продукта) TotalPrice (общая стоимость продукта, рассчитанная как Quantity * UnitPrice) PaymentType (способ оплаты, например: Кредитная карта, Дебетовая карта, Наличные, Онлайн-оплата) PromotionApplied (Логическое: Истина, если была какая-либо акция; Ложь, если нет) DiscountAmount (сумма скидки, если есть) GiftWrap (Логическое: Истина, если продукт был упакован в подарочную упаковку ; Ложь, если нет) ShippingMethod (способ доставки, если покупка была онлайн, например: Стандартная, Экспресс, Ночная доставка, если покупка была онлайн ) DeliveryTime (количество дней на доставку, если покупка была онлайн,  Weather (Условия погоды в день покупки, например: снежно, дождливо, солнечно) Event (специальные события в день покупки, например: Рождественская ярмарка, Черная пятница) CustomerSatisfaction (оценка удовлетворенности клиента по шкале от 1 до 5)  ReturnFlag (Логическое: Истина, если был возврат ; Ложь, если нет)    </vt:lpstr>
      <vt:lpstr>Презентация PowerPoint</vt:lpstr>
      <vt:lpstr>Презентация PowerPoint</vt:lpstr>
      <vt:lpstr>Презентация PowerPoint</vt:lpstr>
      <vt:lpstr>Сбор / обработка данных  1) Загрузка csv файла по продажам  2) Вывод информации о датасете, преобразование  нужных столбцов в формат даты и времени     df['date'] = pd.to_datetime(df['date’])     df['time'] = pd.to_datetime(df['time'],format='%H:%M:%S').dt.time  3) Создание таблиц возвратов и рейтинга товаров      returns = df[df['returnflag'] == True]    .groupby(['category','productid'])['quantity'].sum().reset_index()     ratings = df.groupby(['category', 'productid'])['customersatisfaction’]     .mean().reset_index()    </vt:lpstr>
      <vt:lpstr>Сбор / обработка данных (продолжение)  4) Объединение таблиц и сортировка результатов по убыванию result = pd.merge(returns, ratings, on=['category', 'productid'], how='outer’) result = result.rename(columns={'quantity': 'return_quantity', 'customersatisfaction': 'average_rating’}) result = result.sort_values(by='return_quantity', ascending=False)  5) Создание таблицы для транзакций без возвратов filtered_df = df[df['returnflag'] == False].drop('productname', axis=1)filtered_df.head()     </vt:lpstr>
      <vt:lpstr>RFM анализ</vt:lpstr>
      <vt:lpstr>RFM анализ</vt:lpstr>
      <vt:lpstr>Когортный анализ</vt:lpstr>
      <vt:lpstr>Построение модели данных в Power BI</vt:lpstr>
      <vt:lpstr>Построение модели данных в Power BI</vt:lpstr>
      <vt:lpstr>Построение модели данных в Power BI</vt:lpstr>
      <vt:lpstr>               Выводы исследования   Результаты RFM-анализа клиентской базы показывают, что лишь 2,20% клиентов демонстрируют лояльность, что подчеркивает необходимость улучшения стратегий удержания и качества обслуживания. Более половины клиентов (50,80%) находятся на грани оттока, что может свидетельствовать о недовольстве и усиливающейся конкуренции.   Анализ продаж по категориям выявил ключевые товары для продвижения, а также показал, что женщины чаще проявляют удовлетворенность продукцией, что связано с их более тщательным выбором и меньшим количеством возвратов. Это открывает возможности для привлечения женской аудитории через специальные распродажи, что может повысить объем продаж и уровень удовлетворенности клиентов.   Также наблюдается рост числа возвратов, что указывает на возможное недовольство качеством продукции. Важно провести анализ причин возвратов, особенно в категориях с высоким уровнем таких случаев, чтобы внести необходимые коррективы в качество товаров и процессы производства.   Дополнительно следует разработать стратегии для повышения вовлеченности клиентов сразу после первой покупки, включая персонализированные предложения и акции для поддержания их интереса.</vt:lpstr>
      <vt:lpstr>Спасибо за внимание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</dc:creator>
  <cp:lastModifiedBy>Омельянчук Дарья Григорьевна</cp:lastModifiedBy>
  <cp:revision>56</cp:revision>
  <dcterms:created xsi:type="dcterms:W3CDTF">2024-07-03T12:55:03Z</dcterms:created>
  <dcterms:modified xsi:type="dcterms:W3CDTF">2024-08-03T14:30:50Z</dcterms:modified>
</cp:coreProperties>
</file>