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5" r:id="rId6"/>
    <p:sldId id="266" r:id="rId7"/>
    <p:sldId id="269" r:id="rId8"/>
    <p:sldId id="267" r:id="rId9"/>
    <p:sldId id="268" r:id="rId10"/>
    <p:sldId id="270" r:id="rId11"/>
    <p:sldId id="271" r:id="rId12"/>
    <p:sldId id="272" r:id="rId13"/>
    <p:sldId id="264" r:id="rId14"/>
    <p:sldId id="273" r:id="rId15"/>
    <p:sldId id="274" r:id="rId16"/>
    <p:sldId id="259" r:id="rId17"/>
    <p:sldId id="27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p:cViewPr>
        <p:scale>
          <a:sx n="83" d="100"/>
          <a:sy n="83" d="100"/>
        </p:scale>
        <p:origin x="-9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0"/>
            <a:lum/>
          </a:blip>
          <a:srcRect/>
          <a:stretch>
            <a:fillRect r="-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2013/7/17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zzk.39.net/zz/quanshen/503b3.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b="1" dirty="0" smtClean="0">
                <a:solidFill>
                  <a:srgbClr val="0000FF"/>
                </a:solidFill>
              </a:rPr>
              <a:t>跑 步 知 识</a:t>
            </a:r>
            <a:endParaRPr lang="zh-CN" altLang="en-US" sz="6000" b="1" dirty="0">
              <a:solidFill>
                <a:srgbClr val="0000FF"/>
              </a:solidFill>
            </a:endParaRPr>
          </a:p>
        </p:txBody>
      </p:sp>
      <p:sp>
        <p:nvSpPr>
          <p:cNvPr id="3" name="副标题 2"/>
          <p:cNvSpPr>
            <a:spLocks noGrp="1"/>
          </p:cNvSpPr>
          <p:nvPr>
            <p:ph type="subTitle" idx="1"/>
          </p:nvPr>
        </p:nvSpPr>
        <p:spPr>
          <a:xfrm>
            <a:off x="1371600" y="4725144"/>
            <a:ext cx="6400800" cy="1224136"/>
          </a:xfrm>
        </p:spPr>
        <p:txBody>
          <a:bodyPr/>
          <a:lstStyle/>
          <a:p>
            <a:r>
              <a:rPr lang="zh-CN" altLang="en-US" b="1" dirty="0" smtClean="0">
                <a:solidFill>
                  <a:srgbClr val="0000FF"/>
                </a:solidFill>
              </a:rPr>
              <a:t>李旭</a:t>
            </a:r>
            <a:r>
              <a:rPr lang="en-US" altLang="zh-CN" b="1" dirty="0" smtClean="0">
                <a:solidFill>
                  <a:srgbClr val="0000FF"/>
                </a:solidFill>
              </a:rPr>
              <a:t>(</a:t>
            </a:r>
            <a:r>
              <a:rPr lang="zh-CN" altLang="en-US" b="1" dirty="0" smtClean="0">
                <a:solidFill>
                  <a:srgbClr val="0000FF"/>
                </a:solidFill>
              </a:rPr>
              <a:t>九日</a:t>
            </a:r>
            <a:r>
              <a:rPr lang="en-US" altLang="zh-CN" b="1" dirty="0" smtClean="0">
                <a:solidFill>
                  <a:srgbClr val="0000FF"/>
                </a:solidFill>
              </a:rPr>
              <a:t>)</a:t>
            </a:r>
            <a:endParaRPr lang="zh-CN" altLang="en-US" b="1"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b="1" dirty="0" smtClean="0">
                <a:solidFill>
                  <a:srgbClr val="0000FF"/>
                </a:solidFill>
              </a:rPr>
              <a:t>极  点</a:t>
            </a:r>
            <a:endParaRPr lang="zh-CN" altLang="en-US" b="1" dirty="0">
              <a:solidFill>
                <a:srgbClr val="0000FF"/>
              </a:solidFill>
            </a:endParaRPr>
          </a:p>
        </p:txBody>
      </p:sp>
      <p:sp>
        <p:nvSpPr>
          <p:cNvPr id="3" name="内容占位符 2"/>
          <p:cNvSpPr>
            <a:spLocks noGrp="1"/>
          </p:cNvSpPr>
          <p:nvPr>
            <p:ph idx="1"/>
          </p:nvPr>
        </p:nvSpPr>
        <p:spPr>
          <a:xfrm>
            <a:off x="251520" y="1268760"/>
            <a:ext cx="8640960" cy="5400600"/>
          </a:xfrm>
        </p:spPr>
        <p:txBody>
          <a:bodyPr>
            <a:normAutofit lnSpcReduction="10000"/>
          </a:bodyPr>
          <a:lstStyle/>
          <a:p>
            <a:pPr>
              <a:lnSpc>
                <a:spcPct val="150000"/>
              </a:lnSpc>
            </a:pPr>
            <a:r>
              <a:rPr lang="zh-CN" altLang="en-US" sz="2600" dirty="0" smtClean="0">
                <a:solidFill>
                  <a:srgbClr val="FF0000"/>
                </a:solidFill>
              </a:rPr>
              <a:t>第一极点</a:t>
            </a:r>
            <a:r>
              <a:rPr lang="en-US" altLang="zh-CN" dirty="0" smtClean="0"/>
              <a:t>:</a:t>
            </a:r>
            <a:r>
              <a:rPr lang="zh-CN" altLang="en-US" sz="2200" dirty="0" smtClean="0">
                <a:solidFill>
                  <a:srgbClr val="0000FF"/>
                </a:solidFill>
              </a:rPr>
              <a:t>跑到</a:t>
            </a:r>
            <a:r>
              <a:rPr lang="en-US" altLang="zh-CN" sz="2200" dirty="0" smtClean="0">
                <a:solidFill>
                  <a:srgbClr val="0000FF"/>
                </a:solidFill>
              </a:rPr>
              <a:t>10</a:t>
            </a:r>
            <a:r>
              <a:rPr lang="zh-CN" altLang="en-US" sz="2200" dirty="0" smtClean="0">
                <a:solidFill>
                  <a:srgbClr val="0000FF"/>
                </a:solidFill>
              </a:rPr>
              <a:t>～</a:t>
            </a:r>
            <a:r>
              <a:rPr lang="en-US" altLang="zh-CN" sz="2200" dirty="0" smtClean="0">
                <a:solidFill>
                  <a:srgbClr val="0000FF"/>
                </a:solidFill>
              </a:rPr>
              <a:t>20</a:t>
            </a:r>
            <a:r>
              <a:rPr lang="zh-CN" altLang="en-US" sz="2200" dirty="0" smtClean="0">
                <a:solidFill>
                  <a:srgbClr val="0000FF"/>
                </a:solidFill>
              </a:rPr>
              <a:t>分钟时，很多人会出现跑不动的情况，感到胸闷气喘，腿脚无力，非常想停下来，这是出现了极点。</a:t>
            </a:r>
            <a:endParaRPr lang="en-US" altLang="zh-CN" sz="2200" dirty="0" smtClean="0">
              <a:solidFill>
                <a:srgbClr val="0000FF"/>
              </a:solidFill>
            </a:endParaRPr>
          </a:p>
          <a:p>
            <a:pPr>
              <a:lnSpc>
                <a:spcPct val="150000"/>
              </a:lnSpc>
              <a:buNone/>
            </a:pPr>
            <a:r>
              <a:rPr lang="en-US" altLang="zh-CN" sz="2200" dirty="0">
                <a:solidFill>
                  <a:srgbClr val="0000FF"/>
                </a:solidFill>
              </a:rPr>
              <a:t> </a:t>
            </a:r>
            <a:r>
              <a:rPr lang="en-US" altLang="zh-CN" sz="2200" dirty="0" smtClean="0">
                <a:solidFill>
                  <a:srgbClr val="0000FF"/>
                </a:solidFill>
              </a:rPr>
              <a:t>     </a:t>
            </a:r>
            <a:r>
              <a:rPr lang="zh-CN" altLang="en-US" sz="2200" dirty="0" smtClean="0">
                <a:solidFill>
                  <a:srgbClr val="0000FF"/>
                </a:solidFill>
              </a:rPr>
              <a:t>极点的出现主要是因为人体从静止过渡到高速运动需要一个适应过程。这个过程也是呼吸系统、运动系统、循环系统的调整过程。出现极点时，应该减慢速度，加深呼吸，帮助氧气与二氧化碳在肺泡充分进行交换，增大交换面积，待不适感减轻时，再加快呼吸频率，同时加速。</a:t>
            </a:r>
            <a:endParaRPr lang="en-US" altLang="zh-CN" sz="2200" dirty="0" smtClean="0">
              <a:solidFill>
                <a:srgbClr val="0000FF"/>
              </a:solidFill>
            </a:endParaRPr>
          </a:p>
          <a:p>
            <a:pPr>
              <a:lnSpc>
                <a:spcPct val="150000"/>
              </a:lnSpc>
            </a:pPr>
            <a:r>
              <a:rPr lang="zh-CN" altLang="en-US" sz="2200" dirty="0" smtClean="0">
                <a:solidFill>
                  <a:srgbClr val="FF0000"/>
                </a:solidFill>
              </a:rPr>
              <a:t>第二极点</a:t>
            </a:r>
            <a:r>
              <a:rPr lang="en-US" altLang="zh-CN" sz="2200" dirty="0" smtClean="0">
                <a:solidFill>
                  <a:srgbClr val="FF0000"/>
                </a:solidFill>
              </a:rPr>
              <a:t>:</a:t>
            </a:r>
            <a:r>
              <a:rPr lang="zh-CN" altLang="en-US" sz="2200" dirty="0" smtClean="0">
                <a:solidFill>
                  <a:srgbClr val="0000FF"/>
                </a:solidFill>
              </a:rPr>
              <a:t>运动大约半小时至</a:t>
            </a:r>
            <a:r>
              <a:rPr lang="en-US" altLang="zh-CN" sz="2200" dirty="0" smtClean="0">
                <a:solidFill>
                  <a:srgbClr val="0000FF"/>
                </a:solidFill>
              </a:rPr>
              <a:t>40</a:t>
            </a:r>
            <a:r>
              <a:rPr lang="zh-CN" altLang="en-US" sz="2200" dirty="0" smtClean="0">
                <a:solidFill>
                  <a:srgbClr val="0000FF"/>
                </a:solidFill>
              </a:rPr>
              <a:t>分钟后，人体可能会出现第二极点。对于运动员来说，这时需要调整运动强度和呼吸频率；对于普通人，建议此时减缓运动或休息，稍作休息</a:t>
            </a:r>
            <a:endParaRPr lang="zh-CN" altLang="en-US" sz="2200" dirty="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b="1" dirty="0" smtClean="0">
                <a:solidFill>
                  <a:srgbClr val="0000FF"/>
                </a:solidFill>
              </a:rPr>
              <a:t>热 身</a:t>
            </a:r>
            <a:endParaRPr lang="zh-CN" altLang="en-US" sz="4000" b="1" dirty="0">
              <a:solidFill>
                <a:srgbClr val="0000FF"/>
              </a:solidFill>
            </a:endParaRPr>
          </a:p>
        </p:txBody>
      </p:sp>
      <p:sp>
        <p:nvSpPr>
          <p:cNvPr id="3" name="内容占位符 2"/>
          <p:cNvSpPr>
            <a:spLocks noGrp="1"/>
          </p:cNvSpPr>
          <p:nvPr>
            <p:ph idx="1"/>
          </p:nvPr>
        </p:nvSpPr>
        <p:spPr>
          <a:xfrm>
            <a:off x="323528" y="1052736"/>
            <a:ext cx="8640960" cy="5544616"/>
          </a:xfrm>
        </p:spPr>
        <p:txBody>
          <a:bodyPr>
            <a:normAutofit fontScale="92500"/>
          </a:bodyPr>
          <a:lstStyle/>
          <a:p>
            <a:pPr>
              <a:lnSpc>
                <a:spcPct val="150000"/>
              </a:lnSpc>
            </a:pPr>
            <a:r>
              <a:rPr lang="zh-TW" altLang="en-US" sz="2200" dirty="0" smtClean="0">
                <a:solidFill>
                  <a:srgbClr val="0000FF"/>
                </a:solidFill>
              </a:rPr>
              <a:t>增高肌肉溫度：</a:t>
            </a:r>
            <a:r>
              <a:rPr lang="zh-CN" altLang="en-US" sz="2200" dirty="0" smtClean="0">
                <a:solidFill>
                  <a:srgbClr val="0000FF"/>
                </a:solidFill>
              </a:rPr>
              <a:t>适当</a:t>
            </a:r>
            <a:r>
              <a:rPr lang="zh-TW" altLang="en-US" sz="2200" dirty="0" smtClean="0">
                <a:solidFill>
                  <a:srgbClr val="0000FF"/>
                </a:solidFill>
              </a:rPr>
              <a:t>的熱身可提高肌肉溫度，使得肌肉收</a:t>
            </a:r>
            <a:r>
              <a:rPr lang="zh-CN" altLang="en-US" sz="2200" dirty="0" smtClean="0">
                <a:solidFill>
                  <a:srgbClr val="0000FF"/>
                </a:solidFill>
              </a:rPr>
              <a:t>缩</a:t>
            </a:r>
            <a:r>
              <a:rPr lang="zh-TW" altLang="en-US" sz="2200" dirty="0" smtClean="0">
                <a:solidFill>
                  <a:srgbClr val="0000FF"/>
                </a:solidFill>
              </a:rPr>
              <a:t>更有力量，且可以更快速地放</a:t>
            </a:r>
            <a:r>
              <a:rPr lang="zh-CN" altLang="en-US" sz="2200" dirty="0" smtClean="0">
                <a:solidFill>
                  <a:srgbClr val="0000FF"/>
                </a:solidFill>
              </a:rPr>
              <a:t>松</a:t>
            </a:r>
            <a:r>
              <a:rPr lang="zh-TW" altLang="en-US" sz="2200" dirty="0" smtClean="0">
                <a:solidFill>
                  <a:srgbClr val="0000FF"/>
                </a:solidFill>
              </a:rPr>
              <a:t>。可以</a:t>
            </a:r>
            <a:r>
              <a:rPr lang="zh-CN" altLang="en-US" sz="2200" dirty="0" smtClean="0">
                <a:solidFill>
                  <a:srgbClr val="0000FF"/>
                </a:solidFill>
              </a:rPr>
              <a:t>大幅</a:t>
            </a:r>
            <a:r>
              <a:rPr lang="zh-TW" altLang="en-US" sz="2200" dirty="0" smtClean="0">
                <a:solidFill>
                  <a:srgbClr val="0000FF"/>
                </a:solidFill>
              </a:rPr>
              <a:t>降低肌肉</a:t>
            </a:r>
            <a:r>
              <a:rPr lang="zh-CN" altLang="en-US" sz="2200" dirty="0" smtClean="0">
                <a:solidFill>
                  <a:srgbClr val="0000FF"/>
                </a:solidFill>
              </a:rPr>
              <a:t>过</a:t>
            </a:r>
            <a:r>
              <a:rPr lang="zh-TW" altLang="en-US" sz="2200" dirty="0" smtClean="0">
                <a:solidFill>
                  <a:srgbClr val="0000FF"/>
                </a:solidFill>
              </a:rPr>
              <a:t>度伸展</a:t>
            </a:r>
            <a:r>
              <a:rPr lang="zh-CN" altLang="en-US" sz="2200" dirty="0" smtClean="0">
                <a:solidFill>
                  <a:srgbClr val="0000FF"/>
                </a:solidFill>
              </a:rPr>
              <a:t>与</a:t>
            </a:r>
            <a:r>
              <a:rPr lang="zh-TW" altLang="en-US" sz="2200" dirty="0" smtClean="0">
                <a:solidFill>
                  <a:srgbClr val="0000FF"/>
                </a:solidFill>
              </a:rPr>
              <a:t>受傷的可能性。 </a:t>
            </a:r>
          </a:p>
          <a:p>
            <a:pPr>
              <a:lnSpc>
                <a:spcPct val="150000"/>
              </a:lnSpc>
            </a:pPr>
            <a:r>
              <a:rPr lang="zh-CN" altLang="en-US" sz="2200" dirty="0" smtClean="0">
                <a:solidFill>
                  <a:srgbClr val="0000FF"/>
                </a:solidFill>
              </a:rPr>
              <a:t>提高体</a:t>
            </a:r>
            <a:r>
              <a:rPr lang="zh-TW" altLang="en-US" sz="2200" dirty="0" smtClean="0">
                <a:solidFill>
                  <a:srgbClr val="0000FF"/>
                </a:solidFill>
              </a:rPr>
              <a:t>溫：可以改善肌肉彈性，降低拉</a:t>
            </a:r>
            <a:r>
              <a:rPr lang="zh-CN" altLang="en-US" sz="2200" dirty="0" smtClean="0">
                <a:solidFill>
                  <a:srgbClr val="0000FF"/>
                </a:solidFill>
              </a:rPr>
              <a:t>伤</a:t>
            </a:r>
            <a:r>
              <a:rPr lang="zh-TW" altLang="en-US" sz="2200" dirty="0" smtClean="0">
                <a:solidFill>
                  <a:srgbClr val="0000FF"/>
                </a:solidFill>
              </a:rPr>
              <a:t>危險性。 </a:t>
            </a:r>
          </a:p>
          <a:p>
            <a:pPr>
              <a:lnSpc>
                <a:spcPct val="150000"/>
              </a:lnSpc>
            </a:pPr>
            <a:r>
              <a:rPr lang="zh-TW" altLang="en-US" sz="2200" dirty="0" smtClean="0">
                <a:solidFill>
                  <a:srgbClr val="0000FF"/>
                </a:solidFill>
              </a:rPr>
              <a:t>血管</a:t>
            </a:r>
            <a:r>
              <a:rPr lang="zh-CN" altLang="en-US" sz="2200" dirty="0" smtClean="0">
                <a:solidFill>
                  <a:srgbClr val="0000FF"/>
                </a:solidFill>
              </a:rPr>
              <a:t>扩</a:t>
            </a:r>
            <a:r>
              <a:rPr lang="zh-TW" altLang="en-US" sz="2200" dirty="0" smtClean="0">
                <a:solidFill>
                  <a:srgbClr val="0000FF"/>
                </a:solidFill>
              </a:rPr>
              <a:t>張：可以</a:t>
            </a:r>
            <a:r>
              <a:rPr lang="zh-CN" altLang="en-US" sz="2200" dirty="0" smtClean="0">
                <a:solidFill>
                  <a:srgbClr val="0000FF"/>
                </a:solidFill>
              </a:rPr>
              <a:t>减</a:t>
            </a:r>
            <a:r>
              <a:rPr lang="zh-TW" altLang="en-US" sz="2200" dirty="0" smtClean="0">
                <a:solidFill>
                  <a:srgbClr val="0000FF"/>
                </a:solidFill>
              </a:rPr>
              <a:t>少血流的阻力，降低</a:t>
            </a:r>
            <a:r>
              <a:rPr lang="zh-CN" altLang="en-US" sz="2200" dirty="0" smtClean="0">
                <a:solidFill>
                  <a:srgbClr val="0000FF"/>
                </a:solidFill>
              </a:rPr>
              <a:t>心脏</a:t>
            </a:r>
            <a:r>
              <a:rPr lang="zh-TW" altLang="en-US" sz="2200" dirty="0" smtClean="0">
                <a:solidFill>
                  <a:srgbClr val="0000FF"/>
                </a:solidFill>
              </a:rPr>
              <a:t>的負荷。 </a:t>
            </a:r>
          </a:p>
          <a:p>
            <a:pPr>
              <a:lnSpc>
                <a:spcPct val="150000"/>
              </a:lnSpc>
            </a:pPr>
            <a:r>
              <a:rPr lang="zh-TW" altLang="en-US" sz="2200" dirty="0" smtClean="0">
                <a:solidFill>
                  <a:srgbClr val="0000FF"/>
                </a:solidFill>
              </a:rPr>
              <a:t>改善</a:t>
            </a:r>
            <a:r>
              <a:rPr lang="zh-CN" altLang="en-US" sz="2200" dirty="0" smtClean="0">
                <a:solidFill>
                  <a:srgbClr val="0000FF"/>
                </a:solidFill>
              </a:rPr>
              <a:t>散热</a:t>
            </a:r>
            <a:r>
              <a:rPr lang="zh-TW" altLang="en-US" sz="2200" dirty="0" smtClean="0">
                <a:solidFill>
                  <a:srgbClr val="0000FF"/>
                </a:solidFill>
              </a:rPr>
              <a:t>效率：</a:t>
            </a:r>
          </a:p>
          <a:p>
            <a:pPr>
              <a:lnSpc>
                <a:spcPct val="150000"/>
              </a:lnSpc>
            </a:pPr>
            <a:r>
              <a:rPr lang="zh-TW" altLang="en-US" sz="2200" dirty="0" smtClean="0">
                <a:solidFill>
                  <a:srgbClr val="0000FF"/>
                </a:solidFill>
              </a:rPr>
              <a:t>增高血流溫度：可以增加肌肉組</a:t>
            </a:r>
            <a:r>
              <a:rPr lang="zh-CN" altLang="en-US" sz="2200" dirty="0" smtClean="0">
                <a:solidFill>
                  <a:srgbClr val="0000FF"/>
                </a:solidFill>
              </a:rPr>
              <a:t>组织</a:t>
            </a:r>
            <a:r>
              <a:rPr lang="zh-TW" altLang="en-US" sz="2200" dirty="0" smtClean="0">
                <a:solidFill>
                  <a:srgbClr val="0000FF"/>
                </a:solidFill>
              </a:rPr>
              <a:t>氧，促</a:t>
            </a:r>
            <a:r>
              <a:rPr lang="zh-CN" altLang="en-US" sz="2200" dirty="0" smtClean="0">
                <a:solidFill>
                  <a:srgbClr val="0000FF"/>
                </a:solidFill>
              </a:rPr>
              <a:t>进</a:t>
            </a:r>
            <a:r>
              <a:rPr lang="zh-TW" altLang="en-US" sz="2200" dirty="0" smtClean="0">
                <a:solidFill>
                  <a:srgbClr val="0000FF"/>
                </a:solidFill>
              </a:rPr>
              <a:t>肌耐力</a:t>
            </a:r>
            <a:r>
              <a:rPr lang="zh-CN" altLang="en-US" sz="2200" dirty="0" smtClean="0">
                <a:solidFill>
                  <a:srgbClr val="0000FF"/>
                </a:solidFill>
              </a:rPr>
              <a:t>与</a:t>
            </a:r>
            <a:r>
              <a:rPr lang="zh-TW" altLang="en-US" sz="2200" dirty="0" smtClean="0">
                <a:solidFill>
                  <a:srgbClr val="0000FF"/>
                </a:solidFill>
              </a:rPr>
              <a:t>表現能力。 </a:t>
            </a:r>
          </a:p>
          <a:p>
            <a:pPr>
              <a:lnSpc>
                <a:spcPct val="150000"/>
              </a:lnSpc>
            </a:pPr>
            <a:r>
              <a:rPr lang="zh-TW" altLang="en-US" sz="2200" dirty="0" smtClean="0">
                <a:solidFill>
                  <a:srgbClr val="0000FF"/>
                </a:solidFill>
              </a:rPr>
              <a:t>改善</a:t>
            </a:r>
            <a:r>
              <a:rPr lang="zh-CN" altLang="en-US" sz="2200" dirty="0" smtClean="0">
                <a:solidFill>
                  <a:srgbClr val="0000FF"/>
                </a:solidFill>
              </a:rPr>
              <a:t>关节</a:t>
            </a:r>
            <a:r>
              <a:rPr lang="zh-TW" altLang="en-US" sz="2200" dirty="0" smtClean="0">
                <a:solidFill>
                  <a:srgbClr val="0000FF"/>
                </a:solidFill>
              </a:rPr>
              <a:t>活</a:t>
            </a:r>
            <a:r>
              <a:rPr lang="zh-CN" altLang="en-US" sz="2200" dirty="0">
                <a:solidFill>
                  <a:srgbClr val="0000FF"/>
                </a:solidFill>
              </a:rPr>
              <a:t>动</a:t>
            </a:r>
            <a:r>
              <a:rPr lang="zh-TW" altLang="en-US" sz="2200" dirty="0" smtClean="0">
                <a:solidFill>
                  <a:srgbClr val="0000FF"/>
                </a:solidFill>
              </a:rPr>
              <a:t>度：可以增加</a:t>
            </a:r>
            <a:r>
              <a:rPr lang="zh-CN" altLang="en-US" sz="2200" dirty="0" smtClean="0">
                <a:solidFill>
                  <a:srgbClr val="0000FF"/>
                </a:solidFill>
              </a:rPr>
              <a:t>关节活动范围</a:t>
            </a:r>
            <a:r>
              <a:rPr lang="zh-TW" altLang="en-US" sz="2200" dirty="0" smtClean="0">
                <a:solidFill>
                  <a:srgbClr val="0000FF"/>
                </a:solidFill>
              </a:rPr>
              <a:t>。 </a:t>
            </a:r>
          </a:p>
          <a:p>
            <a:pPr>
              <a:lnSpc>
                <a:spcPct val="150000"/>
              </a:lnSpc>
            </a:pPr>
            <a:r>
              <a:rPr lang="zh-CN" altLang="en-US" sz="2200" dirty="0" smtClean="0">
                <a:solidFill>
                  <a:srgbClr val="0000FF"/>
                </a:solidFill>
              </a:rPr>
              <a:t>荷尔蒙的调整</a:t>
            </a:r>
            <a:r>
              <a:rPr lang="zh-TW" altLang="en-US" sz="2200" dirty="0" smtClean="0">
                <a:solidFill>
                  <a:srgbClr val="0000FF"/>
                </a:solidFill>
              </a:rPr>
              <a:t>：</a:t>
            </a:r>
            <a:r>
              <a:rPr lang="zh-CN" altLang="en-US" sz="2200" dirty="0" smtClean="0">
                <a:solidFill>
                  <a:srgbClr val="0000FF"/>
                </a:solidFill>
              </a:rPr>
              <a:t>适当的热身</a:t>
            </a:r>
            <a:r>
              <a:rPr lang="zh-TW" altLang="en-US" sz="2200" dirty="0" smtClean="0">
                <a:solidFill>
                  <a:srgbClr val="0000FF"/>
                </a:solidFill>
              </a:rPr>
              <a:t>可以使身</a:t>
            </a:r>
            <a:r>
              <a:rPr lang="zh-CN" altLang="en-US" sz="2200" dirty="0" smtClean="0">
                <a:solidFill>
                  <a:srgbClr val="0000FF"/>
                </a:solidFill>
              </a:rPr>
              <a:t>体</a:t>
            </a:r>
            <a:r>
              <a:rPr lang="zh-TW" altLang="en-US" sz="2200" dirty="0" smtClean="0">
                <a:solidFill>
                  <a:srgbClr val="0000FF"/>
                </a:solidFill>
              </a:rPr>
              <a:t>增加分泌</a:t>
            </a:r>
            <a:r>
              <a:rPr lang="zh-CN" altLang="en-US" sz="2200" dirty="0" smtClean="0">
                <a:solidFill>
                  <a:srgbClr val="0000FF"/>
                </a:solidFill>
              </a:rPr>
              <a:t>与产</a:t>
            </a:r>
            <a:r>
              <a:rPr lang="zh-TW" altLang="en-US" sz="2200" dirty="0" smtClean="0">
                <a:solidFill>
                  <a:srgbClr val="0000FF"/>
                </a:solidFill>
              </a:rPr>
              <a:t>生能量相</a:t>
            </a:r>
            <a:r>
              <a:rPr lang="zh-CN" altLang="en-US" sz="2200" dirty="0" smtClean="0">
                <a:solidFill>
                  <a:srgbClr val="0000FF"/>
                </a:solidFill>
              </a:rPr>
              <a:t>关</a:t>
            </a:r>
            <a:r>
              <a:rPr lang="zh-TW" altLang="en-US" sz="2200" dirty="0" smtClean="0">
                <a:solidFill>
                  <a:srgbClr val="0000FF"/>
                </a:solidFill>
              </a:rPr>
              <a:t>的</a:t>
            </a:r>
            <a:r>
              <a:rPr lang="zh-CN" altLang="en-US" sz="2200" dirty="0" smtClean="0">
                <a:solidFill>
                  <a:srgbClr val="0000FF"/>
                </a:solidFill>
              </a:rPr>
              <a:t>荷尔蒙</a:t>
            </a:r>
            <a:r>
              <a:rPr lang="zh-TW" altLang="en-US" sz="2200" dirty="0" smtClean="0">
                <a:solidFill>
                  <a:srgbClr val="0000FF"/>
                </a:solidFill>
              </a:rPr>
              <a:t>，使身</a:t>
            </a:r>
            <a:r>
              <a:rPr lang="zh-CN" altLang="en-US" sz="2200" dirty="0" smtClean="0">
                <a:solidFill>
                  <a:srgbClr val="0000FF"/>
                </a:solidFill>
              </a:rPr>
              <a:t>体为</a:t>
            </a:r>
            <a:r>
              <a:rPr lang="zh-TW" altLang="en-US" sz="2200" dirty="0" smtClean="0">
                <a:solidFill>
                  <a:srgbClr val="0000FF"/>
                </a:solidFill>
              </a:rPr>
              <a:t>接下來的</a:t>
            </a:r>
            <a:r>
              <a:rPr lang="zh-CN" altLang="en-US" sz="2200" dirty="0" smtClean="0">
                <a:solidFill>
                  <a:srgbClr val="0000FF"/>
                </a:solidFill>
              </a:rPr>
              <a:t>运动做好准备</a:t>
            </a:r>
            <a:endParaRPr lang="zh-TW" altLang="en-US" sz="2200" dirty="0" smtClean="0">
              <a:solidFill>
                <a:srgbClr val="0000FF"/>
              </a:solidFill>
            </a:endParaRPr>
          </a:p>
          <a:p>
            <a:pPr>
              <a:lnSpc>
                <a:spcPct val="150000"/>
              </a:lnSpc>
            </a:pPr>
            <a:r>
              <a:rPr lang="zh-TW" altLang="en-US" sz="2200" dirty="0" smtClean="0">
                <a:solidFill>
                  <a:srgbClr val="0000FF"/>
                </a:solidFill>
              </a:rPr>
              <a:t>提振心理</a:t>
            </a:r>
            <a:r>
              <a:rPr lang="zh-CN" altLang="en-US" sz="2200" dirty="0" smtClean="0">
                <a:solidFill>
                  <a:srgbClr val="0000FF"/>
                </a:solidFill>
              </a:rPr>
              <a:t>准备</a:t>
            </a:r>
            <a:r>
              <a:rPr lang="zh-TW" altLang="en-US" sz="2200" dirty="0" smtClean="0">
                <a:solidFill>
                  <a:srgbClr val="0000FF"/>
                </a:solidFill>
              </a:rPr>
              <a:t>：</a:t>
            </a:r>
            <a:r>
              <a:rPr lang="zh-CN" altLang="en-US" sz="2200" dirty="0" smtClean="0">
                <a:solidFill>
                  <a:srgbClr val="0000FF"/>
                </a:solidFill>
              </a:rPr>
              <a:t>热</a:t>
            </a:r>
            <a:r>
              <a:rPr lang="zh-TW" altLang="en-US" sz="2200" dirty="0" smtClean="0">
                <a:solidFill>
                  <a:srgbClr val="0000FF"/>
                </a:solidFill>
              </a:rPr>
              <a:t>身可以</a:t>
            </a:r>
            <a:r>
              <a:rPr lang="zh-CN" altLang="en-US" sz="2200" dirty="0" smtClean="0">
                <a:solidFill>
                  <a:srgbClr val="0000FF"/>
                </a:solidFill>
              </a:rPr>
              <a:t>协</a:t>
            </a:r>
            <a:r>
              <a:rPr lang="zh-TW" altLang="en-US" sz="2200" dirty="0" smtClean="0">
                <a:solidFill>
                  <a:srgbClr val="0000FF"/>
                </a:solidFill>
              </a:rPr>
              <a:t>助集中注意力，接下來的</a:t>
            </a:r>
            <a:r>
              <a:rPr lang="zh-CN" altLang="en-US" sz="2200" dirty="0" smtClean="0">
                <a:solidFill>
                  <a:srgbClr val="0000FF"/>
                </a:solidFill>
              </a:rPr>
              <a:t>运动做好准备</a:t>
            </a:r>
            <a:endParaRPr lang="zh-TW" altLang="en-US" sz="2200" dirty="0" smtClean="0">
              <a:solidFill>
                <a:srgbClr val="0000FF"/>
              </a:solidFill>
            </a:endParaRPr>
          </a:p>
          <a:p>
            <a:endParaRPr lang="en-US" altLang="zh-CN" dirty="0" smtClean="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FF"/>
                </a:solidFill>
              </a:rPr>
              <a:t>放  松</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smtClean="0">
                <a:solidFill>
                  <a:srgbClr val="0000FF"/>
                </a:solidFill>
              </a:rPr>
              <a:t>使体温下降</a:t>
            </a:r>
            <a:endParaRPr lang="en-US" altLang="zh-CN" sz="2400" dirty="0" smtClean="0">
              <a:solidFill>
                <a:srgbClr val="0000FF"/>
              </a:solidFill>
            </a:endParaRPr>
          </a:p>
          <a:p>
            <a:pPr>
              <a:lnSpc>
                <a:spcPct val="150000"/>
              </a:lnSpc>
            </a:pPr>
            <a:r>
              <a:rPr lang="zh-CN" altLang="en-US" sz="2400" dirty="0" smtClean="0">
                <a:solidFill>
                  <a:srgbClr val="0000FF"/>
                </a:solidFill>
              </a:rPr>
              <a:t>松弛紧张的肌肉</a:t>
            </a:r>
            <a:endParaRPr lang="en-US" altLang="zh-CN" sz="2400" dirty="0" smtClean="0">
              <a:solidFill>
                <a:srgbClr val="0000FF"/>
              </a:solidFill>
            </a:endParaRPr>
          </a:p>
          <a:p>
            <a:pPr>
              <a:lnSpc>
                <a:spcPct val="150000"/>
              </a:lnSpc>
            </a:pPr>
            <a:r>
              <a:rPr lang="zh-CN" altLang="en-US" sz="2400" dirty="0" smtClean="0">
                <a:solidFill>
                  <a:srgbClr val="0000FF"/>
                </a:solidFill>
              </a:rPr>
              <a:t>预防运动后的疼痛</a:t>
            </a:r>
            <a:endParaRPr lang="en-US" altLang="zh-CN" sz="2400" dirty="0" smtClean="0">
              <a:solidFill>
                <a:srgbClr val="0000FF"/>
              </a:solidFill>
            </a:endParaRPr>
          </a:p>
          <a:p>
            <a:pPr>
              <a:lnSpc>
                <a:spcPct val="150000"/>
              </a:lnSpc>
            </a:pPr>
            <a:r>
              <a:rPr lang="zh-CN" altLang="en-US" sz="2400" dirty="0" smtClean="0">
                <a:solidFill>
                  <a:srgbClr val="0000FF"/>
                </a:solidFill>
              </a:rPr>
              <a:t>促使血液逐渐流回心脏</a:t>
            </a:r>
            <a:endParaRPr lang="en-US" altLang="zh-CN" sz="2400" dirty="0" smtClean="0">
              <a:solidFill>
                <a:srgbClr val="0000FF"/>
              </a:solidFill>
            </a:endParaRPr>
          </a:p>
          <a:p>
            <a:pPr>
              <a:lnSpc>
                <a:spcPct val="150000"/>
              </a:lnSpc>
            </a:pPr>
            <a:r>
              <a:rPr lang="zh-CN" altLang="en-US" sz="2400" dirty="0" smtClean="0">
                <a:solidFill>
                  <a:srgbClr val="0000FF"/>
                </a:solidFill>
              </a:rPr>
              <a:t>减轻运动疲劳</a:t>
            </a:r>
            <a:endParaRPr lang="en-US" altLang="zh-CN" sz="2400" dirty="0" smtClean="0">
              <a:solidFill>
                <a:srgbClr val="0000FF"/>
              </a:solidFill>
            </a:endParaRPr>
          </a:p>
          <a:p>
            <a:pPr>
              <a:lnSpc>
                <a:spcPct val="150000"/>
              </a:lnSpc>
              <a:buNone/>
            </a:pPr>
            <a:r>
              <a:rPr lang="zh-CN" altLang="en-US" sz="2400" dirty="0" smtClean="0">
                <a:solidFill>
                  <a:srgbClr val="FF0000"/>
                </a:solidFill>
              </a:rPr>
              <a:t>静态拉伸为主</a:t>
            </a:r>
            <a:endParaRPr lang="en-US" altLang="zh-CN" sz="2400" dirty="0" smtClean="0">
              <a:solidFill>
                <a:srgbClr val="FF0000"/>
              </a:solidFill>
            </a:endParaRPr>
          </a:p>
          <a:p>
            <a:pPr>
              <a:lnSpc>
                <a:spcPct val="150000"/>
              </a:lnSpc>
            </a:pPr>
            <a:endParaRPr lang="zh-CN" altLang="en-US" sz="2400" dirty="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24744"/>
          </a:xfrm>
        </p:spPr>
        <p:txBody>
          <a:bodyPr>
            <a:normAutofit/>
          </a:bodyPr>
          <a:lstStyle/>
          <a:p>
            <a:r>
              <a:rPr lang="zh-CN" altLang="en-US" sz="3200" dirty="0" smtClean="0"/>
              <a:t>容易出现的错误</a:t>
            </a:r>
            <a:endParaRPr lang="zh-CN" altLang="en-US" sz="3200" dirty="0"/>
          </a:p>
        </p:txBody>
      </p:sp>
      <p:sp>
        <p:nvSpPr>
          <p:cNvPr id="3" name="内容占位符 2"/>
          <p:cNvSpPr>
            <a:spLocks noGrp="1"/>
          </p:cNvSpPr>
          <p:nvPr>
            <p:ph idx="1"/>
          </p:nvPr>
        </p:nvSpPr>
        <p:spPr>
          <a:xfrm>
            <a:off x="395536" y="764704"/>
            <a:ext cx="8496944" cy="6093296"/>
          </a:xfrm>
        </p:spPr>
        <p:txBody>
          <a:bodyPr>
            <a:normAutofit fontScale="25000" lnSpcReduction="20000"/>
          </a:bodyPr>
          <a:lstStyle/>
          <a:p>
            <a:pPr>
              <a:lnSpc>
                <a:spcPct val="120000"/>
              </a:lnSpc>
              <a:buNone/>
            </a:pPr>
            <a:r>
              <a:rPr lang="zh-CN" altLang="en-US" sz="7200" b="1" dirty="0" smtClean="0">
                <a:solidFill>
                  <a:srgbClr val="0000FF"/>
                </a:solidFill>
                <a:latin typeface="+mn-ea"/>
              </a:rPr>
              <a:t>极易导致疼痛和受伤等健康问题</a:t>
            </a:r>
          </a:p>
          <a:p>
            <a:pPr>
              <a:lnSpc>
                <a:spcPct val="120000"/>
              </a:lnSpc>
              <a:buNone/>
            </a:pPr>
            <a:r>
              <a:rPr lang="en-US" altLang="zh-CN" sz="7200" b="1" dirty="0" smtClean="0">
                <a:solidFill>
                  <a:srgbClr val="FF0000"/>
                </a:solidFill>
                <a:latin typeface="+mn-ea"/>
              </a:rPr>
              <a:t>1.</a:t>
            </a:r>
            <a:r>
              <a:rPr lang="zh-CN" altLang="en-US" sz="7200" b="1" dirty="0" smtClean="0">
                <a:solidFill>
                  <a:srgbClr val="FF0000"/>
                </a:solidFill>
                <a:latin typeface="+mn-ea"/>
              </a:rPr>
              <a:t>步子过大或摆臂不当。</a:t>
            </a:r>
            <a:endParaRPr lang="en-US" altLang="zh-CN" sz="7200" b="1" dirty="0" smtClean="0">
              <a:solidFill>
                <a:srgbClr val="FF0000"/>
              </a:solidFill>
              <a:latin typeface="+mn-ea"/>
            </a:endParaRPr>
          </a:p>
          <a:p>
            <a:pPr>
              <a:lnSpc>
                <a:spcPct val="120000"/>
              </a:lnSpc>
              <a:buNone/>
            </a:pPr>
            <a:r>
              <a:rPr lang="zh-CN" altLang="en-US" sz="7200" dirty="0" smtClean="0">
                <a:solidFill>
                  <a:srgbClr val="0000FF"/>
                </a:solidFill>
                <a:latin typeface="+mn-ea"/>
              </a:rPr>
              <a:t>  这两者是导致跑步背痛的主要原因。步伐太大会导致身体过于扭转，影响骨盆和脊椎健康</a:t>
            </a:r>
            <a:r>
              <a:rPr lang="en-US" altLang="zh-CN" sz="7200" dirty="0" smtClean="0">
                <a:solidFill>
                  <a:srgbClr val="0000FF"/>
                </a:solidFill>
                <a:latin typeface="+mn-ea"/>
              </a:rPr>
              <a:t>;</a:t>
            </a:r>
            <a:r>
              <a:rPr lang="zh-CN" altLang="en-US" sz="7200" dirty="0" smtClean="0">
                <a:solidFill>
                  <a:srgbClr val="0000FF"/>
                </a:solidFill>
                <a:latin typeface="+mn-ea"/>
              </a:rPr>
              <a:t>手臂摆动超大也会导致脊椎偏离</a:t>
            </a:r>
            <a:r>
              <a:rPr lang="zh-CN" altLang="en-US" sz="7200" dirty="0" smtClean="0">
                <a:latin typeface="+mn-ea"/>
              </a:rPr>
              <a:t>。</a:t>
            </a:r>
          </a:p>
          <a:p>
            <a:pPr>
              <a:lnSpc>
                <a:spcPct val="120000"/>
              </a:lnSpc>
              <a:buNone/>
            </a:pPr>
            <a:r>
              <a:rPr lang="en-US" altLang="zh-CN" sz="7200" b="1" dirty="0" smtClean="0">
                <a:solidFill>
                  <a:srgbClr val="FF0000"/>
                </a:solidFill>
                <a:latin typeface="+mn-ea"/>
              </a:rPr>
              <a:t>2.</a:t>
            </a:r>
            <a:r>
              <a:rPr lang="zh-CN" altLang="en-US" sz="7200" b="1" dirty="0" smtClean="0">
                <a:solidFill>
                  <a:srgbClr val="FF0000"/>
                </a:solidFill>
                <a:latin typeface="+mn-ea"/>
              </a:rPr>
              <a:t>不对称跑步模式。</a:t>
            </a:r>
            <a:endParaRPr lang="en-US" altLang="zh-CN" sz="7200" b="1" dirty="0" smtClean="0">
              <a:solidFill>
                <a:srgbClr val="FF0000"/>
              </a:solidFill>
              <a:latin typeface="+mn-ea"/>
            </a:endParaRPr>
          </a:p>
          <a:p>
            <a:pPr>
              <a:lnSpc>
                <a:spcPct val="120000"/>
              </a:lnSpc>
              <a:buNone/>
            </a:pPr>
            <a:r>
              <a:rPr lang="zh-CN" altLang="en-US" sz="7200" dirty="0" smtClean="0">
                <a:solidFill>
                  <a:srgbClr val="0000FF"/>
                </a:solidFill>
                <a:latin typeface="+mn-ea"/>
              </a:rPr>
              <a:t>  跑步时，凭听力就可以判断一只脚落地力度是否比另一只脚力量更大。这一现象说明跑步模式存在内在机制错误，这一点很容易被忽视，容易导致脚部疼痛或脚伤。</a:t>
            </a:r>
          </a:p>
          <a:p>
            <a:pPr>
              <a:lnSpc>
                <a:spcPct val="120000"/>
              </a:lnSpc>
              <a:buNone/>
            </a:pPr>
            <a:r>
              <a:rPr lang="en-US" altLang="zh-CN" sz="7200" b="1" dirty="0" smtClean="0">
                <a:solidFill>
                  <a:srgbClr val="FF0000"/>
                </a:solidFill>
                <a:latin typeface="+mn-ea"/>
              </a:rPr>
              <a:t>3.</a:t>
            </a:r>
            <a:r>
              <a:rPr lang="zh-CN" altLang="en-US" sz="7200" b="1" dirty="0" smtClean="0">
                <a:solidFill>
                  <a:srgbClr val="FF0000"/>
                </a:solidFill>
                <a:latin typeface="+mn-ea"/>
              </a:rPr>
              <a:t>膝部内弯和臀部无力</a:t>
            </a:r>
            <a:r>
              <a:rPr lang="zh-CN" altLang="en-US" sz="7200" dirty="0" smtClean="0">
                <a:latin typeface="+mn-ea"/>
              </a:rPr>
              <a:t>。</a:t>
            </a:r>
            <a:endParaRPr lang="en-US" altLang="zh-CN" sz="7200" dirty="0" smtClean="0">
              <a:latin typeface="+mn-ea"/>
            </a:endParaRPr>
          </a:p>
          <a:p>
            <a:pPr>
              <a:lnSpc>
                <a:spcPct val="120000"/>
              </a:lnSpc>
              <a:buNone/>
            </a:pPr>
            <a:r>
              <a:rPr lang="en-US" altLang="zh-CN" sz="7200" dirty="0" smtClean="0">
                <a:latin typeface="+mn-ea"/>
              </a:rPr>
              <a:t>  </a:t>
            </a:r>
            <a:r>
              <a:rPr lang="zh-CN" altLang="en-US" sz="7200" dirty="0" smtClean="0">
                <a:solidFill>
                  <a:srgbClr val="0000FF"/>
                </a:solidFill>
                <a:latin typeface="+mn-ea"/>
              </a:rPr>
              <a:t>跑步时膝部向内弯曲的真正原因是臀肌力度不够大。跑步时，双膝应与臀部齐宽，一旦臀部肌肉较弱，难以支撑身体重量，重力就会传递至膝盖部位，导致膝盖内弯。</a:t>
            </a:r>
          </a:p>
          <a:p>
            <a:pPr>
              <a:lnSpc>
                <a:spcPct val="120000"/>
              </a:lnSpc>
              <a:buNone/>
            </a:pPr>
            <a:r>
              <a:rPr lang="en-US" altLang="zh-CN" sz="7200" b="1" dirty="0" smtClean="0">
                <a:solidFill>
                  <a:srgbClr val="FF0000"/>
                </a:solidFill>
                <a:latin typeface="+mn-ea"/>
              </a:rPr>
              <a:t>4.“</a:t>
            </a:r>
            <a:r>
              <a:rPr lang="zh-CN" altLang="en-US" sz="7200" b="1" dirty="0" smtClean="0">
                <a:solidFill>
                  <a:srgbClr val="FF0000"/>
                </a:solidFill>
                <a:latin typeface="+mn-ea"/>
              </a:rPr>
              <a:t>后跟型”与“前掌型”混淆。</a:t>
            </a:r>
            <a:endParaRPr lang="en-US" altLang="zh-CN" sz="7200" b="1" dirty="0" smtClean="0">
              <a:solidFill>
                <a:srgbClr val="FF0000"/>
              </a:solidFill>
              <a:latin typeface="+mn-ea"/>
            </a:endParaRPr>
          </a:p>
          <a:p>
            <a:pPr>
              <a:lnSpc>
                <a:spcPct val="120000"/>
              </a:lnSpc>
              <a:buNone/>
            </a:pPr>
            <a:r>
              <a:rPr lang="en-US" altLang="zh-CN" sz="7200" dirty="0" smtClean="0">
                <a:latin typeface="+mn-ea"/>
              </a:rPr>
              <a:t>  </a:t>
            </a:r>
            <a:r>
              <a:rPr lang="zh-CN" altLang="en-US" sz="7200" dirty="0" smtClean="0">
                <a:solidFill>
                  <a:srgbClr val="0000FF"/>
                </a:solidFill>
                <a:latin typeface="+mn-ea"/>
              </a:rPr>
              <a:t>“后跟型”跑步者，脚部落地时，脚后跟力度更大</a:t>
            </a:r>
            <a:r>
              <a:rPr lang="en-US" altLang="zh-CN" sz="7200" dirty="0" smtClean="0">
                <a:solidFill>
                  <a:srgbClr val="0000FF"/>
                </a:solidFill>
                <a:latin typeface="+mn-ea"/>
              </a:rPr>
              <a:t>;</a:t>
            </a:r>
            <a:r>
              <a:rPr lang="zh-CN" altLang="en-US" sz="7200" dirty="0" smtClean="0">
                <a:solidFill>
                  <a:srgbClr val="0000FF"/>
                </a:solidFill>
                <a:latin typeface="+mn-ea"/>
              </a:rPr>
              <a:t>而“前掌型”跑步者跑步过程中，脚前掌受力更大。“后跟型”比“前掌型”跑步过程中脚部受力更大。</a:t>
            </a:r>
          </a:p>
          <a:p>
            <a:pPr>
              <a:lnSpc>
                <a:spcPct val="120000"/>
              </a:lnSpc>
              <a:buNone/>
            </a:pPr>
            <a:r>
              <a:rPr lang="en-US" altLang="zh-CN" sz="7200" b="1" dirty="0" smtClean="0">
                <a:solidFill>
                  <a:srgbClr val="FF0000"/>
                </a:solidFill>
                <a:latin typeface="+mn-ea"/>
              </a:rPr>
              <a:t>5.</a:t>
            </a:r>
            <a:r>
              <a:rPr lang="zh-CN" altLang="en-US" sz="7200" b="1" dirty="0" smtClean="0">
                <a:solidFill>
                  <a:srgbClr val="FF0000"/>
                </a:solidFill>
                <a:latin typeface="+mn-ea"/>
              </a:rPr>
              <a:t>不了解自己脚形</a:t>
            </a:r>
            <a:r>
              <a:rPr lang="zh-CN" altLang="en-US" sz="7200" dirty="0" smtClean="0">
                <a:latin typeface="+mn-ea"/>
              </a:rPr>
              <a:t>。</a:t>
            </a:r>
            <a:endParaRPr lang="en-US" altLang="zh-CN" sz="7200" dirty="0" smtClean="0">
              <a:latin typeface="+mn-ea"/>
            </a:endParaRPr>
          </a:p>
          <a:p>
            <a:pPr>
              <a:lnSpc>
                <a:spcPct val="120000"/>
              </a:lnSpc>
              <a:buNone/>
            </a:pPr>
            <a:r>
              <a:rPr lang="en-US" altLang="zh-CN" sz="7200" dirty="0" smtClean="0">
                <a:solidFill>
                  <a:srgbClr val="0000FF"/>
                </a:solidFill>
                <a:latin typeface="+mn-ea"/>
              </a:rPr>
              <a:t>  </a:t>
            </a:r>
            <a:r>
              <a:rPr lang="zh-CN" altLang="en-US" sz="7200" dirty="0" smtClean="0">
                <a:solidFill>
                  <a:srgbClr val="0000FF"/>
                </a:solidFill>
                <a:latin typeface="+mn-ea"/>
              </a:rPr>
              <a:t>没有意识到自己脚弓过平的人，跑步过程中更容易受伤。专家表示，不了解自己双脚的类型，就很容易选择不恰当的鞋子</a:t>
            </a:r>
            <a:r>
              <a:rPr lang="en-US" altLang="zh-CN" sz="7200" dirty="0" smtClean="0">
                <a:solidFill>
                  <a:srgbClr val="0000FF"/>
                </a:solidFill>
                <a:latin typeface="+mn-ea"/>
              </a:rPr>
              <a:t>.</a:t>
            </a:r>
            <a:endParaRPr lang="zh-CN" altLang="en-US" sz="7200" dirty="0" smtClean="0">
              <a:solidFill>
                <a:srgbClr val="0000FF"/>
              </a:solidFill>
              <a:latin typeface="+mn-ea"/>
            </a:endParaRPr>
          </a:p>
          <a:p>
            <a:pPr>
              <a:lnSpc>
                <a:spcPct val="120000"/>
              </a:lnSpc>
              <a:buNone/>
            </a:pPr>
            <a:r>
              <a:rPr lang="zh-CN" altLang="en-US" dirty="0" smtClean="0">
                <a:latin typeface="+mn-ea"/>
              </a:rPr>
              <a:t> </a:t>
            </a:r>
            <a:endParaRPr lang="en-US" altLang="zh-CN" dirty="0" smtClean="0">
              <a:latin typeface="+mn-ea"/>
            </a:endParaRPr>
          </a:p>
          <a:p>
            <a:pPr>
              <a:lnSpc>
                <a:spcPct val="120000"/>
              </a:lnSpc>
              <a:buNone/>
            </a:pPr>
            <a:r>
              <a:rPr lang="en-US" altLang="zh-CN" sz="4400" dirty="0" smtClean="0">
                <a:latin typeface="+mn-ea"/>
              </a:rPr>
              <a:t>                                   </a:t>
            </a:r>
            <a:r>
              <a:rPr lang="zh-CN" altLang="en-US" sz="4400" dirty="0" smtClean="0">
                <a:latin typeface="+mn-ea"/>
              </a:rPr>
              <a:t>华盛顿大学理疗学教授格雷戈里霍尔茨曼容易</a:t>
            </a:r>
            <a:endParaRPr lang="zh-CN" altLang="en-US" sz="4400" dirty="0">
              <a:latin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3600" b="1" dirty="0" smtClean="0">
                <a:solidFill>
                  <a:srgbClr val="0000FF"/>
                </a:solidFill>
              </a:rPr>
              <a:t>四个简单增强肌肉的方法</a:t>
            </a:r>
            <a:endParaRPr lang="zh-CN" altLang="en-US" sz="3600" b="1" dirty="0">
              <a:solidFill>
                <a:srgbClr val="0000FF"/>
              </a:solidFill>
            </a:endParaRPr>
          </a:p>
        </p:txBody>
      </p:sp>
      <p:sp>
        <p:nvSpPr>
          <p:cNvPr id="3" name="内容占位符 2"/>
          <p:cNvSpPr>
            <a:spLocks noGrp="1"/>
          </p:cNvSpPr>
          <p:nvPr>
            <p:ph idx="1"/>
          </p:nvPr>
        </p:nvSpPr>
        <p:spPr>
          <a:xfrm>
            <a:off x="251520" y="1196752"/>
            <a:ext cx="8892480" cy="5400600"/>
          </a:xfrm>
        </p:spPr>
        <p:txBody>
          <a:bodyPr>
            <a:normAutofit fontScale="25000" lnSpcReduction="20000"/>
          </a:bodyPr>
          <a:lstStyle/>
          <a:p>
            <a:pPr>
              <a:lnSpc>
                <a:spcPct val="170000"/>
              </a:lnSpc>
            </a:pPr>
            <a:r>
              <a:rPr lang="zh-CN" altLang="en-US" sz="6200" dirty="0" smtClean="0">
                <a:solidFill>
                  <a:srgbClr val="FF0000"/>
                </a:solidFill>
              </a:rPr>
              <a:t>弓步</a:t>
            </a:r>
            <a:r>
              <a:rPr lang="zh-CN" altLang="en-US" sz="6200" dirty="0">
                <a:solidFill>
                  <a:srgbClr val="FF0000"/>
                </a:solidFill>
              </a:rPr>
              <a:t>压腿</a:t>
            </a:r>
          </a:p>
          <a:p>
            <a:pPr>
              <a:lnSpc>
                <a:spcPct val="170000"/>
              </a:lnSpc>
              <a:buNone/>
            </a:pPr>
            <a:r>
              <a:rPr lang="zh-CN" altLang="en-US" sz="6200" dirty="0">
                <a:solidFill>
                  <a:srgbClr val="0000FF"/>
                </a:solidFill>
              </a:rPr>
              <a:t>　　双肩及背部放松，一只脚向前迈一步，脚跟先着地，然后整只脚落地，屈膝</a:t>
            </a:r>
            <a:r>
              <a:rPr lang="en-US" altLang="zh-CN" sz="6200" dirty="0">
                <a:solidFill>
                  <a:srgbClr val="0000FF"/>
                </a:solidFill>
              </a:rPr>
              <a:t>90</a:t>
            </a:r>
            <a:r>
              <a:rPr lang="zh-CN" altLang="en-US" sz="6200" dirty="0">
                <a:solidFill>
                  <a:srgbClr val="0000FF"/>
                </a:solidFill>
              </a:rPr>
              <a:t>度，大腿与地面平行，另一腿也屈膝</a:t>
            </a:r>
            <a:r>
              <a:rPr lang="en-US" altLang="zh-CN" sz="6200" dirty="0">
                <a:solidFill>
                  <a:srgbClr val="0000FF"/>
                </a:solidFill>
              </a:rPr>
              <a:t>90</a:t>
            </a:r>
            <a:r>
              <a:rPr lang="zh-CN" altLang="en-US" sz="6200" dirty="0">
                <a:solidFill>
                  <a:srgbClr val="0000FF"/>
                </a:solidFill>
              </a:rPr>
              <a:t>度，脚尖着地，同时保持身体直立。恢复起始姿势，换方向，双脚各做</a:t>
            </a:r>
            <a:r>
              <a:rPr lang="en-US" altLang="zh-CN" sz="6200" dirty="0">
                <a:solidFill>
                  <a:srgbClr val="0000FF"/>
                </a:solidFill>
              </a:rPr>
              <a:t>10</a:t>
            </a:r>
            <a:r>
              <a:rPr lang="zh-CN" altLang="en-US" sz="6200" dirty="0">
                <a:solidFill>
                  <a:srgbClr val="0000FF"/>
                </a:solidFill>
              </a:rPr>
              <a:t>次</a:t>
            </a:r>
            <a:r>
              <a:rPr lang="zh-CN" altLang="en-US" sz="6200" dirty="0" smtClean="0">
                <a:solidFill>
                  <a:srgbClr val="0000FF"/>
                </a:solidFill>
              </a:rPr>
              <a:t>。</a:t>
            </a:r>
            <a:endParaRPr lang="zh-CN" altLang="en-US" sz="6200" dirty="0">
              <a:solidFill>
                <a:srgbClr val="0000FF"/>
              </a:solidFill>
            </a:endParaRPr>
          </a:p>
          <a:p>
            <a:pPr>
              <a:lnSpc>
                <a:spcPct val="170000"/>
              </a:lnSpc>
            </a:pPr>
            <a:r>
              <a:rPr lang="zh-CN" altLang="en-US" sz="6200" dirty="0" smtClean="0">
                <a:solidFill>
                  <a:srgbClr val="FF0000"/>
                </a:solidFill>
              </a:rPr>
              <a:t>侧</a:t>
            </a:r>
            <a:r>
              <a:rPr lang="zh-CN" altLang="en-US" sz="6200" dirty="0">
                <a:solidFill>
                  <a:srgbClr val="FF0000"/>
                </a:solidFill>
              </a:rPr>
              <a:t>平板瑜伽</a:t>
            </a:r>
          </a:p>
          <a:p>
            <a:pPr>
              <a:lnSpc>
                <a:spcPct val="170000"/>
              </a:lnSpc>
              <a:buNone/>
            </a:pPr>
            <a:r>
              <a:rPr lang="zh-CN" altLang="en-US" sz="6200" dirty="0" smtClean="0">
                <a:solidFill>
                  <a:srgbClr val="0000FF"/>
                </a:solidFill>
              </a:rPr>
              <a:t>        身体</a:t>
            </a:r>
            <a:r>
              <a:rPr lang="zh-CN" altLang="en-US" sz="6200" dirty="0">
                <a:solidFill>
                  <a:srgbClr val="0000FF"/>
                </a:solidFill>
              </a:rPr>
              <a:t>侧躺，同侧手臂屈肘，上臂撑地，同侧脚外侧支撑身体，慢慢抬高臀部，身体成一条直线。初学者可以弯腿，降低难度。保持</a:t>
            </a:r>
            <a:r>
              <a:rPr lang="en-US" altLang="zh-CN" sz="6200" dirty="0">
                <a:solidFill>
                  <a:srgbClr val="0000FF"/>
                </a:solidFill>
              </a:rPr>
              <a:t>15</a:t>
            </a:r>
            <a:r>
              <a:rPr lang="zh-CN" altLang="en-US" sz="6200" dirty="0">
                <a:solidFill>
                  <a:srgbClr val="0000FF"/>
                </a:solidFill>
              </a:rPr>
              <a:t>到</a:t>
            </a:r>
            <a:r>
              <a:rPr lang="en-US" altLang="zh-CN" sz="6200" dirty="0">
                <a:solidFill>
                  <a:srgbClr val="0000FF"/>
                </a:solidFill>
              </a:rPr>
              <a:t>20</a:t>
            </a:r>
            <a:r>
              <a:rPr lang="zh-CN" altLang="en-US" sz="6200" dirty="0">
                <a:solidFill>
                  <a:srgbClr val="0000FF"/>
                </a:solidFill>
              </a:rPr>
              <a:t>秒钟，然后换边，重复同样动作</a:t>
            </a:r>
            <a:r>
              <a:rPr lang="zh-CN" altLang="en-US" sz="6200" dirty="0" smtClean="0">
                <a:solidFill>
                  <a:srgbClr val="0000FF"/>
                </a:solidFill>
              </a:rPr>
              <a:t>。</a:t>
            </a:r>
            <a:endParaRPr lang="zh-CN" altLang="en-US" sz="6200" dirty="0">
              <a:solidFill>
                <a:srgbClr val="0000FF"/>
              </a:solidFill>
            </a:endParaRPr>
          </a:p>
          <a:p>
            <a:pPr>
              <a:lnSpc>
                <a:spcPct val="170000"/>
              </a:lnSpc>
            </a:pPr>
            <a:r>
              <a:rPr lang="zh-CN" altLang="en-US" sz="6200" dirty="0" smtClean="0">
                <a:solidFill>
                  <a:srgbClr val="FF0000"/>
                </a:solidFill>
              </a:rPr>
              <a:t>单</a:t>
            </a:r>
            <a:r>
              <a:rPr lang="zh-CN" altLang="en-US" sz="6200" dirty="0">
                <a:solidFill>
                  <a:srgbClr val="FF0000"/>
                </a:solidFill>
              </a:rPr>
              <a:t>腿桥式瑜伽</a:t>
            </a:r>
          </a:p>
          <a:p>
            <a:pPr>
              <a:lnSpc>
                <a:spcPct val="170000"/>
              </a:lnSpc>
              <a:buNone/>
            </a:pPr>
            <a:r>
              <a:rPr lang="zh-CN" altLang="en-US" sz="6200" dirty="0">
                <a:solidFill>
                  <a:srgbClr val="0000FF"/>
                </a:solidFill>
              </a:rPr>
              <a:t>　　背部躺于地面，双膝弯曲。臀肌用力，抬起臀部，找到平衡后，将其中一只脚抬高，脚踝放到另一条腿的膝盖上，保持</a:t>
            </a:r>
            <a:r>
              <a:rPr lang="en-US" altLang="zh-CN" sz="6200" dirty="0">
                <a:solidFill>
                  <a:srgbClr val="0000FF"/>
                </a:solidFill>
              </a:rPr>
              <a:t>5</a:t>
            </a:r>
            <a:r>
              <a:rPr lang="zh-CN" altLang="en-US" sz="6200" dirty="0">
                <a:solidFill>
                  <a:srgbClr val="0000FF"/>
                </a:solidFill>
              </a:rPr>
              <a:t>秒钟以上时间。换脚再做，双脚各做</a:t>
            </a:r>
            <a:r>
              <a:rPr lang="en-US" altLang="zh-CN" sz="6200" dirty="0">
                <a:solidFill>
                  <a:srgbClr val="0000FF"/>
                </a:solidFill>
              </a:rPr>
              <a:t>5</a:t>
            </a:r>
            <a:r>
              <a:rPr lang="zh-CN" altLang="en-US" sz="6200" dirty="0">
                <a:solidFill>
                  <a:srgbClr val="0000FF"/>
                </a:solidFill>
              </a:rPr>
              <a:t>次</a:t>
            </a:r>
            <a:r>
              <a:rPr lang="zh-CN" altLang="en-US" sz="6200" dirty="0" smtClean="0">
                <a:solidFill>
                  <a:srgbClr val="0000FF"/>
                </a:solidFill>
              </a:rPr>
              <a:t>。</a:t>
            </a:r>
            <a:endParaRPr lang="zh-CN" altLang="en-US" sz="6200" dirty="0">
              <a:solidFill>
                <a:srgbClr val="0000FF"/>
              </a:solidFill>
            </a:endParaRPr>
          </a:p>
          <a:p>
            <a:pPr>
              <a:lnSpc>
                <a:spcPct val="170000"/>
              </a:lnSpc>
            </a:pPr>
            <a:r>
              <a:rPr lang="zh-CN" altLang="en-US" sz="6200" dirty="0" smtClean="0">
                <a:solidFill>
                  <a:srgbClr val="FF0000"/>
                </a:solidFill>
              </a:rPr>
              <a:t>倒退</a:t>
            </a:r>
            <a:r>
              <a:rPr lang="zh-CN" altLang="en-US" sz="6200" dirty="0">
                <a:solidFill>
                  <a:srgbClr val="FF0000"/>
                </a:solidFill>
              </a:rPr>
              <a:t>步向上</a:t>
            </a:r>
          </a:p>
          <a:p>
            <a:pPr>
              <a:lnSpc>
                <a:spcPct val="170000"/>
              </a:lnSpc>
              <a:buNone/>
            </a:pPr>
            <a:r>
              <a:rPr lang="zh-CN" altLang="en-US" sz="6200" dirty="0">
                <a:solidFill>
                  <a:srgbClr val="0000FF"/>
                </a:solidFill>
              </a:rPr>
              <a:t>　　面对前方站在一级大约离地</a:t>
            </a:r>
            <a:r>
              <a:rPr lang="en-US" altLang="zh-CN" sz="6200" dirty="0">
                <a:solidFill>
                  <a:srgbClr val="0000FF"/>
                </a:solidFill>
              </a:rPr>
              <a:t>20</a:t>
            </a:r>
            <a:r>
              <a:rPr lang="zh-CN" altLang="en-US" sz="6200" dirty="0">
                <a:solidFill>
                  <a:srgbClr val="0000FF"/>
                </a:solidFill>
              </a:rPr>
              <a:t>厘米的台阶前，倒退一步，单腿站在台阶上，脚尖指向正前方，另一脚膝盖始终不弯曲。保持身体平衡，然后回到起始位置，双脚各做</a:t>
            </a:r>
            <a:r>
              <a:rPr lang="en-US" altLang="zh-CN" sz="6200" dirty="0">
                <a:solidFill>
                  <a:srgbClr val="0000FF"/>
                </a:solidFill>
              </a:rPr>
              <a:t>10</a:t>
            </a:r>
            <a:r>
              <a:rPr lang="zh-CN" altLang="en-US" sz="6200" dirty="0">
                <a:solidFill>
                  <a:srgbClr val="0000FF"/>
                </a:solidFill>
              </a:rPr>
              <a:t>次。</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52128"/>
          </a:xfrm>
        </p:spPr>
        <p:txBody>
          <a:bodyPr/>
          <a:lstStyle/>
          <a:p>
            <a:r>
              <a:rPr lang="zh-CN" altLang="en-US" b="1" dirty="0" smtClean="0">
                <a:solidFill>
                  <a:srgbClr val="0000FF"/>
                </a:solidFill>
              </a:rPr>
              <a:t>四个简单增强肌肉的方法</a:t>
            </a:r>
            <a:endParaRPr lang="zh-CN" altLang="en-US" dirty="0"/>
          </a:p>
        </p:txBody>
      </p:sp>
      <p:pic>
        <p:nvPicPr>
          <p:cNvPr id="4" name="内容占位符 3" descr="hiprun-1.jpg"/>
          <p:cNvPicPr>
            <a:picLocks noGrp="1" noChangeAspect="1"/>
          </p:cNvPicPr>
          <p:nvPr>
            <p:ph idx="1"/>
          </p:nvPr>
        </p:nvPicPr>
        <p:blipFill>
          <a:blip r:embed="rId2" cstate="print"/>
          <a:stretch>
            <a:fillRect/>
          </a:stretch>
        </p:blipFill>
        <p:spPr>
          <a:xfrm>
            <a:off x="0" y="980728"/>
            <a:ext cx="9060482" cy="587727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en-US" sz="3600" b="1" dirty="0" smtClean="0">
                <a:solidFill>
                  <a:srgbClr val="0000FF"/>
                </a:solidFill>
              </a:rPr>
              <a:t>鞋</a:t>
            </a:r>
            <a:endParaRPr lang="zh-CN" altLang="en-US" sz="3600" b="1" dirty="0">
              <a:solidFill>
                <a:srgbClr val="0000FF"/>
              </a:solidFill>
            </a:endParaRPr>
          </a:p>
        </p:txBody>
      </p:sp>
      <p:sp>
        <p:nvSpPr>
          <p:cNvPr id="3" name="内容占位符 2"/>
          <p:cNvSpPr>
            <a:spLocks noGrp="1"/>
          </p:cNvSpPr>
          <p:nvPr>
            <p:ph idx="1"/>
          </p:nvPr>
        </p:nvSpPr>
        <p:spPr>
          <a:xfrm>
            <a:off x="179512" y="1124744"/>
            <a:ext cx="8964488" cy="5733256"/>
          </a:xfrm>
        </p:spPr>
        <p:txBody>
          <a:bodyPr>
            <a:normAutofit fontScale="77500" lnSpcReduction="20000"/>
          </a:bodyPr>
          <a:lstStyle/>
          <a:p>
            <a:pPr>
              <a:buNone/>
            </a:pPr>
            <a:r>
              <a:rPr lang="zh-CN" altLang="en-US" b="1" dirty="0" smtClean="0">
                <a:solidFill>
                  <a:srgbClr val="0000FF"/>
                </a:solidFill>
              </a:rPr>
              <a:t>了解你自己的脚</a:t>
            </a:r>
            <a:endParaRPr lang="en-US" altLang="zh-CN" b="1" dirty="0" smtClean="0">
              <a:solidFill>
                <a:srgbClr val="0000FF"/>
              </a:solidFill>
            </a:endParaRPr>
          </a:p>
          <a:p>
            <a:pPr>
              <a:lnSpc>
                <a:spcPct val="120000"/>
              </a:lnSpc>
            </a:pPr>
            <a:r>
              <a:rPr lang="zh-CN" altLang="en-US" dirty="0" smtClean="0">
                <a:solidFill>
                  <a:srgbClr val="0000FF"/>
                </a:solidFill>
              </a:rPr>
              <a:t>你的身高、体重状况，是否需要特别轻便的跑鞋或者比较重但结实的；</a:t>
            </a:r>
            <a:endParaRPr lang="en-US" altLang="zh-CN" dirty="0" smtClean="0">
              <a:solidFill>
                <a:srgbClr val="0000FF"/>
              </a:solidFill>
            </a:endParaRPr>
          </a:p>
          <a:p>
            <a:pPr>
              <a:lnSpc>
                <a:spcPct val="120000"/>
              </a:lnSpc>
            </a:pPr>
            <a:r>
              <a:rPr lang="zh-CN" altLang="en-US" dirty="0" smtClean="0">
                <a:solidFill>
                  <a:srgbClr val="0000FF"/>
                </a:solidFill>
              </a:rPr>
              <a:t> 脚的尺码，肥瘦，是否有特殊的脚病，判断是否需要加宽尺码的跑鞋，</a:t>
            </a:r>
            <a:endParaRPr lang="en-US" altLang="zh-CN" dirty="0" smtClean="0">
              <a:solidFill>
                <a:srgbClr val="0000FF"/>
              </a:solidFill>
            </a:endParaRPr>
          </a:p>
          <a:p>
            <a:pPr>
              <a:lnSpc>
                <a:spcPct val="120000"/>
              </a:lnSpc>
            </a:pPr>
            <a:r>
              <a:rPr lang="zh-CN" altLang="en-US" dirty="0" smtClean="0">
                <a:solidFill>
                  <a:srgbClr val="0000FF"/>
                </a:solidFill>
              </a:rPr>
              <a:t> 以前是否曾经崴脚或者其他扭伤，如果有，最好还是挑选保护力度大一些的跑鞋； </a:t>
            </a:r>
            <a:endParaRPr lang="en-US" altLang="zh-CN" dirty="0">
              <a:solidFill>
                <a:srgbClr val="0000FF"/>
              </a:solidFill>
            </a:endParaRPr>
          </a:p>
          <a:p>
            <a:pPr>
              <a:lnSpc>
                <a:spcPct val="120000"/>
              </a:lnSpc>
            </a:pPr>
            <a:r>
              <a:rPr lang="zh-CN" altLang="en-US" dirty="0" smtClean="0">
                <a:solidFill>
                  <a:srgbClr val="0000FF"/>
                </a:solidFill>
              </a:rPr>
              <a:t>目前每周跑步的运动量，跑步的地点</a:t>
            </a:r>
            <a:r>
              <a:rPr lang="en-US" altLang="zh-CN" dirty="0" smtClean="0">
                <a:solidFill>
                  <a:srgbClr val="0000FF"/>
                </a:solidFill>
              </a:rPr>
              <a:t>.</a:t>
            </a:r>
          </a:p>
          <a:p>
            <a:pPr>
              <a:lnSpc>
                <a:spcPct val="120000"/>
              </a:lnSpc>
            </a:pPr>
            <a:r>
              <a:rPr lang="zh-CN" altLang="en-US" dirty="0" smtClean="0">
                <a:solidFill>
                  <a:srgbClr val="0000FF"/>
                </a:solidFill>
              </a:rPr>
              <a:t>观察你现在穿的跑鞋，特别是鞋底的磨损情况，判断你是否有外八字和内八字脚现象。 </a:t>
            </a:r>
            <a:endParaRPr lang="en-US" altLang="zh-CN" dirty="0" smtClean="0">
              <a:solidFill>
                <a:srgbClr val="0000FF"/>
              </a:solidFill>
            </a:endParaRPr>
          </a:p>
          <a:p>
            <a:pPr>
              <a:lnSpc>
                <a:spcPct val="120000"/>
              </a:lnSpc>
            </a:pPr>
            <a:r>
              <a:rPr lang="zh-CN" altLang="en-US" dirty="0" smtClean="0">
                <a:solidFill>
                  <a:srgbClr val="0000FF"/>
                </a:solidFill>
              </a:rPr>
              <a:t>你目前的跑鞋有哪些地方有不适的感觉，不仅是脚部的问题，有时侯运动之后腿疼、腰 痛、甚至头疼都可能和跑鞋不合适有关。找出问题，在挑选新鞋的时候格外注意。</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275856" y="2924944"/>
            <a:ext cx="5410944" cy="3201219"/>
          </a:xfrm>
        </p:spPr>
        <p:txBody>
          <a:bodyPr>
            <a:normAutofit/>
          </a:bodyPr>
          <a:lstStyle/>
          <a:p>
            <a:pPr>
              <a:buNone/>
            </a:pPr>
            <a:r>
              <a:rPr lang="zh-CN" altLang="en-US" sz="6000" dirty="0" smtClean="0">
                <a:solidFill>
                  <a:srgbClr val="0000FF"/>
                </a:solidFill>
              </a:rPr>
              <a:t>谢   谢</a:t>
            </a:r>
            <a:r>
              <a:rPr lang="en-US" altLang="zh-CN" sz="6000" dirty="0" smtClean="0">
                <a:solidFill>
                  <a:srgbClr val="0000FF"/>
                </a:solidFill>
              </a:rPr>
              <a:t>!</a:t>
            </a:r>
            <a:endParaRPr lang="zh-CN" altLang="en-US" sz="6000"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FF"/>
                </a:solidFill>
              </a:rPr>
              <a:t>为什么跑步</a:t>
            </a:r>
            <a:endParaRPr lang="zh-CN" altLang="en-US" b="1" dirty="0">
              <a:solidFill>
                <a:srgbClr val="0000FF"/>
              </a:solidFill>
            </a:endParaRPr>
          </a:p>
        </p:txBody>
      </p:sp>
      <p:sp>
        <p:nvSpPr>
          <p:cNvPr id="3" name="内容占位符 2"/>
          <p:cNvSpPr>
            <a:spLocks noGrp="1"/>
          </p:cNvSpPr>
          <p:nvPr>
            <p:ph idx="1"/>
          </p:nvPr>
        </p:nvSpPr>
        <p:spPr/>
        <p:txBody>
          <a:bodyPr/>
          <a:lstStyle/>
          <a:p>
            <a:r>
              <a:rPr lang="zh-CN" altLang="en-US" dirty="0" smtClean="0">
                <a:solidFill>
                  <a:srgbClr val="0000FF"/>
                </a:solidFill>
              </a:rPr>
              <a:t>喜欢</a:t>
            </a:r>
            <a:endParaRPr lang="en-US" altLang="zh-CN" dirty="0" smtClean="0">
              <a:solidFill>
                <a:srgbClr val="0000FF"/>
              </a:solidFill>
            </a:endParaRPr>
          </a:p>
          <a:p>
            <a:r>
              <a:rPr lang="zh-CN" altLang="en-US" dirty="0" smtClean="0">
                <a:solidFill>
                  <a:srgbClr val="0000FF"/>
                </a:solidFill>
              </a:rPr>
              <a:t>健康</a:t>
            </a:r>
            <a:endParaRPr lang="en-US" altLang="zh-CN" dirty="0" smtClean="0">
              <a:solidFill>
                <a:srgbClr val="0000FF"/>
              </a:solidFill>
            </a:endParaRPr>
          </a:p>
          <a:p>
            <a:r>
              <a:rPr lang="zh-CN" altLang="en-US" dirty="0" smtClean="0">
                <a:solidFill>
                  <a:srgbClr val="0000FF"/>
                </a:solidFill>
              </a:rPr>
              <a:t>比赛</a:t>
            </a:r>
            <a:endParaRPr lang="en-US" altLang="zh-CN" dirty="0" smtClean="0">
              <a:solidFill>
                <a:srgbClr val="0000FF"/>
              </a:solidFill>
            </a:endParaRPr>
          </a:p>
          <a:p>
            <a:r>
              <a:rPr lang="zh-CN" altLang="en-US" dirty="0" smtClean="0">
                <a:solidFill>
                  <a:srgbClr val="0000FF"/>
                </a:solidFill>
              </a:rPr>
              <a:t>休闲</a:t>
            </a:r>
            <a:endParaRPr lang="en-US" altLang="zh-CN" dirty="0" smtClean="0">
              <a:solidFill>
                <a:srgbClr val="0000FF"/>
              </a:solidFill>
            </a:endParaRPr>
          </a:p>
          <a:p>
            <a:r>
              <a:rPr lang="zh-CN" altLang="en-US" dirty="0">
                <a:solidFill>
                  <a:srgbClr val="0000FF"/>
                </a:solidFill>
              </a:rPr>
              <a:t>其他</a:t>
            </a:r>
            <a:endParaRPr lang="en-US" altLang="zh-CN" dirty="0" smtClean="0">
              <a:solidFill>
                <a:srgbClr val="0000FF"/>
              </a:solidFill>
            </a:endParaRPr>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268760"/>
          </a:xfrm>
        </p:spPr>
        <p:txBody>
          <a:bodyPr/>
          <a:lstStyle/>
          <a:p>
            <a:r>
              <a:rPr lang="zh-CN" altLang="en-US" b="1" dirty="0" smtClean="0">
                <a:solidFill>
                  <a:srgbClr val="0000FF"/>
                </a:solidFill>
              </a:rPr>
              <a:t>跑步的好处</a:t>
            </a:r>
            <a:endParaRPr lang="zh-CN" altLang="en-US" b="1" dirty="0">
              <a:solidFill>
                <a:srgbClr val="0000FF"/>
              </a:solidFill>
            </a:endParaRPr>
          </a:p>
        </p:txBody>
      </p:sp>
      <p:sp>
        <p:nvSpPr>
          <p:cNvPr id="3" name="内容占位符 2"/>
          <p:cNvSpPr>
            <a:spLocks noGrp="1"/>
          </p:cNvSpPr>
          <p:nvPr>
            <p:ph idx="1"/>
          </p:nvPr>
        </p:nvSpPr>
        <p:spPr>
          <a:xfrm>
            <a:off x="251520" y="1124744"/>
            <a:ext cx="8424936" cy="5472608"/>
          </a:xfrm>
        </p:spPr>
        <p:txBody>
          <a:bodyPr>
            <a:normAutofit fontScale="70000" lnSpcReduction="20000"/>
          </a:bodyPr>
          <a:lstStyle/>
          <a:p>
            <a:pPr>
              <a:lnSpc>
                <a:spcPct val="160000"/>
              </a:lnSpc>
            </a:pPr>
            <a:r>
              <a:rPr lang="zh-CN" altLang="en-US" dirty="0" smtClean="0">
                <a:solidFill>
                  <a:srgbClr val="0000FF"/>
                </a:solidFill>
              </a:rPr>
              <a:t>跑步</a:t>
            </a:r>
            <a:r>
              <a:rPr lang="zh-CN" altLang="en-US" dirty="0">
                <a:solidFill>
                  <a:srgbClr val="0000FF"/>
                </a:solidFill>
              </a:rPr>
              <a:t>是一种全身运动，它能使全身的肌肉有节律的收缩和松弛，使肌肉纤维增多，蛋白质含量增高</a:t>
            </a:r>
            <a:r>
              <a:rPr lang="zh-CN" altLang="en-US" dirty="0" smtClean="0">
                <a:solidFill>
                  <a:srgbClr val="0000FF"/>
                </a:solidFill>
              </a:rPr>
              <a:t>。</a:t>
            </a:r>
            <a:endParaRPr lang="en-US" altLang="zh-CN" dirty="0" smtClean="0">
              <a:solidFill>
                <a:srgbClr val="0000FF"/>
              </a:solidFill>
            </a:endParaRPr>
          </a:p>
          <a:p>
            <a:pPr>
              <a:lnSpc>
                <a:spcPct val="160000"/>
              </a:lnSpc>
            </a:pPr>
            <a:r>
              <a:rPr lang="zh-CN" altLang="en-US" dirty="0" smtClean="0">
                <a:solidFill>
                  <a:srgbClr val="0000FF"/>
                </a:solidFill>
              </a:rPr>
              <a:t>使心肌</a:t>
            </a:r>
            <a:r>
              <a:rPr lang="zh-CN" altLang="en-US" dirty="0">
                <a:solidFill>
                  <a:srgbClr val="0000FF"/>
                </a:solidFill>
              </a:rPr>
              <a:t>强壮有力，蛋白和肌红蛋白量</a:t>
            </a:r>
            <a:r>
              <a:rPr lang="zh-CN" altLang="en-US" dirty="0" smtClean="0">
                <a:solidFill>
                  <a:srgbClr val="0000FF"/>
                </a:solidFill>
              </a:rPr>
              <a:t>增加</a:t>
            </a:r>
            <a:endParaRPr lang="en-US" altLang="zh-CN" b="1" dirty="0" smtClean="0">
              <a:solidFill>
                <a:srgbClr val="0000FF"/>
              </a:solidFill>
            </a:endParaRPr>
          </a:p>
          <a:p>
            <a:pPr>
              <a:lnSpc>
                <a:spcPct val="160000"/>
              </a:lnSpc>
            </a:pPr>
            <a:r>
              <a:rPr lang="zh-CN" altLang="en-US" dirty="0" smtClean="0">
                <a:solidFill>
                  <a:srgbClr val="0000FF"/>
                </a:solidFill>
              </a:rPr>
              <a:t>提高肺活量和摄氧量</a:t>
            </a:r>
            <a:endParaRPr lang="en-US" altLang="zh-CN" dirty="0" smtClean="0">
              <a:solidFill>
                <a:srgbClr val="0000FF"/>
              </a:solidFill>
            </a:endParaRPr>
          </a:p>
          <a:p>
            <a:pPr>
              <a:lnSpc>
                <a:spcPct val="160000"/>
              </a:lnSpc>
            </a:pPr>
            <a:r>
              <a:rPr lang="zh-CN" altLang="en-US" dirty="0">
                <a:solidFill>
                  <a:srgbClr val="0000FF"/>
                </a:solidFill>
              </a:rPr>
              <a:t>跑步可以使胃肠蠕动力增强，消化液分泌增多，提高了消化和吸收</a:t>
            </a:r>
            <a:r>
              <a:rPr lang="zh-CN" altLang="en-US" dirty="0" smtClean="0">
                <a:solidFill>
                  <a:srgbClr val="0000FF"/>
                </a:solidFill>
              </a:rPr>
              <a:t>能力</a:t>
            </a:r>
            <a:endParaRPr lang="en-US" altLang="zh-CN" dirty="0" smtClean="0">
              <a:solidFill>
                <a:srgbClr val="0000FF"/>
              </a:solidFill>
            </a:endParaRPr>
          </a:p>
          <a:p>
            <a:pPr>
              <a:lnSpc>
                <a:spcPct val="160000"/>
              </a:lnSpc>
            </a:pPr>
            <a:r>
              <a:rPr lang="zh-CN" altLang="en-US" dirty="0">
                <a:solidFill>
                  <a:srgbClr val="0000FF"/>
                </a:solidFill>
              </a:rPr>
              <a:t>增加骨细胞营养物质的</a:t>
            </a:r>
            <a:r>
              <a:rPr lang="zh-CN" altLang="en-US" dirty="0" smtClean="0">
                <a:solidFill>
                  <a:srgbClr val="0000FF"/>
                </a:solidFill>
              </a:rPr>
              <a:t>供应</a:t>
            </a:r>
            <a:r>
              <a:rPr lang="en-US" altLang="zh-CN" dirty="0">
                <a:solidFill>
                  <a:srgbClr val="0000FF"/>
                </a:solidFill>
              </a:rPr>
              <a:t>.</a:t>
            </a:r>
            <a:r>
              <a:rPr lang="zh-CN" altLang="en-US" dirty="0" smtClean="0">
                <a:solidFill>
                  <a:srgbClr val="0000FF"/>
                </a:solidFill>
              </a:rPr>
              <a:t>延迟</a:t>
            </a:r>
            <a:r>
              <a:rPr lang="zh-CN" altLang="en-US" dirty="0">
                <a:solidFill>
                  <a:srgbClr val="0000FF"/>
                </a:solidFill>
              </a:rPr>
              <a:t>骨骼的退行性</a:t>
            </a:r>
            <a:r>
              <a:rPr lang="zh-CN" altLang="en-US" dirty="0" smtClean="0">
                <a:solidFill>
                  <a:srgbClr val="0000FF"/>
                </a:solidFill>
              </a:rPr>
              <a:t>改变</a:t>
            </a:r>
            <a:endParaRPr lang="en-US" altLang="zh-CN" dirty="0" smtClean="0">
              <a:solidFill>
                <a:srgbClr val="0000FF"/>
              </a:solidFill>
            </a:endParaRPr>
          </a:p>
          <a:p>
            <a:pPr>
              <a:lnSpc>
                <a:spcPct val="160000"/>
              </a:lnSpc>
            </a:pPr>
            <a:r>
              <a:rPr lang="zh-CN" altLang="en-US" dirty="0">
                <a:solidFill>
                  <a:srgbClr val="0000FF"/>
                </a:solidFill>
              </a:rPr>
              <a:t>跑步对妇女来说，有助于调节月经，减少妇科疾病</a:t>
            </a:r>
            <a:r>
              <a:rPr lang="zh-CN" altLang="en-US" dirty="0" smtClean="0">
                <a:solidFill>
                  <a:srgbClr val="0000FF"/>
                </a:solidFill>
              </a:rPr>
              <a:t>。</a:t>
            </a:r>
            <a:endParaRPr lang="en-US" altLang="zh-CN" dirty="0" smtClean="0">
              <a:solidFill>
                <a:srgbClr val="0000FF"/>
              </a:solidFill>
            </a:endParaRPr>
          </a:p>
          <a:p>
            <a:pPr>
              <a:lnSpc>
                <a:spcPct val="160000"/>
              </a:lnSpc>
            </a:pPr>
            <a:r>
              <a:rPr lang="zh-CN" altLang="en-US" dirty="0">
                <a:solidFill>
                  <a:srgbClr val="0000FF"/>
                </a:solidFill>
              </a:rPr>
              <a:t>跑步能磨炼人的意志和毅力，增强韧性和耐心，提高灵敏度，促进对环境的适应能力。</a:t>
            </a:r>
            <a:endParaRPr lang="en-US" altLang="zh-CN"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0000FF"/>
                </a:solidFill>
              </a:rPr>
              <a:t>跑步需要了解的</a:t>
            </a:r>
            <a:endParaRPr lang="zh-CN" altLang="en-US" b="1" dirty="0">
              <a:solidFill>
                <a:srgbClr val="0000FF"/>
              </a:solidFill>
            </a:endParaRPr>
          </a:p>
        </p:txBody>
      </p:sp>
      <p:sp>
        <p:nvSpPr>
          <p:cNvPr id="3" name="内容占位符 2"/>
          <p:cNvSpPr>
            <a:spLocks noGrp="1"/>
          </p:cNvSpPr>
          <p:nvPr>
            <p:ph idx="1"/>
          </p:nvPr>
        </p:nvSpPr>
        <p:spPr/>
        <p:txBody>
          <a:bodyPr/>
          <a:lstStyle/>
          <a:p>
            <a:r>
              <a:rPr lang="zh-CN" altLang="en-US" b="1" dirty="0">
                <a:solidFill>
                  <a:srgbClr val="0000FF"/>
                </a:solidFill>
              </a:rPr>
              <a:t>姿势</a:t>
            </a:r>
            <a:endParaRPr lang="en-US" altLang="zh-CN" b="1" dirty="0" smtClean="0">
              <a:solidFill>
                <a:srgbClr val="0000FF"/>
              </a:solidFill>
            </a:endParaRPr>
          </a:p>
          <a:p>
            <a:r>
              <a:rPr lang="zh-CN" altLang="en-US" b="1" dirty="0" smtClean="0">
                <a:solidFill>
                  <a:srgbClr val="0000FF"/>
                </a:solidFill>
              </a:rPr>
              <a:t>速度</a:t>
            </a:r>
            <a:endParaRPr lang="en-US" altLang="zh-CN" b="1" dirty="0" smtClean="0">
              <a:solidFill>
                <a:srgbClr val="0000FF"/>
              </a:solidFill>
            </a:endParaRPr>
          </a:p>
          <a:p>
            <a:r>
              <a:rPr lang="zh-CN" altLang="en-US" b="1" dirty="0" smtClean="0">
                <a:solidFill>
                  <a:srgbClr val="0000FF"/>
                </a:solidFill>
              </a:rPr>
              <a:t>时间</a:t>
            </a:r>
            <a:endParaRPr lang="en-US" altLang="zh-CN" b="1" dirty="0" smtClean="0">
              <a:solidFill>
                <a:srgbClr val="0000FF"/>
              </a:solidFill>
            </a:endParaRPr>
          </a:p>
          <a:p>
            <a:r>
              <a:rPr lang="zh-CN" altLang="en-US" b="1" dirty="0" smtClean="0">
                <a:solidFill>
                  <a:srgbClr val="0000FF"/>
                </a:solidFill>
              </a:rPr>
              <a:t>呼吸</a:t>
            </a:r>
            <a:endParaRPr lang="en-US" altLang="zh-CN" b="1" dirty="0" smtClean="0">
              <a:solidFill>
                <a:srgbClr val="0000FF"/>
              </a:solidFill>
            </a:endParaRPr>
          </a:p>
          <a:p>
            <a:r>
              <a:rPr lang="zh-CN" altLang="en-US" b="1" dirty="0" smtClean="0">
                <a:solidFill>
                  <a:srgbClr val="0000FF"/>
                </a:solidFill>
              </a:rPr>
              <a:t>心率</a:t>
            </a:r>
            <a:endParaRPr lang="en-US" altLang="zh-CN" b="1" dirty="0" smtClean="0">
              <a:solidFill>
                <a:srgbClr val="0000FF"/>
              </a:solidFill>
            </a:endParaRPr>
          </a:p>
          <a:p>
            <a:r>
              <a:rPr lang="zh-CN" altLang="en-US" b="1" dirty="0" smtClean="0">
                <a:solidFill>
                  <a:srgbClr val="0000FF"/>
                </a:solidFill>
              </a:rPr>
              <a:t>热身及其放松</a:t>
            </a:r>
            <a:endParaRPr lang="en-US" altLang="zh-CN" b="1" dirty="0" smtClean="0">
              <a:solidFill>
                <a:srgbClr val="0000FF"/>
              </a:solidFill>
            </a:endParaRPr>
          </a:p>
          <a:p>
            <a:r>
              <a:rPr lang="zh-CN" altLang="en-US" b="1" dirty="0" smtClean="0">
                <a:solidFill>
                  <a:srgbClr val="0000FF"/>
                </a:solidFill>
              </a:rPr>
              <a:t>容易出现的错误</a:t>
            </a:r>
            <a:endParaRPr lang="en-US" altLang="zh-CN" b="1" dirty="0" smtClean="0">
              <a:solidFill>
                <a:srgbClr val="0000FF"/>
              </a:solidFill>
            </a:endParaRPr>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solidFill>
                  <a:srgbClr val="0000FF"/>
                </a:solidFill>
              </a:rPr>
              <a:t>姿 势</a:t>
            </a:r>
            <a:r>
              <a:rPr lang="zh-CN" altLang="en-US" dirty="0" smtClean="0"/>
              <a:t> </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0" y="836712"/>
            <a:ext cx="9144000" cy="6021288"/>
          </a:xfrm>
        </p:spPr>
        <p:txBody>
          <a:bodyPr>
            <a:noAutofit/>
          </a:bodyPr>
          <a:lstStyle/>
          <a:p>
            <a:pPr>
              <a:lnSpc>
                <a:spcPct val="170000"/>
              </a:lnSpc>
            </a:pPr>
            <a:r>
              <a:rPr lang="zh-CN" altLang="en-US" sz="1600" b="1" dirty="0" smtClean="0">
                <a:solidFill>
                  <a:srgbClr val="FF0000"/>
                </a:solidFill>
              </a:rPr>
              <a:t>头</a:t>
            </a:r>
            <a:r>
              <a:rPr lang="zh-CN" altLang="en-US" sz="1600" b="1" dirty="0">
                <a:solidFill>
                  <a:srgbClr val="FF0000"/>
                </a:solidFill>
              </a:rPr>
              <a:t>和</a:t>
            </a:r>
            <a:r>
              <a:rPr lang="zh-CN" altLang="en-US" sz="1600" b="1" dirty="0" smtClean="0">
                <a:solidFill>
                  <a:srgbClr val="FF0000"/>
                </a:solidFill>
              </a:rPr>
              <a:t>肩</a:t>
            </a:r>
            <a:r>
              <a:rPr lang="en-US" altLang="zh-CN" sz="1600" dirty="0" smtClean="0">
                <a:solidFill>
                  <a:srgbClr val="0000FF"/>
                </a:solidFill>
              </a:rPr>
              <a:t>:</a:t>
            </a:r>
            <a:r>
              <a:rPr lang="zh-CN" altLang="en-US" sz="1600" dirty="0" smtClean="0">
                <a:solidFill>
                  <a:srgbClr val="0000FF"/>
                </a:solidFill>
              </a:rPr>
              <a:t>保持头与肩的稳定。头要正对前方，除非道路不平，不要前探，两眼注视前方。肩部适当放松，避免含胸。</a:t>
            </a:r>
            <a:endParaRPr lang="en-US" altLang="zh-CN" sz="1600" dirty="0" smtClean="0">
              <a:solidFill>
                <a:srgbClr val="0000FF"/>
              </a:solidFill>
            </a:endParaRPr>
          </a:p>
          <a:p>
            <a:pPr>
              <a:lnSpc>
                <a:spcPct val="170000"/>
              </a:lnSpc>
            </a:pPr>
            <a:r>
              <a:rPr lang="zh-CN" altLang="en-US" sz="1600" b="1" dirty="0" smtClean="0">
                <a:solidFill>
                  <a:srgbClr val="FF0000"/>
                </a:solidFill>
              </a:rPr>
              <a:t>臂</a:t>
            </a:r>
            <a:r>
              <a:rPr lang="zh-CN" altLang="en-US" sz="1600" b="1" dirty="0">
                <a:solidFill>
                  <a:srgbClr val="FF0000"/>
                </a:solidFill>
              </a:rPr>
              <a:t>与手 </a:t>
            </a:r>
            <a:r>
              <a:rPr lang="en-US" altLang="zh-CN" sz="1600" dirty="0" smtClean="0">
                <a:solidFill>
                  <a:srgbClr val="0000FF"/>
                </a:solidFill>
              </a:rPr>
              <a:t>:</a:t>
            </a:r>
            <a:r>
              <a:rPr lang="zh-CN" altLang="en-US" sz="1600" dirty="0" smtClean="0">
                <a:solidFill>
                  <a:srgbClr val="0000FF"/>
                </a:solidFill>
              </a:rPr>
              <a:t>摆臂应是以肩为轴的前后动作，左右动作幅度不超过身体正中线。手指、腕与臂应是放松的，肘关节角度约为</a:t>
            </a:r>
            <a:r>
              <a:rPr lang="en-US" altLang="zh-CN" sz="1600" dirty="0" smtClean="0">
                <a:solidFill>
                  <a:srgbClr val="0000FF"/>
                </a:solidFill>
              </a:rPr>
              <a:t>90</a:t>
            </a:r>
            <a:r>
              <a:rPr lang="zh-CN" altLang="en-US" sz="1600" dirty="0" smtClean="0">
                <a:solidFill>
                  <a:srgbClr val="0000FF"/>
                </a:solidFill>
              </a:rPr>
              <a:t>度。</a:t>
            </a:r>
            <a:endParaRPr lang="en-US" altLang="zh-CN" sz="1600" dirty="0" smtClean="0">
              <a:solidFill>
                <a:srgbClr val="0000FF"/>
              </a:solidFill>
            </a:endParaRPr>
          </a:p>
          <a:p>
            <a:pPr>
              <a:lnSpc>
                <a:spcPct val="170000"/>
              </a:lnSpc>
            </a:pPr>
            <a:r>
              <a:rPr lang="zh-CN" altLang="en-US" sz="1600" b="1" dirty="0">
                <a:solidFill>
                  <a:srgbClr val="FF0000"/>
                </a:solidFill>
              </a:rPr>
              <a:t>躯干与髋 </a:t>
            </a:r>
            <a:r>
              <a:rPr lang="en-US" altLang="zh-CN" sz="1600" dirty="0" smtClean="0">
                <a:solidFill>
                  <a:srgbClr val="0000FF"/>
                </a:solidFill>
              </a:rPr>
              <a:t>:</a:t>
            </a:r>
            <a:r>
              <a:rPr lang="zh-CN" altLang="en-US" sz="1600" dirty="0">
                <a:solidFill>
                  <a:srgbClr val="0000FF"/>
                </a:solidFill>
              </a:rPr>
              <a:t>从颈倒腹保持直立，而非前倾</a:t>
            </a:r>
            <a:r>
              <a:rPr lang="en-US" altLang="zh-CN" sz="1600" dirty="0">
                <a:solidFill>
                  <a:srgbClr val="0000FF"/>
                </a:solidFill>
              </a:rPr>
              <a:t>(</a:t>
            </a:r>
            <a:r>
              <a:rPr lang="zh-CN" altLang="en-US" sz="1600" dirty="0">
                <a:solidFill>
                  <a:srgbClr val="0000FF"/>
                </a:solidFill>
              </a:rPr>
              <a:t>除非加速或上坡</a:t>
            </a:r>
            <a:r>
              <a:rPr lang="en-US" altLang="zh-CN" sz="1600" dirty="0">
                <a:solidFill>
                  <a:srgbClr val="0000FF"/>
                </a:solidFill>
              </a:rPr>
              <a:t>)</a:t>
            </a:r>
            <a:r>
              <a:rPr lang="zh-CN" altLang="en-US" sz="1600" dirty="0">
                <a:solidFill>
                  <a:srgbClr val="0000FF"/>
                </a:solidFill>
              </a:rPr>
              <a:t>或后</a:t>
            </a:r>
            <a:r>
              <a:rPr lang="zh-CN" altLang="en-US" sz="1600" dirty="0" smtClean="0">
                <a:solidFill>
                  <a:srgbClr val="0000FF"/>
                </a:solidFill>
              </a:rPr>
              <a:t>仰</a:t>
            </a:r>
            <a:r>
              <a:rPr lang="en-US" altLang="zh-CN" sz="1600" dirty="0">
                <a:solidFill>
                  <a:srgbClr val="0000FF"/>
                </a:solidFill>
              </a:rPr>
              <a:t>,</a:t>
            </a:r>
            <a:r>
              <a:rPr lang="zh-CN" altLang="en-US" sz="1600" dirty="0" smtClean="0">
                <a:solidFill>
                  <a:srgbClr val="0000FF"/>
                </a:solidFill>
              </a:rPr>
              <a:t>保持</a:t>
            </a:r>
            <a:r>
              <a:rPr lang="zh-CN" altLang="en-US" sz="1600" dirty="0">
                <a:solidFill>
                  <a:srgbClr val="0000FF"/>
                </a:solidFill>
              </a:rPr>
              <a:t>平衡和步幅。躯干不要左右摇晃或上下起伏太大。腿前摆时积极送髋，跑步时要注意髋部的转动和放松</a:t>
            </a:r>
            <a:r>
              <a:rPr lang="zh-CN" altLang="en-US" sz="1600" dirty="0" smtClean="0">
                <a:solidFill>
                  <a:srgbClr val="0000FF"/>
                </a:solidFill>
              </a:rPr>
              <a:t>。</a:t>
            </a:r>
            <a:endParaRPr lang="en-US" altLang="zh-CN" sz="1600" dirty="0" smtClean="0">
              <a:solidFill>
                <a:srgbClr val="0000FF"/>
              </a:solidFill>
            </a:endParaRPr>
          </a:p>
          <a:p>
            <a:pPr>
              <a:lnSpc>
                <a:spcPct val="170000"/>
              </a:lnSpc>
            </a:pPr>
            <a:r>
              <a:rPr lang="zh-CN" altLang="en-US" sz="1600" b="1" dirty="0">
                <a:solidFill>
                  <a:srgbClr val="FF0000"/>
                </a:solidFill>
              </a:rPr>
              <a:t>大腿与膝 </a:t>
            </a:r>
            <a:r>
              <a:rPr lang="en-US" altLang="zh-CN" sz="1600" dirty="0" smtClean="0">
                <a:solidFill>
                  <a:srgbClr val="0000FF"/>
                </a:solidFill>
              </a:rPr>
              <a:t>:</a:t>
            </a:r>
            <a:r>
              <a:rPr lang="zh-CN" altLang="en-US" sz="1600" dirty="0">
                <a:solidFill>
                  <a:srgbClr val="0000FF"/>
                </a:solidFill>
              </a:rPr>
              <a:t>大腿和膝用力前摆，而不是上抬。腿的任何侧向动作都是多余的，而且容易引起膝关节受伤，因此大腿的前摆要</a:t>
            </a:r>
            <a:r>
              <a:rPr lang="zh-CN" altLang="en-US" sz="1600" dirty="0" smtClean="0">
                <a:solidFill>
                  <a:srgbClr val="0000FF"/>
                </a:solidFill>
              </a:rPr>
              <a:t>正</a:t>
            </a:r>
            <a:endParaRPr lang="en-US" altLang="zh-CN" sz="1600" dirty="0" smtClean="0">
              <a:solidFill>
                <a:srgbClr val="0000FF"/>
              </a:solidFill>
            </a:endParaRPr>
          </a:p>
          <a:p>
            <a:pPr>
              <a:lnSpc>
                <a:spcPct val="170000"/>
              </a:lnSpc>
            </a:pPr>
            <a:r>
              <a:rPr lang="zh-CN" altLang="en-US" sz="1600" b="1" dirty="0">
                <a:solidFill>
                  <a:srgbClr val="FF0000"/>
                </a:solidFill>
              </a:rPr>
              <a:t>小腿与跟腱 </a:t>
            </a:r>
            <a:r>
              <a:rPr lang="en-US" altLang="zh-CN" sz="1600" dirty="0" smtClean="0">
                <a:solidFill>
                  <a:srgbClr val="0000FF"/>
                </a:solidFill>
              </a:rPr>
              <a:t>:</a:t>
            </a:r>
            <a:r>
              <a:rPr lang="zh-CN" altLang="en-US" sz="1600" dirty="0">
                <a:solidFill>
                  <a:srgbClr val="0000FF"/>
                </a:solidFill>
              </a:rPr>
              <a:t>脚应落在身体前约一尺的位置，靠近正中线。小腿不宜跨得太远，避免跟腱因受力过大而劳损。同时要注意小腿肌肉和跟腱在着地时的缓冲，落地时小腿应积极向后扒地，使身体积极</a:t>
            </a:r>
            <a:r>
              <a:rPr lang="zh-CN" altLang="en-US" sz="1600" dirty="0" smtClean="0">
                <a:solidFill>
                  <a:srgbClr val="0000FF"/>
                </a:solidFill>
              </a:rPr>
              <a:t>向前</a:t>
            </a:r>
            <a:endParaRPr lang="en-US" altLang="zh-CN" sz="1600" dirty="0" smtClean="0">
              <a:solidFill>
                <a:srgbClr val="0000FF"/>
              </a:solidFill>
            </a:endParaRPr>
          </a:p>
          <a:p>
            <a:pPr>
              <a:lnSpc>
                <a:spcPct val="170000"/>
              </a:lnSpc>
            </a:pPr>
            <a:r>
              <a:rPr lang="zh-CN" altLang="en-US" sz="1600" b="1" dirty="0">
                <a:solidFill>
                  <a:srgbClr val="FF0000"/>
                </a:solidFill>
              </a:rPr>
              <a:t>脚跟与</a:t>
            </a:r>
            <a:r>
              <a:rPr lang="zh-CN" altLang="en-US" sz="1600" b="1" dirty="0" smtClean="0">
                <a:solidFill>
                  <a:srgbClr val="FF0000"/>
                </a:solidFill>
              </a:rPr>
              <a:t>脚趾</a:t>
            </a:r>
            <a:r>
              <a:rPr lang="en-US" altLang="zh-CN" sz="1600" dirty="0" smtClean="0"/>
              <a:t>:</a:t>
            </a:r>
            <a:r>
              <a:rPr lang="zh-CN" altLang="en-US" sz="1600" dirty="0">
                <a:solidFill>
                  <a:srgbClr val="0000FF"/>
                </a:solidFill>
              </a:rPr>
              <a:t>如果步幅过大，小腿前伸过远，会以脚跟着地，产生制动刹车反作用力，对骨和关节损伤很大。正确的落地时用脚的中部着地，并让冲击力迅速分散到全脚掌。 </a:t>
            </a:r>
            <a:endParaRPr lang="en-US" altLang="zh-CN" sz="1600" dirty="0" smtClean="0">
              <a:solidFill>
                <a:srgbClr val="0000FF"/>
              </a:solidFill>
            </a:endParaRPr>
          </a:p>
          <a:p>
            <a:endParaRPr lang="en-US" altLang="zh-CN" sz="1800" dirty="0" smtClean="0"/>
          </a:p>
          <a:p>
            <a:pPr>
              <a:buNone/>
            </a:pPr>
            <a:endParaRPr lang="en-US" altLang="zh-CN" sz="1800" dirty="0" smtClean="0"/>
          </a:p>
          <a:p>
            <a:pPr>
              <a:buNone/>
            </a:pPr>
            <a:endParaRPr lang="zh-CN" altLang="en-US" sz="1800" dirty="0"/>
          </a:p>
          <a:p>
            <a:pPr>
              <a:buNone/>
            </a:pPr>
            <a:r>
              <a:rPr lang="zh-CN" altLang="en-US" sz="1800" dirty="0" smtClean="0"/>
              <a:t> </a:t>
            </a:r>
            <a:endParaRPr lang="zh-CN" altLang="en-US" sz="1800" dirty="0"/>
          </a:p>
          <a:p>
            <a:endParaRPr lang="zh-CN" altLang="en-US" sz="1800" dirty="0"/>
          </a:p>
          <a:p>
            <a:endParaRPr lang="zh-CN" alt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008112"/>
          </a:xfrm>
        </p:spPr>
        <p:txBody>
          <a:bodyPr>
            <a:normAutofit fontScale="90000"/>
          </a:bodyPr>
          <a:lstStyle/>
          <a:p>
            <a:r>
              <a:rPr lang="zh-CN" altLang="en-US" b="1" dirty="0" smtClean="0">
                <a:solidFill>
                  <a:srgbClr val="0000FF"/>
                </a:solidFill>
              </a:rPr>
              <a:t>速 度</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457200" y="1556792"/>
            <a:ext cx="8229600" cy="5040560"/>
          </a:xfrm>
        </p:spPr>
        <p:txBody>
          <a:bodyPr>
            <a:normAutofit fontScale="77500" lnSpcReduction="20000"/>
          </a:bodyPr>
          <a:lstStyle/>
          <a:p>
            <a:pPr>
              <a:lnSpc>
                <a:spcPct val="160000"/>
              </a:lnSpc>
            </a:pPr>
            <a:r>
              <a:rPr lang="zh-CN" altLang="en-US" sz="3100" b="1" dirty="0" smtClean="0">
                <a:solidFill>
                  <a:srgbClr val="0000FF"/>
                </a:solidFill>
              </a:rPr>
              <a:t>根据个人感觉确定（适合初学者）</a:t>
            </a:r>
            <a:endParaRPr lang="en-US" altLang="zh-CN" sz="3100" b="1" dirty="0" smtClean="0">
              <a:solidFill>
                <a:srgbClr val="0000FF"/>
              </a:solidFill>
            </a:endParaRPr>
          </a:p>
          <a:p>
            <a:pPr>
              <a:lnSpc>
                <a:spcPct val="160000"/>
              </a:lnSpc>
              <a:buNone/>
            </a:pPr>
            <a:r>
              <a:rPr lang="zh-CN" altLang="en-US" sz="3100" dirty="0" smtClean="0"/>
              <a:t>    </a:t>
            </a:r>
            <a:r>
              <a:rPr lang="zh-CN" altLang="en-US" sz="3100" dirty="0" smtClean="0">
                <a:solidFill>
                  <a:srgbClr val="0000FF"/>
                </a:solidFill>
              </a:rPr>
              <a:t>跑过程中应该自我感觉良好，并且可以舒适的和别人交谈而不存在呼吸问题，如不能应放慢跑步速度，在练习一段时间后可逐步的加快速度，但还应以上述原则为标准。</a:t>
            </a:r>
            <a:endParaRPr lang="en-US" altLang="zh-CN" sz="3100" dirty="0" smtClean="0">
              <a:solidFill>
                <a:srgbClr val="0000FF"/>
              </a:solidFill>
            </a:endParaRPr>
          </a:p>
          <a:p>
            <a:pPr>
              <a:lnSpc>
                <a:spcPct val="160000"/>
              </a:lnSpc>
            </a:pPr>
            <a:r>
              <a:rPr lang="zh-CN" altLang="en-US" sz="3100" b="1" dirty="0" smtClean="0">
                <a:solidFill>
                  <a:srgbClr val="0000FF"/>
                </a:solidFill>
              </a:rPr>
              <a:t>根据个人最大心率确定</a:t>
            </a:r>
            <a:endParaRPr lang="en-US" altLang="zh-CN" sz="3100" b="1" dirty="0" smtClean="0">
              <a:solidFill>
                <a:srgbClr val="0000FF"/>
              </a:solidFill>
            </a:endParaRPr>
          </a:p>
          <a:p>
            <a:pPr>
              <a:lnSpc>
                <a:spcPct val="160000"/>
              </a:lnSpc>
              <a:buNone/>
            </a:pPr>
            <a:r>
              <a:rPr lang="zh-CN" altLang="en-US" sz="3100" dirty="0" smtClean="0">
                <a:solidFill>
                  <a:srgbClr val="0000FF"/>
                </a:solidFill>
              </a:rPr>
              <a:t>    慢跑时适宜心率是最大心率的</a:t>
            </a:r>
            <a:r>
              <a:rPr lang="en-US" altLang="zh-CN" sz="3100" dirty="0" smtClean="0">
                <a:solidFill>
                  <a:srgbClr val="0000FF"/>
                </a:solidFill>
              </a:rPr>
              <a:t>65%-70%</a:t>
            </a:r>
            <a:r>
              <a:rPr lang="zh-CN" altLang="en-US" sz="3100" dirty="0" smtClean="0">
                <a:solidFill>
                  <a:srgbClr val="0000FF"/>
                </a:solidFill>
              </a:rPr>
              <a:t>，中速跑时适宜心率是最大心率的</a:t>
            </a:r>
            <a:r>
              <a:rPr lang="en-US" altLang="zh-CN" sz="3100" dirty="0" smtClean="0">
                <a:solidFill>
                  <a:srgbClr val="0000FF"/>
                </a:solidFill>
              </a:rPr>
              <a:t>85%</a:t>
            </a:r>
            <a:r>
              <a:rPr lang="zh-CN" altLang="en-US" sz="3100" dirty="0" smtClean="0">
                <a:solidFill>
                  <a:srgbClr val="0000FF"/>
                </a:solidFill>
              </a:rPr>
              <a:t>左右，加速跑时适宜心率是接近最大心率的</a:t>
            </a:r>
            <a:r>
              <a:rPr lang="en-US" altLang="zh-CN" sz="3100" dirty="0" smtClean="0">
                <a:solidFill>
                  <a:srgbClr val="0000FF"/>
                </a:solidFill>
              </a:rPr>
              <a:t>90% </a:t>
            </a:r>
            <a:r>
              <a:rPr lang="zh-CN" altLang="en-US" sz="2600" dirty="0" smtClean="0">
                <a:solidFill>
                  <a:srgbClr val="0000FF"/>
                </a:solidFill>
              </a:rPr>
              <a:t/>
            </a:r>
            <a:br>
              <a:rPr lang="zh-CN" altLang="en-US" sz="2600" dirty="0" smtClean="0">
                <a:solidFill>
                  <a:srgbClr val="0000FF"/>
                </a:solidFill>
              </a:rPr>
            </a:br>
            <a:endParaRPr lang="zh-CN" altLang="en-US" sz="2600" dirty="0">
              <a:solidFill>
                <a:srgbClr val="00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0000FF"/>
                </a:solidFill>
              </a:rPr>
              <a:t>心 率</a:t>
            </a:r>
            <a:endParaRPr lang="zh-CN" altLang="en-US" b="1" dirty="0">
              <a:solidFill>
                <a:srgbClr val="0000FF"/>
              </a:solidFill>
            </a:endParaRPr>
          </a:p>
        </p:txBody>
      </p:sp>
      <p:sp>
        <p:nvSpPr>
          <p:cNvPr id="3" name="内容占位符 2"/>
          <p:cNvSpPr>
            <a:spLocks noGrp="1"/>
          </p:cNvSpPr>
          <p:nvPr>
            <p:ph idx="1"/>
          </p:nvPr>
        </p:nvSpPr>
        <p:spPr/>
        <p:txBody>
          <a:bodyPr/>
          <a:lstStyle/>
          <a:p>
            <a:r>
              <a:rPr lang="zh-CN" altLang="en-US" b="1" dirty="0" smtClean="0">
                <a:solidFill>
                  <a:srgbClr val="0000FF"/>
                </a:solidFill>
              </a:rPr>
              <a:t>心率</a:t>
            </a:r>
            <a:endParaRPr lang="en-US" altLang="zh-CN" b="1" dirty="0" smtClean="0">
              <a:solidFill>
                <a:srgbClr val="0000FF"/>
              </a:solidFill>
            </a:endParaRPr>
          </a:p>
          <a:p>
            <a:pPr>
              <a:buNone/>
            </a:pPr>
            <a:r>
              <a:rPr lang="en-US" altLang="zh-CN" dirty="0" smtClean="0"/>
              <a:t>     </a:t>
            </a:r>
            <a:r>
              <a:rPr lang="zh-CN" altLang="en-US" b="1" dirty="0" smtClean="0">
                <a:solidFill>
                  <a:srgbClr val="0000FF"/>
                </a:solidFill>
              </a:rPr>
              <a:t>在</a:t>
            </a:r>
            <a:r>
              <a:rPr lang="en-US" altLang="zh-CN" b="1" dirty="0" smtClean="0">
                <a:solidFill>
                  <a:srgbClr val="0000FF"/>
                </a:solidFill>
              </a:rPr>
              <a:t>65%--80%</a:t>
            </a:r>
            <a:r>
              <a:rPr lang="zh-CN" altLang="en-US" b="1" dirty="0" smtClean="0">
                <a:solidFill>
                  <a:srgbClr val="0000FF"/>
                </a:solidFill>
              </a:rPr>
              <a:t>之间</a:t>
            </a:r>
            <a:r>
              <a:rPr lang="en-US" altLang="zh-CN" b="1" dirty="0" smtClean="0">
                <a:solidFill>
                  <a:srgbClr val="0000FF"/>
                </a:solidFill>
              </a:rPr>
              <a:t>:</a:t>
            </a:r>
            <a:r>
              <a:rPr lang="zh-CN" altLang="en-US" b="1" dirty="0" smtClean="0">
                <a:solidFill>
                  <a:srgbClr val="0000FF"/>
                </a:solidFill>
              </a:rPr>
              <a:t>有氧运动</a:t>
            </a:r>
            <a:endParaRPr lang="en-US" altLang="zh-CN" b="1" dirty="0" smtClean="0">
              <a:solidFill>
                <a:srgbClr val="0000FF"/>
              </a:solidFill>
            </a:endParaRPr>
          </a:p>
          <a:p>
            <a:pPr>
              <a:buNone/>
            </a:pPr>
            <a:r>
              <a:rPr lang="en-US" altLang="zh-CN" b="1" dirty="0" smtClean="0">
                <a:solidFill>
                  <a:srgbClr val="0000FF"/>
                </a:solidFill>
              </a:rPr>
              <a:t>    (220-</a:t>
            </a:r>
            <a:r>
              <a:rPr lang="zh-CN" altLang="en-US" b="1" dirty="0" smtClean="0">
                <a:solidFill>
                  <a:srgbClr val="0000FF"/>
                </a:solidFill>
              </a:rPr>
              <a:t>年龄</a:t>
            </a:r>
            <a:r>
              <a:rPr lang="en-US" altLang="zh-CN" b="1" dirty="0" smtClean="0">
                <a:solidFill>
                  <a:srgbClr val="0000FF"/>
                </a:solidFill>
              </a:rPr>
              <a:t>)×</a:t>
            </a:r>
            <a:r>
              <a:rPr lang="en-US" altLang="zh-CN" b="1" dirty="0">
                <a:solidFill>
                  <a:srgbClr val="0000FF"/>
                </a:solidFill>
              </a:rPr>
              <a:t>85</a:t>
            </a:r>
            <a:r>
              <a:rPr lang="en-US" altLang="zh-CN" b="1" dirty="0" smtClean="0">
                <a:solidFill>
                  <a:srgbClr val="0000FF"/>
                </a:solidFill>
              </a:rPr>
              <a:t>%</a:t>
            </a:r>
          </a:p>
          <a:p>
            <a:pPr>
              <a:buNone/>
            </a:pPr>
            <a:r>
              <a:rPr lang="en-US" altLang="zh-CN" b="1" dirty="0">
                <a:solidFill>
                  <a:srgbClr val="0000FF"/>
                </a:solidFill>
              </a:rPr>
              <a:t> </a:t>
            </a:r>
            <a:r>
              <a:rPr lang="en-US" altLang="zh-CN" b="1" dirty="0" smtClean="0">
                <a:solidFill>
                  <a:srgbClr val="0000FF"/>
                </a:solidFill>
              </a:rPr>
              <a:t>   (</a:t>
            </a:r>
            <a:r>
              <a:rPr lang="en-US" altLang="zh-CN" b="1" dirty="0">
                <a:solidFill>
                  <a:srgbClr val="0000FF"/>
                </a:solidFill>
              </a:rPr>
              <a:t>220-</a:t>
            </a:r>
            <a:r>
              <a:rPr lang="zh-CN" altLang="en-US" b="1" dirty="0" smtClean="0">
                <a:solidFill>
                  <a:srgbClr val="0000FF"/>
                </a:solidFill>
              </a:rPr>
              <a:t>年龄</a:t>
            </a:r>
            <a:r>
              <a:rPr lang="en-US" altLang="zh-CN" b="1" dirty="0" smtClean="0">
                <a:solidFill>
                  <a:srgbClr val="0000FF"/>
                </a:solidFill>
              </a:rPr>
              <a:t>)×</a:t>
            </a:r>
            <a:r>
              <a:rPr lang="en-US" altLang="zh-CN" b="1" dirty="0">
                <a:solidFill>
                  <a:srgbClr val="0000FF"/>
                </a:solidFill>
              </a:rPr>
              <a:t>65</a:t>
            </a:r>
            <a:r>
              <a:rPr lang="en-US" altLang="zh-CN" b="1" dirty="0" smtClean="0">
                <a:solidFill>
                  <a:srgbClr val="0000FF"/>
                </a:solidFill>
              </a:rPr>
              <a:t>%</a:t>
            </a:r>
          </a:p>
          <a:p>
            <a:pPr>
              <a:buNone/>
            </a:pPr>
            <a:r>
              <a:rPr lang="en-US" altLang="zh-CN" b="1" dirty="0">
                <a:solidFill>
                  <a:srgbClr val="0000FF"/>
                </a:solidFill>
              </a:rPr>
              <a:t> </a:t>
            </a:r>
            <a:r>
              <a:rPr lang="en-US" altLang="zh-CN" b="1" dirty="0" smtClean="0">
                <a:solidFill>
                  <a:srgbClr val="0000FF"/>
                </a:solidFill>
              </a:rPr>
              <a:t>  </a:t>
            </a:r>
            <a:r>
              <a:rPr lang="zh-CN" altLang="en-US" b="1" dirty="0" smtClean="0">
                <a:solidFill>
                  <a:srgbClr val="0000FF"/>
                </a:solidFill>
              </a:rPr>
              <a:t>心率超过</a:t>
            </a:r>
            <a:r>
              <a:rPr lang="en-US" altLang="zh-CN" b="1" dirty="0" smtClean="0">
                <a:solidFill>
                  <a:srgbClr val="0000FF"/>
                </a:solidFill>
              </a:rPr>
              <a:t>(220-</a:t>
            </a:r>
            <a:r>
              <a:rPr lang="zh-CN" altLang="en-US" b="1" dirty="0" smtClean="0">
                <a:solidFill>
                  <a:srgbClr val="0000FF"/>
                </a:solidFill>
              </a:rPr>
              <a:t>年龄</a:t>
            </a:r>
            <a:r>
              <a:rPr lang="en-US" altLang="zh-CN" b="1" dirty="0" smtClean="0">
                <a:solidFill>
                  <a:srgbClr val="0000FF"/>
                </a:solidFill>
              </a:rPr>
              <a:t>)×85%</a:t>
            </a:r>
            <a:r>
              <a:rPr lang="zh-CN" altLang="en-US" b="1" dirty="0" smtClean="0">
                <a:solidFill>
                  <a:srgbClr val="0000FF"/>
                </a:solidFill>
              </a:rPr>
              <a:t>就</a:t>
            </a:r>
            <a:r>
              <a:rPr lang="zh-CN" altLang="en-US" b="1" dirty="0">
                <a:solidFill>
                  <a:srgbClr val="0000FF"/>
                </a:solidFill>
              </a:rPr>
              <a:t>属于无氧运动，而且无氧代谢时糖经无氧酵解分解为乳酸，可使肌肉疲劳酸痛</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0000FF"/>
                </a:solidFill>
              </a:rPr>
              <a:t>时间和速度</a:t>
            </a:r>
            <a:endParaRPr lang="zh-CN" altLang="en-US" b="1" dirty="0">
              <a:solidFill>
                <a:srgbClr val="0000FF"/>
              </a:solidFill>
            </a:endParaRPr>
          </a:p>
        </p:txBody>
      </p:sp>
      <p:sp>
        <p:nvSpPr>
          <p:cNvPr id="3" name="内容占位符 2"/>
          <p:cNvSpPr>
            <a:spLocks noGrp="1"/>
          </p:cNvSpPr>
          <p:nvPr>
            <p:ph idx="1"/>
          </p:nvPr>
        </p:nvSpPr>
        <p:spPr/>
        <p:txBody>
          <a:bodyPr/>
          <a:lstStyle/>
          <a:p>
            <a:r>
              <a:rPr lang="zh-CN" altLang="en-US" sz="2800" dirty="0">
                <a:solidFill>
                  <a:srgbClr val="0000FF"/>
                </a:solidFill>
              </a:rPr>
              <a:t>跑步</a:t>
            </a:r>
            <a:r>
              <a:rPr lang="zh-CN" altLang="en-US" sz="2800" dirty="0" smtClean="0">
                <a:solidFill>
                  <a:srgbClr val="0000FF"/>
                </a:solidFill>
              </a:rPr>
              <a:t>时</a:t>
            </a:r>
            <a:r>
              <a:rPr lang="zh-CN" altLang="en-US" sz="2800" dirty="0">
                <a:solidFill>
                  <a:srgbClr val="0000FF"/>
                </a:solidFill>
              </a:rPr>
              <a:t>的</a:t>
            </a:r>
            <a:r>
              <a:rPr lang="zh-CN" altLang="en-US" sz="2800" dirty="0" smtClean="0">
                <a:solidFill>
                  <a:srgbClr val="0000FF"/>
                </a:solidFill>
              </a:rPr>
              <a:t>时间</a:t>
            </a:r>
            <a:r>
              <a:rPr lang="zh-CN" altLang="en-US" sz="2800" dirty="0">
                <a:solidFill>
                  <a:srgbClr val="0000FF"/>
                </a:solidFill>
              </a:rPr>
              <a:t>和</a:t>
            </a:r>
            <a:r>
              <a:rPr lang="zh-CN" altLang="en-US" sz="2800" dirty="0" smtClean="0">
                <a:solidFill>
                  <a:srgbClr val="0000FF"/>
                </a:solidFill>
              </a:rPr>
              <a:t>速度</a:t>
            </a:r>
            <a:endParaRPr lang="en-US" altLang="zh-CN" sz="2800" dirty="0" smtClean="0">
              <a:solidFill>
                <a:srgbClr val="0000FF"/>
              </a:solidFill>
            </a:endParaRPr>
          </a:p>
          <a:p>
            <a:pPr>
              <a:buNone/>
            </a:pPr>
            <a:r>
              <a:rPr lang="en-US" altLang="zh-CN" sz="2400" dirty="0"/>
              <a:t> </a:t>
            </a:r>
            <a:r>
              <a:rPr lang="en-US" altLang="zh-CN" sz="2400" dirty="0" smtClean="0"/>
              <a:t>    </a:t>
            </a:r>
            <a:r>
              <a:rPr lang="zh-CN" altLang="en-US" sz="2400" dirty="0" smtClean="0">
                <a:solidFill>
                  <a:srgbClr val="0000FF"/>
                </a:solidFill>
              </a:rPr>
              <a:t>一般</a:t>
            </a:r>
            <a:r>
              <a:rPr lang="zh-CN" altLang="en-US" sz="2400" dirty="0">
                <a:solidFill>
                  <a:srgbClr val="0000FF"/>
                </a:solidFill>
              </a:rPr>
              <a:t>有氧练习的</a:t>
            </a:r>
            <a:r>
              <a:rPr lang="zh-CN" altLang="en-US" sz="2400" dirty="0" smtClean="0">
                <a:solidFill>
                  <a:srgbClr val="0000FF"/>
                </a:solidFill>
              </a:rPr>
              <a:t>时间每周</a:t>
            </a:r>
            <a:r>
              <a:rPr lang="en-US" altLang="zh-CN" sz="2400" dirty="0" smtClean="0">
                <a:solidFill>
                  <a:srgbClr val="0000FF"/>
                </a:solidFill>
              </a:rPr>
              <a:t>3-4</a:t>
            </a:r>
            <a:r>
              <a:rPr lang="zh-CN" altLang="en-US" sz="2400" dirty="0" smtClean="0">
                <a:solidFill>
                  <a:srgbClr val="0000FF"/>
                </a:solidFill>
              </a:rPr>
              <a:t>次</a:t>
            </a:r>
            <a:endParaRPr lang="en-US" altLang="zh-CN" sz="2400" dirty="0" smtClean="0">
              <a:solidFill>
                <a:srgbClr val="0000FF"/>
              </a:solidFill>
            </a:endParaRPr>
          </a:p>
          <a:p>
            <a:pPr>
              <a:buNone/>
            </a:pPr>
            <a:r>
              <a:rPr lang="en-US" altLang="zh-CN" sz="2400" dirty="0">
                <a:solidFill>
                  <a:srgbClr val="0000FF"/>
                </a:solidFill>
              </a:rPr>
              <a:t> </a:t>
            </a:r>
            <a:r>
              <a:rPr lang="en-US" altLang="zh-CN" sz="2400" dirty="0" smtClean="0">
                <a:solidFill>
                  <a:srgbClr val="0000FF"/>
                </a:solidFill>
              </a:rPr>
              <a:t>    </a:t>
            </a:r>
            <a:r>
              <a:rPr lang="zh-CN" altLang="en-US" sz="2400" dirty="0" smtClean="0">
                <a:solidFill>
                  <a:srgbClr val="0000FF"/>
                </a:solidFill>
              </a:rPr>
              <a:t>每次至少</a:t>
            </a:r>
            <a:r>
              <a:rPr lang="zh-CN" altLang="en-US" sz="2400" dirty="0">
                <a:solidFill>
                  <a:srgbClr val="0000FF"/>
                </a:solidFill>
              </a:rPr>
              <a:t>需要</a:t>
            </a:r>
            <a:r>
              <a:rPr lang="en-US" altLang="zh-CN" sz="2400" dirty="0">
                <a:solidFill>
                  <a:srgbClr val="0000FF"/>
                </a:solidFill>
              </a:rPr>
              <a:t>30</a:t>
            </a:r>
            <a:r>
              <a:rPr lang="zh-CN" altLang="en-US" sz="2400" dirty="0">
                <a:solidFill>
                  <a:srgbClr val="0000FF"/>
                </a:solidFill>
              </a:rPr>
              <a:t>分钟，最多可进行</a:t>
            </a:r>
            <a:r>
              <a:rPr lang="en-US" altLang="zh-CN" sz="2400" dirty="0">
                <a:solidFill>
                  <a:srgbClr val="0000FF"/>
                </a:solidFill>
              </a:rPr>
              <a:t>1-2</a:t>
            </a:r>
            <a:r>
              <a:rPr lang="zh-CN" altLang="en-US" sz="2400" dirty="0">
                <a:solidFill>
                  <a:srgbClr val="0000FF"/>
                </a:solidFill>
              </a:rPr>
              <a:t>小时</a:t>
            </a:r>
            <a:r>
              <a:rPr lang="zh-CN" altLang="en-US" sz="2400" dirty="0" smtClean="0">
                <a:solidFill>
                  <a:srgbClr val="0000FF"/>
                </a:solidFill>
              </a:rPr>
              <a:t>。</a:t>
            </a:r>
            <a:endParaRPr lang="en-US" altLang="zh-CN" sz="2400" dirty="0" smtClean="0">
              <a:solidFill>
                <a:srgbClr val="0000FF"/>
              </a:solidFill>
            </a:endParaRPr>
          </a:p>
          <a:p>
            <a:pPr>
              <a:buNone/>
            </a:pPr>
            <a:r>
              <a:rPr lang="zh-CN" altLang="en-US" sz="2400" dirty="0" smtClean="0">
                <a:solidFill>
                  <a:srgbClr val="0000FF"/>
                </a:solidFill>
              </a:rPr>
              <a:t>     速度</a:t>
            </a:r>
            <a:r>
              <a:rPr lang="zh-CN" altLang="en-US" sz="2400" dirty="0">
                <a:solidFill>
                  <a:srgbClr val="0000FF"/>
                </a:solidFill>
              </a:rPr>
              <a:t>不能太快，把心率控制在有氧运动的心率范围内，但也不能太慢，否则起不到锻炼的</a:t>
            </a:r>
            <a:r>
              <a:rPr lang="zh-CN" altLang="en-US" sz="2400" dirty="0" smtClean="0">
                <a:solidFill>
                  <a:srgbClr val="0000FF"/>
                </a:solidFill>
              </a:rPr>
              <a:t>作用</a:t>
            </a:r>
            <a:endParaRPr lang="en-US" altLang="zh-CN" sz="2400" dirty="0" smtClean="0">
              <a:solidFill>
                <a:srgbClr val="0000FF"/>
              </a:solidFill>
            </a:endParaRPr>
          </a:p>
          <a:p>
            <a:pPr>
              <a:buNone/>
            </a:pPr>
            <a:r>
              <a:rPr lang="zh-CN" altLang="en-US" sz="2400" dirty="0" smtClean="0">
                <a:solidFill>
                  <a:srgbClr val="0000FF"/>
                </a:solidFill>
              </a:rPr>
              <a:t>    </a:t>
            </a:r>
            <a:endParaRPr lang="en-US" altLang="zh-CN" sz="2400" dirty="0" smtClean="0">
              <a:solidFill>
                <a:srgbClr val="0000FF"/>
              </a:solidFill>
            </a:endParaRPr>
          </a:p>
          <a:p>
            <a:pPr>
              <a:buNone/>
            </a:pPr>
            <a:endParaRPr lang="en-US" altLang="zh-CN" sz="2800" dirty="0">
              <a:solidFill>
                <a:srgbClr val="0000FF"/>
              </a:solidFill>
            </a:endParaRPr>
          </a:p>
          <a:p>
            <a:pPr>
              <a:buNone/>
            </a:pPr>
            <a:endParaRPr lang="zh-CN" altLang="en-US" sz="2800" dirty="0">
              <a:solidFill>
                <a:srgbClr val="0000FF"/>
              </a:solidFill>
            </a:endParaRPr>
          </a:p>
        </p:txBody>
      </p:sp>
      <p:pic>
        <p:nvPicPr>
          <p:cNvPr id="4" name="图片 3" descr="跑步.jpg"/>
          <p:cNvPicPr>
            <a:picLocks noChangeAspect="1"/>
          </p:cNvPicPr>
          <p:nvPr/>
        </p:nvPicPr>
        <p:blipFill>
          <a:blip r:embed="rId2" cstate="print"/>
          <a:stretch>
            <a:fillRect/>
          </a:stretch>
        </p:blipFill>
        <p:spPr>
          <a:xfrm>
            <a:off x="2483768" y="4509120"/>
            <a:ext cx="4320480" cy="23488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solidFill>
                  <a:srgbClr val="0000FF"/>
                </a:solidFill>
              </a:rPr>
              <a:t>呼  吸</a:t>
            </a:r>
            <a:endParaRPr lang="zh-CN" altLang="en-US" b="1" dirty="0">
              <a:solidFill>
                <a:srgbClr val="0000FF"/>
              </a:solidFill>
            </a:endParaRPr>
          </a:p>
        </p:txBody>
      </p:sp>
      <p:sp>
        <p:nvSpPr>
          <p:cNvPr id="3" name="内容占位符 2"/>
          <p:cNvSpPr>
            <a:spLocks noGrp="1"/>
          </p:cNvSpPr>
          <p:nvPr>
            <p:ph idx="1"/>
          </p:nvPr>
        </p:nvSpPr>
        <p:spPr>
          <a:xfrm>
            <a:off x="251520" y="1196752"/>
            <a:ext cx="8640960" cy="5661248"/>
          </a:xfrm>
        </p:spPr>
        <p:txBody>
          <a:bodyPr>
            <a:normAutofit fontScale="92500"/>
          </a:bodyPr>
          <a:lstStyle/>
          <a:p>
            <a:pPr>
              <a:lnSpc>
                <a:spcPct val="150000"/>
              </a:lnSpc>
            </a:pPr>
            <a:r>
              <a:rPr lang="zh-CN" altLang="en-US" sz="2600" b="1" dirty="0" smtClean="0">
                <a:solidFill>
                  <a:srgbClr val="0000FF"/>
                </a:solidFill>
              </a:rPr>
              <a:t>跑步时用鼻还是用口呼吸</a:t>
            </a:r>
            <a:r>
              <a:rPr lang="en-US" altLang="zh-CN" sz="2600" b="1" dirty="0" smtClean="0">
                <a:solidFill>
                  <a:srgbClr val="0000FF"/>
                </a:solidFill>
              </a:rPr>
              <a:t>?</a:t>
            </a:r>
          </a:p>
          <a:p>
            <a:pPr>
              <a:lnSpc>
                <a:spcPct val="150000"/>
              </a:lnSpc>
              <a:buNone/>
            </a:pPr>
            <a:r>
              <a:rPr lang="zh-CN" altLang="en-US" sz="2200" dirty="0" smtClean="0">
                <a:solidFill>
                  <a:srgbClr val="0000FF"/>
                </a:solidFill>
              </a:rPr>
              <a:t>      口鼻同时呼吸</a:t>
            </a:r>
            <a:r>
              <a:rPr lang="en-US" altLang="zh-CN" sz="2200" dirty="0">
                <a:solidFill>
                  <a:srgbClr val="0000FF"/>
                </a:solidFill>
              </a:rPr>
              <a:t>:</a:t>
            </a:r>
            <a:r>
              <a:rPr lang="zh-CN" altLang="en-US" sz="2200" dirty="0" smtClean="0">
                <a:solidFill>
                  <a:srgbClr val="0000FF"/>
                </a:solidFill>
              </a:rPr>
              <a:t>开始速度较慢，处于热身阶段。此时，身体对氧气的需求量不大，用鼻子呼吸就可以应付。随着跑步距离越来越长，速度越来越快，身体对氧气的需求会大大增加，此时，光用鼻子呼吸已经不能满足氧气供给的需要。如果光用鼻子呼吸，还容易引起呼吸肌</a:t>
            </a:r>
            <a:r>
              <a:rPr lang="zh-CN" altLang="en-US" sz="2200" dirty="0" smtClean="0">
                <a:solidFill>
                  <a:srgbClr val="0000FF"/>
                </a:solidFill>
                <a:hlinkClick r:id="rId2"/>
              </a:rPr>
              <a:t>疲劳</a:t>
            </a:r>
            <a:r>
              <a:rPr lang="zh-CN" altLang="en-US" sz="2200" dirty="0" smtClean="0">
                <a:solidFill>
                  <a:srgbClr val="0000FF"/>
                </a:solidFill>
              </a:rPr>
              <a:t>。所以，就需要嘴与鼻子协同配合，以此来增加氧气的供应，并缓解呼吸肌的紧张感。</a:t>
            </a:r>
            <a:endParaRPr lang="en-US" altLang="zh-CN" sz="2200" dirty="0" smtClean="0">
              <a:solidFill>
                <a:srgbClr val="0000FF"/>
              </a:solidFill>
            </a:endParaRPr>
          </a:p>
          <a:p>
            <a:pPr>
              <a:lnSpc>
                <a:spcPct val="150000"/>
              </a:lnSpc>
            </a:pPr>
            <a:r>
              <a:rPr lang="zh-CN" altLang="en-US" sz="2800" b="1" dirty="0" smtClean="0">
                <a:solidFill>
                  <a:srgbClr val="0000FF"/>
                </a:solidFill>
              </a:rPr>
              <a:t>如何掌握呼吸节奏</a:t>
            </a:r>
            <a:r>
              <a:rPr lang="en-US" altLang="zh-CN" sz="2800" b="1" dirty="0" smtClean="0">
                <a:solidFill>
                  <a:srgbClr val="0000FF"/>
                </a:solidFill>
              </a:rPr>
              <a:t>?</a:t>
            </a:r>
          </a:p>
          <a:p>
            <a:pPr>
              <a:lnSpc>
                <a:spcPct val="150000"/>
              </a:lnSpc>
              <a:buNone/>
            </a:pPr>
            <a:r>
              <a:rPr lang="zh-CN" altLang="en-US" sz="2000" dirty="0" smtClean="0"/>
              <a:t>      </a:t>
            </a:r>
            <a:r>
              <a:rPr lang="zh-CN" altLang="en-US" sz="2000" dirty="0" smtClean="0">
                <a:solidFill>
                  <a:srgbClr val="0000FF"/>
                </a:solidFill>
              </a:rPr>
              <a:t>两步一呼，两步一吸；加速时，要进行深呼吸，将呼吸时间拉长，同时将步伐频率调快，调整为三步一吸，三步一呼，通过改变频率，把速度提上去。</a:t>
            </a:r>
            <a:endParaRPr lang="en-US" altLang="zh-CN" sz="2000" dirty="0" smtClean="0">
              <a:solidFill>
                <a:srgbClr val="0000FF"/>
              </a:solidFill>
            </a:endParaRPr>
          </a:p>
          <a:p>
            <a:pPr>
              <a:lnSpc>
                <a:spcPct val="150000"/>
              </a:lnSpc>
              <a:buNone/>
            </a:pPr>
            <a:r>
              <a:rPr lang="en-US" altLang="zh-CN" sz="2000" dirty="0" smtClean="0">
                <a:solidFill>
                  <a:srgbClr val="0000FF"/>
                </a:solidFill>
              </a:rPr>
              <a:t> </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2466</Words>
  <Application>Microsoft Office PowerPoint</Application>
  <PresentationFormat>On-screen Show (4:3)</PresentationFormat>
  <Paragraphs>111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主题</vt:lpstr>
      <vt:lpstr>跑 步 知 识</vt:lpstr>
      <vt:lpstr>为什么跑步</vt:lpstr>
      <vt:lpstr>跑步的好处</vt:lpstr>
      <vt:lpstr>跑步需要了解的</vt:lpstr>
      <vt:lpstr>姿 势  </vt:lpstr>
      <vt:lpstr>速 度 </vt:lpstr>
      <vt:lpstr>心 率</vt:lpstr>
      <vt:lpstr>时间和速度</vt:lpstr>
      <vt:lpstr>呼  吸</vt:lpstr>
      <vt:lpstr>极  点</vt:lpstr>
      <vt:lpstr>热 身</vt:lpstr>
      <vt:lpstr>放  松</vt:lpstr>
      <vt:lpstr>容易出现的错误</vt:lpstr>
      <vt:lpstr>四个简单增强肌肉的方法</vt:lpstr>
      <vt:lpstr>四个简单增强肌肉的方法</vt:lpstr>
      <vt:lpstr>鞋</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dc:creator>
  <cp:lastModifiedBy>jimx</cp:lastModifiedBy>
  <cp:revision>25</cp:revision>
  <dcterms:created xsi:type="dcterms:W3CDTF">2011-11-16T03:14:25Z</dcterms:created>
  <dcterms:modified xsi:type="dcterms:W3CDTF">2013-07-17T21:58:15Z</dcterms:modified>
</cp:coreProperties>
</file>