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w.org/yue-hans/%E5%A4%9A%E5%AA%92%E4%BD%93%E5%9B%BE%E4%B9%A6%E9%A6%86/%E5%9C%A3%E7%BB%8F/nwt/%E5%9C%A3%E7%BB%8F%E5%8D%B7%E7%9B%AE/%E6%8F%90%E6%91%A9%E5%A4%AA%E5%90%8E%E4%B9%A6/3/#v55003015" TargetMode="External"/><Relationship Id="rId13" Type="http://schemas.openxmlformats.org/officeDocument/2006/relationships/hyperlink" Target="https://www.jw.org/yue-hans/%E5%A4%9A%E5%AA%92%E4%BD%93%E5%9B%BE%E4%B9%A6%E9%A6%86/%E5%9C%A3%E7%BB%8F/nwt/%E5%9C%A3%E7%BB%8F%E5%8D%B7%E7%9B%AE/%E5%87%BA%E5%9F%83%E5%8F%8A%E8%AE%B0/18/#v2018013-v2018024" TargetMode="External"/><Relationship Id="rId3" Type="http://schemas.openxmlformats.org/officeDocument/2006/relationships/image" Target="../media/image7.jpg"/><Relationship Id="rId7" Type="http://schemas.openxmlformats.org/officeDocument/2006/relationships/hyperlink" Target="https://www.jw.org/yue-hans/%E5%A4%9A%E5%AA%92%E4%BD%93%E5%9B%BE%E4%B9%A6%E9%A6%86/%E5%9C%A3%E7%BB%8F/nwt/%E5%9C%A3%E7%BB%8F%E5%8D%B7%E7%9B%AE/%E7%AE%B4%E8%A8%80/22/#v20022006" TargetMode="External"/><Relationship Id="rId12" Type="http://schemas.openxmlformats.org/officeDocument/2006/relationships/hyperlink" Target="https://www.jw.org/yue-hans/%E5%A4%9A%E5%AA%92%E4%BD%93%E5%9B%BE%E4%B9%A6%E9%A6%86/%E5%9C%A3%E7%BB%8F/nwt/%E5%9C%A3%E7%BB%8F%E5%8D%B7%E7%9B%AE/%E7%94%B3%E5%91%BD%E8%AE%B0/1/#v500103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w.org/yue-hans/%E5%A4%9A%E5%AA%92%E4%BD%93%E5%9B%BE%E4%B9%A6%E9%A6%86/%E5%9C%A3%E7%BB%8F/nwt/%E5%9C%A3%E7%BB%8F%E5%8D%B7%E7%9B%AE/%E4%BD%BF%E5%BE%92%E8%A1%8C%E4%BC%A0/7/#v44007022" TargetMode="External"/><Relationship Id="rId11" Type="http://schemas.openxmlformats.org/officeDocument/2006/relationships/hyperlink" Target="https://www.jw.org/yue-hans/%E5%A4%9A%E5%AA%92%E4%BD%93%E5%9B%BE%E4%B9%A6%E9%A6%86/%E5%9C%A3%E7%BB%8F/nwt/%E5%9C%A3%E7%BB%8F%E5%8D%B7%E7%9B%AE/%E6%B0%91%E6%95%B0%E8%AE%B0/20/#v4020002-v4020012" TargetMode="External"/><Relationship Id="rId5" Type="http://schemas.openxmlformats.org/officeDocument/2006/relationships/hyperlink" Target="https://www.jw.org/yue-hans/%E5%A4%9A%E5%AA%92%E4%BD%93%E5%9B%BE%E4%B9%A6%E9%A6%86/%E5%9C%A3%E7%BB%8F/nwt/%E5%9C%A3%E7%BB%8F%E5%8D%B7%E7%9B%AE/%E5%B8%8C%E4%BC%AF%E6%9D%A5%E4%B9%A6/11/#v58011024-v58011028" TargetMode="External"/><Relationship Id="rId10" Type="http://schemas.openxmlformats.org/officeDocument/2006/relationships/hyperlink" Target="https://www.jw.org/yue-hans/%E5%A4%9A%E5%AA%92%E4%BD%93%E5%9B%BE%E4%B9%A6%E9%A6%86/%E5%9C%A3%E7%BB%8F/nwt/%E5%9C%A3%E7%BB%8F%E5%8D%B7%E7%9B%AE/%E5%87%BA%E5%9F%83%E5%8F%8A%E8%AE%B0/4/#v2004024-v2004026" TargetMode="External"/><Relationship Id="rId4" Type="http://schemas.openxmlformats.org/officeDocument/2006/relationships/hyperlink" Target="https://www.jw.org/yue-hans/%E5%A4%9A%E5%AA%92%E4%BD%93%E5%9B%BE%E4%B9%A6%E9%A6%86/%E5%9C%A3%E7%BB%8F/nwt/%E5%9C%A3%E7%BB%8F%E5%8D%B7%E7%9B%AE/%E5%87%BA%E5%9F%83%E5%8F%8A%E8%AE%B0/2/#v2002016-v2002019" TargetMode="External"/><Relationship Id="rId9" Type="http://schemas.openxmlformats.org/officeDocument/2006/relationships/hyperlink" Target="https://www.jw.org/yue-hans/%E5%A4%9A%E5%AA%92%E4%BD%93%E5%9B%BE%E4%B9%A6%E9%A6%86/%E5%9C%A3%E7%BB%8F/nwt/%E5%9C%A3%E7%BB%8F%E5%8D%B7%E7%9B%AE/%E6%B0%91%E6%95%B0%E8%AE%B0/12/#v4012003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w.org/yue-hans/%E5%A4%9A%E5%AA%92%E4%BD%93%E5%9B%BE%E4%B9%A6%E9%A6%86/%E5%9C%A3%E7%BB%8F/nwt/%E5%9C%A3%E7%BB%8F%E5%8D%B7%E7%9B%AE/%E4%BD%95%E8%A5%BF%E9%98%BF%E4%B9%A6/11/#v28011001" TargetMode="External"/><Relationship Id="rId13" Type="http://schemas.openxmlformats.org/officeDocument/2006/relationships/hyperlink" Target="https://www.jw.org/yue-hans/%E5%A4%9A%E5%AA%92%E4%BD%93%E5%9B%BE%E4%B9%A6%E9%A6%86/%E5%9C%A3%E7%BB%8F/nwt/%E5%9C%A3%E7%BB%8F%E5%8D%B7%E7%9B%AE/%E6%B0%91%E6%95%B0%E8%AE%B0/12/#v4012003" TargetMode="External"/><Relationship Id="rId18" Type="http://schemas.openxmlformats.org/officeDocument/2006/relationships/hyperlink" Target="https://www.jw.org/yue-hans/%E5%A4%9A%E5%AA%92%E4%BD%93%E5%9B%BE%E4%B9%A6%E9%A6%86/%E5%9C%A3%E7%BB%8F/nwt/%E5%9C%A3%E7%BB%8F%E5%8D%B7%E7%9B%AE/%E9%A9%AC%E5%8F%AF%E7%A6%8F%E9%9F%B3/5/#v41005038-v41005043" TargetMode="External"/><Relationship Id="rId26" Type="http://schemas.openxmlformats.org/officeDocument/2006/relationships/hyperlink" Target="https://www.jw.org/yue-hans/%E5%A4%9A%E5%AA%92%E4%BD%93%E5%9B%BE%E4%B9%A6%E9%A6%86/%E5%9C%A3%E7%BB%8F/nwt/%E5%9C%A3%E7%BB%8F%E5%8D%B7%E7%9B%AE/%E5%88%9B%E4%B8%96%E8%AE%B0/5/#v1005001-v1005032" TargetMode="External"/><Relationship Id="rId3" Type="http://schemas.openxmlformats.org/officeDocument/2006/relationships/hyperlink" Target="https://www.jw.org/yue-hans/%E5%A4%9A%E5%AA%92%E4%BD%93%E5%9B%BE%E4%B9%A6%E9%A6%86/%E5%9C%A3%E7%BB%8F/nwt/%E5%9C%A3%E7%BB%8F%E5%8D%B7%E7%9B%AE/%E4%BD%BF%E5%BE%92%E8%A1%8C%E4%BC%A0/3/#v44003020-v44003026" TargetMode="External"/><Relationship Id="rId21" Type="http://schemas.openxmlformats.org/officeDocument/2006/relationships/hyperlink" Target="https://www.jw.org/yue-hans/%E5%A4%9A%E5%AA%92%E4%BD%93%E5%9B%BE%E4%B9%A6%E9%A6%86/%E5%9C%A3%E7%BB%8F/nwt/%E5%9C%A3%E7%BB%8F%E5%8D%B7%E7%9B%AE/%E5%87%BA%E5%9F%83%E5%8F%8A%E8%AE%B0/24/#v2024003-v2024008" TargetMode="External"/><Relationship Id="rId7" Type="http://schemas.openxmlformats.org/officeDocument/2006/relationships/hyperlink" Target="https://www.jw.org/yue-hans/%E5%A4%9A%E5%AA%92%E4%BD%93%E5%9B%BE%E4%B9%A6%E9%A6%86/%E5%9C%A3%E7%BB%8F/nwt/%E5%9C%A3%E7%BB%8F%E5%8D%B7%E7%9B%AE/%E5%87%BA%E5%9F%83%E5%8F%8A%E8%AE%B0/4/#v2004022-v2004023" TargetMode="External"/><Relationship Id="rId12" Type="http://schemas.openxmlformats.org/officeDocument/2006/relationships/hyperlink" Target="https://www.jw.org/yue-hans/%E5%A4%9A%E5%AA%92%E4%BD%93%E5%9B%BE%E4%B9%A6%E9%A6%86/%E5%9C%A3%E7%BB%8F/nwt/%E5%9C%A3%E7%BB%8F%E5%8D%B7%E7%9B%AE/%E9%A9%AC%E5%A4%AA%E7%A6%8F%E9%9F%B3/4/#v40004001-v40004002" TargetMode="External"/><Relationship Id="rId17" Type="http://schemas.openxmlformats.org/officeDocument/2006/relationships/hyperlink" Target="https://www.jw.org/yue-hans/%E5%A4%9A%E5%AA%92%E4%BD%93%E5%9B%BE%E4%B9%A6%E9%A6%86/%E5%9C%A3%E7%BB%8F/nwt/%E5%9C%A3%E7%BB%8F%E5%8D%B7%E7%9B%AE/%E9%A9%AC%E5%A4%AA%E7%A6%8F%E9%9F%B3/11/#v40011005" TargetMode="External"/><Relationship Id="rId25" Type="http://schemas.openxmlformats.org/officeDocument/2006/relationships/hyperlink" Target="https://www.jw.org/yue-hans/%E5%A4%9A%E5%AA%92%E4%BD%93%E5%9B%BE%E4%B9%A6%E9%A6%86/%E5%9C%A3%E7%BB%8F/nwt/%E5%9C%A3%E7%BB%8F%E5%8D%B7%E7%9B%AE/%E8%AF%97%E7%AF%87/90/#v19090001-v19090017" TargetMode="External"/><Relationship Id="rId2" Type="http://schemas.openxmlformats.org/officeDocument/2006/relationships/hyperlink" Target="https://www.jw.org/yue-hans/%E5%A4%9A%E5%AA%92%E4%BD%93%E5%9B%BE%E4%B9%A6%E9%A6%86/%E5%9C%A3%E7%BB%8F/nwt/%E5%9C%A3%E7%BB%8F%E5%8D%B7%E7%9B%AE/%E7%94%B3%E5%91%BD%E8%AE%B0/18/#v5018015" TargetMode="External"/><Relationship Id="rId16" Type="http://schemas.openxmlformats.org/officeDocument/2006/relationships/hyperlink" Target="https://www.jw.org/yue-hans/%E5%A4%9A%E5%AA%92%E4%BD%93%E5%9B%BE%E4%B9%A6%E9%A6%86/%E5%9C%A3%E7%BB%8F/nwt/%E5%9C%A3%E7%BB%8F%E5%8D%B7%E7%9B%AE/%E8%AF%97%E7%AF%87/78/#v19078012-v19078054" TargetMode="External"/><Relationship Id="rId20" Type="http://schemas.openxmlformats.org/officeDocument/2006/relationships/hyperlink" Target="https://www.jw.org/yue-hans/%E5%A4%9A%E5%AA%92%E4%BD%93%E5%9B%BE%E4%B9%A6%E9%A6%86/%E5%9C%A3%E7%BB%8F/nwt/%E5%9C%A3%E7%BB%8F%E5%8D%B7%E7%9B%AE/%E8%B7%AF%E5%8A%A0%E7%A6%8F%E9%9F%B3/7/#v42007018-v42007023" TargetMode="External"/><Relationship Id="rId29" Type="http://schemas.openxmlformats.org/officeDocument/2006/relationships/hyperlink" Target="https://www.jw.org/yue-hans/%E5%A4%9A%E5%AA%92%E4%BD%93%E5%9B%BE%E4%B9%A6%E9%A6%86/%E5%9C%A3%E7%BB%8F/nwt/%E5%9C%A3%E7%BB%8F%E5%8D%B7%E7%9B%AE/%E5%88%9B%E4%B8%96%E8%AE%B0/22/#v1022001-v102202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w.org/yue-hans/%E5%A4%9A%E5%AA%92%E4%BD%93%E5%9B%BE%E4%B9%A6%E9%A6%86/%E5%9C%A3%E7%BB%8F/nwt/%E5%9C%A3%E7%BB%8F%E5%8D%B7%E7%9B%AE/%E9%A9%AC%E5%A4%AA%E7%A6%8F%E9%9F%B3/2/#v40002013-v40002018" TargetMode="External"/><Relationship Id="rId11" Type="http://schemas.openxmlformats.org/officeDocument/2006/relationships/hyperlink" Target="https://www.jw.org/yue-hans/%E5%A4%9A%E5%AA%92%E4%BD%93%E5%9B%BE%E4%B9%A6%E9%A6%86/%E5%9C%A3%E7%BB%8F/nwt/%E5%9C%A3%E7%BB%8F%E5%8D%B7%E7%9B%AE/%E5%87%BA%E5%9F%83%E5%8F%8A%E8%AE%B0/34/#v2034028" TargetMode="External"/><Relationship Id="rId24" Type="http://schemas.openxmlformats.org/officeDocument/2006/relationships/hyperlink" Target="https://www.jw.org/yue-hans/%E5%A4%9A%E5%AA%92%E4%BD%93%E5%9B%BE%E4%B9%A6%E9%A6%86/%E5%9C%A3%E7%BB%8F/nwt/%E5%9C%A3%E7%BB%8F%E5%8D%B7%E7%9B%AE/%E5%B8%8C%E4%BC%AF%E6%9D%A5%E4%B9%A6/12/#v58012024" TargetMode="External"/><Relationship Id="rId5" Type="http://schemas.openxmlformats.org/officeDocument/2006/relationships/hyperlink" Target="https://www.jw.org/yue-hans/%E5%A4%9A%E5%AA%92%E4%BD%93%E5%9B%BE%E4%B9%A6%E9%A6%86/%E5%9C%A3%E7%BB%8F/nwt/%E5%9C%A3%E7%BB%8F%E5%8D%B7%E7%9B%AE/%E5%87%BA%E5%9F%83%E5%8F%8A%E8%AE%B0/2/#v2002001-v2002010" TargetMode="External"/><Relationship Id="rId15" Type="http://schemas.openxmlformats.org/officeDocument/2006/relationships/hyperlink" Target="https://www.jw.org/yue-hans/%E5%A4%9A%E5%AA%92%E4%BD%93%E5%9B%BE%E4%B9%A6%E9%A6%86/%E5%9C%A3%E7%BB%8F/nwt/%E5%9C%A3%E7%BB%8F%E5%8D%B7%E7%9B%AE/%E5%87%BA%E5%9F%83%E5%8F%8A%E8%AE%B0/14/#v2014021-v2014031" TargetMode="External"/><Relationship Id="rId23" Type="http://schemas.openxmlformats.org/officeDocument/2006/relationships/hyperlink" Target="https://www.jw.org/yue-hans/%E5%A4%9A%E5%AA%92%E4%BD%93%E5%9B%BE%E4%B9%A6%E9%A6%86/%E5%9C%A3%E7%BB%8F/nwt/%E5%9C%A3%E7%BB%8F%E5%8D%B7%E7%9B%AE/%E5%B8%8C%E4%BC%AF%E6%9D%A5%E4%B9%A6/8/#v58008010-v58008013" TargetMode="External"/><Relationship Id="rId28" Type="http://schemas.openxmlformats.org/officeDocument/2006/relationships/hyperlink" Target="https://www.jw.org/yue-hans/%E5%A4%9A%E5%AA%92%E4%BD%93%E5%9B%BE%E4%B9%A6%E9%A6%86/%E5%9C%A3%E7%BB%8F/nwt/%E5%9C%A3%E7%BB%8F%E5%8D%B7%E7%9B%AE/%E5%88%9B%E4%B8%96%E8%AE%B0/19/#v1019001-v1019038" TargetMode="External"/><Relationship Id="rId10" Type="http://schemas.openxmlformats.org/officeDocument/2006/relationships/hyperlink" Target="https://www.jw.org/yue-hans/%E5%A4%9A%E5%AA%92%E4%BD%93%E5%9B%BE%E4%B9%A6%E9%A6%86/%E5%9C%A3%E7%BB%8F/nwt/%E5%9C%A3%E7%BB%8F%E5%8D%B7%E7%9B%AE/%E9%A9%AC%E5%A4%AA%E7%A6%8F%E9%9F%B3/2/#v40002019-v40002021" TargetMode="External"/><Relationship Id="rId19" Type="http://schemas.openxmlformats.org/officeDocument/2006/relationships/hyperlink" Target="https://www.jw.org/yue-hans/%E5%A4%9A%E5%AA%92%E4%BD%93%E5%9B%BE%E4%B9%A6%E9%A6%86/%E5%9C%A3%E7%BB%8F/nwt/%E5%9C%A3%E7%BB%8F%E5%8D%B7%E7%9B%AE/%E8%B7%AF%E5%8A%A0%E7%A6%8F%E9%9F%B3/7/#v42007011-v42007015" TargetMode="External"/><Relationship Id="rId31" Type="http://schemas.openxmlformats.org/officeDocument/2006/relationships/hyperlink" Target="https://www.jw.org/yue-hans/%E5%A4%9A%E5%AA%92%E4%BD%93%E5%9B%BE%E4%B9%A6%E9%A6%86/%E5%9C%A3%E7%BB%8F/nwt/%E5%9C%A3%E7%BB%8F%E5%8D%B7%E7%9B%AE/%E5%87%BA%E5%9F%83%E5%8F%8A%E8%AE%B0/20/#v2020001-v2020026" TargetMode="External"/><Relationship Id="rId4" Type="http://schemas.openxmlformats.org/officeDocument/2006/relationships/hyperlink" Target="https://www.jw.org/yue-hans/%E5%A4%9A%E5%AA%92%E4%BD%93%E5%9B%BE%E4%B9%A6%E9%A6%86/%E5%9C%A3%E7%BB%8F/nwt/%E5%9C%A3%E7%BB%8F%E5%8D%B7%E7%9B%AE/%E5%87%BA%E5%9F%83%E5%8F%8A%E8%AE%B0/1/#v2001022" TargetMode="External"/><Relationship Id="rId9" Type="http://schemas.openxmlformats.org/officeDocument/2006/relationships/hyperlink" Target="https://www.jw.org/yue-hans/%E5%A4%9A%E5%AA%92%E4%BD%93%E5%9B%BE%E4%B9%A6%E9%A6%86/%E5%9C%A3%E7%BB%8F/nwt/%E5%9C%A3%E7%BB%8F%E5%8D%B7%E7%9B%AE/%E9%A9%AC%E5%A4%AA%E7%A6%8F%E9%9F%B3/2/#v40002015" TargetMode="External"/><Relationship Id="rId14" Type="http://schemas.openxmlformats.org/officeDocument/2006/relationships/hyperlink" Target="https://www.jw.org/yue-hans/%E5%A4%9A%E5%AA%92%E4%BD%93%E5%9B%BE%E4%B9%A6%E9%A6%86/%E5%9C%A3%E7%BB%8F/nwt/%E5%9C%A3%E7%BB%8F%E5%8D%B7%E7%9B%AE/%E9%A9%AC%E5%A4%AA%E7%A6%8F%E9%9F%B3/11/#v40011028-v40011030" TargetMode="External"/><Relationship Id="rId22" Type="http://schemas.openxmlformats.org/officeDocument/2006/relationships/hyperlink" Target="https://www.jw.org/yue-hans/%E5%A4%9A%E5%AA%92%E4%BD%93%E5%9B%BE%E4%B9%A6%E9%A6%86/%E5%9C%A3%E7%BB%8F/nwt/%E5%9C%A3%E7%BB%8F%E5%8D%B7%E7%9B%AE/%E6%8F%90%E6%91%A9%E5%A4%AA%E5%89%8D%E4%B9%A6/2/#v54002005-v54002006" TargetMode="External"/><Relationship Id="rId27" Type="http://schemas.openxmlformats.org/officeDocument/2006/relationships/hyperlink" Target="https://www.jw.org/yue-hans/%E5%A4%9A%E5%AA%92%E4%BD%93%E5%9B%BE%E4%B9%A6%E9%A6%86/%E5%9C%A3%E7%BB%8F/nwt/%E5%9C%A3%E7%BB%8F%E5%8D%B7%E7%9B%AE/%E5%88%9B%E4%B8%96%E8%AE%B0/11/#v1011001-v1011032" TargetMode="External"/><Relationship Id="rId30" Type="http://schemas.openxmlformats.org/officeDocument/2006/relationships/hyperlink" Target="https://www.jw.org/yue-hans/%E5%A4%9A%E5%AA%92%E4%BD%93%E5%9B%BE%E4%B9%A6%E9%A6%86/%E5%9C%A3%E7%BB%8F/nwt/%E5%9C%A3%E7%BB%8F%E5%8D%B7%E7%9B%AE/%E5%88%9B%E4%B8%96%E8%AE%B0/25/#v1025001-v102503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755CC-CCB2-4EF1-B77C-96967A324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413E7-07ED-4D7E-B240-5C7FBF6C5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6CED-A5AF-4554-93CF-C1AE96F4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ADF747CD-CAE8-4803-97AE-622B7AFD4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0259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5DDCFA-D3DE-4CEB-8AFF-C6501187E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5E5F-ED16-45A4-8C28-9BEB20B0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8" y="2438400"/>
            <a:ext cx="4802031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1100"/>
              <a:t>‪希伯来书‬</a:t>
            </a:r>
            <a:r>
              <a:rPr lang="en-US" altLang="zh-CN" sz="1100"/>
              <a:t>11:23-29 </a:t>
            </a:r>
            <a:r>
              <a:rPr lang="zh-CN" altLang="en-US" sz="1100"/>
              <a:t>和合本</a:t>
            </a:r>
            <a:endParaRPr lang="en-US" altLang="zh-CN" sz="11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100"/>
              <a:t>1448, 5, 120 (40+40+40)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100"/>
              <a:t>Identity, pleasure, treasure,</a:t>
            </a:r>
            <a:endParaRPr lang="zh-CN" altLang="en-US" sz="11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100"/>
              <a:t>23 </a:t>
            </a:r>
            <a:r>
              <a:rPr lang="zh-CN" altLang="en-US" sz="1100"/>
              <a:t>摩西生下来，他的父母见他是个俊美的孩子，就因着信，把他藏了三个月，并不怕王命。 </a:t>
            </a:r>
            <a:endParaRPr lang="en-US" altLang="zh-CN" sz="11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100"/>
              <a:t>24 </a:t>
            </a:r>
            <a:r>
              <a:rPr lang="zh-CN" altLang="en-US" sz="1100"/>
              <a:t>摩西因着信，长大了就不肯称为法老女儿之子。 </a:t>
            </a:r>
            <a:endParaRPr lang="en-US" altLang="zh-CN" sz="11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100"/>
              <a:t>25 </a:t>
            </a:r>
            <a:r>
              <a:rPr lang="zh-CN" altLang="en-US" sz="1100"/>
              <a:t>他宁可和　神的百姓同受苦害，也不愿暂时享受罪中之乐。 </a:t>
            </a:r>
            <a:endParaRPr lang="en-US" altLang="zh-CN" sz="11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100"/>
              <a:t>26 </a:t>
            </a:r>
            <a:r>
              <a:rPr lang="zh-CN" altLang="en-US" sz="1100"/>
              <a:t>他看为基督受的凌辱比埃及的财物更宝贵，因他想望所要得的赏赐。 </a:t>
            </a:r>
            <a:endParaRPr lang="en-US" altLang="zh-CN" sz="11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100"/>
              <a:t>27 </a:t>
            </a:r>
            <a:r>
              <a:rPr lang="zh-CN" altLang="en-US" sz="1100"/>
              <a:t>他因着信，就离开埃及，不怕王怒；因为他恒心忍耐，如同看见那不能看见的主。 </a:t>
            </a:r>
            <a:endParaRPr lang="en-US" altLang="zh-CN" sz="11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100"/>
              <a:t>28 </a:t>
            </a:r>
            <a:r>
              <a:rPr lang="zh-CN" altLang="en-US" sz="1100"/>
              <a:t>他因着信，就守（或作“立”）逾越节，行洒血的礼，免得那灭长子的临近以色列人。 </a:t>
            </a:r>
            <a:endParaRPr lang="en-US" altLang="zh-CN" sz="11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100"/>
              <a:t>29 </a:t>
            </a:r>
            <a:r>
              <a:rPr lang="zh-CN" altLang="en-US" sz="1100"/>
              <a:t>他们因着信，过红海如行干地；埃及人试着要过去，就被吞灭了。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21381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6CED-A5AF-4554-93CF-C1AE96F4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1641986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3B6AA91-AC1D-432E-AD9B-2DAF3FC995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964" r="16275" b="-1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95DDCFA-D3DE-4CEB-8AFF-C6501187E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5E5F-ED16-45A4-8C28-9BEB20B0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8" y="2438400"/>
            <a:ext cx="4802031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1000"/>
              <a:t>‪希伯来书‬</a:t>
            </a:r>
            <a:r>
              <a:rPr lang="en-US" altLang="zh-CN" sz="1000"/>
              <a:t>11:23-29 </a:t>
            </a:r>
            <a:r>
              <a:rPr lang="zh-CN" altLang="en-US" sz="1000"/>
              <a:t>和合本</a:t>
            </a:r>
            <a:endParaRPr lang="en-US" altLang="zh-CN" sz="100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000"/>
              <a:t>1448, 5, 120 (40+40+40)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1000"/>
              <a:t>Identity, pleasure, treasure,</a:t>
            </a:r>
            <a:endParaRPr lang="zh-CN" altLang="en-US" sz="1000"/>
          </a:p>
          <a:p>
            <a:pPr>
              <a:lnSpc>
                <a:spcPct val="90000"/>
              </a:lnSpc>
            </a:pPr>
            <a:r>
              <a:rPr lang="zh-CN" altLang="en-US" sz="1000" b="0" i="0">
                <a:effectLst/>
                <a:latin typeface="NotoSansSC"/>
              </a:rPr>
              <a:t>摩西是个勇气十足的男儿，这点绝无疑问。（</a:t>
            </a:r>
            <a:r>
              <a:rPr lang="zh-CN" altLang="en-US" sz="1000" b="0" i="0" u="none" strike="noStrike">
                <a:effectLst/>
                <a:latin typeface="NotoSansS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出埃及记</a:t>
            </a:r>
            <a:r>
              <a:rPr lang="en-US" altLang="zh-CN" sz="1000" b="0" i="0" u="none" strike="noStrike">
                <a:effectLst/>
                <a:latin typeface="NotoSansS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2:16-19</a:t>
            </a:r>
            <a:r>
              <a:rPr lang="zh-CN" altLang="en-US" sz="1000" b="0" i="0">
                <a:effectLst/>
                <a:latin typeface="NotoSansSC"/>
              </a:rPr>
              <a:t>）但其实摩西最杰出的地方，在于他是个有信心的人。上帝对摩西来说是很实在的，保罗后来论及摩西时，也形容他“坚定不移，像</a:t>
            </a:r>
            <a:r>
              <a:rPr lang="zh-CN" altLang="en-US" sz="1000" b="0" i="1">
                <a:effectLst/>
                <a:latin typeface="NotoSansSC"/>
              </a:rPr>
              <a:t>看见 </a:t>
            </a:r>
            <a:r>
              <a:rPr lang="zh-CN" altLang="en-US" sz="1000" b="0" i="0">
                <a:effectLst/>
                <a:latin typeface="NotoSansSC"/>
              </a:rPr>
              <a:t>那不能看见的上帝”。（</a:t>
            </a:r>
            <a:r>
              <a:rPr lang="zh-CN" altLang="en-US" sz="1000" b="0" i="0" u="none" strike="noStrike">
                <a:effectLst/>
                <a:latin typeface="NotoSansS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希伯来书</a:t>
            </a:r>
            <a:r>
              <a:rPr lang="en-US" altLang="zh-CN" sz="1000" b="0" i="0" u="none" strike="noStrike">
                <a:effectLst/>
                <a:latin typeface="NotoSansS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11:24-28</a:t>
            </a:r>
            <a:r>
              <a:rPr lang="zh-CN" altLang="en-US" sz="1000" b="0" i="0">
                <a:effectLst/>
                <a:latin typeface="NotoSansSC"/>
              </a:rPr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sz="1000" b="0" i="0">
                <a:effectLst/>
                <a:latin typeface="NotoSansSC"/>
              </a:rPr>
              <a:t>摩西以榜样说明，我们要跟上帝建立友谊。在日常生活上，我们行事也可以像看见上帝！我们要是跟上帝有良好的关系，就不会做一些叫他不高兴的事。值得注意的是，摩西在婴儿时期已受教导，因此信心稳固，即使面对“埃及人的一切智慧”，仍毫不动摇。（</a:t>
            </a:r>
            <a:r>
              <a:rPr lang="zh-CN" altLang="en-US" sz="1000" b="0" i="0" u="none" strike="noStrike">
                <a:effectLst/>
                <a:latin typeface="NotoSansS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使徒行传</a:t>
            </a:r>
            <a:r>
              <a:rPr lang="en-US" altLang="zh-CN" sz="1000" b="0" i="0" u="none" strike="noStrike">
                <a:effectLst/>
                <a:latin typeface="NotoSansS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7:22</a:t>
            </a:r>
            <a:r>
              <a:rPr lang="zh-CN" altLang="en-US" sz="1000" b="0" i="0">
                <a:effectLst/>
                <a:latin typeface="NotoSansSC"/>
              </a:rPr>
              <a:t>）摩西的事迹提醒父母，该在儿女还小的时候，就开始教导他们认识上帝！（</a:t>
            </a:r>
            <a:r>
              <a:rPr lang="zh-CN" altLang="en-US" sz="1000" b="0" i="0" u="none" strike="noStrike">
                <a:effectLst/>
                <a:latin typeface="NotoSansS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箴言</a:t>
            </a:r>
            <a:r>
              <a:rPr lang="en-US" altLang="zh-CN" sz="1000" b="0" i="0" u="none" strike="noStrike">
                <a:effectLst/>
                <a:latin typeface="NotoSansS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22:6</a:t>
            </a:r>
            <a:r>
              <a:rPr lang="zh-CN" altLang="en-US" sz="1000" b="0" i="0" u="none" strike="noStrike">
                <a:effectLst/>
                <a:latin typeface="NotoSansS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；</a:t>
            </a:r>
            <a:r>
              <a:rPr lang="zh-CN" altLang="en-US" sz="1000" b="0" i="0" u="none" strike="noStrike">
                <a:effectLst/>
                <a:latin typeface="NotoSansS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提摩太后书</a:t>
            </a:r>
            <a:r>
              <a:rPr lang="en-US" altLang="zh-CN" sz="1000" b="0" i="0" u="none" strike="noStrike">
                <a:effectLst/>
                <a:latin typeface="NotoSansS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3:15</a:t>
            </a:r>
            <a:r>
              <a:rPr lang="zh-CN" altLang="en-US" sz="1000" b="0" i="0">
                <a:effectLst/>
                <a:latin typeface="NotoSansSC"/>
              </a:rPr>
              <a:t>）</a:t>
            </a:r>
          </a:p>
          <a:p>
            <a:pPr>
              <a:lnSpc>
                <a:spcPct val="90000"/>
              </a:lnSpc>
            </a:pPr>
            <a:r>
              <a:rPr lang="zh-CN" altLang="en-US" sz="1000" b="0" i="0">
                <a:effectLst/>
                <a:latin typeface="NotoSansSC"/>
              </a:rPr>
              <a:t>不可忘记，摩西也是个谦卑的人。他“处世为人比地上任何人都要谦和”。（</a:t>
            </a:r>
            <a:r>
              <a:rPr lang="zh-CN" altLang="en-US" sz="1000" b="0" i="0" u="none" strike="noStrike">
                <a:effectLst/>
                <a:latin typeface="NotoSansS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民数记</a:t>
            </a:r>
            <a:r>
              <a:rPr lang="en-US" altLang="zh-CN" sz="1000" b="0" i="0" u="none" strike="noStrike">
                <a:effectLst/>
                <a:latin typeface="NotoSansS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12:3</a:t>
            </a:r>
            <a:r>
              <a:rPr lang="zh-CN" altLang="en-US" sz="1000" b="0" i="0">
                <a:effectLst/>
                <a:latin typeface="NotoSansSC"/>
              </a:rPr>
              <a:t>）由于谦卑，摩西甘愿承认过失。他在所写的记载中，坦承自己曾因一时疏忽，没有遵照律法规定，给儿子行割礼。（</a:t>
            </a:r>
            <a:r>
              <a:rPr lang="zh-CN" altLang="en-US" sz="1000" b="0" i="0" u="none" strike="noStrike">
                <a:effectLst/>
                <a:latin typeface="NotoSansS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出埃及记</a:t>
            </a:r>
            <a:r>
              <a:rPr lang="en-US" altLang="zh-CN" sz="1000" b="0" i="0" u="none" strike="noStrike">
                <a:effectLst/>
                <a:latin typeface="NotoSansS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4:24-26</a:t>
            </a:r>
            <a:r>
              <a:rPr lang="zh-CN" altLang="en-US" sz="1000" b="0" i="0">
                <a:effectLst/>
                <a:latin typeface="NotoSansSC"/>
              </a:rPr>
              <a:t>）有一次，摩西因没有尊上帝为圣，上帝重重惩罚他，他也把事情的经过原原本本记录下来。（</a:t>
            </a:r>
            <a:r>
              <a:rPr lang="zh-CN" altLang="en-US" sz="1000" b="0" i="0" u="none" strike="noStrike">
                <a:effectLst/>
                <a:latin typeface="NotoSansS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民数记</a:t>
            </a:r>
            <a:r>
              <a:rPr lang="en-US" altLang="zh-CN" sz="1000" b="0" i="0" u="none" strike="noStrike">
                <a:effectLst/>
                <a:latin typeface="NotoSansS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20:2-12</a:t>
            </a:r>
            <a:r>
              <a:rPr lang="zh-CN" altLang="en-US" sz="1000" b="0" i="0" u="none" strike="noStrike">
                <a:effectLst/>
                <a:latin typeface="NotoSansS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；</a:t>
            </a:r>
            <a:r>
              <a:rPr lang="zh-CN" altLang="en-US" sz="1000" b="0" i="0" u="none" strike="noStrike">
                <a:effectLst/>
                <a:latin typeface="NotoSansSC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申命记</a:t>
            </a:r>
            <a:r>
              <a:rPr lang="en-US" altLang="zh-CN" sz="1000" b="0" i="0" u="none" strike="noStrike">
                <a:effectLst/>
                <a:latin typeface="NotoSansSC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1:37</a:t>
            </a:r>
            <a:r>
              <a:rPr lang="zh-CN" altLang="en-US" sz="1000" b="0" i="0">
                <a:effectLst/>
                <a:latin typeface="NotoSansSC"/>
              </a:rPr>
              <a:t>）别人要是给他什么提议，摩西每每都肯接纳。（</a:t>
            </a:r>
            <a:r>
              <a:rPr lang="zh-CN" altLang="en-US" sz="1000" b="0" i="0" u="none" strike="noStrike">
                <a:effectLst/>
                <a:latin typeface="NotoSansSC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出埃及记</a:t>
            </a:r>
            <a:r>
              <a:rPr lang="en-US" altLang="zh-CN" sz="1000" b="0" i="0" u="none" strike="noStrike">
                <a:effectLst/>
                <a:latin typeface="NotoSansSC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18:13-24</a:t>
            </a:r>
            <a:r>
              <a:rPr lang="zh-CN" altLang="en-US" sz="1000" b="0" i="0">
                <a:effectLst/>
                <a:latin typeface="NotoSansSC"/>
              </a:rPr>
              <a:t>）摩西树立的榜样，岂不值得做丈夫的，做父亲的，以及其他有职责的男子仿效吗？</a:t>
            </a:r>
          </a:p>
        </p:txBody>
      </p:sp>
    </p:spTree>
    <p:extLst>
      <p:ext uri="{BB962C8B-B14F-4D97-AF65-F5344CB8AC3E}">
        <p14:creationId xmlns:p14="http://schemas.microsoft.com/office/powerpoint/2010/main" val="340124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B6CED-A5AF-4554-93CF-C1AE96F4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C5E5F-ED16-45A4-8C28-9BEB20B0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413774" cy="419548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zh-CN" altLang="en-US" b="1" i="0" dirty="0">
                <a:effectLst/>
                <a:latin typeface="NotoSansSC"/>
              </a:rPr>
              <a:t>耶稣</a:t>
            </a:r>
            <a:r>
              <a:rPr lang="en-US" altLang="zh-CN" b="1" i="0" dirty="0">
                <a:effectLst/>
                <a:latin typeface="NotoSansSC"/>
              </a:rPr>
              <a:t>——</a:t>
            </a:r>
            <a:r>
              <a:rPr lang="zh-CN" altLang="en-US" b="1" i="0" dirty="0">
                <a:effectLst/>
                <a:latin typeface="NotoSansSC"/>
              </a:rPr>
              <a:t>像摩西一样的先知 </a:t>
            </a:r>
            <a:r>
              <a:rPr lang="zh-CN" altLang="en-US" b="0" i="0" dirty="0">
                <a:effectLst/>
                <a:latin typeface="NotoSansSC"/>
              </a:rPr>
              <a:t>摩西临终之前，说了以下带有预言性的话：“你的上帝耶和华必从你那里，从你的弟兄当中，为你兴起一位像我一样的先知，你们要听从他的话。”（</a:t>
            </a:r>
            <a:r>
              <a:rPr lang="zh-CN" altLang="en-US" b="0" i="0" u="none" strike="noStrike" dirty="0">
                <a:solidFill>
                  <a:srgbClr val="58C1BA"/>
                </a:solidFill>
                <a:effectLst/>
                <a:latin typeface="NotoSansS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申命记</a:t>
            </a:r>
            <a:r>
              <a:rPr lang="en-US" altLang="zh-CN" b="0" i="0" u="none" strike="noStrike" dirty="0">
                <a:effectLst/>
                <a:latin typeface="NotoSansS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18:15</a:t>
            </a:r>
            <a:r>
              <a:rPr lang="zh-CN" altLang="en-US" b="0" i="0" dirty="0">
                <a:effectLst/>
                <a:latin typeface="NotoSansSC"/>
              </a:rPr>
              <a:t>）多个世纪之后，使徒彼得把这个预言直接引用到耶稣身上。（</a:t>
            </a:r>
            <a:r>
              <a:rPr lang="zh-CN" altLang="en-US" b="0" i="0" u="none" strike="noStrike" dirty="0">
                <a:solidFill>
                  <a:srgbClr val="58C1BA"/>
                </a:solidFill>
                <a:effectLst/>
                <a:latin typeface="NotoSansS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使徒行传</a:t>
            </a:r>
            <a:r>
              <a:rPr lang="en-US" altLang="zh-CN" b="0" i="0" u="none" strike="noStrike" dirty="0">
                <a:effectLst/>
                <a:latin typeface="NotoSansS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3:20-26</a:t>
            </a:r>
            <a:r>
              <a:rPr lang="zh-CN" altLang="en-US" b="0" i="0" dirty="0">
                <a:effectLst/>
                <a:latin typeface="NotoSansSC"/>
              </a:rPr>
              <a:t>）</a:t>
            </a:r>
            <a:endParaRPr lang="zh-CN" altLang="en-US" b="1" i="0" dirty="0">
              <a:effectLst/>
              <a:latin typeface="NotoSansSC"/>
            </a:endParaRPr>
          </a:p>
          <a:p>
            <a:pPr algn="l"/>
            <a:r>
              <a:rPr lang="zh-CN" altLang="en-US" b="0" i="0" dirty="0">
                <a:effectLst/>
                <a:latin typeface="NotoSansSC"/>
              </a:rPr>
              <a:t>耶稣在许多方面像摩西一样，以下是其中一部分：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NotoSansSC"/>
              </a:rPr>
              <a:t>在摩西及耶稣的日子，统治者都曾下令大规模屠杀男婴，但摩西及耶稣都能逃过大难。（</a:t>
            </a:r>
            <a:r>
              <a:rPr lang="zh-CN" altLang="en-US" b="0" i="0" u="none" strike="noStrike" dirty="0">
                <a:effectLst/>
                <a:latin typeface="NotoSansS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出埃及记</a:t>
            </a:r>
            <a:r>
              <a:rPr lang="en-US" altLang="zh-CN" b="0" i="0" u="none" strike="noStrike" dirty="0">
                <a:effectLst/>
                <a:latin typeface="NotoSansS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1:22</a:t>
            </a:r>
            <a:r>
              <a:rPr lang="zh-CN" altLang="en-US" b="0" i="0" u="none" strike="noStrike" dirty="0">
                <a:effectLst/>
                <a:latin typeface="NotoSansS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；</a:t>
            </a:r>
            <a:r>
              <a:rPr lang="en-US" altLang="zh-CN" b="0" i="0" u="none" strike="noStrike" dirty="0">
                <a:effectLst/>
                <a:latin typeface="NotoSansS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2:1-10</a:t>
            </a:r>
            <a:r>
              <a:rPr lang="zh-CN" altLang="en-US" b="0" i="0" u="none" strike="noStrike" dirty="0">
                <a:effectLst/>
                <a:latin typeface="NotoSansS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；</a:t>
            </a:r>
            <a:r>
              <a:rPr lang="zh-CN" altLang="en-US" b="0" i="0" u="none" strike="noStrike" dirty="0">
                <a:effectLst/>
                <a:latin typeface="NotoSansS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马太福音</a:t>
            </a:r>
            <a:r>
              <a:rPr lang="en-US" altLang="zh-CN" b="0" i="0" u="none" strike="noStrike" dirty="0">
                <a:effectLst/>
                <a:latin typeface="NotoSansS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2:13-18</a:t>
            </a:r>
            <a:r>
              <a:rPr lang="zh-CN" altLang="en-US" b="0" i="0" dirty="0">
                <a:effectLst/>
                <a:latin typeface="NotoSansSC"/>
              </a:rPr>
              <a:t>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NotoSansSC"/>
              </a:rPr>
              <a:t>上帝从埃及把摩西与他的“长子”以色列召出来。上帝从埃及把他的“长子”耶稣召出来。（</a:t>
            </a:r>
            <a:r>
              <a:rPr lang="zh-CN" altLang="en-US" b="0" i="0" u="none" strike="noStrike" dirty="0">
                <a:effectLst/>
                <a:latin typeface="NotoSansS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出埃及记</a:t>
            </a:r>
            <a:r>
              <a:rPr lang="en-US" altLang="zh-CN" b="0" i="0" u="none" strike="noStrike" dirty="0">
                <a:effectLst/>
                <a:latin typeface="NotoSansS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4:22,23</a:t>
            </a:r>
            <a:r>
              <a:rPr lang="zh-CN" altLang="en-US" b="0" i="0" u="none" strike="noStrike" dirty="0">
                <a:effectLst/>
                <a:latin typeface="NotoSansS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；</a:t>
            </a:r>
            <a:r>
              <a:rPr lang="zh-CN" altLang="en-US" b="0" i="0" u="none" strike="noStrike" dirty="0">
                <a:effectLst/>
                <a:latin typeface="NotoSansS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何西阿书</a:t>
            </a:r>
            <a:r>
              <a:rPr lang="en-US" altLang="zh-CN" b="0" i="0" u="none" strike="noStrike" dirty="0">
                <a:effectLst/>
                <a:latin typeface="NotoSansS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11:1</a:t>
            </a:r>
            <a:r>
              <a:rPr lang="zh-CN" altLang="en-US" b="0" i="0" u="none" strike="noStrike" dirty="0">
                <a:effectLst/>
                <a:latin typeface="NotoSansSC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；</a:t>
            </a:r>
            <a:r>
              <a:rPr lang="zh-CN" altLang="en-US" b="0" i="0" u="none" strike="noStrike" dirty="0">
                <a:effectLst/>
                <a:latin typeface="NotoSansS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马太福音</a:t>
            </a:r>
            <a:r>
              <a:rPr lang="en-US" altLang="zh-CN" b="0" i="0" u="none" strike="noStrike" dirty="0">
                <a:effectLst/>
                <a:latin typeface="NotoSansSC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2:15,</a:t>
            </a:r>
            <a:r>
              <a:rPr lang="en-US" altLang="zh-CN" b="0" i="0" u="none" strike="noStrike" dirty="0">
                <a:effectLst/>
                <a:latin typeface="NotoSansSC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19-21</a:t>
            </a:r>
            <a:r>
              <a:rPr lang="zh-CN" altLang="en-US" b="0" i="0" dirty="0">
                <a:effectLst/>
                <a:latin typeface="NotoSansSC"/>
              </a:rPr>
              <a:t>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NotoSansSC"/>
              </a:rPr>
              <a:t>摩西及耶稣都曾在旷野禁食了四十日。（</a:t>
            </a:r>
            <a:r>
              <a:rPr lang="zh-CN" altLang="en-US" b="0" i="0" u="none" strike="noStrike" dirty="0">
                <a:effectLst/>
                <a:latin typeface="NotoSansS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出埃及记</a:t>
            </a:r>
            <a:r>
              <a:rPr lang="en-US" altLang="zh-CN" b="0" i="0" u="none" strike="noStrike" dirty="0">
                <a:effectLst/>
                <a:latin typeface="NotoSansS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34:28</a:t>
            </a:r>
            <a:r>
              <a:rPr lang="zh-CN" altLang="en-US" b="0" i="0" u="none" strike="noStrike" dirty="0">
                <a:effectLst/>
                <a:latin typeface="NotoSansS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；</a:t>
            </a:r>
            <a:r>
              <a:rPr lang="zh-CN" altLang="en-US" b="0" i="0" u="none" strike="noStrike" dirty="0">
                <a:effectLst/>
                <a:latin typeface="NotoSansSC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马太福音</a:t>
            </a:r>
            <a:r>
              <a:rPr lang="en-US" altLang="zh-CN" b="0" i="0" u="none" strike="noStrike" dirty="0">
                <a:effectLst/>
                <a:latin typeface="NotoSansSC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4:1,2</a:t>
            </a:r>
            <a:r>
              <a:rPr lang="zh-CN" altLang="en-US" b="0" i="0" dirty="0">
                <a:effectLst/>
                <a:latin typeface="NotoSansSC"/>
              </a:rPr>
              <a:t>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NotoSansSC"/>
              </a:rPr>
              <a:t>摩西及耶稣的性情都极其谦卑温和。（</a:t>
            </a:r>
            <a:r>
              <a:rPr lang="zh-CN" altLang="en-US" b="0" i="0" u="none" strike="noStrike" dirty="0">
                <a:effectLst/>
                <a:latin typeface="NotoSansSC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民数记</a:t>
            </a:r>
            <a:r>
              <a:rPr lang="en-US" altLang="zh-CN" b="0" i="0" u="none" strike="noStrike" dirty="0">
                <a:effectLst/>
                <a:latin typeface="NotoSansSC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12:3</a:t>
            </a:r>
            <a:r>
              <a:rPr lang="zh-CN" altLang="en-US" b="0" i="0" u="none" strike="noStrike" dirty="0">
                <a:effectLst/>
                <a:latin typeface="NotoSansSC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；</a:t>
            </a:r>
            <a:r>
              <a:rPr lang="zh-CN" altLang="en-US" b="0" i="0" u="none" strike="noStrike" dirty="0">
                <a:effectLst/>
                <a:latin typeface="NotoSansSC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马太福音</a:t>
            </a:r>
            <a:r>
              <a:rPr lang="en-US" altLang="zh-CN" b="0" i="0" u="none" strike="noStrike" dirty="0">
                <a:effectLst/>
                <a:latin typeface="NotoSansSC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11:28-30</a:t>
            </a:r>
            <a:r>
              <a:rPr lang="zh-CN" altLang="en-US" b="0" i="0" dirty="0">
                <a:effectLst/>
                <a:latin typeface="NotoSansSC"/>
              </a:rPr>
              <a:t>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NotoSansSC"/>
              </a:rPr>
              <a:t>摩西及耶稣都行过神迹。（</a:t>
            </a:r>
            <a:r>
              <a:rPr lang="zh-CN" altLang="en-US" b="0" i="0" u="none" strike="noStrike" dirty="0">
                <a:effectLst/>
                <a:latin typeface="NotoSansSC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出埃及记</a:t>
            </a:r>
            <a:r>
              <a:rPr lang="en-US" altLang="zh-CN" b="0" i="0" u="none" strike="noStrike" dirty="0">
                <a:effectLst/>
                <a:latin typeface="NotoSansSC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14:21-31</a:t>
            </a:r>
            <a:r>
              <a:rPr lang="zh-CN" altLang="en-US" b="0" i="0" u="none" strike="noStrike" dirty="0">
                <a:effectLst/>
                <a:latin typeface="NotoSansSC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；</a:t>
            </a:r>
            <a:r>
              <a:rPr lang="zh-CN" altLang="en-US" b="0" i="0" u="none" strike="noStrike" dirty="0">
                <a:effectLst/>
                <a:latin typeface="NotoSansSC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诗篇</a:t>
            </a:r>
            <a:r>
              <a:rPr lang="en-US" altLang="zh-CN" b="0" i="0" u="none" strike="noStrike" dirty="0">
                <a:effectLst/>
                <a:latin typeface="NotoSansSC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78:12-54</a:t>
            </a:r>
            <a:r>
              <a:rPr lang="zh-CN" altLang="en-US" b="0" i="0" u="none" strike="noStrike" dirty="0">
                <a:effectLst/>
                <a:latin typeface="NotoSansSC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；</a:t>
            </a:r>
            <a:r>
              <a:rPr lang="zh-CN" altLang="en-US" b="0" i="0" u="none" strike="noStrike" dirty="0">
                <a:effectLst/>
                <a:latin typeface="NotoSansSC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马太福音</a:t>
            </a:r>
            <a:r>
              <a:rPr lang="en-US" altLang="zh-CN" b="0" i="0" u="none" strike="noStrike" dirty="0">
                <a:effectLst/>
                <a:latin typeface="NotoSansSC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11:5</a:t>
            </a:r>
            <a:r>
              <a:rPr lang="zh-CN" altLang="en-US" b="0" i="0" u="none" strike="noStrike" dirty="0">
                <a:effectLst/>
                <a:latin typeface="NotoSansSC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；</a:t>
            </a:r>
            <a:r>
              <a:rPr lang="zh-CN" altLang="en-US" b="0" i="0" u="none" strike="noStrike" dirty="0">
                <a:effectLst/>
                <a:latin typeface="NotoSansSC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马可福音</a:t>
            </a:r>
            <a:r>
              <a:rPr lang="en-US" altLang="zh-CN" b="0" i="0" u="none" strike="noStrike" dirty="0">
                <a:effectLst/>
                <a:latin typeface="NotoSansSC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5:38-43</a:t>
            </a:r>
            <a:r>
              <a:rPr lang="zh-CN" altLang="en-US" b="0" i="0" u="none" strike="noStrike" dirty="0">
                <a:effectLst/>
                <a:latin typeface="NotoSansSC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；</a:t>
            </a:r>
            <a:r>
              <a:rPr lang="zh-CN" altLang="en-US" b="0" i="0" u="none" strike="noStrike" dirty="0">
                <a:effectLst/>
                <a:latin typeface="NotoSansSC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路加福音</a:t>
            </a:r>
            <a:r>
              <a:rPr lang="en-US" altLang="zh-CN" b="0" i="0" u="none" strike="noStrike" dirty="0">
                <a:effectLst/>
                <a:latin typeface="NotoSansSC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7:11-15,</a:t>
            </a:r>
            <a:r>
              <a:rPr lang="en-US" altLang="zh-CN" b="0" i="0" u="none" strike="noStrike" dirty="0">
                <a:effectLst/>
                <a:latin typeface="NotoSansSC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18-23</a:t>
            </a:r>
            <a:r>
              <a:rPr lang="zh-CN" altLang="en-US" b="0" i="0" dirty="0">
                <a:effectLst/>
                <a:latin typeface="NotoSansSC"/>
              </a:rPr>
              <a:t>）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NotoSansSC"/>
              </a:rPr>
              <a:t>摩西及耶稣都是上帝跟他子民所立契约的居间人。（</a:t>
            </a:r>
            <a:r>
              <a:rPr lang="zh-CN" altLang="en-US" b="0" i="0" u="none" strike="noStrike" dirty="0">
                <a:effectLst/>
                <a:latin typeface="NotoSansSC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出埃及记</a:t>
            </a:r>
            <a:r>
              <a:rPr lang="en-US" altLang="zh-CN" b="0" i="0" u="none" strike="noStrike" dirty="0">
                <a:effectLst/>
                <a:latin typeface="NotoSansSC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24:3-8</a:t>
            </a:r>
            <a:r>
              <a:rPr lang="zh-CN" altLang="en-US" b="0" i="0" u="none" strike="noStrike" dirty="0">
                <a:effectLst/>
                <a:latin typeface="NotoSansSC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；</a:t>
            </a:r>
            <a:r>
              <a:rPr lang="zh-CN" altLang="en-US" b="0" i="0" u="none" strike="noStrike" dirty="0">
                <a:effectLst/>
                <a:latin typeface="NotoSansSC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提摩太前书</a:t>
            </a:r>
            <a:r>
              <a:rPr lang="en-US" altLang="zh-CN" b="0" i="0" u="none" strike="noStrike" dirty="0">
                <a:effectLst/>
                <a:latin typeface="NotoSansSC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2:5,6</a:t>
            </a:r>
            <a:r>
              <a:rPr lang="zh-CN" altLang="en-US" b="0" i="0" u="none" strike="noStrike" dirty="0">
                <a:effectLst/>
                <a:latin typeface="NotoSansSC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；</a:t>
            </a:r>
            <a:r>
              <a:rPr lang="zh-CN" altLang="en-US" b="0" i="0" u="none" strike="noStrike" dirty="0">
                <a:effectLst/>
                <a:latin typeface="NotoSansSC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希伯来书</a:t>
            </a:r>
            <a:r>
              <a:rPr lang="en-US" altLang="zh-CN" b="0" i="0" u="none" strike="noStrike" dirty="0">
                <a:effectLst/>
                <a:latin typeface="NotoSansSC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8:10-13</a:t>
            </a:r>
            <a:r>
              <a:rPr lang="zh-CN" altLang="en-US" b="0" i="0" u="none" strike="noStrike" dirty="0">
                <a:effectLst/>
                <a:latin typeface="NotoSansSC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；</a:t>
            </a:r>
            <a:r>
              <a:rPr lang="en-US" altLang="zh-CN" b="0" i="0" u="none" strike="noStrike" dirty="0">
                <a:effectLst/>
                <a:latin typeface="NotoSansSC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12:24</a:t>
            </a:r>
            <a:r>
              <a:rPr lang="zh-CN" altLang="en-US" b="0" i="0" dirty="0">
                <a:effectLst/>
                <a:latin typeface="NotoSansSC"/>
              </a:rPr>
              <a:t>）</a:t>
            </a:r>
          </a:p>
          <a:p>
            <a:pPr algn="l"/>
            <a:r>
              <a:rPr lang="zh-CN" altLang="en-US" b="1" i="0" dirty="0">
                <a:effectLst/>
                <a:latin typeface="NotoSansSC"/>
              </a:rPr>
              <a:t>摩西传世之作</a:t>
            </a:r>
          </a:p>
          <a:p>
            <a:pPr algn="l"/>
            <a:r>
              <a:rPr lang="zh-CN" altLang="en-US" b="0" i="0" dirty="0">
                <a:effectLst/>
                <a:latin typeface="NotoSansSC"/>
              </a:rPr>
              <a:t>摩西写成了大量经卷留存后世，其中有诗（约伯记；</a:t>
            </a:r>
            <a:r>
              <a:rPr lang="zh-CN" altLang="en-US" b="0" i="0" u="none" strike="noStrike" dirty="0">
                <a:effectLst/>
                <a:latin typeface="NotoSansSC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诗篇</a:t>
            </a:r>
            <a:r>
              <a:rPr lang="en-US" altLang="zh-CN" b="0" i="0" u="none" strike="noStrike" dirty="0">
                <a:effectLst/>
                <a:latin typeface="NotoSansSC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90</a:t>
            </a:r>
            <a:r>
              <a:rPr lang="zh-CN" altLang="en-US" b="0" i="0" u="none" strike="noStrike" dirty="0">
                <a:effectLst/>
                <a:latin typeface="NotoSansSC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篇</a:t>
            </a:r>
            <a:r>
              <a:rPr lang="zh-CN" altLang="en-US" b="0" i="0" dirty="0">
                <a:effectLst/>
                <a:latin typeface="NotoSansSC"/>
              </a:rPr>
              <a:t>）、有史（创世记；出埃及记；民数记）、有家系记录（</a:t>
            </a:r>
            <a:r>
              <a:rPr lang="zh-CN" altLang="en-US" b="0" i="0" u="none" strike="noStrike" dirty="0">
                <a:effectLst/>
                <a:latin typeface="NotoSansSC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创世记第</a:t>
            </a:r>
            <a:r>
              <a:rPr lang="en-US" altLang="zh-CN" b="0" i="0" u="none" strike="noStrike" dirty="0">
                <a:effectLst/>
                <a:latin typeface="NotoSansSC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5,</a:t>
            </a:r>
            <a:r>
              <a:rPr lang="en-US" altLang="zh-CN" b="0" i="0" u="none" strike="noStrike" dirty="0">
                <a:effectLst/>
                <a:latin typeface="NotoSansSC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11,</a:t>
            </a:r>
            <a:r>
              <a:rPr lang="en-US" altLang="zh-CN" b="0" i="0" u="none" strike="noStrike" dirty="0">
                <a:effectLst/>
                <a:latin typeface="NotoSansSC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19,</a:t>
            </a:r>
            <a:r>
              <a:rPr lang="en-US" altLang="zh-CN" b="0" i="0" u="none" strike="noStrike" dirty="0">
                <a:effectLst/>
                <a:latin typeface="NotoSansSC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22,</a:t>
            </a:r>
            <a:r>
              <a:rPr lang="en-US" altLang="zh-CN" b="0" i="0" u="none" strike="noStrike" dirty="0">
                <a:effectLst/>
                <a:latin typeface="NotoSansSC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</a:t>
            </a:r>
            <a:r>
              <a:rPr lang="zh-CN" altLang="en-US" b="0" i="0" u="none" strike="noStrike" dirty="0">
                <a:effectLst/>
                <a:latin typeface="NotoSansSC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章</a:t>
            </a:r>
            <a:r>
              <a:rPr lang="zh-CN" altLang="en-US" b="0" i="0" dirty="0">
                <a:effectLst/>
                <a:latin typeface="NotoSansSC"/>
              </a:rPr>
              <a:t>），并有称为摩西律法的多部律法书。（</a:t>
            </a:r>
            <a:r>
              <a:rPr lang="zh-CN" altLang="en-US" b="0" i="0" u="none" strike="noStrike" dirty="0">
                <a:effectLst/>
                <a:latin typeface="NotoSansSC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出埃及记第</a:t>
            </a:r>
            <a:r>
              <a:rPr lang="en-US" altLang="zh-CN" b="0" i="0" u="none" strike="noStrike" dirty="0">
                <a:effectLst/>
                <a:latin typeface="NotoSansSC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</a:t>
            </a:r>
            <a:r>
              <a:rPr lang="zh-CN" altLang="en-US" b="0" i="0" u="none" strike="noStrike" dirty="0">
                <a:effectLst/>
                <a:latin typeface="NotoSansSC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至</a:t>
            </a:r>
            <a:r>
              <a:rPr lang="en-US" altLang="zh-CN" b="0" i="0" u="none" strike="noStrike" dirty="0">
                <a:effectLst/>
                <a:latin typeface="NotoSansSC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40</a:t>
            </a:r>
            <a:r>
              <a:rPr lang="zh-CN" altLang="en-US" b="0" i="0" u="none" strike="noStrike" dirty="0">
                <a:effectLst/>
                <a:latin typeface="NotoSansSC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章</a:t>
            </a:r>
            <a:r>
              <a:rPr lang="zh-CN" altLang="en-US" b="0" i="0" dirty="0">
                <a:effectLst/>
                <a:latin typeface="NotoSansSC"/>
              </a:rPr>
              <a:t>；利未记；民数记；申命记）这套受上帝启示的律法相当先进，它所包含的法律概念、典章制度和统治原则，远非摩西同代人的构思所能比拟。</a:t>
            </a:r>
          </a:p>
        </p:txBody>
      </p:sp>
    </p:spTree>
    <p:extLst>
      <p:ext uri="{BB962C8B-B14F-4D97-AF65-F5344CB8AC3E}">
        <p14:creationId xmlns:p14="http://schemas.microsoft.com/office/powerpoint/2010/main" val="72814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606AE-6B8B-45EA-84FA-1FD7C36E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F8AA6-9D4A-445E-BD38-9A52409DA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摩西</a:t>
            </a:r>
            <a:r>
              <a:rPr lang="zh-CN" altLang="en-US" b="0" i="0" u="sng" dirty="0">
                <a:solidFill>
                  <a:srgbClr val="333333"/>
                </a:solidFill>
                <a:effectLst/>
                <a:latin typeface="Chinese Quote"/>
              </a:rPr>
              <a:t>的歌和羔羊的歌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摩西之歌与羔羊之歌首尾呼应，两首歌都称颂独行奇事的神 </a:t>
            </a:r>
            <a:r>
              <a:rPr lang="zh-CN" altLang="en-US" b="1" i="0" dirty="0">
                <a:solidFill>
                  <a:srgbClr val="C0000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出埃及记 </a:t>
            </a:r>
            <a:r>
              <a:rPr lang="en-US" altLang="zh-CN" b="1" i="0" dirty="0">
                <a:solidFill>
                  <a:srgbClr val="C00000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15</a:t>
            </a:r>
          </a:p>
          <a:p>
            <a:endParaRPr lang="en-US" b="1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圣经记载摩西曾经写过一篇诗篇和两首颂歌；诗篇第九十篇是摩西的祷告，他的第一首颂歌是过红海后写的，就是出埃及记十五章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1-18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节。第二首是在他去世之前完成的，记载在申命记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32:1-43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，内容是提醒百姓及后代子孙要遵守神的律法诫命，不过那首歌并没有要他们唱出来</a:t>
            </a:r>
            <a:endParaRPr lang="en-US" altLang="zh-CN" b="1" i="0" dirty="0">
              <a:solidFill>
                <a:srgbClr val="C00000"/>
              </a:solidFill>
              <a:effectLst/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“律法本是借着摩西传的；恩典和真理都是由耶稣基督来的。从来没有人看见神，只有在父怀里的独生子将祂表明出来。”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约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SimHei" panose="02010609060101010101" pitchFamily="49" charset="-122"/>
                <a:ea typeface="SimHei" panose="02010609060101010101" pitchFamily="49" charset="-122"/>
              </a:rPr>
              <a:t>1:17-18)</a:t>
            </a:r>
            <a:endParaRPr lang="zh-CN" altLang="en-US" b="0" i="0" dirty="0">
              <a:solidFill>
                <a:srgbClr val="333333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br>
              <a:rPr lang="zh-CN" alt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95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342</TotalTime>
  <Words>1512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Chinese Quote</vt:lpstr>
      <vt:lpstr>NotoSansSC</vt:lpstr>
      <vt:lpstr>黑体</vt:lpstr>
      <vt:lpstr>黑体</vt:lpstr>
      <vt:lpstr>宋体</vt:lpstr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xiao</dc:creator>
  <cp:lastModifiedBy>jim xiao</cp:lastModifiedBy>
  <cp:revision>1</cp:revision>
  <dcterms:created xsi:type="dcterms:W3CDTF">2022-02-11T17:11:23Z</dcterms:created>
  <dcterms:modified xsi:type="dcterms:W3CDTF">2022-02-11T22:53:35Z</dcterms:modified>
</cp:coreProperties>
</file>