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47"/>
  </p:notesMasterIdLst>
  <p:sldIdLst>
    <p:sldId id="256" r:id="rId3"/>
    <p:sldId id="258" r:id="rId4"/>
    <p:sldId id="259" r:id="rId5"/>
    <p:sldId id="260" r:id="rId6"/>
    <p:sldId id="321" r:id="rId7"/>
    <p:sldId id="308" r:id="rId8"/>
    <p:sldId id="306" r:id="rId9"/>
    <p:sldId id="309" r:id="rId10"/>
    <p:sldId id="319" r:id="rId11"/>
    <p:sldId id="320" r:id="rId12"/>
    <p:sldId id="311" r:id="rId13"/>
    <p:sldId id="322" r:id="rId14"/>
    <p:sldId id="307" r:id="rId15"/>
    <p:sldId id="305" r:id="rId16"/>
    <p:sldId id="312" r:id="rId17"/>
    <p:sldId id="323" r:id="rId18"/>
    <p:sldId id="325" r:id="rId19"/>
    <p:sldId id="326" r:id="rId20"/>
    <p:sldId id="315" r:id="rId21"/>
    <p:sldId id="268" r:id="rId22"/>
    <p:sldId id="327" r:id="rId23"/>
    <p:sldId id="328" r:id="rId24"/>
    <p:sldId id="329" r:id="rId25"/>
    <p:sldId id="330" r:id="rId26"/>
    <p:sldId id="331" r:id="rId27"/>
    <p:sldId id="332" r:id="rId28"/>
    <p:sldId id="336" r:id="rId29"/>
    <p:sldId id="333" r:id="rId30"/>
    <p:sldId id="347" r:id="rId31"/>
    <p:sldId id="334" r:id="rId32"/>
    <p:sldId id="338" r:id="rId33"/>
    <p:sldId id="348" r:id="rId34"/>
    <p:sldId id="341" r:id="rId35"/>
    <p:sldId id="349" r:id="rId36"/>
    <p:sldId id="339" r:id="rId37"/>
    <p:sldId id="337" r:id="rId38"/>
    <p:sldId id="340" r:id="rId39"/>
    <p:sldId id="350" r:id="rId40"/>
    <p:sldId id="345" r:id="rId41"/>
    <p:sldId id="346" r:id="rId42"/>
    <p:sldId id="344" r:id="rId43"/>
    <p:sldId id="342" r:id="rId44"/>
    <p:sldId id="343" r:id="rId45"/>
    <p:sldId id="304" r:id="rId46"/>
  </p:sldIdLst>
  <p:sldSz cx="9144000" cy="5143500" type="screen16x9"/>
  <p:notesSz cx="6858000" cy="9144000"/>
  <p:embeddedFontLst>
    <p:embeddedFont>
      <p:font typeface="Amasis MT Pro Medium" panose="02040604050005020304" pitchFamily="18" charset="0"/>
      <p:regular r:id="rId48"/>
      <p:italic r:id="rId49"/>
    </p:embeddedFont>
    <p:embeddedFont>
      <p:font typeface="Figtree Black"/>
      <p:bold r:id="rId50"/>
      <p:boldItalic r:id="rId51"/>
    </p:embeddedFont>
    <p:embeddedFont>
      <p:font typeface="Hanken Grotesk" panose="020B0604020202020204"/>
      <p:regular r:id="rId52"/>
      <p:bold r:id="rId53"/>
      <p:italic r:id="rId54"/>
      <p:boldItalic r:id="rId55"/>
    </p:embeddedFont>
    <p:embeddedFont>
      <p:font typeface="Proxima Nova"/>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D6D6D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C6D6D-CBC3-4788-B035-FC2DCDCC03C7}" v="8" dt="2024-08-30T16:14:57.392"/>
  </p1510:revLst>
</p1510:revInfo>
</file>

<file path=ppt/tableStyles.xml><?xml version="1.0" encoding="utf-8"?>
<a:tblStyleLst xmlns:a="http://schemas.openxmlformats.org/drawingml/2006/main" def="{FF035A9F-C34E-4C95-8008-CC523FED69E3}">
  <a:tblStyle styleId="{FF035A9F-C34E-4C95-8008-CC523FED69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64"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31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9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9"/>
        <p:cNvGrpSpPr/>
        <p:nvPr/>
      </p:nvGrpSpPr>
      <p:grpSpPr>
        <a:xfrm>
          <a:off x="0" y="0"/>
          <a:ext cx="0" cy="0"/>
          <a:chOff x="0" y="0"/>
          <a:chExt cx="0" cy="0"/>
        </a:xfrm>
      </p:grpSpPr>
      <p:sp>
        <p:nvSpPr>
          <p:cNvPr id="11070" name="Google Shape;11070;g27759c7d5c0_2_10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1" name="Google Shape;11071;g27759c7d5c0_2_10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53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092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90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29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48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1" name="Google Shape;19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2" name="Google Shape;19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1" name="Google Shape;41;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2" name="Google Shape;42;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3" name="Google Shape;43;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26" name="Google Shape;126;p15"/>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5"/>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5"/>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1" r:id="rId8"/>
    <p:sldLayoutId id="2147483666" r:id="rId9"/>
    <p:sldLayoutId id="2147483667"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81" name="Google Shape;281;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510193"/>
            <a:ext cx="6601455"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Deep learning models for movement detection for calves</a:t>
            </a:r>
          </a:p>
        </p:txBody>
      </p:sp>
      <p:sp>
        <p:nvSpPr>
          <p:cNvPr id="290" name="Google Shape;290;p33"/>
          <p:cNvSpPr txBox="1">
            <a:spLocks noGrp="1"/>
          </p:cNvSpPr>
          <p:nvPr>
            <p:ph type="subTitle" idx="1"/>
          </p:nvPr>
        </p:nvSpPr>
        <p:spPr>
          <a:xfrm>
            <a:off x="1087125" y="2997488"/>
            <a:ext cx="5897400" cy="5610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latin typeface="Hanken Grotesk"/>
                <a:ea typeface="Hanken Grotesk"/>
                <a:cs typeface="Hanken Grotesk"/>
                <a:sym typeface="Hanken Grotesk"/>
              </a:rPr>
              <a:t>Ruuvi project v1</a:t>
            </a:r>
          </a:p>
          <a:p>
            <a:pPr marL="0" lvl="0" indent="0" algn="l" rtl="0">
              <a:spcBef>
                <a:spcPts val="0"/>
              </a:spcBef>
              <a:spcAft>
                <a:spcPts val="0"/>
              </a:spcAft>
              <a:buNone/>
            </a:pPr>
            <a:r>
              <a:rPr lang="en-CA" dirty="0">
                <a:latin typeface="Hanken Grotesk"/>
                <a:ea typeface="Hanken Grotesk"/>
                <a:cs typeface="Hanken Grotesk"/>
                <a:sym typeface="Hanken Grotesk"/>
              </a:rPr>
              <a:t>Amenallah Massarra Ouannes, Pr. </a:t>
            </a:r>
            <a:r>
              <a:rPr lang="en-CA" dirty="0"/>
              <a:t>É</a:t>
            </a:r>
            <a:r>
              <a:rPr lang="en-CA" dirty="0">
                <a:latin typeface="Hanken Grotesk"/>
                <a:ea typeface="Hanken Grotesk"/>
                <a:cs typeface="Hanken Grotesk"/>
                <a:sym typeface="Hanken Grotesk"/>
              </a:rPr>
              <a:t>ric Paquet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751C-461B-0DA1-3734-E504B881154B}"/>
              </a:ext>
            </a:extLst>
          </p:cNvPr>
          <p:cNvSpPr>
            <a:spLocks noGrp="1"/>
          </p:cNvSpPr>
          <p:nvPr>
            <p:ph type="title"/>
          </p:nvPr>
        </p:nvSpPr>
        <p:spPr/>
        <p:txBody>
          <a:bodyPr/>
          <a:lstStyle/>
          <a:p>
            <a:r>
              <a:rPr lang="en-GB" dirty="0"/>
              <a:t>Dataset repartition and  contributions</a:t>
            </a:r>
          </a:p>
        </p:txBody>
      </p:sp>
      <p:sp>
        <p:nvSpPr>
          <p:cNvPr id="3" name="Text Placeholder 2">
            <a:extLst>
              <a:ext uri="{FF2B5EF4-FFF2-40B4-BE49-F238E27FC236}">
                <a16:creationId xmlns:a16="http://schemas.microsoft.com/office/drawing/2014/main" id="{5162572E-87C3-C41B-D0CB-1AFDAB58D6E4}"/>
              </a:ext>
            </a:extLst>
          </p:cNvPr>
          <p:cNvSpPr>
            <a:spLocks noGrp="1"/>
          </p:cNvSpPr>
          <p:nvPr>
            <p:ph type="body" idx="1"/>
          </p:nvPr>
        </p:nvSpPr>
        <p:spPr>
          <a:xfrm>
            <a:off x="519277" y="1227090"/>
            <a:ext cx="3145755" cy="3233100"/>
          </a:xfrm>
        </p:spPr>
        <p:txBody>
          <a:bodyPr/>
          <a:lstStyle/>
          <a:p>
            <a:pPr marL="177800" indent="0">
              <a:buNone/>
            </a:pPr>
            <a:r>
              <a:rPr lang="en-GB" dirty="0"/>
              <a:t>We observe that these calves don’t contribute to the dataset in the same manner.</a:t>
            </a:r>
          </a:p>
          <a:p>
            <a:pPr marL="177800" indent="0">
              <a:buNone/>
            </a:pPr>
            <a:r>
              <a:rPr lang="en-GB" dirty="0"/>
              <a:t>For example , the calf #7480 spends most of his time sitting while the calf #8851 is more active proportionally to the percentages of each class.</a:t>
            </a:r>
          </a:p>
          <a:p>
            <a:pPr marL="177800" indent="0">
              <a:buNone/>
            </a:pPr>
            <a:r>
              <a:rPr lang="en-GB" dirty="0"/>
              <a:t>Calves #7480, #8851 and #8846 drink less than the two others</a:t>
            </a:r>
          </a:p>
          <a:p>
            <a:pPr marL="177800" indent="0">
              <a:buNone/>
            </a:pPr>
            <a:r>
              <a:rPr lang="en-GB" dirty="0"/>
              <a:t>We keep in mind that the age and health difference on each calf have a high impact on the nature of our results.</a:t>
            </a:r>
          </a:p>
        </p:txBody>
      </p:sp>
      <p:pic>
        <p:nvPicPr>
          <p:cNvPr id="6" name="Picture 5">
            <a:extLst>
              <a:ext uri="{FF2B5EF4-FFF2-40B4-BE49-F238E27FC236}">
                <a16:creationId xmlns:a16="http://schemas.microsoft.com/office/drawing/2014/main" id="{CA2B7576-4B5A-9FD9-EE38-28B6E187F876}"/>
              </a:ext>
            </a:extLst>
          </p:cNvPr>
          <p:cNvPicPr>
            <a:picLocks noChangeAspect="1"/>
          </p:cNvPicPr>
          <p:nvPr/>
        </p:nvPicPr>
        <p:blipFill>
          <a:blip r:embed="rId2"/>
          <a:stretch>
            <a:fillRect/>
          </a:stretch>
        </p:blipFill>
        <p:spPr>
          <a:xfrm>
            <a:off x="4265686" y="1227090"/>
            <a:ext cx="4229305" cy="3429000"/>
          </a:xfrm>
          <a:prstGeom prst="rect">
            <a:avLst/>
          </a:prstGeom>
        </p:spPr>
      </p:pic>
    </p:spTree>
    <p:extLst>
      <p:ext uri="{BB962C8B-B14F-4D97-AF65-F5344CB8AC3E}">
        <p14:creationId xmlns:p14="http://schemas.microsoft.com/office/powerpoint/2010/main" val="317392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41"/>
          <p:cNvSpPr txBox="1">
            <a:spLocks noGrp="1"/>
          </p:cNvSpPr>
          <p:nvPr>
            <p:ph type="title"/>
          </p:nvPr>
        </p:nvSpPr>
        <p:spPr>
          <a:xfrm>
            <a:off x="274320" y="312420"/>
            <a:ext cx="4204226" cy="15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overall visualisation</a:t>
            </a:r>
            <a:endParaRPr dirty="0"/>
          </a:p>
        </p:txBody>
      </p:sp>
      <p:pic>
        <p:nvPicPr>
          <p:cNvPr id="7" name="Picture 6">
            <a:extLst>
              <a:ext uri="{FF2B5EF4-FFF2-40B4-BE49-F238E27FC236}">
                <a16:creationId xmlns:a16="http://schemas.microsoft.com/office/drawing/2014/main" id="{A62BE7A3-A1C5-30D0-E827-F5B5AF02D75F}"/>
              </a:ext>
            </a:extLst>
          </p:cNvPr>
          <p:cNvPicPr>
            <a:picLocks noChangeAspect="1"/>
          </p:cNvPicPr>
          <p:nvPr/>
        </p:nvPicPr>
        <p:blipFill>
          <a:blip r:embed="rId3"/>
          <a:stretch>
            <a:fillRect/>
          </a:stretch>
        </p:blipFill>
        <p:spPr>
          <a:xfrm>
            <a:off x="262261" y="1475246"/>
            <a:ext cx="4204225" cy="3446160"/>
          </a:xfrm>
          <a:prstGeom prst="rect">
            <a:avLst/>
          </a:prstGeom>
          <a:ln w="28575">
            <a:solidFill>
              <a:schemeClr val="tx1"/>
            </a:solidFill>
          </a:ln>
        </p:spPr>
      </p:pic>
      <p:pic>
        <p:nvPicPr>
          <p:cNvPr id="3" name="Picture 2">
            <a:extLst>
              <a:ext uri="{FF2B5EF4-FFF2-40B4-BE49-F238E27FC236}">
                <a16:creationId xmlns:a16="http://schemas.microsoft.com/office/drawing/2014/main" id="{7D5F7859-8F45-D0D7-C243-324AF077CFBA}"/>
              </a:ext>
            </a:extLst>
          </p:cNvPr>
          <p:cNvPicPr>
            <a:picLocks noChangeAspect="1"/>
          </p:cNvPicPr>
          <p:nvPr/>
        </p:nvPicPr>
        <p:blipFill>
          <a:blip r:embed="rId4"/>
          <a:stretch>
            <a:fillRect/>
          </a:stretch>
        </p:blipFill>
        <p:spPr>
          <a:xfrm>
            <a:off x="4490605" y="229429"/>
            <a:ext cx="4391134" cy="4691977"/>
          </a:xfrm>
          <a:prstGeom prst="rect">
            <a:avLst/>
          </a:prstGeom>
          <a:ln w="28575">
            <a:solidFill>
              <a:schemeClr val="tx1"/>
            </a:solidFill>
          </a:ln>
        </p:spPr>
      </p:pic>
    </p:spTree>
    <p:extLst>
      <p:ext uri="{BB962C8B-B14F-4D97-AF65-F5344CB8AC3E}">
        <p14:creationId xmlns:p14="http://schemas.microsoft.com/office/powerpoint/2010/main" val="4355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4215C7-B180-9449-399D-76040ED13046}"/>
              </a:ext>
            </a:extLst>
          </p:cNvPr>
          <p:cNvSpPr>
            <a:spLocks noGrp="1"/>
          </p:cNvSpPr>
          <p:nvPr>
            <p:ph type="title"/>
          </p:nvPr>
        </p:nvSpPr>
        <p:spPr/>
        <p:txBody>
          <a:bodyPr/>
          <a:lstStyle/>
          <a:p>
            <a:r>
              <a:rPr lang="en-GB" dirty="0"/>
              <a:t>Observations</a:t>
            </a:r>
          </a:p>
        </p:txBody>
      </p:sp>
      <p:sp>
        <p:nvSpPr>
          <p:cNvPr id="6" name="Text Placeholder 5">
            <a:extLst>
              <a:ext uri="{FF2B5EF4-FFF2-40B4-BE49-F238E27FC236}">
                <a16:creationId xmlns:a16="http://schemas.microsoft.com/office/drawing/2014/main" id="{B66ED723-44DD-2B40-F656-49B35B9C3CCC}"/>
              </a:ext>
            </a:extLst>
          </p:cNvPr>
          <p:cNvSpPr>
            <a:spLocks noGrp="1"/>
          </p:cNvSpPr>
          <p:nvPr>
            <p:ph type="body" idx="1"/>
          </p:nvPr>
        </p:nvSpPr>
        <p:spPr/>
        <p:txBody>
          <a:bodyPr/>
          <a:lstStyle/>
          <a:p>
            <a:pPr>
              <a:lnSpc>
                <a:spcPct val="150000"/>
              </a:lnSpc>
            </a:pPr>
            <a:r>
              <a:rPr lang="en-US" sz="1600" dirty="0"/>
              <a:t>Based on the previous graphs, we see that there’s a significant similarity between the accelerations on the x, y, and z axes.</a:t>
            </a:r>
          </a:p>
          <a:p>
            <a:pPr>
              <a:lnSpc>
                <a:spcPct val="150000"/>
              </a:lnSpc>
            </a:pPr>
            <a:r>
              <a:rPr lang="en-US" sz="1600" dirty="0"/>
              <a:t>The interquartile range of the variables is relatively narrow for our raw extracted variables. Hence, it’s expected that feature engineering will be necessary to improve the contributions and utility of our input.</a:t>
            </a:r>
          </a:p>
          <a:p>
            <a:pPr>
              <a:lnSpc>
                <a:spcPct val="150000"/>
              </a:lnSpc>
            </a:pPr>
            <a:r>
              <a:rPr lang="en-US" sz="1600" dirty="0"/>
              <a:t>Based on the PCA display, there’s a significant overlap among our 3 classes, which will make it even more challenging for our models to predict each class with high accuracy.</a:t>
            </a:r>
            <a:endParaRPr lang="en-GB" sz="1600" dirty="0"/>
          </a:p>
        </p:txBody>
      </p:sp>
    </p:spTree>
    <p:extLst>
      <p:ext uri="{BB962C8B-B14F-4D97-AF65-F5344CB8AC3E}">
        <p14:creationId xmlns:p14="http://schemas.microsoft.com/office/powerpoint/2010/main" val="354716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84DC-6E0F-0E4F-38D1-F5D7AA21BF56}"/>
              </a:ext>
            </a:extLst>
          </p:cNvPr>
          <p:cNvSpPr>
            <a:spLocks noGrp="1"/>
          </p:cNvSpPr>
          <p:nvPr>
            <p:ph type="title"/>
          </p:nvPr>
        </p:nvSpPr>
        <p:spPr/>
        <p:txBody>
          <a:bodyPr/>
          <a:lstStyle/>
          <a:p>
            <a:r>
              <a:rPr lang="en-GB" dirty="0"/>
              <a:t>Features selection</a:t>
            </a:r>
          </a:p>
        </p:txBody>
      </p:sp>
      <p:sp>
        <p:nvSpPr>
          <p:cNvPr id="3" name="Text Placeholder 2">
            <a:extLst>
              <a:ext uri="{FF2B5EF4-FFF2-40B4-BE49-F238E27FC236}">
                <a16:creationId xmlns:a16="http://schemas.microsoft.com/office/drawing/2014/main" id="{EE510704-8395-1C9E-D66F-0D57FA761C82}"/>
              </a:ext>
            </a:extLst>
          </p:cNvPr>
          <p:cNvSpPr>
            <a:spLocks noGrp="1"/>
          </p:cNvSpPr>
          <p:nvPr>
            <p:ph type="body" idx="1"/>
          </p:nvPr>
        </p:nvSpPr>
        <p:spPr>
          <a:xfrm>
            <a:off x="720000" y="1349565"/>
            <a:ext cx="7704000" cy="3233100"/>
          </a:xfrm>
        </p:spPr>
        <p:txBody>
          <a:bodyPr/>
          <a:lstStyle/>
          <a:p>
            <a:pPr>
              <a:lnSpc>
                <a:spcPct val="150000"/>
              </a:lnSpc>
            </a:pPr>
            <a:r>
              <a:rPr lang="en-US" sz="1600" dirty="0"/>
              <a:t>To regroup our values per second, we used the mean value and standard deviation.</a:t>
            </a:r>
          </a:p>
          <a:p>
            <a:pPr>
              <a:lnSpc>
                <a:spcPct val="150000"/>
              </a:lnSpc>
            </a:pPr>
            <a:r>
              <a:rPr lang="en-US" sz="1600" dirty="0"/>
              <a:t>Through various studies and scientific literature, we classified potentially useful features into three groups:</a:t>
            </a:r>
          </a:p>
          <a:p>
            <a:pPr lvl="1">
              <a:lnSpc>
                <a:spcPct val="150000"/>
              </a:lnSpc>
            </a:pPr>
            <a:r>
              <a:rPr lang="en-US" sz="1600" dirty="0"/>
              <a:t>Main features: Time, accelerations, and standard deviation.</a:t>
            </a:r>
          </a:p>
          <a:p>
            <a:pPr lvl="1">
              <a:lnSpc>
                <a:spcPct val="150000"/>
              </a:lnSpc>
            </a:pPr>
            <a:r>
              <a:rPr lang="en-US" sz="1600" dirty="0"/>
              <a:t>Modified values of acceleration: Dynamic, static, mean absolute deviation, etc.</a:t>
            </a:r>
          </a:p>
          <a:p>
            <a:pPr lvl="1">
              <a:lnSpc>
                <a:spcPct val="150000"/>
              </a:lnSpc>
            </a:pPr>
            <a:r>
              <a:rPr lang="en-US" sz="1600" dirty="0"/>
              <a:t>Mathematically generated formulas: Amag, OBDA, VeBDA, pitch, roll, etc.</a:t>
            </a:r>
          </a:p>
          <a:p>
            <a:pPr marL="177800" indent="0">
              <a:buNone/>
            </a:pPr>
            <a:endParaRPr lang="en-GB" dirty="0"/>
          </a:p>
          <a:p>
            <a:endParaRPr lang="en-GB" dirty="0"/>
          </a:p>
          <a:p>
            <a:endParaRPr lang="en-GB" dirty="0"/>
          </a:p>
        </p:txBody>
      </p:sp>
    </p:spTree>
    <p:extLst>
      <p:ext uri="{BB962C8B-B14F-4D97-AF65-F5344CB8AC3E}">
        <p14:creationId xmlns:p14="http://schemas.microsoft.com/office/powerpoint/2010/main" val="417536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039166" y="2150850"/>
            <a:ext cx="5422218" cy="841800"/>
          </a:xfrm>
          <a:prstGeom prst="rect">
            <a:avLst/>
          </a:prstGeom>
        </p:spPr>
        <p:txBody>
          <a:bodyPr spcFirstLastPara="1" wrap="square" lIns="91425" tIns="91425" rIns="91425" bIns="91425" anchor="b" anchorCtr="0">
            <a:noAutofit/>
          </a:bodyPr>
          <a:lstStyle/>
          <a:p>
            <a:pPr marL="0" indent="0"/>
            <a:r>
              <a:rPr lang="fr-FR" sz="3200" dirty="0"/>
              <a:t>Classification model: Random Forest.</a:t>
            </a:r>
            <a:br>
              <a:rPr lang="fr-FR" sz="3200" dirty="0"/>
            </a:br>
            <a:endParaRPr lang="fr-FR" sz="1050" dirty="0"/>
          </a:p>
        </p:txBody>
      </p:sp>
      <p:sp>
        <p:nvSpPr>
          <p:cNvPr id="330" name="Google Shape;330;p36"/>
          <p:cNvSpPr txBox="1">
            <a:spLocks noGrp="1"/>
          </p:cNvSpPr>
          <p:nvPr>
            <p:ph type="subTitle" idx="1"/>
          </p:nvPr>
        </p:nvSpPr>
        <p:spPr>
          <a:xfrm>
            <a:off x="1039166" y="28336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 tree-based multi-class classification model</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94066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10E54-4967-8D6A-A42A-5ECCB8E6206D}"/>
              </a:ext>
            </a:extLst>
          </p:cNvPr>
          <p:cNvSpPr>
            <a:spLocks noGrp="1"/>
          </p:cNvSpPr>
          <p:nvPr>
            <p:ph type="title"/>
          </p:nvPr>
        </p:nvSpPr>
        <p:spPr/>
        <p:txBody>
          <a:bodyPr/>
          <a:lstStyle/>
          <a:p>
            <a:r>
              <a:rPr lang="en-GB" dirty="0"/>
              <a:t>Dataset optimization</a:t>
            </a:r>
          </a:p>
        </p:txBody>
      </p:sp>
      <p:sp>
        <p:nvSpPr>
          <p:cNvPr id="6" name="Text Placeholder 5">
            <a:extLst>
              <a:ext uri="{FF2B5EF4-FFF2-40B4-BE49-F238E27FC236}">
                <a16:creationId xmlns:a16="http://schemas.microsoft.com/office/drawing/2014/main" id="{C50C6270-9CD9-8365-836F-998972E50049}"/>
              </a:ext>
            </a:extLst>
          </p:cNvPr>
          <p:cNvSpPr>
            <a:spLocks noGrp="1"/>
          </p:cNvSpPr>
          <p:nvPr>
            <p:ph type="body" idx="1"/>
          </p:nvPr>
        </p:nvSpPr>
        <p:spPr/>
        <p:txBody>
          <a:bodyPr/>
          <a:lstStyle/>
          <a:p>
            <a:r>
              <a:rPr lang="en-GB" dirty="0"/>
              <a:t>Knowing that there’s a significant data imbalance, we chose to strip apart from the dataset , resulting in 2 approaches:</a:t>
            </a:r>
          </a:p>
          <a:p>
            <a:pPr lvl="1"/>
            <a:r>
              <a:rPr lang="en-US" dirty="0"/>
              <a:t>Frequency 1s :  72 249 rows</a:t>
            </a:r>
          </a:p>
          <a:p>
            <a:pPr lvl="2"/>
            <a:r>
              <a:rPr lang="en-US" dirty="0"/>
              <a:t>57 799 worth of training set (approximately 33% for each state).</a:t>
            </a:r>
          </a:p>
          <a:p>
            <a:pPr lvl="2"/>
            <a:r>
              <a:rPr lang="en-US" dirty="0"/>
              <a:t>20% for test set.</a:t>
            </a:r>
          </a:p>
          <a:p>
            <a:pPr lvl="1"/>
            <a:r>
              <a:rPr lang="en-US" dirty="0"/>
              <a:t>Frequency  2s : 14 369 rows</a:t>
            </a:r>
          </a:p>
          <a:p>
            <a:pPr lvl="2"/>
            <a:r>
              <a:rPr lang="en-US" dirty="0"/>
              <a:t>11 495  worth of training set (approximately 33% for each state).</a:t>
            </a:r>
          </a:p>
          <a:p>
            <a:pPr lvl="2"/>
            <a:r>
              <a:rPr lang="en-US" dirty="0"/>
              <a:t>20% for test set.</a:t>
            </a:r>
          </a:p>
          <a:p>
            <a:r>
              <a:rPr lang="en-US" dirty="0"/>
              <a:t>Those rows were chosen randomly form the bigger dataset.</a:t>
            </a:r>
          </a:p>
          <a:p>
            <a:r>
              <a:rPr lang="en-US" dirty="0"/>
              <a:t>Features were used gradually into the development of the model.</a:t>
            </a:r>
          </a:p>
          <a:p>
            <a:pPr lvl="1"/>
            <a:endParaRPr lang="en-US" dirty="0"/>
          </a:p>
          <a:p>
            <a:pPr lvl="1"/>
            <a:endParaRPr lang="en-GB" dirty="0"/>
          </a:p>
        </p:txBody>
      </p:sp>
    </p:spTree>
    <p:extLst>
      <p:ext uri="{BB962C8B-B14F-4D97-AF65-F5344CB8AC3E}">
        <p14:creationId xmlns:p14="http://schemas.microsoft.com/office/powerpoint/2010/main" val="375179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4E432C-0CBD-0A9E-8B6D-EA0EDC5A132A}"/>
              </a:ext>
            </a:extLst>
          </p:cNvPr>
          <p:cNvSpPr>
            <a:spLocks noGrp="1"/>
          </p:cNvSpPr>
          <p:nvPr>
            <p:ph type="title"/>
          </p:nvPr>
        </p:nvSpPr>
        <p:spPr/>
        <p:txBody>
          <a:bodyPr/>
          <a:lstStyle/>
          <a:p>
            <a:pPr algn="ctr"/>
            <a:r>
              <a:rPr lang="en-GB" dirty="0"/>
              <a:t>Pertinent models performances</a:t>
            </a:r>
          </a:p>
        </p:txBody>
      </p:sp>
      <p:graphicFrame>
        <p:nvGraphicFramePr>
          <p:cNvPr id="6" name="Table 5">
            <a:extLst>
              <a:ext uri="{FF2B5EF4-FFF2-40B4-BE49-F238E27FC236}">
                <a16:creationId xmlns:a16="http://schemas.microsoft.com/office/drawing/2014/main" id="{2F776E1F-3174-B8AB-F50C-6987C7FC78C5}"/>
              </a:ext>
            </a:extLst>
          </p:cNvPr>
          <p:cNvGraphicFramePr>
            <a:graphicFrameLocks noGrp="1"/>
          </p:cNvGraphicFramePr>
          <p:nvPr>
            <p:extLst>
              <p:ext uri="{D42A27DB-BD31-4B8C-83A1-F6EECF244321}">
                <p14:modId xmlns:p14="http://schemas.microsoft.com/office/powerpoint/2010/main" val="3245346297"/>
              </p:ext>
            </p:extLst>
          </p:nvPr>
        </p:nvGraphicFramePr>
        <p:xfrm>
          <a:off x="839502" y="1287976"/>
          <a:ext cx="7464995" cy="1854200"/>
        </p:xfrm>
        <a:graphic>
          <a:graphicData uri="http://schemas.openxmlformats.org/drawingml/2006/table">
            <a:tbl>
              <a:tblPr firstRow="1" bandRow="1">
                <a:tableStyleId>{073A0DAA-6AF3-43AB-8588-CEC1D06C72B9}</a:tableStyleId>
              </a:tblPr>
              <a:tblGrid>
                <a:gridCol w="3204117">
                  <a:extLst>
                    <a:ext uri="{9D8B030D-6E8A-4147-A177-3AD203B41FA5}">
                      <a16:colId xmlns:a16="http://schemas.microsoft.com/office/drawing/2014/main" val="710534365"/>
                    </a:ext>
                  </a:extLst>
                </a:gridCol>
                <a:gridCol w="2111298">
                  <a:extLst>
                    <a:ext uri="{9D8B030D-6E8A-4147-A177-3AD203B41FA5}">
                      <a16:colId xmlns:a16="http://schemas.microsoft.com/office/drawing/2014/main" val="3446446063"/>
                    </a:ext>
                  </a:extLst>
                </a:gridCol>
                <a:gridCol w="2149580">
                  <a:extLst>
                    <a:ext uri="{9D8B030D-6E8A-4147-A177-3AD203B41FA5}">
                      <a16:colId xmlns:a16="http://schemas.microsoft.com/office/drawing/2014/main" val="3309674352"/>
                    </a:ext>
                  </a:extLst>
                </a:gridCol>
              </a:tblGrid>
              <a:tr h="370840">
                <a:tc>
                  <a:txBody>
                    <a:bodyPr/>
                    <a:lstStyle/>
                    <a:p>
                      <a:r>
                        <a:rPr lang="en-GB" dirty="0"/>
                        <a:t>Features and dataset combination</a:t>
                      </a:r>
                    </a:p>
                  </a:txBody>
                  <a:tcPr>
                    <a:solidFill>
                      <a:srgbClr val="0070C0"/>
                    </a:solidFill>
                  </a:tcPr>
                </a:tc>
                <a:tc>
                  <a:txBody>
                    <a:bodyPr/>
                    <a:lstStyle/>
                    <a:p>
                      <a:r>
                        <a:rPr lang="en-GB" dirty="0"/>
                        <a:t>Results on train set</a:t>
                      </a:r>
                    </a:p>
                  </a:txBody>
                  <a:tcPr>
                    <a:solidFill>
                      <a:srgbClr val="0070C0"/>
                    </a:solidFill>
                  </a:tcPr>
                </a:tc>
                <a:tc>
                  <a:txBody>
                    <a:bodyPr/>
                    <a:lstStyle/>
                    <a:p>
                      <a:r>
                        <a:rPr lang="en-GB" dirty="0"/>
                        <a:t>Results on test set</a:t>
                      </a:r>
                    </a:p>
                  </a:txBody>
                  <a:tcPr>
                    <a:solidFill>
                      <a:srgbClr val="0070C0"/>
                    </a:solidFill>
                  </a:tcPr>
                </a:tc>
                <a:extLst>
                  <a:ext uri="{0D108BD9-81ED-4DB2-BD59-A6C34878D82A}">
                    <a16:rowId xmlns:a16="http://schemas.microsoft.com/office/drawing/2014/main" val="3342188408"/>
                  </a:ext>
                </a:extLst>
              </a:tr>
              <a:tr h="370840">
                <a:tc>
                  <a:txBody>
                    <a:bodyPr/>
                    <a:lstStyle/>
                    <a:p>
                      <a:r>
                        <a:rPr lang="en-GB" dirty="0"/>
                        <a:t>Mean accelerations with 1s frequency</a:t>
                      </a:r>
                    </a:p>
                  </a:txBody>
                  <a:tcPr/>
                </a:tc>
                <a:tc>
                  <a:txBody>
                    <a:bodyPr/>
                    <a:lstStyle/>
                    <a:p>
                      <a:pPr algn="ctr"/>
                      <a:r>
                        <a:rPr lang="en-GB" dirty="0"/>
                        <a:t>55%</a:t>
                      </a:r>
                    </a:p>
                  </a:txBody>
                  <a:tcPr/>
                </a:tc>
                <a:tc>
                  <a:txBody>
                    <a:bodyPr/>
                    <a:lstStyle/>
                    <a:p>
                      <a:pPr algn="ctr"/>
                      <a:r>
                        <a:rPr lang="en-GB" dirty="0"/>
                        <a:t>53%</a:t>
                      </a:r>
                    </a:p>
                  </a:txBody>
                  <a:tcPr/>
                </a:tc>
                <a:extLst>
                  <a:ext uri="{0D108BD9-81ED-4DB2-BD59-A6C34878D82A}">
                    <a16:rowId xmlns:a16="http://schemas.microsoft.com/office/drawing/2014/main" val="152033086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Mean accelerations with 2s frequency</a:t>
                      </a:r>
                    </a:p>
                  </a:txBody>
                  <a:tcPr/>
                </a:tc>
                <a:tc>
                  <a:txBody>
                    <a:bodyPr/>
                    <a:lstStyle/>
                    <a:p>
                      <a:pPr algn="ctr"/>
                      <a:r>
                        <a:rPr lang="en-GB" dirty="0"/>
                        <a:t>60%</a:t>
                      </a:r>
                    </a:p>
                  </a:txBody>
                  <a:tcPr/>
                </a:tc>
                <a:tc>
                  <a:txBody>
                    <a:bodyPr/>
                    <a:lstStyle/>
                    <a:p>
                      <a:pPr algn="ctr"/>
                      <a:r>
                        <a:rPr lang="en-GB" dirty="0"/>
                        <a:t>53%</a:t>
                      </a:r>
                    </a:p>
                  </a:txBody>
                  <a:tcPr/>
                </a:tc>
                <a:extLst>
                  <a:ext uri="{0D108BD9-81ED-4DB2-BD59-A6C34878D82A}">
                    <a16:rowId xmlns:a16="http://schemas.microsoft.com/office/drawing/2014/main" val="2436447237"/>
                  </a:ext>
                </a:extLst>
              </a:tr>
              <a:tr h="370840">
                <a:tc>
                  <a:txBody>
                    <a:bodyPr/>
                    <a:lstStyle/>
                    <a:p>
                      <a:r>
                        <a:rPr lang="en-GB" dirty="0"/>
                        <a:t>All features with 1s frequency</a:t>
                      </a:r>
                    </a:p>
                  </a:txBody>
                  <a:tcPr/>
                </a:tc>
                <a:tc>
                  <a:txBody>
                    <a:bodyPr/>
                    <a:lstStyle/>
                    <a:p>
                      <a:pPr algn="ctr"/>
                      <a:r>
                        <a:rPr lang="en-GB" dirty="0"/>
                        <a:t>68%</a:t>
                      </a:r>
                    </a:p>
                  </a:txBody>
                  <a:tcPr/>
                </a:tc>
                <a:tc>
                  <a:txBody>
                    <a:bodyPr/>
                    <a:lstStyle/>
                    <a:p>
                      <a:pPr algn="ctr"/>
                      <a:r>
                        <a:rPr lang="en-GB" dirty="0"/>
                        <a:t>64%</a:t>
                      </a:r>
                    </a:p>
                  </a:txBody>
                  <a:tcPr/>
                </a:tc>
                <a:extLst>
                  <a:ext uri="{0D108BD9-81ED-4DB2-BD59-A6C34878D82A}">
                    <a16:rowId xmlns:a16="http://schemas.microsoft.com/office/drawing/2014/main" val="2003588610"/>
                  </a:ext>
                </a:extLst>
              </a:tr>
              <a:tr h="370840">
                <a:tc>
                  <a:txBody>
                    <a:bodyPr/>
                    <a:lstStyle/>
                    <a:p>
                      <a:r>
                        <a:rPr lang="en-GB" dirty="0"/>
                        <a:t>All features with 2s frequency</a:t>
                      </a:r>
                    </a:p>
                  </a:txBody>
                  <a:tcPr/>
                </a:tc>
                <a:tc>
                  <a:txBody>
                    <a:bodyPr/>
                    <a:lstStyle/>
                    <a:p>
                      <a:pPr algn="ctr"/>
                      <a:r>
                        <a:rPr lang="en-GB" dirty="0"/>
                        <a:t>71%</a:t>
                      </a:r>
                    </a:p>
                  </a:txBody>
                  <a:tcPr/>
                </a:tc>
                <a:tc>
                  <a:txBody>
                    <a:bodyPr/>
                    <a:lstStyle/>
                    <a:p>
                      <a:pPr algn="ctr"/>
                      <a:r>
                        <a:rPr lang="en-GB" dirty="0"/>
                        <a:t>63%</a:t>
                      </a:r>
                    </a:p>
                  </a:txBody>
                  <a:tcPr/>
                </a:tc>
                <a:extLst>
                  <a:ext uri="{0D108BD9-81ED-4DB2-BD59-A6C34878D82A}">
                    <a16:rowId xmlns:a16="http://schemas.microsoft.com/office/drawing/2014/main" val="3300737826"/>
                  </a:ext>
                </a:extLst>
              </a:tr>
            </a:tbl>
          </a:graphicData>
        </a:graphic>
      </p:graphicFrame>
      <p:sp>
        <p:nvSpPr>
          <p:cNvPr id="7" name="TextBox 6">
            <a:extLst>
              <a:ext uri="{FF2B5EF4-FFF2-40B4-BE49-F238E27FC236}">
                <a16:creationId xmlns:a16="http://schemas.microsoft.com/office/drawing/2014/main" id="{581C2056-89A6-F5F7-C5F9-9B3065CA0273}"/>
              </a:ext>
            </a:extLst>
          </p:cNvPr>
          <p:cNvSpPr txBox="1"/>
          <p:nvPr/>
        </p:nvSpPr>
        <p:spPr>
          <a:xfrm>
            <a:off x="839503" y="3157198"/>
            <a:ext cx="7584498" cy="1384995"/>
          </a:xfrm>
          <a:prstGeom prst="rect">
            <a:avLst/>
          </a:prstGeom>
          <a:noFill/>
        </p:spPr>
        <p:txBody>
          <a:bodyPr wrap="square" rtlCol="0">
            <a:spAutoFit/>
          </a:bodyPr>
          <a:lstStyle/>
          <a:p>
            <a:r>
              <a:rPr lang="en-GB" b="1" dirty="0"/>
              <a:t>Observations:</a:t>
            </a:r>
            <a:endParaRPr lang="en-GB" dirty="0"/>
          </a:p>
          <a:p>
            <a:r>
              <a:rPr lang="en-GB" dirty="0"/>
              <a:t>We see that with adding generated features from the raw </a:t>
            </a:r>
            <a:r>
              <a:rPr lang="en-GB" dirty="0" err="1"/>
              <a:t>ruuvi</a:t>
            </a:r>
            <a:r>
              <a:rPr lang="en-GB" dirty="0"/>
              <a:t> data, we had results improvement in our model accuracy.</a:t>
            </a:r>
          </a:p>
          <a:p>
            <a:r>
              <a:rPr lang="en-GB" dirty="0"/>
              <a:t>Comparing between datasets, we see the start of overfitting with the frequency 2s datasets due to the limitations of the dataset, in our case, more data equals better test performances.</a:t>
            </a:r>
          </a:p>
          <a:p>
            <a:r>
              <a:rPr lang="en-GB" dirty="0"/>
              <a:t>We consider the combination of all features and 1s frequency to be the best model.</a:t>
            </a:r>
          </a:p>
        </p:txBody>
      </p:sp>
    </p:spTree>
    <p:extLst>
      <p:ext uri="{BB962C8B-B14F-4D97-AF65-F5344CB8AC3E}">
        <p14:creationId xmlns:p14="http://schemas.microsoft.com/office/powerpoint/2010/main" val="237958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9920-CF12-BE4C-5105-45BFA49A9178}"/>
              </a:ext>
            </a:extLst>
          </p:cNvPr>
          <p:cNvSpPr>
            <a:spLocks noGrp="1"/>
          </p:cNvSpPr>
          <p:nvPr>
            <p:ph type="title"/>
          </p:nvPr>
        </p:nvSpPr>
        <p:spPr/>
        <p:txBody>
          <a:bodyPr/>
          <a:lstStyle/>
          <a:p>
            <a:pPr algn="ctr"/>
            <a:r>
              <a:rPr lang="en-GB" dirty="0"/>
              <a:t>Confusion matrix for the best model</a:t>
            </a:r>
          </a:p>
        </p:txBody>
      </p:sp>
      <p:pic>
        <p:nvPicPr>
          <p:cNvPr id="4" name="Picture 3">
            <a:extLst>
              <a:ext uri="{FF2B5EF4-FFF2-40B4-BE49-F238E27FC236}">
                <a16:creationId xmlns:a16="http://schemas.microsoft.com/office/drawing/2014/main" id="{1CE8AB9A-B9AB-9590-3262-C2C066419F64}"/>
              </a:ext>
            </a:extLst>
          </p:cNvPr>
          <p:cNvPicPr>
            <a:picLocks noChangeAspect="1"/>
          </p:cNvPicPr>
          <p:nvPr/>
        </p:nvPicPr>
        <p:blipFill>
          <a:blip r:embed="rId2"/>
          <a:stretch>
            <a:fillRect/>
          </a:stretch>
        </p:blipFill>
        <p:spPr>
          <a:xfrm>
            <a:off x="2344810" y="1047190"/>
            <a:ext cx="4454379" cy="3535089"/>
          </a:xfrm>
          <a:prstGeom prst="rect">
            <a:avLst/>
          </a:prstGeom>
        </p:spPr>
      </p:pic>
    </p:spTree>
    <p:extLst>
      <p:ext uri="{BB962C8B-B14F-4D97-AF65-F5344CB8AC3E}">
        <p14:creationId xmlns:p14="http://schemas.microsoft.com/office/powerpoint/2010/main" val="223495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2695-0BE9-29BA-C33D-61441D1B5260}"/>
              </a:ext>
            </a:extLst>
          </p:cNvPr>
          <p:cNvSpPr>
            <a:spLocks noGrp="1"/>
          </p:cNvSpPr>
          <p:nvPr>
            <p:ph type="title"/>
          </p:nvPr>
        </p:nvSpPr>
        <p:spPr>
          <a:xfrm>
            <a:off x="719999" y="244303"/>
            <a:ext cx="7704000" cy="572700"/>
          </a:xfrm>
        </p:spPr>
        <p:txBody>
          <a:bodyPr/>
          <a:lstStyle/>
          <a:p>
            <a:pPr algn="ctr"/>
            <a:r>
              <a:rPr lang="en-GB" dirty="0"/>
              <a:t>Features importance</a:t>
            </a:r>
          </a:p>
        </p:txBody>
      </p:sp>
      <p:pic>
        <p:nvPicPr>
          <p:cNvPr id="6" name="Picture 5">
            <a:extLst>
              <a:ext uri="{FF2B5EF4-FFF2-40B4-BE49-F238E27FC236}">
                <a16:creationId xmlns:a16="http://schemas.microsoft.com/office/drawing/2014/main" id="{6336D27A-8D14-1EC2-0643-43A581F2C039}"/>
              </a:ext>
            </a:extLst>
          </p:cNvPr>
          <p:cNvPicPr>
            <a:picLocks noChangeAspect="1"/>
          </p:cNvPicPr>
          <p:nvPr/>
        </p:nvPicPr>
        <p:blipFill>
          <a:blip r:embed="rId2"/>
          <a:stretch>
            <a:fillRect/>
          </a:stretch>
        </p:blipFill>
        <p:spPr>
          <a:xfrm>
            <a:off x="270510" y="817003"/>
            <a:ext cx="8602980" cy="4019084"/>
          </a:xfrm>
          <a:prstGeom prst="rect">
            <a:avLst/>
          </a:prstGeom>
        </p:spPr>
      </p:pic>
      <p:sp>
        <p:nvSpPr>
          <p:cNvPr id="5" name="TextBox 4">
            <a:extLst>
              <a:ext uri="{FF2B5EF4-FFF2-40B4-BE49-F238E27FC236}">
                <a16:creationId xmlns:a16="http://schemas.microsoft.com/office/drawing/2014/main" id="{8AC999D0-1985-EB85-F4D9-FD3716BD6FA9}"/>
              </a:ext>
            </a:extLst>
          </p:cNvPr>
          <p:cNvSpPr txBox="1"/>
          <p:nvPr/>
        </p:nvSpPr>
        <p:spPr>
          <a:xfrm>
            <a:off x="5426928" y="1338146"/>
            <a:ext cx="2997072" cy="954107"/>
          </a:xfrm>
          <a:prstGeom prst="rect">
            <a:avLst/>
          </a:prstGeom>
          <a:noFill/>
        </p:spPr>
        <p:txBody>
          <a:bodyPr wrap="square" rtlCol="0">
            <a:spAutoFit/>
          </a:bodyPr>
          <a:lstStyle/>
          <a:p>
            <a:r>
              <a:rPr lang="en-GB" dirty="0"/>
              <a:t>Based on this display, it’s safe to assume that the most impactful features are the std and dynamic along with the mean values</a:t>
            </a:r>
          </a:p>
        </p:txBody>
      </p:sp>
    </p:spTree>
    <p:extLst>
      <p:ext uri="{BB962C8B-B14F-4D97-AF65-F5344CB8AC3E}">
        <p14:creationId xmlns:p14="http://schemas.microsoft.com/office/powerpoint/2010/main" val="2476111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039166" y="1991850"/>
            <a:ext cx="542221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Deep Learning : dataset , models structure</a:t>
            </a:r>
          </a:p>
        </p:txBody>
      </p:sp>
      <p:sp>
        <p:nvSpPr>
          <p:cNvPr id="330" name="Google Shape;330;p36"/>
          <p:cNvSpPr txBox="1">
            <a:spLocks noGrp="1"/>
          </p:cNvSpPr>
          <p:nvPr>
            <p:ph type="subTitle" idx="1"/>
          </p:nvPr>
        </p:nvSpPr>
        <p:spPr>
          <a:xfrm>
            <a:off x="1039166" y="28336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network with higher complexity</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13126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5"/>
          <p:cNvCxnSpPr>
            <a:stCxn id="305" idx="1"/>
          </p:cNvCxnSpPr>
          <p:nvPr/>
        </p:nvCxnSpPr>
        <p:spPr>
          <a:xfrm rot="10800000">
            <a:off x="-167825" y="3160425"/>
            <a:ext cx="6304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p:cNvCxnSpPr>
            <a:stCxn id="307" idx="3"/>
          </p:cNvCxnSpPr>
          <p:nvPr/>
        </p:nvCxnSpPr>
        <p:spPr>
          <a:xfrm>
            <a:off x="1285275" y="1502500"/>
            <a:ext cx="80097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7" name="Google Shape;307;p35"/>
          <p:cNvSpPr txBox="1">
            <a:spLocks noGrp="1"/>
          </p:cNvSpPr>
          <p:nvPr>
            <p:ph type="title" idx="5"/>
          </p:nvPr>
        </p:nvSpPr>
        <p:spPr>
          <a:xfrm>
            <a:off x="9195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5"/>
          <p:cNvSpPr txBox="1">
            <a:spLocks noGrp="1"/>
          </p:cNvSpPr>
          <p:nvPr>
            <p:ph type="title" idx="6"/>
          </p:nvPr>
        </p:nvSpPr>
        <p:spPr>
          <a:xfrm>
            <a:off x="3509050"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5"/>
          <p:cNvSpPr txBox="1">
            <a:spLocks noGrp="1"/>
          </p:cNvSpPr>
          <p:nvPr>
            <p:ph type="title" idx="7"/>
          </p:nvPr>
        </p:nvSpPr>
        <p:spPr>
          <a:xfrm>
            <a:off x="9195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5" name="Google Shape;315;p35"/>
          <p:cNvSpPr txBox="1">
            <a:spLocks noGrp="1"/>
          </p:cNvSpPr>
          <p:nvPr>
            <p:ph type="title" idx="8"/>
          </p:nvPr>
        </p:nvSpPr>
        <p:spPr>
          <a:xfrm>
            <a:off x="35282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5" name="Google Shape;305;p35"/>
          <p:cNvSpPr txBox="1">
            <a:spLocks noGrp="1"/>
          </p:cNvSpPr>
          <p:nvPr>
            <p:ph type="title" idx="14"/>
          </p:nvPr>
        </p:nvSpPr>
        <p:spPr>
          <a:xfrm>
            <a:off x="61369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8" name="Google Shape;318;p35"/>
          <p:cNvSpPr txBox="1">
            <a:spLocks noGrp="1"/>
          </p:cNvSpPr>
          <p:nvPr>
            <p:ph type="title" idx="15"/>
          </p:nvPr>
        </p:nvSpPr>
        <p:spPr>
          <a:xfrm>
            <a:off x="61369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p:cNvSpPr txBox="1">
            <a:spLocks noGrp="1"/>
          </p:cNvSpPr>
          <p:nvPr>
            <p:ph type="subTitle" idx="16"/>
          </p:nvPr>
        </p:nvSpPr>
        <p:spPr>
          <a:xfrm>
            <a:off x="677237" y="2024698"/>
            <a:ext cx="2755299" cy="385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sz="1600" dirty="0"/>
              <a:t>Conception and instruments</a:t>
            </a:r>
            <a:endParaRPr sz="1600" dirty="0"/>
          </a:p>
        </p:txBody>
      </p:sp>
      <p:sp>
        <p:nvSpPr>
          <p:cNvPr id="320" name="Google Shape;320;p35"/>
          <p:cNvSpPr txBox="1">
            <a:spLocks noGrp="1"/>
          </p:cNvSpPr>
          <p:nvPr>
            <p:ph type="subTitle" idx="17"/>
          </p:nvPr>
        </p:nvSpPr>
        <p:spPr>
          <a:xfrm>
            <a:off x="663200" y="3855371"/>
            <a:ext cx="3024137"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1600" dirty="0"/>
              <a:t>Deep Learning : dataset , </a:t>
            </a:r>
            <a:br>
              <a:rPr lang="en-CA" sz="1600" dirty="0"/>
            </a:br>
            <a:r>
              <a:rPr lang="en-CA" sz="1600" dirty="0"/>
              <a:t>models and structure</a:t>
            </a:r>
          </a:p>
        </p:txBody>
      </p:sp>
      <p:sp>
        <p:nvSpPr>
          <p:cNvPr id="321" name="Google Shape;321;p35"/>
          <p:cNvSpPr txBox="1">
            <a:spLocks noGrp="1"/>
          </p:cNvSpPr>
          <p:nvPr>
            <p:ph type="subTitle" idx="18"/>
          </p:nvPr>
        </p:nvSpPr>
        <p:spPr>
          <a:xfrm>
            <a:off x="3418500" y="4167399"/>
            <a:ext cx="2305500" cy="385200"/>
          </a:xfrm>
          <a:prstGeom prst="rect">
            <a:avLst/>
          </a:prstGeom>
        </p:spPr>
        <p:txBody>
          <a:bodyPr spcFirstLastPara="1" wrap="square" lIns="91425" tIns="91425" rIns="91425" bIns="91425" anchor="b" anchorCtr="0">
            <a:noAutofit/>
          </a:bodyPr>
          <a:lstStyle/>
          <a:p>
            <a:pPr marL="0" indent="0"/>
            <a:r>
              <a:rPr lang="fr-FR" sz="1600" dirty="0"/>
              <a:t>List of models and performances</a:t>
            </a:r>
            <a:r>
              <a:rPr lang="en-US" sz="1600" dirty="0"/>
              <a:t> </a:t>
            </a:r>
          </a:p>
          <a:p>
            <a:pPr marL="0" lvl="0" indent="0" algn="l" rtl="0">
              <a:spcBef>
                <a:spcPts val="0"/>
              </a:spcBef>
              <a:spcAft>
                <a:spcPts val="0"/>
              </a:spcAft>
              <a:buNone/>
            </a:pPr>
            <a:endParaRPr dirty="0"/>
          </a:p>
        </p:txBody>
      </p:sp>
      <p:sp>
        <p:nvSpPr>
          <p:cNvPr id="322" name="Google Shape;322;p35"/>
          <p:cNvSpPr txBox="1">
            <a:spLocks noGrp="1"/>
          </p:cNvSpPr>
          <p:nvPr>
            <p:ph type="subTitle" idx="19"/>
          </p:nvPr>
        </p:nvSpPr>
        <p:spPr>
          <a:xfrm>
            <a:off x="3418500" y="2509475"/>
            <a:ext cx="2305500" cy="385200"/>
          </a:xfrm>
          <a:prstGeom prst="rect">
            <a:avLst/>
          </a:prstGeom>
        </p:spPr>
        <p:txBody>
          <a:bodyPr spcFirstLastPara="1" wrap="square" lIns="91425" tIns="91425" rIns="91425" bIns="91425" anchor="b" anchorCtr="0">
            <a:noAutofit/>
          </a:bodyPr>
          <a:lstStyle/>
          <a:p>
            <a:pPr marL="0" indent="0"/>
            <a:r>
              <a:rPr lang="fr-FR" sz="1600" dirty="0"/>
              <a:t>Data collection, </a:t>
            </a:r>
            <a:r>
              <a:rPr lang="en-US" sz="1600" dirty="0"/>
              <a:t>dataset</a:t>
            </a:r>
            <a:r>
              <a:rPr lang="fr-FR" sz="1600" dirty="0"/>
              <a:t> and  </a:t>
            </a:r>
            <a:r>
              <a:rPr lang="en-US" sz="1600" noProof="1"/>
              <a:t>features</a:t>
            </a:r>
            <a:r>
              <a:rPr lang="fr-FR" sz="1600" dirty="0"/>
              <a:t>.</a:t>
            </a:r>
          </a:p>
          <a:p>
            <a:pPr marL="0" lvl="0" indent="0" algn="l" rtl="0">
              <a:spcBef>
                <a:spcPts val="0"/>
              </a:spcBef>
              <a:spcAft>
                <a:spcPts val="0"/>
              </a:spcAft>
              <a:buNone/>
            </a:pPr>
            <a:endParaRPr dirty="0"/>
          </a:p>
        </p:txBody>
      </p:sp>
      <p:sp>
        <p:nvSpPr>
          <p:cNvPr id="323" name="Google Shape;323;p35"/>
          <p:cNvSpPr txBox="1">
            <a:spLocks noGrp="1"/>
          </p:cNvSpPr>
          <p:nvPr>
            <p:ph type="subTitle" idx="20"/>
          </p:nvPr>
        </p:nvSpPr>
        <p:spPr>
          <a:xfrm>
            <a:off x="6175300" y="3551122"/>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Conclusions</a:t>
            </a:r>
            <a:endParaRPr dirty="0"/>
          </a:p>
        </p:txBody>
      </p:sp>
      <p:sp>
        <p:nvSpPr>
          <p:cNvPr id="324" name="Google Shape;324;p35"/>
          <p:cNvSpPr txBox="1">
            <a:spLocks noGrp="1"/>
          </p:cNvSpPr>
          <p:nvPr>
            <p:ph type="subTitle" idx="21"/>
          </p:nvPr>
        </p:nvSpPr>
        <p:spPr>
          <a:xfrm>
            <a:off x="6048325" y="2521936"/>
            <a:ext cx="2305500" cy="385200"/>
          </a:xfrm>
          <a:prstGeom prst="rect">
            <a:avLst/>
          </a:prstGeom>
        </p:spPr>
        <p:txBody>
          <a:bodyPr spcFirstLastPara="1" wrap="square" lIns="91425" tIns="91425" rIns="91425" bIns="91425" anchor="b" anchorCtr="0">
            <a:noAutofit/>
          </a:bodyPr>
          <a:lstStyle/>
          <a:p>
            <a:pPr marL="0" indent="0"/>
            <a:r>
              <a:rPr lang="fr-FR" sz="1600" dirty="0"/>
              <a:t>Classification model: Random Forest.</a:t>
            </a: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p:nvPr/>
        </p:nvSpPr>
        <p:spPr>
          <a:xfrm>
            <a:off x="2593875" y="3526538"/>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5"/>
          <p:cNvSpPr/>
          <p:nvPr/>
        </p:nvSpPr>
        <p:spPr>
          <a:xfrm>
            <a:off x="1374675" y="120922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modifications:</a:t>
            </a:r>
            <a:endParaRPr dirty="0"/>
          </a:p>
        </p:txBody>
      </p:sp>
      <p:sp>
        <p:nvSpPr>
          <p:cNvPr id="466" name="Google Shape;466;p45"/>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Transforming the pandas dataframe to a numpy array with the shape (samples, timestep, features).</a:t>
            </a:r>
            <a:endParaRPr dirty="0"/>
          </a:p>
        </p:txBody>
      </p:sp>
      <p:sp>
        <p:nvSpPr>
          <p:cNvPr id="467" name="Google Shape;467;p45"/>
          <p:cNvSpPr txBox="1">
            <a:spLocks noGrp="1"/>
          </p:cNvSpPr>
          <p:nvPr>
            <p:ph type="subTitle" idx="2"/>
          </p:nvPr>
        </p:nvSpPr>
        <p:spPr>
          <a:xfrm>
            <a:off x="2641956" y="2723563"/>
            <a:ext cx="5486383"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Multiple timestep strategies have been chosen, we train the model on n a set of features, predict the state on the next m states.</a:t>
            </a:r>
            <a:endParaRPr dirty="0"/>
          </a:p>
        </p:txBody>
      </p:sp>
      <p:sp>
        <p:nvSpPr>
          <p:cNvPr id="468" name="Google Shape;468;p45"/>
          <p:cNvSpPr txBox="1">
            <a:spLocks noGrp="1"/>
          </p:cNvSpPr>
          <p:nvPr>
            <p:ph type="subTitle" idx="3"/>
          </p:nvPr>
        </p:nvSpPr>
        <p:spPr>
          <a:xfrm>
            <a:off x="3251556" y="3881500"/>
            <a:ext cx="5074685"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 set of features varies from experience to another, the goal is to find the best combination of features for the training</a:t>
            </a:r>
          </a:p>
        </p:txBody>
      </p:sp>
      <p:sp>
        <p:nvSpPr>
          <p:cNvPr id="469" name="Google Shape;469;p45"/>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Structure</a:t>
            </a:r>
            <a:endParaRPr dirty="0"/>
          </a:p>
        </p:txBody>
      </p:sp>
      <p:sp>
        <p:nvSpPr>
          <p:cNvPr id="470" name="Google Shape;470;p45"/>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Timestep</a:t>
            </a:r>
            <a:endParaRPr dirty="0"/>
          </a:p>
        </p:txBody>
      </p:sp>
      <p:sp>
        <p:nvSpPr>
          <p:cNvPr id="471" name="Google Shape;471;p45"/>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Features</a:t>
            </a:r>
            <a:endParaRPr dirty="0"/>
          </a:p>
        </p:txBody>
      </p:sp>
      <p:grpSp>
        <p:nvGrpSpPr>
          <p:cNvPr id="479" name="Google Shape;479;p45"/>
          <p:cNvGrpSpPr/>
          <p:nvPr/>
        </p:nvGrpSpPr>
        <p:grpSpPr>
          <a:xfrm>
            <a:off x="1460838" y="1295038"/>
            <a:ext cx="343950" cy="344675"/>
            <a:chOff x="2509913" y="2520475"/>
            <a:chExt cx="343950" cy="344675"/>
          </a:xfrm>
        </p:grpSpPr>
        <p:sp>
          <p:nvSpPr>
            <p:cNvPr id="480" name="Google Shape;480;p45"/>
            <p:cNvSpPr/>
            <p:nvPr/>
          </p:nvSpPr>
          <p:spPr>
            <a:xfrm>
              <a:off x="2509913" y="2608825"/>
              <a:ext cx="343950" cy="256325"/>
            </a:xfrm>
            <a:custGeom>
              <a:avLst/>
              <a:gdLst/>
              <a:ahLst/>
              <a:cxnLst/>
              <a:rect l="l" t="t" r="r" b="b"/>
              <a:pathLst>
                <a:path w="13758" h="10253" extrusionOk="0">
                  <a:moveTo>
                    <a:pt x="5126" y="8674"/>
                  </a:moveTo>
                  <a:cubicBezTo>
                    <a:pt x="5557" y="8674"/>
                    <a:pt x="5977" y="8848"/>
                    <a:pt x="6326" y="9104"/>
                  </a:cubicBezTo>
                  <a:cubicBezTo>
                    <a:pt x="6233" y="9145"/>
                    <a:pt x="6192" y="9145"/>
                    <a:pt x="6151" y="9186"/>
                  </a:cubicBezTo>
                  <a:cubicBezTo>
                    <a:pt x="5977" y="9319"/>
                    <a:pt x="5854" y="9484"/>
                    <a:pt x="5772" y="9658"/>
                  </a:cubicBezTo>
                  <a:lnTo>
                    <a:pt x="554" y="9658"/>
                  </a:lnTo>
                  <a:lnTo>
                    <a:pt x="554" y="8674"/>
                  </a:lnTo>
                  <a:close/>
                  <a:moveTo>
                    <a:pt x="13153" y="8674"/>
                  </a:moveTo>
                  <a:lnTo>
                    <a:pt x="13153" y="9658"/>
                  </a:lnTo>
                  <a:lnTo>
                    <a:pt x="7945" y="9658"/>
                  </a:lnTo>
                  <a:cubicBezTo>
                    <a:pt x="7822" y="9401"/>
                    <a:pt x="7648" y="9227"/>
                    <a:pt x="7392" y="9104"/>
                  </a:cubicBezTo>
                  <a:cubicBezTo>
                    <a:pt x="7730" y="8848"/>
                    <a:pt x="8161" y="8674"/>
                    <a:pt x="8591" y="8674"/>
                  </a:cubicBezTo>
                  <a:close/>
                  <a:moveTo>
                    <a:pt x="298" y="1"/>
                  </a:moveTo>
                  <a:cubicBezTo>
                    <a:pt x="134" y="1"/>
                    <a:pt x="1" y="134"/>
                    <a:pt x="1" y="298"/>
                  </a:cubicBezTo>
                  <a:lnTo>
                    <a:pt x="1" y="8417"/>
                  </a:lnTo>
                  <a:lnTo>
                    <a:pt x="1" y="9955"/>
                  </a:lnTo>
                  <a:cubicBezTo>
                    <a:pt x="1" y="10129"/>
                    <a:pt x="134" y="10252"/>
                    <a:pt x="298" y="10252"/>
                  </a:cubicBezTo>
                  <a:lnTo>
                    <a:pt x="6028" y="10252"/>
                  </a:lnTo>
                  <a:cubicBezTo>
                    <a:pt x="6151" y="10252"/>
                    <a:pt x="6233" y="10170"/>
                    <a:pt x="6285" y="10037"/>
                  </a:cubicBezTo>
                  <a:lnTo>
                    <a:pt x="6326" y="9996"/>
                  </a:lnTo>
                  <a:cubicBezTo>
                    <a:pt x="6367" y="9873"/>
                    <a:pt x="6408" y="9740"/>
                    <a:pt x="6541" y="9699"/>
                  </a:cubicBezTo>
                  <a:cubicBezTo>
                    <a:pt x="6623" y="9617"/>
                    <a:pt x="6746" y="9576"/>
                    <a:pt x="6879" y="9576"/>
                  </a:cubicBezTo>
                  <a:cubicBezTo>
                    <a:pt x="6961" y="9576"/>
                    <a:pt x="7002" y="9576"/>
                    <a:pt x="7054" y="9617"/>
                  </a:cubicBezTo>
                  <a:cubicBezTo>
                    <a:pt x="7259" y="9658"/>
                    <a:pt x="7392" y="9781"/>
                    <a:pt x="7474" y="9996"/>
                  </a:cubicBezTo>
                  <a:lnTo>
                    <a:pt x="7474" y="10037"/>
                  </a:lnTo>
                  <a:cubicBezTo>
                    <a:pt x="7515" y="10170"/>
                    <a:pt x="7648" y="10252"/>
                    <a:pt x="7771" y="10252"/>
                  </a:cubicBezTo>
                  <a:lnTo>
                    <a:pt x="13461" y="10252"/>
                  </a:lnTo>
                  <a:cubicBezTo>
                    <a:pt x="13625" y="10252"/>
                    <a:pt x="13758" y="10129"/>
                    <a:pt x="13758" y="9955"/>
                  </a:cubicBezTo>
                  <a:lnTo>
                    <a:pt x="13758" y="8376"/>
                  </a:lnTo>
                  <a:lnTo>
                    <a:pt x="13758" y="8161"/>
                  </a:lnTo>
                  <a:lnTo>
                    <a:pt x="13758" y="298"/>
                  </a:lnTo>
                  <a:cubicBezTo>
                    <a:pt x="13758" y="134"/>
                    <a:pt x="13625" y="1"/>
                    <a:pt x="13461" y="1"/>
                  </a:cubicBezTo>
                  <a:lnTo>
                    <a:pt x="9698" y="1"/>
                  </a:lnTo>
                  <a:lnTo>
                    <a:pt x="9698" y="606"/>
                  </a:lnTo>
                  <a:lnTo>
                    <a:pt x="13153" y="606"/>
                  </a:lnTo>
                  <a:lnTo>
                    <a:pt x="13153" y="8079"/>
                  </a:lnTo>
                  <a:lnTo>
                    <a:pt x="8591" y="8079"/>
                  </a:lnTo>
                  <a:cubicBezTo>
                    <a:pt x="8079" y="8079"/>
                    <a:pt x="7566" y="8243"/>
                    <a:pt x="7136" y="8551"/>
                  </a:cubicBezTo>
                  <a:lnTo>
                    <a:pt x="7136" y="3374"/>
                  </a:lnTo>
                  <a:lnTo>
                    <a:pt x="6582" y="3374"/>
                  </a:lnTo>
                  <a:lnTo>
                    <a:pt x="6582" y="8551"/>
                  </a:lnTo>
                  <a:cubicBezTo>
                    <a:pt x="6151" y="8243"/>
                    <a:pt x="5639" y="8079"/>
                    <a:pt x="5085" y="8079"/>
                  </a:cubicBezTo>
                  <a:lnTo>
                    <a:pt x="554" y="8079"/>
                  </a:lnTo>
                  <a:lnTo>
                    <a:pt x="554" y="606"/>
                  </a:lnTo>
                  <a:lnTo>
                    <a:pt x="4019" y="606"/>
                  </a:lnTo>
                  <a:lnTo>
                    <a:pt x="401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2744938" y="2658050"/>
              <a:ext cx="65100" cy="14875"/>
            </a:xfrm>
            <a:custGeom>
              <a:avLst/>
              <a:gdLst/>
              <a:ahLst/>
              <a:cxnLst/>
              <a:rect l="l" t="t" r="r" b="b"/>
              <a:pathLst>
                <a:path w="2604" h="595" extrusionOk="0">
                  <a:moveTo>
                    <a:pt x="297" y="0"/>
                  </a:moveTo>
                  <a:cubicBezTo>
                    <a:pt x="123" y="0"/>
                    <a:pt x="0" y="123"/>
                    <a:pt x="0" y="338"/>
                  </a:cubicBezTo>
                  <a:cubicBezTo>
                    <a:pt x="41" y="472"/>
                    <a:pt x="164" y="595"/>
                    <a:pt x="297" y="595"/>
                  </a:cubicBezTo>
                  <a:lnTo>
                    <a:pt x="2266" y="595"/>
                  </a:lnTo>
                  <a:cubicBezTo>
                    <a:pt x="2471" y="595"/>
                    <a:pt x="2604" y="431"/>
                    <a:pt x="2563" y="256"/>
                  </a:cubicBezTo>
                  <a:cubicBezTo>
                    <a:pt x="2563" y="82"/>
                    <a:pt x="2430"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2553738" y="2658050"/>
              <a:ext cx="65125" cy="14875"/>
            </a:xfrm>
            <a:custGeom>
              <a:avLst/>
              <a:gdLst/>
              <a:ahLst/>
              <a:cxnLst/>
              <a:rect l="l" t="t" r="r" b="b"/>
              <a:pathLst>
                <a:path w="2605" h="595" extrusionOk="0">
                  <a:moveTo>
                    <a:pt x="298" y="0"/>
                  </a:moveTo>
                  <a:cubicBezTo>
                    <a:pt x="124" y="0"/>
                    <a:pt x="1" y="123"/>
                    <a:pt x="1" y="338"/>
                  </a:cubicBezTo>
                  <a:cubicBezTo>
                    <a:pt x="42" y="472"/>
                    <a:pt x="175" y="595"/>
                    <a:pt x="298" y="595"/>
                  </a:cubicBezTo>
                  <a:lnTo>
                    <a:pt x="2266" y="595"/>
                  </a:lnTo>
                  <a:cubicBezTo>
                    <a:pt x="2430" y="595"/>
                    <a:pt x="2604" y="431"/>
                    <a:pt x="2563" y="256"/>
                  </a:cubicBezTo>
                  <a:cubicBezTo>
                    <a:pt x="2522" y="82"/>
                    <a:pt x="2389"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5"/>
            <p:cNvSpPr/>
            <p:nvPr/>
          </p:nvSpPr>
          <p:spPr>
            <a:xfrm>
              <a:off x="2553738" y="2707250"/>
              <a:ext cx="91775" cy="14900"/>
            </a:xfrm>
            <a:custGeom>
              <a:avLst/>
              <a:gdLst/>
              <a:ahLst/>
              <a:cxnLst/>
              <a:rect l="l" t="t" r="r" b="b"/>
              <a:pathLst>
                <a:path w="3671" h="596" extrusionOk="0">
                  <a:moveTo>
                    <a:pt x="298" y="0"/>
                  </a:moveTo>
                  <a:cubicBezTo>
                    <a:pt x="124" y="0"/>
                    <a:pt x="1" y="165"/>
                    <a:pt x="1" y="339"/>
                  </a:cubicBezTo>
                  <a:cubicBezTo>
                    <a:pt x="42" y="513"/>
                    <a:pt x="175" y="595"/>
                    <a:pt x="298" y="595"/>
                  </a:cubicBezTo>
                  <a:lnTo>
                    <a:pt x="3373" y="595"/>
                  </a:lnTo>
                  <a:cubicBezTo>
                    <a:pt x="3548" y="595"/>
                    <a:pt x="3671" y="421"/>
                    <a:pt x="3671" y="257"/>
                  </a:cubicBezTo>
                  <a:cubicBezTo>
                    <a:pt x="3630" y="12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2564513" y="2756200"/>
              <a:ext cx="81000" cy="15150"/>
            </a:xfrm>
            <a:custGeom>
              <a:avLst/>
              <a:gdLst/>
              <a:ahLst/>
              <a:cxnLst/>
              <a:rect l="l" t="t" r="r" b="b"/>
              <a:pathLst>
                <a:path w="3240" h="606" extrusionOk="0">
                  <a:moveTo>
                    <a:pt x="297" y="1"/>
                  </a:moveTo>
                  <a:cubicBezTo>
                    <a:pt x="123" y="1"/>
                    <a:pt x="0" y="175"/>
                    <a:pt x="0" y="349"/>
                  </a:cubicBezTo>
                  <a:cubicBezTo>
                    <a:pt x="41" y="513"/>
                    <a:pt x="164" y="605"/>
                    <a:pt x="338" y="605"/>
                  </a:cubicBezTo>
                  <a:lnTo>
                    <a:pt x="2942" y="605"/>
                  </a:lnTo>
                  <a:cubicBezTo>
                    <a:pt x="3117" y="605"/>
                    <a:pt x="3240" y="431"/>
                    <a:pt x="3240" y="257"/>
                  </a:cubicBezTo>
                  <a:cubicBezTo>
                    <a:pt x="3199" y="134"/>
                    <a:pt x="3076"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a:off x="2716988" y="2707250"/>
              <a:ext cx="93050" cy="14900"/>
            </a:xfrm>
            <a:custGeom>
              <a:avLst/>
              <a:gdLst/>
              <a:ahLst/>
              <a:cxnLst/>
              <a:rect l="l" t="t" r="r" b="b"/>
              <a:pathLst>
                <a:path w="3722" h="596" extrusionOk="0">
                  <a:moveTo>
                    <a:pt x="349" y="0"/>
                  </a:moveTo>
                  <a:cubicBezTo>
                    <a:pt x="134" y="0"/>
                    <a:pt x="1" y="165"/>
                    <a:pt x="52" y="339"/>
                  </a:cubicBezTo>
                  <a:cubicBezTo>
                    <a:pt x="52" y="513"/>
                    <a:pt x="175" y="595"/>
                    <a:pt x="349" y="595"/>
                  </a:cubicBezTo>
                  <a:lnTo>
                    <a:pt x="3384" y="595"/>
                  </a:lnTo>
                  <a:cubicBezTo>
                    <a:pt x="3589" y="595"/>
                    <a:pt x="3722" y="421"/>
                    <a:pt x="3681" y="257"/>
                  </a:cubicBezTo>
                  <a:cubicBezTo>
                    <a:pt x="3681" y="123"/>
                    <a:pt x="3548" y="0"/>
                    <a:pt x="3384"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a:off x="2716988" y="2756200"/>
              <a:ext cx="82300" cy="15150"/>
            </a:xfrm>
            <a:custGeom>
              <a:avLst/>
              <a:gdLst/>
              <a:ahLst/>
              <a:cxnLst/>
              <a:rect l="l" t="t" r="r" b="b"/>
              <a:pathLst>
                <a:path w="3292" h="606" extrusionOk="0">
                  <a:moveTo>
                    <a:pt x="349" y="1"/>
                  </a:moveTo>
                  <a:cubicBezTo>
                    <a:pt x="134" y="1"/>
                    <a:pt x="1" y="175"/>
                    <a:pt x="52" y="349"/>
                  </a:cubicBezTo>
                  <a:cubicBezTo>
                    <a:pt x="52" y="513"/>
                    <a:pt x="175" y="605"/>
                    <a:pt x="349" y="605"/>
                  </a:cubicBezTo>
                  <a:lnTo>
                    <a:pt x="2953" y="605"/>
                  </a:lnTo>
                  <a:cubicBezTo>
                    <a:pt x="3127" y="605"/>
                    <a:pt x="3291" y="431"/>
                    <a:pt x="3250" y="257"/>
                  </a:cubicBezTo>
                  <a:cubicBezTo>
                    <a:pt x="3209" y="134"/>
                    <a:pt x="3076" y="1"/>
                    <a:pt x="29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2548363" y="2520475"/>
              <a:ext cx="267075" cy="179100"/>
            </a:xfrm>
            <a:custGeom>
              <a:avLst/>
              <a:gdLst/>
              <a:ahLst/>
              <a:cxnLst/>
              <a:rect l="l" t="t" r="r" b="b"/>
              <a:pathLst>
                <a:path w="10683" h="7164" extrusionOk="0">
                  <a:moveTo>
                    <a:pt x="5341" y="634"/>
                  </a:moveTo>
                  <a:lnTo>
                    <a:pt x="9483" y="2089"/>
                  </a:lnTo>
                  <a:lnTo>
                    <a:pt x="5341" y="3494"/>
                  </a:lnTo>
                  <a:lnTo>
                    <a:pt x="1200" y="2089"/>
                  </a:lnTo>
                  <a:lnTo>
                    <a:pt x="5341" y="634"/>
                  </a:lnTo>
                  <a:close/>
                  <a:moveTo>
                    <a:pt x="7863" y="3279"/>
                  </a:moveTo>
                  <a:lnTo>
                    <a:pt x="7863" y="5585"/>
                  </a:lnTo>
                  <a:lnTo>
                    <a:pt x="5341" y="6569"/>
                  </a:lnTo>
                  <a:lnTo>
                    <a:pt x="2778" y="5585"/>
                  </a:lnTo>
                  <a:lnTo>
                    <a:pt x="2778" y="3279"/>
                  </a:lnTo>
                  <a:lnTo>
                    <a:pt x="5208" y="4089"/>
                  </a:lnTo>
                  <a:cubicBezTo>
                    <a:pt x="5259" y="4140"/>
                    <a:pt x="5300" y="4140"/>
                    <a:pt x="5341" y="4140"/>
                  </a:cubicBezTo>
                  <a:cubicBezTo>
                    <a:pt x="5382" y="4140"/>
                    <a:pt x="5382" y="4140"/>
                    <a:pt x="5423" y="4089"/>
                  </a:cubicBezTo>
                  <a:lnTo>
                    <a:pt x="7863" y="3279"/>
                  </a:lnTo>
                  <a:close/>
                  <a:moveTo>
                    <a:pt x="5335" y="1"/>
                  </a:moveTo>
                  <a:cubicBezTo>
                    <a:pt x="5298" y="1"/>
                    <a:pt x="5254" y="14"/>
                    <a:pt x="5208" y="39"/>
                  </a:cubicBezTo>
                  <a:lnTo>
                    <a:pt x="216" y="1782"/>
                  </a:lnTo>
                  <a:cubicBezTo>
                    <a:pt x="82" y="1874"/>
                    <a:pt x="0" y="1997"/>
                    <a:pt x="0" y="2171"/>
                  </a:cubicBezTo>
                  <a:cubicBezTo>
                    <a:pt x="41" y="2253"/>
                    <a:pt x="133" y="2346"/>
                    <a:pt x="216" y="2387"/>
                  </a:cubicBezTo>
                  <a:lnTo>
                    <a:pt x="2184" y="3063"/>
                  </a:lnTo>
                  <a:lnTo>
                    <a:pt x="2184" y="5800"/>
                  </a:lnTo>
                  <a:cubicBezTo>
                    <a:pt x="2184" y="5934"/>
                    <a:pt x="2266" y="6016"/>
                    <a:pt x="2389" y="6057"/>
                  </a:cubicBezTo>
                  <a:lnTo>
                    <a:pt x="5208" y="7164"/>
                  </a:lnTo>
                  <a:lnTo>
                    <a:pt x="5423" y="7164"/>
                  </a:lnTo>
                  <a:lnTo>
                    <a:pt x="8283" y="6057"/>
                  </a:lnTo>
                  <a:cubicBezTo>
                    <a:pt x="8376" y="6016"/>
                    <a:pt x="8458" y="5934"/>
                    <a:pt x="8458" y="5800"/>
                  </a:cubicBezTo>
                  <a:lnTo>
                    <a:pt x="8458" y="3063"/>
                  </a:lnTo>
                  <a:lnTo>
                    <a:pt x="10426" y="2387"/>
                  </a:lnTo>
                  <a:cubicBezTo>
                    <a:pt x="10549" y="2346"/>
                    <a:pt x="10590" y="2253"/>
                    <a:pt x="10641" y="2171"/>
                  </a:cubicBezTo>
                  <a:cubicBezTo>
                    <a:pt x="10682" y="1997"/>
                    <a:pt x="10590" y="1874"/>
                    <a:pt x="10467" y="1782"/>
                  </a:cubicBezTo>
                  <a:lnTo>
                    <a:pt x="5423" y="39"/>
                  </a:lnTo>
                  <a:cubicBezTo>
                    <a:pt x="5403" y="14"/>
                    <a:pt x="5372" y="1"/>
                    <a:pt x="5335"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45"/>
          <p:cNvGrpSpPr/>
          <p:nvPr/>
        </p:nvGrpSpPr>
        <p:grpSpPr>
          <a:xfrm>
            <a:off x="2680038" y="3640513"/>
            <a:ext cx="343950" cy="288325"/>
            <a:chOff x="7796863" y="2004525"/>
            <a:chExt cx="343950" cy="288325"/>
          </a:xfrm>
        </p:grpSpPr>
        <p:sp>
          <p:nvSpPr>
            <p:cNvPr id="489" name="Google Shape;489;p45"/>
            <p:cNvSpPr/>
            <p:nvPr/>
          </p:nvSpPr>
          <p:spPr>
            <a:xfrm>
              <a:off x="7796863" y="2004525"/>
              <a:ext cx="343950" cy="288325"/>
            </a:xfrm>
            <a:custGeom>
              <a:avLst/>
              <a:gdLst/>
              <a:ahLst/>
              <a:cxnLst/>
              <a:rect l="l" t="t" r="r" b="b"/>
              <a:pathLst>
                <a:path w="13758" h="11533" extrusionOk="0">
                  <a:moveTo>
                    <a:pt x="6582" y="595"/>
                  </a:moveTo>
                  <a:lnTo>
                    <a:pt x="6582" y="8755"/>
                  </a:lnTo>
                  <a:lnTo>
                    <a:pt x="1026" y="8755"/>
                  </a:lnTo>
                  <a:lnTo>
                    <a:pt x="1026" y="1107"/>
                  </a:lnTo>
                  <a:cubicBezTo>
                    <a:pt x="1026" y="851"/>
                    <a:pt x="1282" y="595"/>
                    <a:pt x="1579" y="595"/>
                  </a:cubicBezTo>
                  <a:close/>
                  <a:moveTo>
                    <a:pt x="12179" y="595"/>
                  </a:moveTo>
                  <a:cubicBezTo>
                    <a:pt x="12477" y="595"/>
                    <a:pt x="12733" y="810"/>
                    <a:pt x="12733" y="1107"/>
                  </a:cubicBezTo>
                  <a:lnTo>
                    <a:pt x="12733" y="8755"/>
                  </a:lnTo>
                  <a:lnTo>
                    <a:pt x="7177" y="8755"/>
                  </a:lnTo>
                  <a:lnTo>
                    <a:pt x="7177" y="595"/>
                  </a:lnTo>
                  <a:close/>
                  <a:moveTo>
                    <a:pt x="13163" y="9349"/>
                  </a:moveTo>
                  <a:lnTo>
                    <a:pt x="13163" y="9995"/>
                  </a:lnTo>
                  <a:cubicBezTo>
                    <a:pt x="13163" y="10508"/>
                    <a:pt x="12774" y="10938"/>
                    <a:pt x="12261" y="10938"/>
                  </a:cubicBezTo>
                  <a:lnTo>
                    <a:pt x="1497" y="10938"/>
                  </a:lnTo>
                  <a:cubicBezTo>
                    <a:pt x="985" y="10938"/>
                    <a:pt x="605" y="10508"/>
                    <a:pt x="605" y="9995"/>
                  </a:cubicBezTo>
                  <a:lnTo>
                    <a:pt x="605" y="9349"/>
                  </a:lnTo>
                  <a:close/>
                  <a:moveTo>
                    <a:pt x="1579" y="0"/>
                  </a:moveTo>
                  <a:cubicBezTo>
                    <a:pt x="985" y="0"/>
                    <a:pt x="472" y="513"/>
                    <a:pt x="472" y="1107"/>
                  </a:cubicBezTo>
                  <a:lnTo>
                    <a:pt x="472" y="8755"/>
                  </a:lnTo>
                  <a:lnTo>
                    <a:pt x="298" y="8755"/>
                  </a:lnTo>
                  <a:cubicBezTo>
                    <a:pt x="134" y="8755"/>
                    <a:pt x="0" y="8888"/>
                    <a:pt x="0" y="9052"/>
                  </a:cubicBezTo>
                  <a:lnTo>
                    <a:pt x="0" y="9995"/>
                  </a:lnTo>
                  <a:cubicBezTo>
                    <a:pt x="0" y="10846"/>
                    <a:pt x="687" y="11533"/>
                    <a:pt x="1497" y="11533"/>
                  </a:cubicBezTo>
                  <a:lnTo>
                    <a:pt x="12261" y="11533"/>
                  </a:lnTo>
                  <a:cubicBezTo>
                    <a:pt x="13071" y="11533"/>
                    <a:pt x="13758" y="10846"/>
                    <a:pt x="13758" y="9995"/>
                  </a:cubicBezTo>
                  <a:lnTo>
                    <a:pt x="13758" y="9052"/>
                  </a:lnTo>
                  <a:cubicBezTo>
                    <a:pt x="13758" y="8888"/>
                    <a:pt x="13625" y="8755"/>
                    <a:pt x="13461" y="8755"/>
                  </a:cubicBezTo>
                  <a:lnTo>
                    <a:pt x="13286" y="8755"/>
                  </a:lnTo>
                  <a:lnTo>
                    <a:pt x="13286" y="1107"/>
                  </a:lnTo>
                  <a:cubicBezTo>
                    <a:pt x="13286" y="513"/>
                    <a:pt x="12815" y="0"/>
                    <a:pt x="121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5"/>
            <p:cNvSpPr/>
            <p:nvPr/>
          </p:nvSpPr>
          <p:spPr>
            <a:xfrm>
              <a:off x="7851463" y="2048350"/>
              <a:ext cx="48975" cy="58700"/>
            </a:xfrm>
            <a:custGeom>
              <a:avLst/>
              <a:gdLst/>
              <a:ahLst/>
              <a:cxnLst/>
              <a:rect l="l" t="t" r="r" b="b"/>
              <a:pathLst>
                <a:path w="1959" h="2348" extrusionOk="0">
                  <a:moveTo>
                    <a:pt x="338" y="0"/>
                  </a:moveTo>
                  <a:cubicBezTo>
                    <a:pt x="164" y="0"/>
                    <a:pt x="41" y="82"/>
                    <a:pt x="41" y="256"/>
                  </a:cubicBezTo>
                  <a:cubicBezTo>
                    <a:pt x="0" y="420"/>
                    <a:pt x="164" y="595"/>
                    <a:pt x="338" y="595"/>
                  </a:cubicBezTo>
                  <a:lnTo>
                    <a:pt x="677" y="595"/>
                  </a:lnTo>
                  <a:lnTo>
                    <a:pt x="677" y="2050"/>
                  </a:lnTo>
                  <a:cubicBezTo>
                    <a:pt x="677" y="2173"/>
                    <a:pt x="810" y="2307"/>
                    <a:pt x="933" y="2348"/>
                  </a:cubicBezTo>
                  <a:cubicBezTo>
                    <a:pt x="1107" y="2348"/>
                    <a:pt x="1281" y="2214"/>
                    <a:pt x="1281" y="2050"/>
                  </a:cubicBezTo>
                  <a:lnTo>
                    <a:pt x="1281" y="595"/>
                  </a:lnTo>
                  <a:lnTo>
                    <a:pt x="1620" y="595"/>
                  </a:lnTo>
                  <a:cubicBezTo>
                    <a:pt x="1794" y="595"/>
                    <a:pt x="1917" y="513"/>
                    <a:pt x="1917" y="338"/>
                  </a:cubicBezTo>
                  <a:cubicBezTo>
                    <a:pt x="1958" y="164"/>
                    <a:pt x="1835"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a:off x="7905788" y="2092175"/>
              <a:ext cx="27950" cy="14875"/>
            </a:xfrm>
            <a:custGeom>
              <a:avLst/>
              <a:gdLst/>
              <a:ahLst/>
              <a:cxnLst/>
              <a:rect l="l" t="t" r="r" b="b"/>
              <a:pathLst>
                <a:path w="1118" h="595" extrusionOk="0">
                  <a:moveTo>
                    <a:pt x="349" y="0"/>
                  </a:moveTo>
                  <a:cubicBezTo>
                    <a:pt x="175" y="0"/>
                    <a:pt x="0" y="164"/>
                    <a:pt x="41" y="338"/>
                  </a:cubicBezTo>
                  <a:cubicBezTo>
                    <a:pt x="41" y="461"/>
                    <a:pt x="216" y="595"/>
                    <a:pt x="349" y="595"/>
                  </a:cubicBezTo>
                  <a:lnTo>
                    <a:pt x="769" y="595"/>
                  </a:lnTo>
                  <a:cubicBezTo>
                    <a:pt x="943" y="595"/>
                    <a:pt x="1118" y="420"/>
                    <a:pt x="1067" y="256"/>
                  </a:cubicBezTo>
                  <a:cubicBezTo>
                    <a:pt x="1026" y="82"/>
                    <a:pt x="902" y="0"/>
                    <a:pt x="7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a:off x="7851463" y="2135725"/>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8004188" y="2048350"/>
              <a:ext cx="82050" cy="14875"/>
            </a:xfrm>
            <a:custGeom>
              <a:avLst/>
              <a:gdLst/>
              <a:ahLst/>
              <a:cxnLst/>
              <a:rect l="l" t="t" r="r" b="b"/>
              <a:pathLst>
                <a:path w="3282" h="595" extrusionOk="0">
                  <a:moveTo>
                    <a:pt x="339" y="0"/>
                  </a:moveTo>
                  <a:cubicBezTo>
                    <a:pt x="165" y="0"/>
                    <a:pt x="1" y="164"/>
                    <a:pt x="42" y="338"/>
                  </a:cubicBezTo>
                  <a:cubicBezTo>
                    <a:pt x="83" y="513"/>
                    <a:pt x="206" y="595"/>
                    <a:pt x="339" y="595"/>
                  </a:cubicBezTo>
                  <a:lnTo>
                    <a:pt x="2943" y="595"/>
                  </a:lnTo>
                  <a:cubicBezTo>
                    <a:pt x="3158" y="595"/>
                    <a:pt x="3281" y="420"/>
                    <a:pt x="3240" y="256"/>
                  </a:cubicBezTo>
                  <a:cubicBezTo>
                    <a:pt x="3240" y="82"/>
                    <a:pt x="3117" y="0"/>
                    <a:pt x="294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8004188" y="2092175"/>
              <a:ext cx="82050" cy="14875"/>
            </a:xfrm>
            <a:custGeom>
              <a:avLst/>
              <a:gdLst/>
              <a:ahLst/>
              <a:cxnLst/>
              <a:rect l="l" t="t" r="r" b="b"/>
              <a:pathLst>
                <a:path w="3282" h="595" extrusionOk="0">
                  <a:moveTo>
                    <a:pt x="339" y="0"/>
                  </a:moveTo>
                  <a:cubicBezTo>
                    <a:pt x="165" y="0"/>
                    <a:pt x="1" y="164"/>
                    <a:pt x="42" y="338"/>
                  </a:cubicBezTo>
                  <a:cubicBezTo>
                    <a:pt x="83" y="461"/>
                    <a:pt x="206" y="595"/>
                    <a:pt x="339" y="595"/>
                  </a:cubicBezTo>
                  <a:lnTo>
                    <a:pt x="2943" y="595"/>
                  </a:lnTo>
                  <a:cubicBezTo>
                    <a:pt x="3158" y="595"/>
                    <a:pt x="3281" y="420"/>
                    <a:pt x="3240" y="256"/>
                  </a:cubicBezTo>
                  <a:cubicBezTo>
                    <a:pt x="3240" y="82"/>
                    <a:pt x="3117" y="0"/>
                    <a:pt x="294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5"/>
            <p:cNvSpPr/>
            <p:nvPr/>
          </p:nvSpPr>
          <p:spPr>
            <a:xfrm>
              <a:off x="8004188" y="2135725"/>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8004188" y="2179550"/>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7851463" y="2179550"/>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45"/>
          <p:cNvCxnSpPr>
            <a:stCxn id="464" idx="2"/>
          </p:cNvCxnSpPr>
          <p:nvPr/>
        </p:nvCxnSpPr>
        <p:spPr>
          <a:xfrm>
            <a:off x="1632825" y="1725525"/>
            <a:ext cx="0" cy="3441900"/>
          </a:xfrm>
          <a:prstGeom prst="straightConnector1">
            <a:avLst/>
          </a:prstGeom>
          <a:noFill/>
          <a:ln w="19050" cap="flat" cmpd="sng">
            <a:solidFill>
              <a:schemeClr val="dk1"/>
            </a:solidFill>
            <a:prstDash val="solid"/>
            <a:round/>
            <a:headEnd type="none" w="med" len="med"/>
            <a:tailEnd type="none" w="med" len="med"/>
          </a:ln>
        </p:spPr>
      </p:cxnSp>
      <p:cxnSp>
        <p:nvCxnSpPr>
          <p:cNvPr id="499" name="Google Shape;499;p45"/>
          <p:cNvCxnSpPr>
            <a:cxnSpLocks/>
          </p:cNvCxnSpPr>
          <p:nvPr/>
        </p:nvCxnSpPr>
        <p:spPr>
          <a:xfrm>
            <a:off x="2242425" y="2898275"/>
            <a:ext cx="0" cy="2295600"/>
          </a:xfrm>
          <a:prstGeom prst="straightConnector1">
            <a:avLst/>
          </a:prstGeom>
          <a:noFill/>
          <a:ln w="19050" cap="flat" cmpd="sng">
            <a:solidFill>
              <a:schemeClr val="dk1"/>
            </a:solidFill>
            <a:prstDash val="solid"/>
            <a:round/>
            <a:headEnd type="none" w="med" len="med"/>
            <a:tailEnd type="none" w="med" len="med"/>
          </a:ln>
        </p:spPr>
      </p:cxnSp>
      <p:cxnSp>
        <p:nvCxnSpPr>
          <p:cNvPr id="500" name="Google Shape;500;p45"/>
          <p:cNvCxnSpPr>
            <a:stCxn id="462" idx="2"/>
          </p:cNvCxnSpPr>
          <p:nvPr/>
        </p:nvCxnSpPr>
        <p:spPr>
          <a:xfrm>
            <a:off x="2852025" y="4042838"/>
            <a:ext cx="0" cy="1184100"/>
          </a:xfrm>
          <a:prstGeom prst="straightConnector1">
            <a:avLst/>
          </a:prstGeom>
          <a:noFill/>
          <a:ln w="19050" cap="flat" cmpd="sng">
            <a:solidFill>
              <a:schemeClr val="dk1"/>
            </a:solidFill>
            <a:prstDash val="solid"/>
            <a:round/>
            <a:headEnd type="none" w="med" len="med"/>
            <a:tailEnd type="none" w="med" len="med"/>
          </a:ln>
        </p:spPr>
      </p:cxnSp>
      <p:pic>
        <p:nvPicPr>
          <p:cNvPr id="3" name="Picture 2" descr="A black and white clock&#10;&#10;Description automatically generated">
            <a:extLst>
              <a:ext uri="{FF2B5EF4-FFF2-40B4-BE49-F238E27FC236}">
                <a16:creationId xmlns:a16="http://schemas.microsoft.com/office/drawing/2014/main" id="{DD0ADF49-1E85-BDFC-1F58-59707CB61AA1}"/>
              </a:ext>
            </a:extLst>
          </p:cNvPr>
          <p:cNvPicPr>
            <a:picLocks noChangeAspect="1"/>
          </p:cNvPicPr>
          <p:nvPr/>
        </p:nvPicPr>
        <p:blipFill>
          <a:blip r:embed="rId3"/>
          <a:stretch>
            <a:fillRect/>
          </a:stretch>
        </p:blipFill>
        <p:spPr>
          <a:xfrm flipH="1">
            <a:off x="1984275" y="2490860"/>
            <a:ext cx="516300" cy="348915"/>
          </a:xfrm>
          <a:prstGeom prst="rect">
            <a:avLst/>
          </a:prstGeom>
        </p:spPr>
      </p:pic>
    </p:spTree>
    <p:extLst>
      <p:ext uri="{BB962C8B-B14F-4D97-AF65-F5344CB8AC3E}">
        <p14:creationId xmlns:p14="http://schemas.microsoft.com/office/powerpoint/2010/main" val="64422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209BC59-430B-A3AB-1106-FC9F874948B8}"/>
              </a:ext>
            </a:extLst>
          </p:cNvPr>
          <p:cNvSpPr>
            <a:spLocks noGrp="1"/>
          </p:cNvSpPr>
          <p:nvPr>
            <p:ph type="title"/>
          </p:nvPr>
        </p:nvSpPr>
        <p:spPr/>
        <p:txBody>
          <a:bodyPr/>
          <a:lstStyle/>
          <a:p>
            <a:pPr algn="ctr"/>
            <a:r>
              <a:rPr lang="en-GB" dirty="0"/>
              <a:t>Dataset optimization</a:t>
            </a:r>
          </a:p>
        </p:txBody>
      </p:sp>
      <p:sp>
        <p:nvSpPr>
          <p:cNvPr id="10" name="Text Placeholder 9">
            <a:extLst>
              <a:ext uri="{FF2B5EF4-FFF2-40B4-BE49-F238E27FC236}">
                <a16:creationId xmlns:a16="http://schemas.microsoft.com/office/drawing/2014/main" id="{B3774070-B3EF-E1D0-B2E8-539EA1D77B02}"/>
              </a:ext>
            </a:extLst>
          </p:cNvPr>
          <p:cNvSpPr>
            <a:spLocks noGrp="1"/>
          </p:cNvSpPr>
          <p:nvPr>
            <p:ph type="body" idx="1"/>
          </p:nvPr>
        </p:nvSpPr>
        <p:spPr/>
        <p:txBody>
          <a:bodyPr/>
          <a:lstStyle/>
          <a:p>
            <a:pPr>
              <a:lnSpc>
                <a:spcPct val="100000"/>
              </a:lnSpc>
            </a:pPr>
            <a:r>
              <a:rPr lang="en-GB" sz="1600" dirty="0"/>
              <a:t>To adapt the dataset to the requirements of the Neural network model , we started with the timestep of 5 seconds and applied a series of transformation that gave us globally:</a:t>
            </a:r>
          </a:p>
          <a:p>
            <a:pPr lvl="1">
              <a:lnSpc>
                <a:spcPct val="150000"/>
              </a:lnSpc>
            </a:pPr>
            <a:r>
              <a:rPr lang="en-GB" sz="1600" dirty="0"/>
              <a:t>A dataset size of (604 796, 5, number of features) per calf</a:t>
            </a:r>
          </a:p>
          <a:p>
            <a:pPr lvl="1"/>
            <a:r>
              <a:rPr lang="en-GB" sz="1600" dirty="0"/>
              <a:t>Length of the training set : 2 419 184 (80%).</a:t>
            </a:r>
          </a:p>
          <a:p>
            <a:pPr lvl="1"/>
            <a:r>
              <a:rPr lang="en-GB" sz="1600" dirty="0"/>
              <a:t>Length of the validation set: 453 597 (15%).</a:t>
            </a:r>
          </a:p>
          <a:p>
            <a:pPr lvl="1"/>
            <a:r>
              <a:rPr lang="en-GB" sz="1600" dirty="0"/>
              <a:t>Length of the test set: 151 199 (5%).</a:t>
            </a:r>
          </a:p>
          <a:p>
            <a:r>
              <a:rPr lang="en-GB" sz="1600" dirty="0"/>
              <a:t>The number of features varies from experience to another, a series of experiences will be held on this matter.</a:t>
            </a:r>
          </a:p>
        </p:txBody>
      </p:sp>
    </p:spTree>
    <p:extLst>
      <p:ext uri="{BB962C8B-B14F-4D97-AF65-F5344CB8AC3E}">
        <p14:creationId xmlns:p14="http://schemas.microsoft.com/office/powerpoint/2010/main" val="37396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48B2-8DA6-4A07-7688-0FBF498F9F6A}"/>
              </a:ext>
            </a:extLst>
          </p:cNvPr>
          <p:cNvSpPr>
            <a:spLocks noGrp="1"/>
          </p:cNvSpPr>
          <p:nvPr>
            <p:ph type="title"/>
          </p:nvPr>
        </p:nvSpPr>
        <p:spPr/>
        <p:txBody>
          <a:bodyPr/>
          <a:lstStyle/>
          <a:p>
            <a:pPr algn="ctr"/>
            <a:r>
              <a:rPr lang="en-GB" dirty="0"/>
              <a:t>Model structure</a:t>
            </a:r>
          </a:p>
        </p:txBody>
      </p:sp>
      <p:sp>
        <p:nvSpPr>
          <p:cNvPr id="3" name="Text Placeholder 2">
            <a:extLst>
              <a:ext uri="{FF2B5EF4-FFF2-40B4-BE49-F238E27FC236}">
                <a16:creationId xmlns:a16="http://schemas.microsoft.com/office/drawing/2014/main" id="{C485EE31-E985-23FE-FB52-950A02909B4E}"/>
              </a:ext>
            </a:extLst>
          </p:cNvPr>
          <p:cNvSpPr>
            <a:spLocks noGrp="1"/>
          </p:cNvSpPr>
          <p:nvPr>
            <p:ph type="body" idx="1"/>
          </p:nvPr>
        </p:nvSpPr>
        <p:spPr/>
        <p:txBody>
          <a:bodyPr/>
          <a:lstStyle/>
          <a:p>
            <a:r>
              <a:rPr lang="en-US" sz="1600" dirty="0"/>
              <a:t>For our neural network model, we chose to build it using LSTM layers, followed by a final SoftMax layer, with other layers in between, following this structure.</a:t>
            </a:r>
            <a:endParaRPr lang="en-GB" sz="1600" dirty="0"/>
          </a:p>
        </p:txBody>
      </p:sp>
      <p:pic>
        <p:nvPicPr>
          <p:cNvPr id="4" name="Picture 3">
            <a:extLst>
              <a:ext uri="{FF2B5EF4-FFF2-40B4-BE49-F238E27FC236}">
                <a16:creationId xmlns:a16="http://schemas.microsoft.com/office/drawing/2014/main" id="{24A61FD4-EBF0-D646-B6B7-554E011006F1}"/>
              </a:ext>
            </a:extLst>
          </p:cNvPr>
          <p:cNvPicPr>
            <a:picLocks noChangeAspect="1"/>
          </p:cNvPicPr>
          <p:nvPr/>
        </p:nvPicPr>
        <p:blipFill rotWithShape="1">
          <a:blip r:embed="rId2"/>
          <a:srcRect l="12330" t="9217" r="42945" b="6204"/>
          <a:stretch/>
        </p:blipFill>
        <p:spPr>
          <a:xfrm>
            <a:off x="2642839" y="2326887"/>
            <a:ext cx="3788810" cy="1278674"/>
          </a:xfrm>
          <a:prstGeom prst="rect">
            <a:avLst/>
          </a:prstGeom>
        </p:spPr>
      </p:pic>
      <p:sp>
        <p:nvSpPr>
          <p:cNvPr id="5" name="TextBox 4">
            <a:extLst>
              <a:ext uri="{FF2B5EF4-FFF2-40B4-BE49-F238E27FC236}">
                <a16:creationId xmlns:a16="http://schemas.microsoft.com/office/drawing/2014/main" id="{D87093C3-CD0A-96CD-A6DA-78444DF7BAAE}"/>
              </a:ext>
            </a:extLst>
          </p:cNvPr>
          <p:cNvSpPr txBox="1"/>
          <p:nvPr/>
        </p:nvSpPr>
        <p:spPr>
          <a:xfrm>
            <a:off x="3226419" y="2966224"/>
            <a:ext cx="156117" cy="307777"/>
          </a:xfrm>
          <a:prstGeom prst="rect">
            <a:avLst/>
          </a:prstGeom>
          <a:noFill/>
        </p:spPr>
        <p:txBody>
          <a:bodyPr wrap="square" rtlCol="0">
            <a:spAutoFit/>
          </a:bodyPr>
          <a:lstStyle/>
          <a:p>
            <a:r>
              <a:rPr lang="en-GB" b="1" dirty="0"/>
              <a:t>s</a:t>
            </a:r>
          </a:p>
        </p:txBody>
      </p:sp>
      <p:sp>
        <p:nvSpPr>
          <p:cNvPr id="6" name="TextBox 5">
            <a:extLst>
              <a:ext uri="{FF2B5EF4-FFF2-40B4-BE49-F238E27FC236}">
                <a16:creationId xmlns:a16="http://schemas.microsoft.com/office/drawing/2014/main" id="{0C10E84D-CEB5-DD36-B386-F47472A6E0CC}"/>
              </a:ext>
            </a:extLst>
          </p:cNvPr>
          <p:cNvSpPr txBox="1"/>
          <p:nvPr/>
        </p:nvSpPr>
        <p:spPr>
          <a:xfrm>
            <a:off x="6564351" y="2596892"/>
            <a:ext cx="1992351" cy="738664"/>
          </a:xfrm>
          <a:prstGeom prst="rect">
            <a:avLst/>
          </a:prstGeom>
          <a:noFill/>
        </p:spPr>
        <p:txBody>
          <a:bodyPr wrap="square" rtlCol="0">
            <a:spAutoFit/>
          </a:bodyPr>
          <a:lstStyle/>
          <a:p>
            <a:pPr algn="ctr"/>
            <a:r>
              <a:rPr lang="en-GB" dirty="0"/>
              <a:t>Array of vectors of class probabilities</a:t>
            </a:r>
          </a:p>
          <a:p>
            <a:pPr algn="ctr"/>
            <a:r>
              <a:rPr lang="en-GB" dirty="0"/>
              <a:t>   (2.419.184, 3)</a:t>
            </a:r>
          </a:p>
        </p:txBody>
      </p:sp>
      <p:sp>
        <p:nvSpPr>
          <p:cNvPr id="7" name="TextBox 6">
            <a:extLst>
              <a:ext uri="{FF2B5EF4-FFF2-40B4-BE49-F238E27FC236}">
                <a16:creationId xmlns:a16="http://schemas.microsoft.com/office/drawing/2014/main" id="{8148B95E-1604-D578-43C9-81395B733657}"/>
              </a:ext>
            </a:extLst>
          </p:cNvPr>
          <p:cNvSpPr txBox="1"/>
          <p:nvPr/>
        </p:nvSpPr>
        <p:spPr>
          <a:xfrm>
            <a:off x="283244" y="2704614"/>
            <a:ext cx="2067805" cy="523220"/>
          </a:xfrm>
          <a:prstGeom prst="rect">
            <a:avLst/>
          </a:prstGeom>
          <a:noFill/>
        </p:spPr>
        <p:txBody>
          <a:bodyPr wrap="square" rtlCol="0">
            <a:spAutoFit/>
          </a:bodyPr>
          <a:lstStyle/>
          <a:p>
            <a:pPr algn="ctr"/>
            <a:r>
              <a:rPr lang="en-GB" dirty="0"/>
              <a:t>Training set with size (2.419.184,5,features)</a:t>
            </a:r>
          </a:p>
        </p:txBody>
      </p:sp>
      <p:cxnSp>
        <p:nvCxnSpPr>
          <p:cNvPr id="9" name="Straight Arrow Connector 8">
            <a:extLst>
              <a:ext uri="{FF2B5EF4-FFF2-40B4-BE49-F238E27FC236}">
                <a16:creationId xmlns:a16="http://schemas.microsoft.com/office/drawing/2014/main" id="{FB3D9EEA-E49C-7DCC-B139-EA376F72C6C3}"/>
              </a:ext>
            </a:extLst>
          </p:cNvPr>
          <p:cNvCxnSpPr>
            <a:stCxn id="7" idx="3"/>
            <a:endCxn id="4" idx="1"/>
          </p:cNvCxnSpPr>
          <p:nvPr/>
        </p:nvCxnSpPr>
        <p:spPr>
          <a:xfrm>
            <a:off x="2351049" y="2966224"/>
            <a:ext cx="29179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CD671474-2D4C-AF8B-167A-83C0EB88280C}"/>
              </a:ext>
            </a:extLst>
          </p:cNvPr>
          <p:cNvCxnSpPr>
            <a:cxnSpLocks/>
          </p:cNvCxnSpPr>
          <p:nvPr/>
        </p:nvCxnSpPr>
        <p:spPr>
          <a:xfrm>
            <a:off x="6385932" y="2973658"/>
            <a:ext cx="356839"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36C0A789-FFE5-9E27-B9CA-6CF027F5D04B}"/>
              </a:ext>
            </a:extLst>
          </p:cNvPr>
          <p:cNvSpPr txBox="1"/>
          <p:nvPr/>
        </p:nvSpPr>
        <p:spPr>
          <a:xfrm>
            <a:off x="2642839" y="2326887"/>
            <a:ext cx="818818" cy="307777"/>
          </a:xfrm>
          <a:prstGeom prst="rect">
            <a:avLst/>
          </a:prstGeom>
          <a:noFill/>
        </p:spPr>
        <p:txBody>
          <a:bodyPr wrap="square" rtlCol="0">
            <a:spAutoFit/>
          </a:bodyPr>
          <a:lstStyle/>
          <a:p>
            <a:r>
              <a:rPr lang="en-US" dirty="0"/>
              <a:t>3 layers</a:t>
            </a:r>
          </a:p>
        </p:txBody>
      </p:sp>
    </p:spTree>
    <p:extLst>
      <p:ext uri="{BB962C8B-B14F-4D97-AF65-F5344CB8AC3E}">
        <p14:creationId xmlns:p14="http://schemas.microsoft.com/office/powerpoint/2010/main" val="92768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2AB5-FDC4-3443-713A-38080FC9FCF6}"/>
              </a:ext>
            </a:extLst>
          </p:cNvPr>
          <p:cNvSpPr>
            <a:spLocks noGrp="1"/>
          </p:cNvSpPr>
          <p:nvPr>
            <p:ph type="title"/>
          </p:nvPr>
        </p:nvSpPr>
        <p:spPr/>
        <p:txBody>
          <a:bodyPr/>
          <a:lstStyle/>
          <a:p>
            <a:pPr algn="ctr"/>
            <a:r>
              <a:rPr lang="en-GB" dirty="0"/>
              <a:t>Best model structure</a:t>
            </a:r>
          </a:p>
        </p:txBody>
      </p:sp>
      <p:pic>
        <p:nvPicPr>
          <p:cNvPr id="5" name="Picture 4">
            <a:extLst>
              <a:ext uri="{FF2B5EF4-FFF2-40B4-BE49-F238E27FC236}">
                <a16:creationId xmlns:a16="http://schemas.microsoft.com/office/drawing/2014/main" id="{5161BF2C-D923-33F6-F31F-174CB7EDE53E}"/>
              </a:ext>
            </a:extLst>
          </p:cNvPr>
          <p:cNvPicPr>
            <a:picLocks noChangeAspect="1"/>
          </p:cNvPicPr>
          <p:nvPr/>
        </p:nvPicPr>
        <p:blipFill>
          <a:blip r:embed="rId2"/>
          <a:stretch>
            <a:fillRect/>
          </a:stretch>
        </p:blipFill>
        <p:spPr>
          <a:xfrm>
            <a:off x="1512849" y="1171145"/>
            <a:ext cx="6118302" cy="3341498"/>
          </a:xfrm>
          <a:prstGeom prst="rect">
            <a:avLst/>
          </a:prstGeom>
        </p:spPr>
      </p:pic>
    </p:spTree>
    <p:extLst>
      <p:ext uri="{BB962C8B-B14F-4D97-AF65-F5344CB8AC3E}">
        <p14:creationId xmlns:p14="http://schemas.microsoft.com/office/powerpoint/2010/main" val="1961895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63655-C9FB-4602-AD3F-38B705F87329}"/>
              </a:ext>
            </a:extLst>
          </p:cNvPr>
          <p:cNvSpPr>
            <a:spLocks noGrp="1"/>
          </p:cNvSpPr>
          <p:nvPr>
            <p:ph type="title"/>
          </p:nvPr>
        </p:nvSpPr>
        <p:spPr/>
        <p:txBody>
          <a:bodyPr/>
          <a:lstStyle/>
          <a:p>
            <a:pPr algn="ctr"/>
            <a:r>
              <a:rPr lang="en-GB" dirty="0"/>
              <a:t>Primary features combination</a:t>
            </a:r>
          </a:p>
        </p:txBody>
      </p:sp>
      <p:graphicFrame>
        <p:nvGraphicFramePr>
          <p:cNvPr id="5" name="Content Placeholder 4">
            <a:extLst>
              <a:ext uri="{FF2B5EF4-FFF2-40B4-BE49-F238E27FC236}">
                <a16:creationId xmlns:a16="http://schemas.microsoft.com/office/drawing/2014/main" id="{B5BDF0C0-EA5D-ABC7-E885-99919A97BEFA}"/>
              </a:ext>
            </a:extLst>
          </p:cNvPr>
          <p:cNvGraphicFramePr>
            <a:graphicFrameLocks/>
          </p:cNvGraphicFramePr>
          <p:nvPr>
            <p:extLst>
              <p:ext uri="{D42A27DB-BD31-4B8C-83A1-F6EECF244321}">
                <p14:modId xmlns:p14="http://schemas.microsoft.com/office/powerpoint/2010/main" val="2501492801"/>
              </p:ext>
            </p:extLst>
          </p:nvPr>
        </p:nvGraphicFramePr>
        <p:xfrm>
          <a:off x="1068724" y="1610335"/>
          <a:ext cx="7153508" cy="1922829"/>
        </p:xfrm>
        <a:graphic>
          <a:graphicData uri="http://schemas.openxmlformats.org/drawingml/2006/table">
            <a:tbl>
              <a:tblPr firstRow="1" bandRow="1">
                <a:tableStyleId>{5C22544A-7EE6-4342-B048-85BDC9FD1C3A}</a:tableStyleId>
              </a:tblPr>
              <a:tblGrid>
                <a:gridCol w="2011611">
                  <a:extLst>
                    <a:ext uri="{9D8B030D-6E8A-4147-A177-3AD203B41FA5}">
                      <a16:colId xmlns:a16="http://schemas.microsoft.com/office/drawing/2014/main" val="4212117724"/>
                    </a:ext>
                  </a:extLst>
                </a:gridCol>
                <a:gridCol w="2928579">
                  <a:extLst>
                    <a:ext uri="{9D8B030D-6E8A-4147-A177-3AD203B41FA5}">
                      <a16:colId xmlns:a16="http://schemas.microsoft.com/office/drawing/2014/main" val="1234265545"/>
                    </a:ext>
                  </a:extLst>
                </a:gridCol>
                <a:gridCol w="2213318">
                  <a:extLst>
                    <a:ext uri="{9D8B030D-6E8A-4147-A177-3AD203B41FA5}">
                      <a16:colId xmlns:a16="http://schemas.microsoft.com/office/drawing/2014/main" val="1577092384"/>
                    </a:ext>
                  </a:extLst>
                </a:gridCol>
              </a:tblGrid>
              <a:tr h="346303">
                <a:tc>
                  <a:txBody>
                    <a:bodyPr/>
                    <a:lstStyle/>
                    <a:p>
                      <a:r>
                        <a:rPr lang="en-GB" dirty="0"/>
                        <a:t>Set of features</a:t>
                      </a:r>
                    </a:p>
                  </a:txBody>
                  <a:tcPr/>
                </a:tc>
                <a:tc>
                  <a:txBody>
                    <a:bodyPr/>
                    <a:lstStyle/>
                    <a:p>
                      <a:r>
                        <a:rPr lang="en-GB" dirty="0"/>
                        <a:t>Performance on the validation set</a:t>
                      </a:r>
                    </a:p>
                  </a:txBody>
                  <a:tcPr/>
                </a:tc>
                <a:tc>
                  <a:txBody>
                    <a:bodyPr/>
                    <a:lstStyle/>
                    <a:p>
                      <a:r>
                        <a:rPr lang="en-GB" dirty="0"/>
                        <a:t>Performance on the test set</a:t>
                      </a:r>
                    </a:p>
                  </a:txBody>
                  <a:tcPr/>
                </a:tc>
                <a:extLst>
                  <a:ext uri="{0D108BD9-81ED-4DB2-BD59-A6C34878D82A}">
                    <a16:rowId xmlns:a16="http://schemas.microsoft.com/office/drawing/2014/main" val="1745658556"/>
                  </a:ext>
                </a:extLst>
              </a:tr>
              <a:tr h="346303">
                <a:tc>
                  <a:txBody>
                    <a:bodyPr/>
                    <a:lstStyle/>
                    <a:p>
                      <a:r>
                        <a:rPr lang="en-GB" dirty="0"/>
                        <a:t>Mean accelerations</a:t>
                      </a:r>
                    </a:p>
                  </a:txBody>
                  <a:tcPr/>
                </a:tc>
                <a:tc>
                  <a:txBody>
                    <a:bodyPr/>
                    <a:lstStyle/>
                    <a:p>
                      <a:pPr algn="ctr"/>
                      <a:r>
                        <a:rPr lang="en-GB" dirty="0"/>
                        <a:t>85.08%</a:t>
                      </a:r>
                    </a:p>
                  </a:txBody>
                  <a:tcPr/>
                </a:tc>
                <a:tc>
                  <a:txBody>
                    <a:bodyPr/>
                    <a:lstStyle/>
                    <a:p>
                      <a:pPr algn="ctr"/>
                      <a:r>
                        <a:rPr lang="en-GB" dirty="0"/>
                        <a:t>85.96%</a:t>
                      </a:r>
                    </a:p>
                  </a:txBody>
                  <a:tcPr/>
                </a:tc>
                <a:extLst>
                  <a:ext uri="{0D108BD9-81ED-4DB2-BD59-A6C34878D82A}">
                    <a16:rowId xmlns:a16="http://schemas.microsoft.com/office/drawing/2014/main" val="3291007848"/>
                  </a:ext>
                </a:extLst>
              </a:tr>
              <a:tr h="346303">
                <a:tc>
                  <a:txBody>
                    <a:bodyPr/>
                    <a:lstStyle/>
                    <a:p>
                      <a:r>
                        <a:rPr lang="en-GB" dirty="0"/>
                        <a:t>Standard deviations</a:t>
                      </a:r>
                    </a:p>
                  </a:txBody>
                  <a:tcPr/>
                </a:tc>
                <a:tc>
                  <a:txBody>
                    <a:bodyPr/>
                    <a:lstStyle/>
                    <a:p>
                      <a:pPr algn="ctr"/>
                      <a:r>
                        <a:rPr lang="en-CA" dirty="0"/>
                        <a:t>86.06%</a:t>
                      </a:r>
                      <a:endParaRPr lang="en-GB" dirty="0"/>
                    </a:p>
                  </a:txBody>
                  <a:tcPr/>
                </a:tc>
                <a:tc>
                  <a:txBody>
                    <a:bodyPr/>
                    <a:lstStyle/>
                    <a:p>
                      <a:pPr algn="ctr"/>
                      <a:r>
                        <a:rPr lang="en-CA" dirty="0"/>
                        <a:t>85.90%</a:t>
                      </a:r>
                      <a:endParaRPr lang="en-GB" dirty="0"/>
                    </a:p>
                  </a:txBody>
                  <a:tcPr/>
                </a:tc>
                <a:extLst>
                  <a:ext uri="{0D108BD9-81ED-4DB2-BD59-A6C34878D82A}">
                    <a16:rowId xmlns:a16="http://schemas.microsoft.com/office/drawing/2014/main" val="1656649022"/>
                  </a:ext>
                </a:extLst>
              </a:tr>
              <a:tr h="346303">
                <a:tc>
                  <a:txBody>
                    <a:bodyPr/>
                    <a:lstStyle/>
                    <a:p>
                      <a:r>
                        <a:rPr lang="en-GB" dirty="0"/>
                        <a:t>Dynamic accelerations</a:t>
                      </a:r>
                    </a:p>
                  </a:txBody>
                  <a:tcPr/>
                </a:tc>
                <a:tc>
                  <a:txBody>
                    <a:bodyPr/>
                    <a:lstStyle/>
                    <a:p>
                      <a:pPr algn="ctr"/>
                      <a:r>
                        <a:rPr lang="en-CA" dirty="0"/>
                        <a:t>86.62%</a:t>
                      </a:r>
                      <a:endParaRPr lang="en-GB" dirty="0"/>
                    </a:p>
                  </a:txBody>
                  <a:tcPr/>
                </a:tc>
                <a:tc>
                  <a:txBody>
                    <a:bodyPr/>
                    <a:lstStyle/>
                    <a:p>
                      <a:pPr algn="ctr"/>
                      <a:r>
                        <a:rPr lang="en-CA" dirty="0"/>
                        <a:t>86.60%</a:t>
                      </a:r>
                      <a:endParaRPr lang="en-GB" dirty="0"/>
                    </a:p>
                  </a:txBody>
                  <a:tcPr/>
                </a:tc>
                <a:extLst>
                  <a:ext uri="{0D108BD9-81ED-4DB2-BD59-A6C34878D82A}">
                    <a16:rowId xmlns:a16="http://schemas.microsoft.com/office/drawing/2014/main" val="53010653"/>
                  </a:ext>
                </a:extLst>
              </a:tr>
              <a:tr h="3463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kern="1200" dirty="0">
                          <a:solidFill>
                            <a:schemeClr val="dk1"/>
                          </a:solidFill>
                          <a:effectLst/>
                          <a:latin typeface="+mn-lt"/>
                          <a:ea typeface="+mn-ea"/>
                          <a:cs typeface="+mn-cs"/>
                        </a:rPr>
                        <a:t>All</a:t>
                      </a:r>
                      <a:r>
                        <a:rPr lang="en-CA" sz="1800" kern="1200" dirty="0">
                          <a:solidFill>
                            <a:schemeClr val="dk1"/>
                          </a:solidFill>
                          <a:effectLst/>
                          <a:latin typeface="+mn-lt"/>
                          <a:ea typeface="+mn-ea"/>
                          <a:cs typeface="+mn-cs"/>
                        </a:rPr>
                        <a:t> </a:t>
                      </a:r>
                      <a:r>
                        <a:rPr lang="en-CA" sz="1600" kern="1200" dirty="0">
                          <a:solidFill>
                            <a:schemeClr val="dk1"/>
                          </a:solidFill>
                          <a:effectLst/>
                          <a:latin typeface="+mn-lt"/>
                          <a:ea typeface="+mn-ea"/>
                          <a:cs typeface="+mn-cs"/>
                        </a:rPr>
                        <a:t>features</a:t>
                      </a:r>
                      <a:endParaRPr lang="en-CA" dirty="0">
                        <a:effectLs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89.95%</a:t>
                      </a:r>
                      <a:endParaRPr lang="en-GB"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89.86%</a:t>
                      </a:r>
                      <a:endParaRPr lang="en-GB" dirty="0"/>
                    </a:p>
                  </a:txBody>
                  <a:tcPr>
                    <a:solidFill>
                      <a:srgbClr val="00B0F0"/>
                    </a:solidFill>
                  </a:tcPr>
                </a:tc>
                <a:extLst>
                  <a:ext uri="{0D108BD9-81ED-4DB2-BD59-A6C34878D82A}">
                    <a16:rowId xmlns:a16="http://schemas.microsoft.com/office/drawing/2014/main" val="3516119657"/>
                  </a:ext>
                </a:extLst>
              </a:tr>
            </a:tbl>
          </a:graphicData>
        </a:graphic>
      </p:graphicFrame>
    </p:spTree>
    <p:extLst>
      <p:ext uri="{BB962C8B-B14F-4D97-AF65-F5344CB8AC3E}">
        <p14:creationId xmlns:p14="http://schemas.microsoft.com/office/powerpoint/2010/main" val="2063431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A001-ABDB-EEF6-D32A-67A8208FBAEC}"/>
              </a:ext>
            </a:extLst>
          </p:cNvPr>
          <p:cNvSpPr>
            <a:spLocks noGrp="1"/>
          </p:cNvSpPr>
          <p:nvPr>
            <p:ph type="title"/>
          </p:nvPr>
        </p:nvSpPr>
        <p:spPr>
          <a:xfrm>
            <a:off x="720000" y="274561"/>
            <a:ext cx="7704000" cy="572700"/>
          </a:xfrm>
        </p:spPr>
        <p:txBody>
          <a:bodyPr/>
          <a:lstStyle/>
          <a:p>
            <a:pPr algn="ctr"/>
            <a:r>
              <a:rPr lang="en-GB" dirty="0"/>
              <a:t>Investigating features selection results</a:t>
            </a:r>
          </a:p>
        </p:txBody>
      </p:sp>
      <p:pic>
        <p:nvPicPr>
          <p:cNvPr id="3" name="Picture 2">
            <a:extLst>
              <a:ext uri="{FF2B5EF4-FFF2-40B4-BE49-F238E27FC236}">
                <a16:creationId xmlns:a16="http://schemas.microsoft.com/office/drawing/2014/main" id="{CC469DE3-8B8C-D6CB-A340-4B00F32287CB}"/>
              </a:ext>
            </a:extLst>
          </p:cNvPr>
          <p:cNvPicPr>
            <a:picLocks noChangeAspect="1"/>
          </p:cNvPicPr>
          <p:nvPr/>
        </p:nvPicPr>
        <p:blipFill>
          <a:blip r:embed="rId2"/>
          <a:stretch>
            <a:fillRect/>
          </a:stretch>
        </p:blipFill>
        <p:spPr>
          <a:xfrm>
            <a:off x="4631473" y="1017725"/>
            <a:ext cx="4254731" cy="3851214"/>
          </a:xfrm>
          <a:prstGeom prst="rect">
            <a:avLst/>
          </a:prstGeom>
        </p:spPr>
      </p:pic>
      <p:sp>
        <p:nvSpPr>
          <p:cNvPr id="4" name="TextBox 3">
            <a:extLst>
              <a:ext uri="{FF2B5EF4-FFF2-40B4-BE49-F238E27FC236}">
                <a16:creationId xmlns:a16="http://schemas.microsoft.com/office/drawing/2014/main" id="{79AE5AC2-E280-5246-9DA2-6E516E020CAB}"/>
              </a:ext>
            </a:extLst>
          </p:cNvPr>
          <p:cNvSpPr txBox="1"/>
          <p:nvPr/>
        </p:nvSpPr>
        <p:spPr>
          <a:xfrm>
            <a:off x="542691" y="1126273"/>
            <a:ext cx="4254731" cy="3108543"/>
          </a:xfrm>
          <a:prstGeom prst="rect">
            <a:avLst/>
          </a:prstGeom>
          <a:noFill/>
        </p:spPr>
        <p:txBody>
          <a:bodyPr wrap="square" rtlCol="0">
            <a:spAutoFit/>
          </a:bodyPr>
          <a:lstStyle/>
          <a:p>
            <a:r>
              <a:rPr lang="en-GB" dirty="0"/>
              <a:t>In order to understand why all the features combination failed so badly, we must observe the correlation matrix heatmap of all the features used in the training.</a:t>
            </a:r>
          </a:p>
          <a:p>
            <a:r>
              <a:rPr lang="en-GB" dirty="0"/>
              <a:t>We see that there’s higher correlations between multiple variable such as the correlation between mean values and dynamic values, also the standard deviation variables are highly correlating between each other, hence the negative impact on the model performances.</a:t>
            </a:r>
          </a:p>
          <a:p>
            <a:r>
              <a:rPr lang="en-GB" dirty="0"/>
              <a:t>Trying to fix this, we will try to select the best combination of variables with very low correlations to </a:t>
            </a:r>
            <a:r>
              <a:rPr lang="en-US" dirty="0"/>
              <a:t>enhance the model's ability to capture diverse patterns within the data.</a:t>
            </a:r>
            <a:endParaRPr lang="en-GB" dirty="0"/>
          </a:p>
        </p:txBody>
      </p:sp>
    </p:spTree>
    <p:extLst>
      <p:ext uri="{BB962C8B-B14F-4D97-AF65-F5344CB8AC3E}">
        <p14:creationId xmlns:p14="http://schemas.microsoft.com/office/powerpoint/2010/main" val="3234258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95E9-2BF7-1361-AA8F-8CA1E17A5B1B}"/>
              </a:ext>
            </a:extLst>
          </p:cNvPr>
          <p:cNvSpPr>
            <a:spLocks noGrp="1"/>
          </p:cNvSpPr>
          <p:nvPr>
            <p:ph type="title"/>
          </p:nvPr>
        </p:nvSpPr>
        <p:spPr/>
        <p:txBody>
          <a:bodyPr/>
          <a:lstStyle/>
          <a:p>
            <a:pPr algn="ctr"/>
            <a:r>
              <a:rPr lang="en-GB" dirty="0"/>
              <a:t>All features model </a:t>
            </a:r>
          </a:p>
        </p:txBody>
      </p:sp>
      <p:sp>
        <p:nvSpPr>
          <p:cNvPr id="5" name="TextBox 4">
            <a:extLst>
              <a:ext uri="{FF2B5EF4-FFF2-40B4-BE49-F238E27FC236}">
                <a16:creationId xmlns:a16="http://schemas.microsoft.com/office/drawing/2014/main" id="{59C5148D-6159-C1C2-7111-5651A3765B98}"/>
              </a:ext>
            </a:extLst>
          </p:cNvPr>
          <p:cNvSpPr txBox="1"/>
          <p:nvPr/>
        </p:nvSpPr>
        <p:spPr>
          <a:xfrm>
            <a:off x="401443" y="1185746"/>
            <a:ext cx="3869843" cy="1169551"/>
          </a:xfrm>
          <a:prstGeom prst="rect">
            <a:avLst/>
          </a:prstGeom>
          <a:noFill/>
        </p:spPr>
        <p:txBody>
          <a:bodyPr wrap="square" rtlCol="0">
            <a:spAutoFit/>
          </a:bodyPr>
          <a:lstStyle/>
          <a:p>
            <a:r>
              <a:rPr lang="en-GB" b="1" dirty="0"/>
              <a:t>Combination:</a:t>
            </a:r>
          </a:p>
          <a:p>
            <a:r>
              <a:rPr lang="en-GB" dirty="0"/>
              <a:t>Mean triaxial accelerations, standard deviations, dynamic triaxial accelerations</a:t>
            </a:r>
          </a:p>
          <a:p>
            <a:r>
              <a:rPr lang="en-GB" dirty="0"/>
              <a:t>Full dataset</a:t>
            </a:r>
          </a:p>
          <a:p>
            <a:r>
              <a:rPr lang="en-GB" dirty="0"/>
              <a:t>5 sec timestep, 1 sec annotation</a:t>
            </a:r>
          </a:p>
        </p:txBody>
      </p:sp>
      <p:sp>
        <p:nvSpPr>
          <p:cNvPr id="6" name="TextBox 5">
            <a:extLst>
              <a:ext uri="{FF2B5EF4-FFF2-40B4-BE49-F238E27FC236}">
                <a16:creationId xmlns:a16="http://schemas.microsoft.com/office/drawing/2014/main" id="{E17D1E16-1E94-814F-1DBA-0EFF653E7313}"/>
              </a:ext>
            </a:extLst>
          </p:cNvPr>
          <p:cNvSpPr txBox="1"/>
          <p:nvPr/>
        </p:nvSpPr>
        <p:spPr>
          <a:xfrm>
            <a:off x="401443" y="2571750"/>
            <a:ext cx="3389971" cy="1815882"/>
          </a:xfrm>
          <a:prstGeom prst="rect">
            <a:avLst/>
          </a:prstGeom>
          <a:noFill/>
        </p:spPr>
        <p:txBody>
          <a:bodyPr wrap="square" rtlCol="0">
            <a:spAutoFit/>
          </a:bodyPr>
          <a:lstStyle/>
          <a:p>
            <a:r>
              <a:rPr lang="en-CA" sz="1400" dirty="0"/>
              <a:t>Through this graph , you can clearly see that the model is highly failing to predict the class drink, hence we think the origin of this problem is the class imbalance in our dataset.</a:t>
            </a:r>
          </a:p>
          <a:p>
            <a:r>
              <a:rPr lang="en-CA" sz="1400" dirty="0"/>
              <a:t>To address this issue, we suggest either an under sampling or a weighted classification</a:t>
            </a:r>
            <a:endParaRPr lang="en-GB" sz="1400" dirty="0"/>
          </a:p>
        </p:txBody>
      </p:sp>
      <p:pic>
        <p:nvPicPr>
          <p:cNvPr id="3" name="Picture 2" descr="all full 5-1">
            <a:extLst>
              <a:ext uri="{FF2B5EF4-FFF2-40B4-BE49-F238E27FC236}">
                <a16:creationId xmlns:a16="http://schemas.microsoft.com/office/drawing/2014/main" id="{3710D09C-7D07-EC3F-90EF-44A55B13687E}"/>
              </a:ext>
            </a:extLst>
          </p:cNvPr>
          <p:cNvPicPr>
            <a:picLocks noChangeAspect="1"/>
          </p:cNvPicPr>
          <p:nvPr/>
        </p:nvPicPr>
        <p:blipFill>
          <a:blip r:embed="rId2"/>
          <a:stretch>
            <a:fillRect/>
          </a:stretch>
        </p:blipFill>
        <p:spPr>
          <a:xfrm>
            <a:off x="4761816" y="1185746"/>
            <a:ext cx="3980741" cy="3369925"/>
          </a:xfrm>
          <a:prstGeom prst="rect">
            <a:avLst/>
          </a:prstGeom>
        </p:spPr>
      </p:pic>
    </p:spTree>
    <p:extLst>
      <p:ext uri="{BB962C8B-B14F-4D97-AF65-F5344CB8AC3E}">
        <p14:creationId xmlns:p14="http://schemas.microsoft.com/office/powerpoint/2010/main" val="3393904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347B-19A7-B5AB-30DC-5F5A00CB98D9}"/>
              </a:ext>
            </a:extLst>
          </p:cNvPr>
          <p:cNvSpPr>
            <a:spLocks noGrp="1"/>
          </p:cNvSpPr>
          <p:nvPr>
            <p:ph type="title"/>
          </p:nvPr>
        </p:nvSpPr>
        <p:spPr/>
        <p:txBody>
          <a:bodyPr/>
          <a:lstStyle/>
          <a:p>
            <a:pPr algn="ctr"/>
            <a:r>
              <a:rPr lang="en-GB" dirty="0"/>
              <a:t>Evaluation on a specific day</a:t>
            </a:r>
          </a:p>
        </p:txBody>
      </p:sp>
      <p:pic>
        <p:nvPicPr>
          <p:cNvPr id="4" name="Picture 3">
            <a:extLst>
              <a:ext uri="{FF2B5EF4-FFF2-40B4-BE49-F238E27FC236}">
                <a16:creationId xmlns:a16="http://schemas.microsoft.com/office/drawing/2014/main" id="{98CF6B86-A0CE-0598-7427-3CB90922E018}"/>
              </a:ext>
            </a:extLst>
          </p:cNvPr>
          <p:cNvPicPr>
            <a:picLocks noChangeAspect="1"/>
          </p:cNvPicPr>
          <p:nvPr/>
        </p:nvPicPr>
        <p:blipFill>
          <a:blip r:embed="rId2"/>
          <a:stretch>
            <a:fillRect/>
          </a:stretch>
        </p:blipFill>
        <p:spPr>
          <a:xfrm>
            <a:off x="906966" y="1017725"/>
            <a:ext cx="7121912" cy="3596202"/>
          </a:xfrm>
          <a:prstGeom prst="rect">
            <a:avLst/>
          </a:prstGeom>
        </p:spPr>
      </p:pic>
    </p:spTree>
    <p:extLst>
      <p:ext uri="{BB962C8B-B14F-4D97-AF65-F5344CB8AC3E}">
        <p14:creationId xmlns:p14="http://schemas.microsoft.com/office/powerpoint/2010/main" val="2771671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ADEF-05A1-5A7E-CF58-A58D0669AB57}"/>
              </a:ext>
            </a:extLst>
          </p:cNvPr>
          <p:cNvSpPr>
            <a:spLocks noGrp="1"/>
          </p:cNvSpPr>
          <p:nvPr>
            <p:ph type="title"/>
          </p:nvPr>
        </p:nvSpPr>
        <p:spPr/>
        <p:txBody>
          <a:bodyPr/>
          <a:lstStyle/>
          <a:p>
            <a:pPr algn="ctr"/>
            <a:r>
              <a:rPr lang="en-GB" dirty="0"/>
              <a:t>Under sampling vs weighted classification</a:t>
            </a:r>
          </a:p>
        </p:txBody>
      </p:sp>
      <p:sp>
        <p:nvSpPr>
          <p:cNvPr id="3" name="Subtitle 2">
            <a:extLst>
              <a:ext uri="{FF2B5EF4-FFF2-40B4-BE49-F238E27FC236}">
                <a16:creationId xmlns:a16="http://schemas.microsoft.com/office/drawing/2014/main" id="{44205B2A-EBE5-C4D3-261E-E46F445D8E77}"/>
              </a:ext>
            </a:extLst>
          </p:cNvPr>
          <p:cNvSpPr>
            <a:spLocks noGrp="1"/>
          </p:cNvSpPr>
          <p:nvPr>
            <p:ph type="subTitle" idx="1"/>
          </p:nvPr>
        </p:nvSpPr>
        <p:spPr/>
        <p:txBody>
          <a:bodyPr/>
          <a:lstStyle/>
          <a:p>
            <a:r>
              <a:rPr lang="en-GB" dirty="0"/>
              <a:t>The method consists into applying weight to each class based on the frequency of its presence in the training set using the compute_class_weight by sklearn.</a:t>
            </a:r>
          </a:p>
          <a:p>
            <a:r>
              <a:rPr lang="en-GB" dirty="0"/>
              <a:t>This method had a smaller performance on the global set of data(83.36% prediction accuracy) , but a remarkable increase in the drink state accuracy(89.3%).</a:t>
            </a:r>
          </a:p>
          <a:p>
            <a:r>
              <a:rPr lang="en-GB" dirty="0"/>
              <a:t>This methods has less to none overfit percentages</a:t>
            </a:r>
          </a:p>
        </p:txBody>
      </p:sp>
      <p:sp>
        <p:nvSpPr>
          <p:cNvPr id="4" name="Subtitle 3">
            <a:extLst>
              <a:ext uri="{FF2B5EF4-FFF2-40B4-BE49-F238E27FC236}">
                <a16:creationId xmlns:a16="http://schemas.microsoft.com/office/drawing/2014/main" id="{67BB2FD7-E335-CC7C-AF20-E06A6BB459AA}"/>
              </a:ext>
            </a:extLst>
          </p:cNvPr>
          <p:cNvSpPr>
            <a:spLocks noGrp="1"/>
          </p:cNvSpPr>
          <p:nvPr>
            <p:ph type="subTitle" idx="2"/>
          </p:nvPr>
        </p:nvSpPr>
        <p:spPr>
          <a:xfrm>
            <a:off x="351064" y="1736553"/>
            <a:ext cx="4141736" cy="2736300"/>
          </a:xfrm>
        </p:spPr>
        <p:txBody>
          <a:bodyPr/>
          <a:lstStyle/>
          <a:p>
            <a:r>
              <a:rPr lang="en-GB" dirty="0"/>
              <a:t>The method consist in selecting the states up and down everywhere around the dataset with the equivalent size of drink states available.</a:t>
            </a:r>
          </a:p>
          <a:p>
            <a:r>
              <a:rPr lang="en-GB" dirty="0"/>
              <a:t>The model’s performance goes down, but the model recognizes more the drink state(93.2% accuracy for the drink class).</a:t>
            </a:r>
          </a:p>
          <a:p>
            <a:r>
              <a:rPr lang="en-GB" dirty="0"/>
              <a:t>This mainly happens because the dataset became very limited in size(86964 in the training set length)</a:t>
            </a:r>
          </a:p>
          <a:p>
            <a:r>
              <a:rPr lang="en-GB" dirty="0"/>
              <a:t>The performance on the train test exceeds 90% while the performance on test and validation is relatively closer to 84%</a:t>
            </a:r>
          </a:p>
        </p:txBody>
      </p:sp>
      <p:sp>
        <p:nvSpPr>
          <p:cNvPr id="5" name="Subtitle 4">
            <a:extLst>
              <a:ext uri="{FF2B5EF4-FFF2-40B4-BE49-F238E27FC236}">
                <a16:creationId xmlns:a16="http://schemas.microsoft.com/office/drawing/2014/main" id="{B1B39A2D-15CE-EE92-D445-55367C10D5A1}"/>
              </a:ext>
            </a:extLst>
          </p:cNvPr>
          <p:cNvSpPr>
            <a:spLocks noGrp="1"/>
          </p:cNvSpPr>
          <p:nvPr>
            <p:ph type="subTitle" idx="3"/>
          </p:nvPr>
        </p:nvSpPr>
        <p:spPr/>
        <p:txBody>
          <a:bodyPr/>
          <a:lstStyle/>
          <a:p>
            <a:r>
              <a:rPr lang="en-GB" dirty="0"/>
              <a:t>Under-sampling</a:t>
            </a:r>
          </a:p>
        </p:txBody>
      </p:sp>
      <p:sp>
        <p:nvSpPr>
          <p:cNvPr id="6" name="Subtitle 5">
            <a:extLst>
              <a:ext uri="{FF2B5EF4-FFF2-40B4-BE49-F238E27FC236}">
                <a16:creationId xmlns:a16="http://schemas.microsoft.com/office/drawing/2014/main" id="{47D39EDB-A2AD-64E0-65C8-CB50B903CCB2}"/>
              </a:ext>
            </a:extLst>
          </p:cNvPr>
          <p:cNvSpPr>
            <a:spLocks noGrp="1"/>
          </p:cNvSpPr>
          <p:nvPr>
            <p:ph type="subTitle" idx="4"/>
          </p:nvPr>
        </p:nvSpPr>
        <p:spPr/>
        <p:txBody>
          <a:bodyPr/>
          <a:lstStyle/>
          <a:p>
            <a:r>
              <a:rPr lang="en-GB" dirty="0"/>
              <a:t>Weighted classification</a:t>
            </a:r>
          </a:p>
        </p:txBody>
      </p:sp>
    </p:spTree>
    <p:extLst>
      <p:ext uri="{BB962C8B-B14F-4D97-AF65-F5344CB8AC3E}">
        <p14:creationId xmlns:p14="http://schemas.microsoft.com/office/powerpoint/2010/main" val="12247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ADEF-05A1-5A7E-CF58-A58D0669AB57}"/>
              </a:ext>
            </a:extLst>
          </p:cNvPr>
          <p:cNvSpPr>
            <a:spLocks noGrp="1"/>
          </p:cNvSpPr>
          <p:nvPr>
            <p:ph type="title"/>
          </p:nvPr>
        </p:nvSpPr>
        <p:spPr/>
        <p:txBody>
          <a:bodyPr/>
          <a:lstStyle/>
          <a:p>
            <a:pPr algn="ctr"/>
            <a:r>
              <a:rPr lang="en-GB" dirty="0"/>
              <a:t>Under sampling vs weighted classification</a:t>
            </a:r>
          </a:p>
        </p:txBody>
      </p:sp>
      <p:sp>
        <p:nvSpPr>
          <p:cNvPr id="5" name="Subtitle 4">
            <a:extLst>
              <a:ext uri="{FF2B5EF4-FFF2-40B4-BE49-F238E27FC236}">
                <a16:creationId xmlns:a16="http://schemas.microsoft.com/office/drawing/2014/main" id="{B1B39A2D-15CE-EE92-D445-55367C10D5A1}"/>
              </a:ext>
            </a:extLst>
          </p:cNvPr>
          <p:cNvSpPr>
            <a:spLocks noGrp="1"/>
          </p:cNvSpPr>
          <p:nvPr>
            <p:ph type="subTitle" idx="3"/>
          </p:nvPr>
        </p:nvSpPr>
        <p:spPr/>
        <p:txBody>
          <a:bodyPr/>
          <a:lstStyle/>
          <a:p>
            <a:r>
              <a:rPr lang="en-GB" dirty="0"/>
              <a:t>Under-sampling</a:t>
            </a:r>
          </a:p>
        </p:txBody>
      </p:sp>
      <p:sp>
        <p:nvSpPr>
          <p:cNvPr id="6" name="Subtitle 5">
            <a:extLst>
              <a:ext uri="{FF2B5EF4-FFF2-40B4-BE49-F238E27FC236}">
                <a16:creationId xmlns:a16="http://schemas.microsoft.com/office/drawing/2014/main" id="{47D39EDB-A2AD-64E0-65C8-CB50B903CCB2}"/>
              </a:ext>
            </a:extLst>
          </p:cNvPr>
          <p:cNvSpPr>
            <a:spLocks noGrp="1"/>
          </p:cNvSpPr>
          <p:nvPr>
            <p:ph type="subTitle" idx="4"/>
          </p:nvPr>
        </p:nvSpPr>
        <p:spPr/>
        <p:txBody>
          <a:bodyPr/>
          <a:lstStyle/>
          <a:p>
            <a:r>
              <a:rPr lang="en-GB" dirty="0"/>
              <a:t>Weighted classification</a:t>
            </a:r>
          </a:p>
        </p:txBody>
      </p:sp>
      <p:pic>
        <p:nvPicPr>
          <p:cNvPr id="11" name="Picture 10" descr="undersampled 5-1">
            <a:extLst>
              <a:ext uri="{FF2B5EF4-FFF2-40B4-BE49-F238E27FC236}">
                <a16:creationId xmlns:a16="http://schemas.microsoft.com/office/drawing/2014/main" id="{6050D3DF-45A6-F7E7-CC52-9A298253EB99}"/>
              </a:ext>
            </a:extLst>
          </p:cNvPr>
          <p:cNvPicPr>
            <a:picLocks noChangeAspect="1"/>
          </p:cNvPicPr>
          <p:nvPr/>
        </p:nvPicPr>
        <p:blipFill>
          <a:blip r:embed="rId2"/>
          <a:stretch>
            <a:fillRect/>
          </a:stretch>
        </p:blipFill>
        <p:spPr>
          <a:xfrm>
            <a:off x="646428" y="1736553"/>
            <a:ext cx="3590907" cy="2961922"/>
          </a:xfrm>
          <a:prstGeom prst="rect">
            <a:avLst/>
          </a:prstGeom>
        </p:spPr>
      </p:pic>
      <p:pic>
        <p:nvPicPr>
          <p:cNvPr id="12" name="Picture 11" descr="weighted&#10;5-1">
            <a:extLst>
              <a:ext uri="{FF2B5EF4-FFF2-40B4-BE49-F238E27FC236}">
                <a16:creationId xmlns:a16="http://schemas.microsoft.com/office/drawing/2014/main" id="{8329A668-F97E-CF7B-304C-421AF0D6F3C6}"/>
              </a:ext>
            </a:extLst>
          </p:cNvPr>
          <p:cNvPicPr>
            <a:picLocks noChangeAspect="1"/>
          </p:cNvPicPr>
          <p:nvPr/>
        </p:nvPicPr>
        <p:blipFill>
          <a:blip r:embed="rId3"/>
          <a:stretch>
            <a:fillRect/>
          </a:stretch>
        </p:blipFill>
        <p:spPr>
          <a:xfrm>
            <a:off x="5003598" y="1736553"/>
            <a:ext cx="3675869" cy="2974500"/>
          </a:xfrm>
          <a:prstGeom prst="rect">
            <a:avLst/>
          </a:prstGeom>
        </p:spPr>
      </p:pic>
    </p:spTree>
    <p:extLst>
      <p:ext uri="{BB962C8B-B14F-4D97-AF65-F5344CB8AC3E}">
        <p14:creationId xmlns:p14="http://schemas.microsoft.com/office/powerpoint/2010/main" val="362197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039166" y="1991850"/>
            <a:ext cx="5422218" cy="841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sz="3200" dirty="0"/>
              <a:t>Conception and instruments</a:t>
            </a:r>
          </a:p>
        </p:txBody>
      </p:sp>
      <p:sp>
        <p:nvSpPr>
          <p:cNvPr id="330" name="Google Shape;330;p36"/>
          <p:cNvSpPr txBox="1">
            <a:spLocks noGrp="1"/>
          </p:cNvSpPr>
          <p:nvPr>
            <p:ph type="subTitle" idx="1"/>
          </p:nvPr>
        </p:nvSpPr>
        <p:spPr>
          <a:xfrm>
            <a:off x="1039166" y="28336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Ruuvitag accelerometers</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9F5CAD-A443-2C90-AE7B-C9496E26B498}"/>
              </a:ext>
            </a:extLst>
          </p:cNvPr>
          <p:cNvSpPr>
            <a:spLocks noGrp="1"/>
          </p:cNvSpPr>
          <p:nvPr>
            <p:ph type="title"/>
          </p:nvPr>
        </p:nvSpPr>
        <p:spPr/>
        <p:txBody>
          <a:bodyPr/>
          <a:lstStyle/>
          <a:p>
            <a:pPr algn="ctr"/>
            <a:r>
              <a:rPr lang="en-GB" dirty="0"/>
              <a:t>Improvements </a:t>
            </a:r>
          </a:p>
        </p:txBody>
      </p:sp>
      <p:sp>
        <p:nvSpPr>
          <p:cNvPr id="8" name="Text Placeholder 7">
            <a:extLst>
              <a:ext uri="{FF2B5EF4-FFF2-40B4-BE49-F238E27FC236}">
                <a16:creationId xmlns:a16="http://schemas.microsoft.com/office/drawing/2014/main" id="{7158C196-EBAA-E4B6-A4B8-54CF196662C6}"/>
              </a:ext>
            </a:extLst>
          </p:cNvPr>
          <p:cNvSpPr>
            <a:spLocks noGrp="1"/>
          </p:cNvSpPr>
          <p:nvPr>
            <p:ph type="body" idx="1"/>
          </p:nvPr>
        </p:nvSpPr>
        <p:spPr/>
        <p:txBody>
          <a:bodyPr/>
          <a:lstStyle/>
          <a:p>
            <a:r>
              <a:rPr lang="en-US" sz="1600" dirty="0"/>
              <a:t>Given the potential for better performance with the latest optimal combination (standard deviation of x, dynamic acceleration on the x, y, z axes) and considering the data imbalance, we recommend the following:</a:t>
            </a:r>
          </a:p>
          <a:p>
            <a:pPr lvl="1"/>
            <a:r>
              <a:rPr lang="en-US" sz="1600" dirty="0"/>
              <a:t>Adopting this feature combination for training future models.</a:t>
            </a:r>
          </a:p>
          <a:p>
            <a:pPr lvl="1"/>
            <a:r>
              <a:rPr lang="en-US" sz="1600" dirty="0"/>
              <a:t>Increasing the LSTM model's step size (e.g., using 10 instead of 5).</a:t>
            </a:r>
          </a:p>
          <a:p>
            <a:pPr lvl="1"/>
            <a:r>
              <a:rPr lang="en-US" sz="1600" dirty="0"/>
              <a:t>Aggregating data over multiple seconds and predicting on the grouped data rather than on individual seconds.</a:t>
            </a:r>
          </a:p>
          <a:p>
            <a:pPr lvl="1"/>
            <a:r>
              <a:rPr lang="en-US" sz="1600" dirty="0"/>
              <a:t>Implementing weighted classification and combining it with the larger step size to create a more robust ensemble for training.</a:t>
            </a:r>
          </a:p>
          <a:p>
            <a:pPr lvl="1"/>
            <a:r>
              <a:rPr lang="en-US" sz="1600" dirty="0"/>
              <a:t>Changing the split from 80%-15%-5% to 90%-5%-5% for train , validation and test, respectively.</a:t>
            </a:r>
            <a:endParaRPr lang="en-GB" sz="1600" dirty="0"/>
          </a:p>
        </p:txBody>
      </p:sp>
    </p:spTree>
    <p:extLst>
      <p:ext uri="{BB962C8B-B14F-4D97-AF65-F5344CB8AC3E}">
        <p14:creationId xmlns:p14="http://schemas.microsoft.com/office/powerpoint/2010/main" val="4054246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AE71-069E-B2CA-15D3-F551F54CD9A2}"/>
              </a:ext>
            </a:extLst>
          </p:cNvPr>
          <p:cNvSpPr>
            <a:spLocks noGrp="1"/>
          </p:cNvSpPr>
          <p:nvPr>
            <p:ph type="title"/>
          </p:nvPr>
        </p:nvSpPr>
        <p:spPr/>
        <p:txBody>
          <a:bodyPr/>
          <a:lstStyle/>
          <a:p>
            <a:pPr algn="ctr"/>
            <a:r>
              <a:rPr lang="en-CA" dirty="0"/>
              <a:t>List of improvements</a:t>
            </a:r>
            <a:endParaRPr lang="en-GB" dirty="0"/>
          </a:p>
        </p:txBody>
      </p:sp>
      <p:graphicFrame>
        <p:nvGraphicFramePr>
          <p:cNvPr id="7" name="Content Placeholder 4">
            <a:extLst>
              <a:ext uri="{FF2B5EF4-FFF2-40B4-BE49-F238E27FC236}">
                <a16:creationId xmlns:a16="http://schemas.microsoft.com/office/drawing/2014/main" id="{B586BE9F-03B4-EE5B-F61A-B5ED9F024BFE}"/>
              </a:ext>
            </a:extLst>
          </p:cNvPr>
          <p:cNvGraphicFramePr>
            <a:graphicFrameLocks/>
          </p:cNvGraphicFramePr>
          <p:nvPr>
            <p:extLst>
              <p:ext uri="{D42A27DB-BD31-4B8C-83A1-F6EECF244321}">
                <p14:modId xmlns:p14="http://schemas.microsoft.com/office/powerpoint/2010/main" val="514279824"/>
              </p:ext>
            </p:extLst>
          </p:nvPr>
        </p:nvGraphicFramePr>
        <p:xfrm>
          <a:off x="545853" y="1441385"/>
          <a:ext cx="8052293" cy="2932436"/>
        </p:xfrm>
        <a:graphic>
          <a:graphicData uri="http://schemas.openxmlformats.org/drawingml/2006/table">
            <a:tbl>
              <a:tblPr firstRow="1" bandRow="1">
                <a:tableStyleId>{5C22544A-7EE6-4342-B048-85BDC9FD1C3A}</a:tableStyleId>
              </a:tblPr>
              <a:tblGrid>
                <a:gridCol w="2264355">
                  <a:extLst>
                    <a:ext uri="{9D8B030D-6E8A-4147-A177-3AD203B41FA5}">
                      <a16:colId xmlns:a16="http://schemas.microsoft.com/office/drawing/2014/main" val="4212117724"/>
                    </a:ext>
                  </a:extLst>
                </a:gridCol>
                <a:gridCol w="3103840">
                  <a:extLst>
                    <a:ext uri="{9D8B030D-6E8A-4147-A177-3AD203B41FA5}">
                      <a16:colId xmlns:a16="http://schemas.microsoft.com/office/drawing/2014/main" val="1234265545"/>
                    </a:ext>
                  </a:extLst>
                </a:gridCol>
                <a:gridCol w="2684098">
                  <a:extLst>
                    <a:ext uri="{9D8B030D-6E8A-4147-A177-3AD203B41FA5}">
                      <a16:colId xmlns:a16="http://schemas.microsoft.com/office/drawing/2014/main" val="1577092384"/>
                    </a:ext>
                  </a:extLst>
                </a:gridCol>
              </a:tblGrid>
              <a:tr h="429898">
                <a:tc>
                  <a:txBody>
                    <a:bodyPr/>
                    <a:lstStyle/>
                    <a:p>
                      <a:r>
                        <a:rPr lang="en-GB" dirty="0"/>
                        <a:t>improvements</a:t>
                      </a:r>
                    </a:p>
                  </a:txBody>
                  <a:tcPr/>
                </a:tc>
                <a:tc>
                  <a:txBody>
                    <a:bodyPr/>
                    <a:lstStyle/>
                    <a:p>
                      <a:r>
                        <a:rPr lang="en-GB" dirty="0"/>
                        <a:t>Performance on the validation set</a:t>
                      </a:r>
                    </a:p>
                  </a:txBody>
                  <a:tcPr/>
                </a:tc>
                <a:tc>
                  <a:txBody>
                    <a:bodyPr/>
                    <a:lstStyle/>
                    <a:p>
                      <a:r>
                        <a:rPr lang="en-GB" dirty="0"/>
                        <a:t>Performance on the test set</a:t>
                      </a:r>
                    </a:p>
                  </a:txBody>
                  <a:tcPr/>
                </a:tc>
                <a:extLst>
                  <a:ext uri="{0D108BD9-81ED-4DB2-BD59-A6C34878D82A}">
                    <a16:rowId xmlns:a16="http://schemas.microsoft.com/office/drawing/2014/main" val="1745658556"/>
                  </a:ext>
                </a:extLst>
              </a:tr>
              <a:tr h="429898">
                <a:tc>
                  <a:txBody>
                    <a:bodyPr/>
                    <a:lstStyle/>
                    <a:p>
                      <a:r>
                        <a:rPr lang="en-CA" dirty="0"/>
                        <a:t>10 sec timestep  + 1 annotation</a:t>
                      </a:r>
                      <a:endParaRPr lang="en-GB" dirty="0"/>
                    </a:p>
                  </a:txBody>
                  <a:tcPr/>
                </a:tc>
                <a:tc>
                  <a:txBody>
                    <a:bodyPr/>
                    <a:lstStyle/>
                    <a:p>
                      <a:pPr algn="ctr"/>
                      <a:r>
                        <a:rPr lang="en-CA" dirty="0"/>
                        <a:t>82.23%</a:t>
                      </a:r>
                      <a:endParaRPr lang="en-GB" dirty="0"/>
                    </a:p>
                  </a:txBody>
                  <a:tcPr/>
                </a:tc>
                <a:tc>
                  <a:txBody>
                    <a:bodyPr/>
                    <a:lstStyle/>
                    <a:p>
                      <a:pPr algn="ctr"/>
                      <a:r>
                        <a:rPr lang="en-CA" dirty="0"/>
                        <a:t>82.27%</a:t>
                      </a:r>
                      <a:endParaRPr lang="en-GB" dirty="0"/>
                    </a:p>
                  </a:txBody>
                  <a:tcPr/>
                </a:tc>
                <a:extLst>
                  <a:ext uri="{0D108BD9-81ED-4DB2-BD59-A6C34878D82A}">
                    <a16:rowId xmlns:a16="http://schemas.microsoft.com/office/drawing/2014/main" val="3291007848"/>
                  </a:ext>
                </a:extLst>
              </a:tr>
              <a:tr h="429898">
                <a:tc>
                  <a:txBody>
                    <a:bodyPr/>
                    <a:lstStyle/>
                    <a:p>
                      <a:r>
                        <a:rPr lang="en-CA" dirty="0"/>
                        <a:t>20 timestep+1 annotation</a:t>
                      </a:r>
                      <a:endParaRPr lang="en-GB" dirty="0"/>
                    </a:p>
                  </a:txBody>
                  <a:tcPr/>
                </a:tc>
                <a:tc>
                  <a:txBody>
                    <a:bodyPr/>
                    <a:lstStyle/>
                    <a:p>
                      <a:pPr algn="ctr"/>
                      <a:r>
                        <a:rPr lang="en-CA" dirty="0"/>
                        <a:t>91.47%</a:t>
                      </a:r>
                      <a:endParaRPr lang="en-GB" dirty="0"/>
                    </a:p>
                  </a:txBody>
                  <a:tcPr/>
                </a:tc>
                <a:tc>
                  <a:txBody>
                    <a:bodyPr/>
                    <a:lstStyle/>
                    <a:p>
                      <a:pPr algn="ctr"/>
                      <a:r>
                        <a:rPr lang="en-CA" dirty="0"/>
                        <a:t>91.55%</a:t>
                      </a:r>
                      <a:endParaRPr lang="en-GB" dirty="0"/>
                    </a:p>
                  </a:txBody>
                  <a:tcPr/>
                </a:tc>
                <a:extLst>
                  <a:ext uri="{0D108BD9-81ED-4DB2-BD59-A6C34878D82A}">
                    <a16:rowId xmlns:a16="http://schemas.microsoft.com/office/drawing/2014/main" val="1656649022"/>
                  </a:ext>
                </a:extLst>
              </a:tr>
              <a:tr h="429898">
                <a:tc>
                  <a:txBody>
                    <a:bodyPr/>
                    <a:lstStyle/>
                    <a:p>
                      <a:r>
                        <a:rPr lang="en-GB" dirty="0"/>
                        <a:t>30 timestep + 1 annotations</a:t>
                      </a:r>
                    </a:p>
                  </a:txBody>
                  <a:tcPr/>
                </a:tc>
                <a:tc>
                  <a:txBody>
                    <a:bodyPr/>
                    <a:lstStyle/>
                    <a:p>
                      <a:pPr algn="ctr"/>
                      <a:r>
                        <a:rPr lang="en-GB" dirty="0"/>
                        <a:t>91.91%</a:t>
                      </a:r>
                    </a:p>
                  </a:txBody>
                  <a:tcPr/>
                </a:tc>
                <a:tc>
                  <a:txBody>
                    <a:bodyPr/>
                    <a:lstStyle/>
                    <a:p>
                      <a:pPr algn="ctr"/>
                      <a:r>
                        <a:rPr lang="en-GB" dirty="0"/>
                        <a:t>92.04%</a:t>
                      </a:r>
                    </a:p>
                  </a:txBody>
                  <a:tcPr/>
                </a:tc>
                <a:extLst>
                  <a:ext uri="{0D108BD9-81ED-4DB2-BD59-A6C34878D82A}">
                    <a16:rowId xmlns:a16="http://schemas.microsoft.com/office/drawing/2014/main" val="53010653"/>
                  </a:ext>
                </a:extLst>
              </a:tr>
              <a:tr h="454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40 timestep + 1 annotations</a:t>
                      </a:r>
                    </a:p>
                  </a:txBody>
                  <a:tcPr>
                    <a:solidFill>
                      <a:srgbClr val="ECECE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94.51%</a:t>
                      </a:r>
                    </a:p>
                  </a:txBody>
                  <a:tcPr>
                    <a:solidFill>
                      <a:srgbClr val="ECECE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94.45%</a:t>
                      </a:r>
                    </a:p>
                  </a:txBody>
                  <a:tcPr>
                    <a:solidFill>
                      <a:srgbClr val="ECECEC"/>
                    </a:solidFill>
                  </a:tcPr>
                </a:tc>
                <a:extLst>
                  <a:ext uri="{0D108BD9-81ED-4DB2-BD59-A6C34878D82A}">
                    <a16:rowId xmlns:a16="http://schemas.microsoft.com/office/drawing/2014/main" val="2703307858"/>
                  </a:ext>
                </a:extLst>
              </a:tr>
              <a:tr h="454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50 timestep + 1 annotations</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96.99%</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95.90%</a:t>
                      </a:r>
                    </a:p>
                  </a:txBody>
                  <a:tcPr>
                    <a:solidFill>
                      <a:srgbClr val="00B0F0"/>
                    </a:solidFill>
                  </a:tcPr>
                </a:tc>
                <a:extLst>
                  <a:ext uri="{0D108BD9-81ED-4DB2-BD59-A6C34878D82A}">
                    <a16:rowId xmlns:a16="http://schemas.microsoft.com/office/drawing/2014/main" val="1555438232"/>
                  </a:ext>
                </a:extLst>
              </a:tr>
            </a:tbl>
          </a:graphicData>
        </a:graphic>
      </p:graphicFrame>
    </p:spTree>
    <p:extLst>
      <p:ext uri="{BB962C8B-B14F-4D97-AF65-F5344CB8AC3E}">
        <p14:creationId xmlns:p14="http://schemas.microsoft.com/office/powerpoint/2010/main" val="3969497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5376-2A9A-4087-2475-781090AD30EC}"/>
              </a:ext>
            </a:extLst>
          </p:cNvPr>
          <p:cNvSpPr>
            <a:spLocks noGrp="1"/>
          </p:cNvSpPr>
          <p:nvPr>
            <p:ph type="title"/>
          </p:nvPr>
        </p:nvSpPr>
        <p:spPr/>
        <p:txBody>
          <a:bodyPr/>
          <a:lstStyle/>
          <a:p>
            <a:pPr algn="ctr"/>
            <a:r>
              <a:rPr lang="en-US" dirty="0"/>
              <a:t>List of improvements</a:t>
            </a:r>
          </a:p>
        </p:txBody>
      </p:sp>
      <p:graphicFrame>
        <p:nvGraphicFramePr>
          <p:cNvPr id="3" name="Content Placeholder 4">
            <a:extLst>
              <a:ext uri="{FF2B5EF4-FFF2-40B4-BE49-F238E27FC236}">
                <a16:creationId xmlns:a16="http://schemas.microsoft.com/office/drawing/2014/main" id="{186F7034-BB6C-A042-2E51-B9C715D68FF1}"/>
              </a:ext>
            </a:extLst>
          </p:cNvPr>
          <p:cNvGraphicFramePr>
            <a:graphicFrameLocks/>
          </p:cNvGraphicFramePr>
          <p:nvPr>
            <p:extLst>
              <p:ext uri="{D42A27DB-BD31-4B8C-83A1-F6EECF244321}">
                <p14:modId xmlns:p14="http://schemas.microsoft.com/office/powerpoint/2010/main" val="1015719236"/>
              </p:ext>
            </p:extLst>
          </p:nvPr>
        </p:nvGraphicFramePr>
        <p:xfrm>
          <a:off x="545853" y="1441385"/>
          <a:ext cx="8052293" cy="2502538"/>
        </p:xfrm>
        <a:graphic>
          <a:graphicData uri="http://schemas.openxmlformats.org/drawingml/2006/table">
            <a:tbl>
              <a:tblPr firstRow="1" bandRow="1">
                <a:tableStyleId>{5C22544A-7EE6-4342-B048-85BDC9FD1C3A}</a:tableStyleId>
              </a:tblPr>
              <a:tblGrid>
                <a:gridCol w="2264355">
                  <a:extLst>
                    <a:ext uri="{9D8B030D-6E8A-4147-A177-3AD203B41FA5}">
                      <a16:colId xmlns:a16="http://schemas.microsoft.com/office/drawing/2014/main" val="4212117724"/>
                    </a:ext>
                  </a:extLst>
                </a:gridCol>
                <a:gridCol w="3103840">
                  <a:extLst>
                    <a:ext uri="{9D8B030D-6E8A-4147-A177-3AD203B41FA5}">
                      <a16:colId xmlns:a16="http://schemas.microsoft.com/office/drawing/2014/main" val="1234265545"/>
                    </a:ext>
                  </a:extLst>
                </a:gridCol>
                <a:gridCol w="2684098">
                  <a:extLst>
                    <a:ext uri="{9D8B030D-6E8A-4147-A177-3AD203B41FA5}">
                      <a16:colId xmlns:a16="http://schemas.microsoft.com/office/drawing/2014/main" val="1577092384"/>
                    </a:ext>
                  </a:extLst>
                </a:gridCol>
              </a:tblGrid>
              <a:tr h="429898">
                <a:tc>
                  <a:txBody>
                    <a:bodyPr/>
                    <a:lstStyle/>
                    <a:p>
                      <a:r>
                        <a:rPr lang="en-GB" dirty="0"/>
                        <a:t>improvements</a:t>
                      </a:r>
                    </a:p>
                  </a:txBody>
                  <a:tcPr/>
                </a:tc>
                <a:tc>
                  <a:txBody>
                    <a:bodyPr/>
                    <a:lstStyle/>
                    <a:p>
                      <a:r>
                        <a:rPr lang="en-GB" dirty="0"/>
                        <a:t>Performance on the validation set</a:t>
                      </a:r>
                    </a:p>
                  </a:txBody>
                  <a:tcPr/>
                </a:tc>
                <a:tc>
                  <a:txBody>
                    <a:bodyPr/>
                    <a:lstStyle/>
                    <a:p>
                      <a:r>
                        <a:rPr lang="en-GB" dirty="0"/>
                        <a:t>Performance on the test set</a:t>
                      </a:r>
                    </a:p>
                  </a:txBody>
                  <a:tcPr/>
                </a:tc>
                <a:extLst>
                  <a:ext uri="{0D108BD9-81ED-4DB2-BD59-A6C34878D82A}">
                    <a16:rowId xmlns:a16="http://schemas.microsoft.com/office/drawing/2014/main" val="1745658556"/>
                  </a:ext>
                </a:extLst>
              </a:tr>
              <a:tr h="429898">
                <a:tc>
                  <a:txBody>
                    <a:bodyPr/>
                    <a:lstStyle/>
                    <a:p>
                      <a:r>
                        <a:rPr lang="en-CA" dirty="0"/>
                        <a:t>50 sec timestep  + 1 annotation</a:t>
                      </a:r>
                      <a:endParaRPr lang="en-GB" dirty="0"/>
                    </a:p>
                  </a:txBody>
                  <a:tcPr/>
                </a:tc>
                <a:tc>
                  <a:txBody>
                    <a:bodyPr/>
                    <a:lstStyle/>
                    <a:p>
                      <a:pPr algn="ctr"/>
                      <a:r>
                        <a:rPr lang="en-CA" dirty="0"/>
                        <a:t>96.99%</a:t>
                      </a:r>
                      <a:endParaRPr lang="en-GB" dirty="0"/>
                    </a:p>
                  </a:txBody>
                  <a:tcPr/>
                </a:tc>
                <a:tc>
                  <a:txBody>
                    <a:bodyPr/>
                    <a:lstStyle/>
                    <a:p>
                      <a:pPr algn="ctr"/>
                      <a:r>
                        <a:rPr lang="en-CA" dirty="0"/>
                        <a:t>95.92%</a:t>
                      </a:r>
                      <a:endParaRPr lang="en-GB" dirty="0"/>
                    </a:p>
                  </a:txBody>
                  <a:tcPr/>
                </a:tc>
                <a:extLst>
                  <a:ext uri="{0D108BD9-81ED-4DB2-BD59-A6C34878D82A}">
                    <a16:rowId xmlns:a16="http://schemas.microsoft.com/office/drawing/2014/main" val="3291007848"/>
                  </a:ext>
                </a:extLst>
              </a:tr>
              <a:tr h="429898">
                <a:tc>
                  <a:txBody>
                    <a:bodyPr/>
                    <a:lstStyle/>
                    <a:p>
                      <a:r>
                        <a:rPr lang="en-CA" dirty="0"/>
                        <a:t>50 sec timestep + 5 annotations</a:t>
                      </a:r>
                      <a:endParaRPr lang="en-GB" dirty="0"/>
                    </a:p>
                  </a:txBody>
                  <a:tcPr>
                    <a:solidFill>
                      <a:srgbClr val="00B0F0"/>
                    </a:solidFill>
                  </a:tcPr>
                </a:tc>
                <a:tc>
                  <a:txBody>
                    <a:bodyPr/>
                    <a:lstStyle/>
                    <a:p>
                      <a:pPr algn="ctr"/>
                      <a:r>
                        <a:rPr lang="en-CA" dirty="0"/>
                        <a:t>99.29%</a:t>
                      </a:r>
                      <a:endParaRPr lang="en-GB" dirty="0"/>
                    </a:p>
                  </a:txBody>
                  <a:tcPr>
                    <a:solidFill>
                      <a:srgbClr val="00B0F0"/>
                    </a:solidFill>
                  </a:tcPr>
                </a:tc>
                <a:tc>
                  <a:txBody>
                    <a:bodyPr/>
                    <a:lstStyle/>
                    <a:p>
                      <a:pPr algn="ctr"/>
                      <a:r>
                        <a:rPr lang="en-CA" dirty="0"/>
                        <a:t>99.32%</a:t>
                      </a:r>
                      <a:endParaRPr lang="en-GB" dirty="0"/>
                    </a:p>
                  </a:txBody>
                  <a:tcPr>
                    <a:solidFill>
                      <a:srgbClr val="00B0F0"/>
                    </a:solidFill>
                  </a:tcPr>
                </a:tc>
                <a:extLst>
                  <a:ext uri="{0D108BD9-81ED-4DB2-BD59-A6C34878D82A}">
                    <a16:rowId xmlns:a16="http://schemas.microsoft.com/office/drawing/2014/main" val="1656649022"/>
                  </a:ext>
                </a:extLst>
              </a:tr>
              <a:tr h="429898">
                <a:tc>
                  <a:txBody>
                    <a:bodyPr/>
                    <a:lstStyle/>
                    <a:p>
                      <a:r>
                        <a:rPr lang="en-GB" dirty="0"/>
                        <a:t>50 sec timestep + 10 annotations</a:t>
                      </a:r>
                    </a:p>
                  </a:txBody>
                  <a:tcPr/>
                </a:tc>
                <a:tc>
                  <a:txBody>
                    <a:bodyPr/>
                    <a:lstStyle/>
                    <a:p>
                      <a:pPr algn="ctr"/>
                      <a:r>
                        <a:rPr lang="en-GB" dirty="0"/>
                        <a:t>97.56%</a:t>
                      </a:r>
                    </a:p>
                  </a:txBody>
                  <a:tcPr/>
                </a:tc>
                <a:tc>
                  <a:txBody>
                    <a:bodyPr/>
                    <a:lstStyle/>
                    <a:p>
                      <a:pPr algn="ctr"/>
                      <a:r>
                        <a:rPr lang="en-GB" dirty="0"/>
                        <a:t>97.58%</a:t>
                      </a:r>
                    </a:p>
                  </a:txBody>
                  <a:tcPr/>
                </a:tc>
                <a:extLst>
                  <a:ext uri="{0D108BD9-81ED-4DB2-BD59-A6C34878D82A}">
                    <a16:rowId xmlns:a16="http://schemas.microsoft.com/office/drawing/2014/main" val="53010653"/>
                  </a:ext>
                </a:extLst>
              </a:tr>
              <a:tr h="454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50 timestep + 20 annotations</a:t>
                      </a:r>
                    </a:p>
                  </a:txBody>
                  <a:tcPr>
                    <a:solidFill>
                      <a:srgbClr val="ECECE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98.83%</a:t>
                      </a:r>
                    </a:p>
                  </a:txBody>
                  <a:tcPr>
                    <a:solidFill>
                      <a:srgbClr val="ECECE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98.79%</a:t>
                      </a:r>
                    </a:p>
                  </a:txBody>
                  <a:tcPr>
                    <a:solidFill>
                      <a:srgbClr val="ECECEC"/>
                    </a:solidFill>
                  </a:tcPr>
                </a:tc>
                <a:extLst>
                  <a:ext uri="{0D108BD9-81ED-4DB2-BD59-A6C34878D82A}">
                    <a16:rowId xmlns:a16="http://schemas.microsoft.com/office/drawing/2014/main" val="2703307858"/>
                  </a:ext>
                </a:extLst>
              </a:tr>
            </a:tbl>
          </a:graphicData>
        </a:graphic>
      </p:graphicFrame>
    </p:spTree>
    <p:extLst>
      <p:ext uri="{BB962C8B-B14F-4D97-AF65-F5344CB8AC3E}">
        <p14:creationId xmlns:p14="http://schemas.microsoft.com/office/powerpoint/2010/main" val="77281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D55-925B-3F27-42F3-2136D9C76B88}"/>
              </a:ext>
            </a:extLst>
          </p:cNvPr>
          <p:cNvSpPr>
            <a:spLocks noGrp="1"/>
          </p:cNvSpPr>
          <p:nvPr>
            <p:ph type="title"/>
          </p:nvPr>
        </p:nvSpPr>
        <p:spPr>
          <a:xfrm>
            <a:off x="719998" y="288908"/>
            <a:ext cx="7704000" cy="572700"/>
          </a:xfrm>
        </p:spPr>
        <p:txBody>
          <a:bodyPr/>
          <a:lstStyle/>
          <a:p>
            <a:pPr algn="ctr"/>
            <a:r>
              <a:rPr lang="en-GB" dirty="0"/>
              <a:t>Performances’ evolution</a:t>
            </a:r>
          </a:p>
        </p:txBody>
      </p:sp>
      <p:pic>
        <p:nvPicPr>
          <p:cNvPr id="4" name="Picture 3">
            <a:extLst>
              <a:ext uri="{FF2B5EF4-FFF2-40B4-BE49-F238E27FC236}">
                <a16:creationId xmlns:a16="http://schemas.microsoft.com/office/drawing/2014/main" id="{3FBB7C24-0167-027B-DDC7-190A82DCD37B}"/>
              </a:ext>
            </a:extLst>
          </p:cNvPr>
          <p:cNvPicPr>
            <a:picLocks noChangeAspect="1"/>
          </p:cNvPicPr>
          <p:nvPr/>
        </p:nvPicPr>
        <p:blipFill>
          <a:blip r:embed="rId2"/>
          <a:stretch>
            <a:fillRect/>
          </a:stretch>
        </p:blipFill>
        <p:spPr>
          <a:xfrm>
            <a:off x="1970776" y="861608"/>
            <a:ext cx="5202443" cy="3965857"/>
          </a:xfrm>
          <a:prstGeom prst="rect">
            <a:avLst/>
          </a:prstGeom>
        </p:spPr>
      </p:pic>
    </p:spTree>
    <p:extLst>
      <p:ext uri="{BB962C8B-B14F-4D97-AF65-F5344CB8AC3E}">
        <p14:creationId xmlns:p14="http://schemas.microsoft.com/office/powerpoint/2010/main" val="1083750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CD55-925B-3F27-42F3-2136D9C76B88}"/>
              </a:ext>
            </a:extLst>
          </p:cNvPr>
          <p:cNvSpPr>
            <a:spLocks noGrp="1"/>
          </p:cNvSpPr>
          <p:nvPr>
            <p:ph type="title"/>
          </p:nvPr>
        </p:nvSpPr>
        <p:spPr>
          <a:xfrm>
            <a:off x="719998" y="288908"/>
            <a:ext cx="7704000" cy="572700"/>
          </a:xfrm>
        </p:spPr>
        <p:txBody>
          <a:bodyPr/>
          <a:lstStyle/>
          <a:p>
            <a:pPr algn="ctr"/>
            <a:r>
              <a:rPr lang="en-GB" dirty="0"/>
              <a:t>Performances’ evolution</a:t>
            </a:r>
          </a:p>
        </p:txBody>
      </p:sp>
      <p:pic>
        <p:nvPicPr>
          <p:cNvPr id="6" name="Picture 5">
            <a:extLst>
              <a:ext uri="{FF2B5EF4-FFF2-40B4-BE49-F238E27FC236}">
                <a16:creationId xmlns:a16="http://schemas.microsoft.com/office/drawing/2014/main" id="{55342FD1-376F-312B-6AC3-9DE8413361A3}"/>
              </a:ext>
            </a:extLst>
          </p:cNvPr>
          <p:cNvPicPr>
            <a:picLocks noChangeAspect="1"/>
          </p:cNvPicPr>
          <p:nvPr/>
        </p:nvPicPr>
        <p:blipFill>
          <a:blip r:embed="rId2"/>
          <a:stretch>
            <a:fillRect/>
          </a:stretch>
        </p:blipFill>
        <p:spPr>
          <a:xfrm>
            <a:off x="2024741" y="861608"/>
            <a:ext cx="5094514" cy="3950223"/>
          </a:xfrm>
          <a:prstGeom prst="rect">
            <a:avLst/>
          </a:prstGeom>
        </p:spPr>
      </p:pic>
    </p:spTree>
    <p:extLst>
      <p:ext uri="{BB962C8B-B14F-4D97-AF65-F5344CB8AC3E}">
        <p14:creationId xmlns:p14="http://schemas.microsoft.com/office/powerpoint/2010/main" val="1928967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5982-BDEB-FDF3-5596-51C89E7A7374}"/>
              </a:ext>
            </a:extLst>
          </p:cNvPr>
          <p:cNvSpPr>
            <a:spLocks noGrp="1"/>
          </p:cNvSpPr>
          <p:nvPr>
            <p:ph type="title"/>
          </p:nvPr>
        </p:nvSpPr>
        <p:spPr/>
        <p:txBody>
          <a:bodyPr/>
          <a:lstStyle/>
          <a:p>
            <a:pPr algn="ctr"/>
            <a:r>
              <a:rPr lang="en-GB" dirty="0"/>
              <a:t>Best model improvement</a:t>
            </a:r>
          </a:p>
        </p:txBody>
      </p:sp>
      <p:sp>
        <p:nvSpPr>
          <p:cNvPr id="3" name="Text Placeholder 2">
            <a:extLst>
              <a:ext uri="{FF2B5EF4-FFF2-40B4-BE49-F238E27FC236}">
                <a16:creationId xmlns:a16="http://schemas.microsoft.com/office/drawing/2014/main" id="{54B4AF2C-B35D-9CCD-F2C7-9998A3DE0917}"/>
              </a:ext>
            </a:extLst>
          </p:cNvPr>
          <p:cNvSpPr>
            <a:spLocks noGrp="1"/>
          </p:cNvSpPr>
          <p:nvPr>
            <p:ph type="body" idx="1"/>
          </p:nvPr>
        </p:nvSpPr>
        <p:spPr>
          <a:xfrm>
            <a:off x="520390" y="1215750"/>
            <a:ext cx="3700546" cy="3233100"/>
          </a:xfrm>
        </p:spPr>
        <p:txBody>
          <a:bodyPr/>
          <a:lstStyle/>
          <a:p>
            <a:r>
              <a:rPr lang="en-GB" dirty="0"/>
              <a:t>Improvements</a:t>
            </a:r>
          </a:p>
          <a:p>
            <a:pPr lvl="1"/>
            <a:r>
              <a:rPr lang="en-GB" dirty="0"/>
              <a:t>Step taken to 50 seconds</a:t>
            </a:r>
          </a:p>
          <a:p>
            <a:pPr lvl="1"/>
            <a:r>
              <a:rPr lang="en-GB" dirty="0"/>
              <a:t>A group of annotations of 05 seconds reassembled on the most frequent</a:t>
            </a:r>
          </a:p>
          <a:p>
            <a:pPr lvl="1"/>
            <a:r>
              <a:rPr lang="en-GB" dirty="0"/>
              <a:t>All features combined</a:t>
            </a:r>
          </a:p>
          <a:p>
            <a:pPr lvl="1"/>
            <a:r>
              <a:rPr lang="en-GB" dirty="0"/>
              <a:t>Weighted classification</a:t>
            </a:r>
          </a:p>
          <a:p>
            <a:r>
              <a:rPr lang="en-GB" dirty="0"/>
              <a:t>Performances:</a:t>
            </a:r>
          </a:p>
          <a:p>
            <a:pPr lvl="1"/>
            <a:r>
              <a:rPr lang="en-GB" dirty="0"/>
              <a:t>Validation: 99.29%</a:t>
            </a:r>
          </a:p>
          <a:p>
            <a:pPr lvl="1"/>
            <a:r>
              <a:rPr lang="en-GB" dirty="0"/>
              <a:t>Test: 99.32%</a:t>
            </a:r>
          </a:p>
          <a:p>
            <a:endParaRPr lang="en-GB" dirty="0"/>
          </a:p>
        </p:txBody>
      </p:sp>
      <p:pic>
        <p:nvPicPr>
          <p:cNvPr id="6" name="Picture 5" descr="A screenshot of a graph&#10;&#10;Description automatically generated">
            <a:extLst>
              <a:ext uri="{FF2B5EF4-FFF2-40B4-BE49-F238E27FC236}">
                <a16:creationId xmlns:a16="http://schemas.microsoft.com/office/drawing/2014/main" id="{2E7135AB-34BD-432B-3469-AEBD0453FBB5}"/>
              </a:ext>
            </a:extLst>
          </p:cNvPr>
          <p:cNvPicPr>
            <a:picLocks noChangeAspect="1"/>
          </p:cNvPicPr>
          <p:nvPr/>
        </p:nvPicPr>
        <p:blipFill rotWithShape="1">
          <a:blip r:embed="rId2"/>
          <a:srcRect l="11831" t="12397" r="10173"/>
          <a:stretch/>
        </p:blipFill>
        <p:spPr>
          <a:xfrm>
            <a:off x="4533469" y="1215750"/>
            <a:ext cx="3890531" cy="3233100"/>
          </a:xfrm>
          <a:prstGeom prst="rect">
            <a:avLst/>
          </a:prstGeom>
        </p:spPr>
      </p:pic>
    </p:spTree>
    <p:extLst>
      <p:ext uri="{BB962C8B-B14F-4D97-AF65-F5344CB8AC3E}">
        <p14:creationId xmlns:p14="http://schemas.microsoft.com/office/powerpoint/2010/main" val="1441137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5FB9C5-9C08-D0F5-7DB0-667260CC88A2}"/>
              </a:ext>
            </a:extLst>
          </p:cNvPr>
          <p:cNvSpPr>
            <a:spLocks noGrp="1"/>
          </p:cNvSpPr>
          <p:nvPr>
            <p:ph type="title"/>
          </p:nvPr>
        </p:nvSpPr>
        <p:spPr>
          <a:xfrm>
            <a:off x="720000" y="401681"/>
            <a:ext cx="7704000" cy="572700"/>
          </a:xfrm>
        </p:spPr>
        <p:txBody>
          <a:bodyPr/>
          <a:lstStyle/>
          <a:p>
            <a:pPr algn="ctr"/>
            <a:r>
              <a:rPr lang="en-GB" dirty="0"/>
              <a:t>Evaluation on a specific day</a:t>
            </a:r>
          </a:p>
        </p:txBody>
      </p:sp>
      <p:sp>
        <p:nvSpPr>
          <p:cNvPr id="4" name="TextBox 3">
            <a:extLst>
              <a:ext uri="{FF2B5EF4-FFF2-40B4-BE49-F238E27FC236}">
                <a16:creationId xmlns:a16="http://schemas.microsoft.com/office/drawing/2014/main" id="{36D0CA60-3DDF-11C6-291A-2C6DDB47DE03}"/>
              </a:ext>
            </a:extLst>
          </p:cNvPr>
          <p:cNvSpPr txBox="1"/>
          <p:nvPr/>
        </p:nvSpPr>
        <p:spPr>
          <a:xfrm>
            <a:off x="289932" y="1457093"/>
            <a:ext cx="2053218" cy="523220"/>
          </a:xfrm>
          <a:prstGeom prst="rect">
            <a:avLst/>
          </a:prstGeom>
          <a:noFill/>
        </p:spPr>
        <p:txBody>
          <a:bodyPr wrap="square" rtlCol="0">
            <a:spAutoFit/>
          </a:bodyPr>
          <a:lstStyle/>
          <a:p>
            <a:r>
              <a:rPr lang="en-GB" dirty="0"/>
              <a:t>Evaluation on the  7</a:t>
            </a:r>
            <a:r>
              <a:rPr lang="en-GB" baseline="30000" dirty="0"/>
              <a:t>th</a:t>
            </a:r>
            <a:r>
              <a:rPr lang="en-GB" dirty="0"/>
              <a:t> of May for the calf #7480</a:t>
            </a:r>
          </a:p>
        </p:txBody>
      </p:sp>
      <p:pic>
        <p:nvPicPr>
          <p:cNvPr id="5" name="Picture 4">
            <a:extLst>
              <a:ext uri="{FF2B5EF4-FFF2-40B4-BE49-F238E27FC236}">
                <a16:creationId xmlns:a16="http://schemas.microsoft.com/office/drawing/2014/main" id="{BFA59089-FF90-8859-2831-10B9CB97D8D7}"/>
              </a:ext>
            </a:extLst>
          </p:cNvPr>
          <p:cNvPicPr>
            <a:picLocks noChangeAspect="1"/>
          </p:cNvPicPr>
          <p:nvPr/>
        </p:nvPicPr>
        <p:blipFill>
          <a:blip r:embed="rId2"/>
          <a:stretch>
            <a:fillRect/>
          </a:stretch>
        </p:blipFill>
        <p:spPr>
          <a:xfrm>
            <a:off x="2416629" y="978919"/>
            <a:ext cx="6437438" cy="3762900"/>
          </a:xfrm>
          <a:prstGeom prst="rect">
            <a:avLst/>
          </a:prstGeom>
        </p:spPr>
      </p:pic>
    </p:spTree>
    <p:extLst>
      <p:ext uri="{BB962C8B-B14F-4D97-AF65-F5344CB8AC3E}">
        <p14:creationId xmlns:p14="http://schemas.microsoft.com/office/powerpoint/2010/main" val="1930850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C02F-D72D-F761-AB6A-A61052C23A3F}"/>
              </a:ext>
            </a:extLst>
          </p:cNvPr>
          <p:cNvSpPr>
            <a:spLocks noGrp="1"/>
          </p:cNvSpPr>
          <p:nvPr>
            <p:ph type="title"/>
          </p:nvPr>
        </p:nvSpPr>
        <p:spPr/>
        <p:txBody>
          <a:bodyPr/>
          <a:lstStyle/>
          <a:p>
            <a:pPr algn="ctr"/>
            <a:r>
              <a:rPr lang="en-GB" dirty="0"/>
              <a:t>Evaluation on a specific day </a:t>
            </a:r>
          </a:p>
        </p:txBody>
      </p:sp>
      <p:sp>
        <p:nvSpPr>
          <p:cNvPr id="5" name="TextBox 4">
            <a:extLst>
              <a:ext uri="{FF2B5EF4-FFF2-40B4-BE49-F238E27FC236}">
                <a16:creationId xmlns:a16="http://schemas.microsoft.com/office/drawing/2014/main" id="{0F087C03-D652-5B5E-AAC4-C167AC43A38B}"/>
              </a:ext>
            </a:extLst>
          </p:cNvPr>
          <p:cNvSpPr txBox="1"/>
          <p:nvPr/>
        </p:nvSpPr>
        <p:spPr>
          <a:xfrm>
            <a:off x="289932" y="1457093"/>
            <a:ext cx="2118532" cy="523220"/>
          </a:xfrm>
          <a:prstGeom prst="rect">
            <a:avLst/>
          </a:prstGeom>
          <a:noFill/>
        </p:spPr>
        <p:txBody>
          <a:bodyPr wrap="square" rtlCol="0">
            <a:spAutoFit/>
          </a:bodyPr>
          <a:lstStyle/>
          <a:p>
            <a:r>
              <a:rPr lang="en-GB" dirty="0"/>
              <a:t>Evaluation on the  7</a:t>
            </a:r>
            <a:r>
              <a:rPr lang="en-GB" baseline="30000" dirty="0"/>
              <a:t>th</a:t>
            </a:r>
            <a:r>
              <a:rPr lang="en-GB" dirty="0"/>
              <a:t> of May for the calf #8851</a:t>
            </a:r>
          </a:p>
        </p:txBody>
      </p:sp>
      <p:pic>
        <p:nvPicPr>
          <p:cNvPr id="6" name="Picture 5">
            <a:extLst>
              <a:ext uri="{FF2B5EF4-FFF2-40B4-BE49-F238E27FC236}">
                <a16:creationId xmlns:a16="http://schemas.microsoft.com/office/drawing/2014/main" id="{53152C91-2814-5BA0-AC5C-91B820353479}"/>
              </a:ext>
            </a:extLst>
          </p:cNvPr>
          <p:cNvPicPr>
            <a:picLocks noChangeAspect="1"/>
          </p:cNvPicPr>
          <p:nvPr/>
        </p:nvPicPr>
        <p:blipFill>
          <a:blip r:embed="rId2"/>
          <a:stretch>
            <a:fillRect/>
          </a:stretch>
        </p:blipFill>
        <p:spPr>
          <a:xfrm>
            <a:off x="2408464" y="1017725"/>
            <a:ext cx="6445604" cy="3753374"/>
          </a:xfrm>
          <a:prstGeom prst="rect">
            <a:avLst/>
          </a:prstGeom>
        </p:spPr>
      </p:pic>
    </p:spTree>
    <p:extLst>
      <p:ext uri="{BB962C8B-B14F-4D97-AF65-F5344CB8AC3E}">
        <p14:creationId xmlns:p14="http://schemas.microsoft.com/office/powerpoint/2010/main" val="3737947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4246-BDB2-444B-125C-9336BE68A2BA}"/>
              </a:ext>
            </a:extLst>
          </p:cNvPr>
          <p:cNvSpPr>
            <a:spLocks noGrp="1"/>
          </p:cNvSpPr>
          <p:nvPr>
            <p:ph type="title"/>
          </p:nvPr>
        </p:nvSpPr>
        <p:spPr/>
        <p:txBody>
          <a:bodyPr/>
          <a:lstStyle/>
          <a:p>
            <a:pPr algn="ctr"/>
            <a:r>
              <a:rPr lang="en-US" dirty="0"/>
              <a:t>Leave one calf out</a:t>
            </a:r>
          </a:p>
        </p:txBody>
      </p:sp>
    </p:spTree>
    <p:extLst>
      <p:ext uri="{BB962C8B-B14F-4D97-AF65-F5344CB8AC3E}">
        <p14:creationId xmlns:p14="http://schemas.microsoft.com/office/powerpoint/2010/main" val="3511445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897916" y="1888950"/>
            <a:ext cx="5800249" cy="841800"/>
          </a:xfrm>
          <a:prstGeom prst="rect">
            <a:avLst/>
          </a:prstGeom>
        </p:spPr>
        <p:txBody>
          <a:bodyPr spcFirstLastPara="1" wrap="square" lIns="91425" tIns="91425" rIns="91425" bIns="91425" anchor="b" anchorCtr="0">
            <a:noAutofit/>
          </a:bodyPr>
          <a:lstStyle/>
          <a:p>
            <a:pPr marL="0" indent="0"/>
            <a:r>
              <a:rPr lang="fr-FR" sz="3200" dirty="0"/>
              <a:t>List of models and performances</a:t>
            </a:r>
            <a:r>
              <a:rPr lang="en-US" sz="3200" dirty="0"/>
              <a:t> </a:t>
            </a:r>
          </a:p>
        </p:txBody>
      </p:sp>
      <p:sp>
        <p:nvSpPr>
          <p:cNvPr id="330" name="Google Shape;330;p36"/>
          <p:cNvSpPr txBox="1">
            <a:spLocks noGrp="1"/>
          </p:cNvSpPr>
          <p:nvPr>
            <p:ph type="subTitle" idx="1"/>
          </p:nvPr>
        </p:nvSpPr>
        <p:spPr>
          <a:xfrm>
            <a:off x="1039166" y="28336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Ruuvitag project summary</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09624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Ruuvitag</a:t>
            </a:r>
            <a:r>
              <a:rPr lang="fr-FR" dirty="0"/>
              <a:t> </a:t>
            </a:r>
            <a:endParaRPr dirty="0"/>
          </a:p>
        </p:txBody>
      </p:sp>
      <p:sp>
        <p:nvSpPr>
          <p:cNvPr id="337" name="Google Shape;337;p37"/>
          <p:cNvSpPr txBox="1">
            <a:spLocks noGrp="1"/>
          </p:cNvSpPr>
          <p:nvPr>
            <p:ph type="subTitle" idx="1"/>
          </p:nvPr>
        </p:nvSpPr>
        <p:spPr>
          <a:xfrm>
            <a:off x="713225" y="1746592"/>
            <a:ext cx="6613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Ruuvitag  model is a physical component that detects accelerations on</a:t>
            </a:r>
          </a:p>
          <a:p>
            <a:pPr marL="0" lvl="0" indent="0" algn="l" rtl="0">
              <a:spcBef>
                <a:spcPts val="0"/>
              </a:spcBef>
              <a:spcAft>
                <a:spcPts val="0"/>
              </a:spcAft>
              <a:buNone/>
            </a:pPr>
            <a:r>
              <a:rPr lang="en-CA" dirty="0"/>
              <a:t>x</a:t>
            </a:r>
            <a:r>
              <a:rPr lang="en" dirty="0"/>
              <a:t>, y, z axes.</a:t>
            </a:r>
            <a:endParaRPr dirty="0"/>
          </a:p>
        </p:txBody>
      </p:sp>
      <p:sp>
        <p:nvSpPr>
          <p:cNvPr id="338" name="Google Shape;338;p37"/>
          <p:cNvSpPr txBox="1">
            <a:spLocks noGrp="1"/>
          </p:cNvSpPr>
          <p:nvPr>
            <p:ph type="subTitle" idx="2"/>
          </p:nvPr>
        </p:nvSpPr>
        <p:spPr>
          <a:xfrm>
            <a:off x="713226" y="2941071"/>
            <a:ext cx="5412512"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ruuvitag is attached to the back of the ear of each calf with a smart casing to facilitate its attaching and detaching.</a:t>
            </a:r>
            <a:endParaRPr dirty="0"/>
          </a:p>
        </p:txBody>
      </p:sp>
      <p:sp>
        <p:nvSpPr>
          <p:cNvPr id="340" name="Google Shape;340;p37"/>
          <p:cNvSpPr txBox="1">
            <a:spLocks noGrp="1"/>
          </p:cNvSpPr>
          <p:nvPr>
            <p:ph type="subTitle" idx="4"/>
          </p:nvPr>
        </p:nvSpPr>
        <p:spPr>
          <a:xfrm>
            <a:off x="1136318" y="1223224"/>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model is used?</a:t>
            </a:r>
            <a:endParaRPr dirty="0"/>
          </a:p>
        </p:txBody>
      </p:sp>
      <p:sp>
        <p:nvSpPr>
          <p:cNvPr id="341" name="Google Shape;341;p37"/>
          <p:cNvSpPr txBox="1">
            <a:spLocks noGrp="1"/>
          </p:cNvSpPr>
          <p:nvPr>
            <p:ph type="subTitle" idx="5"/>
          </p:nvPr>
        </p:nvSpPr>
        <p:spPr>
          <a:xfrm>
            <a:off x="1136318" y="2417703"/>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is it attached?</a:t>
            </a:r>
            <a:endParaRPr dirty="0"/>
          </a:p>
        </p:txBody>
      </p:sp>
      <p:pic>
        <p:nvPicPr>
          <p:cNvPr id="2" name="Picture 1" descr="A close-up of a device">
            <a:extLst>
              <a:ext uri="{FF2B5EF4-FFF2-40B4-BE49-F238E27FC236}">
                <a16:creationId xmlns:a16="http://schemas.microsoft.com/office/drawing/2014/main" id="{BB2D358E-87B6-6946-D263-025CE687E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28624" y="3163750"/>
            <a:ext cx="1694092" cy="1656777"/>
          </a:xfrm>
          <a:prstGeom prst="rect">
            <a:avLst/>
          </a:prstGeom>
        </p:spPr>
      </p:pic>
      <p:sp>
        <p:nvSpPr>
          <p:cNvPr id="3" name="Google Shape;341;p37">
            <a:extLst>
              <a:ext uri="{FF2B5EF4-FFF2-40B4-BE49-F238E27FC236}">
                <a16:creationId xmlns:a16="http://schemas.microsoft.com/office/drawing/2014/main" id="{F4DADD29-5DDE-EFA4-C3D3-07FF30BE912E}"/>
              </a:ext>
            </a:extLst>
          </p:cNvPr>
          <p:cNvSpPr txBox="1">
            <a:spLocks/>
          </p:cNvSpPr>
          <p:nvPr/>
        </p:nvSpPr>
        <p:spPr>
          <a:xfrm>
            <a:off x="1136318" y="3565004"/>
            <a:ext cx="5353692"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CA" dirty="0"/>
              <a:t>How is the data collected?</a:t>
            </a:r>
          </a:p>
        </p:txBody>
      </p:sp>
      <p:sp>
        <p:nvSpPr>
          <p:cNvPr id="4" name="Google Shape;338;p37">
            <a:extLst>
              <a:ext uri="{FF2B5EF4-FFF2-40B4-BE49-F238E27FC236}">
                <a16:creationId xmlns:a16="http://schemas.microsoft.com/office/drawing/2014/main" id="{A88181F7-3109-5A26-633D-85BA2E3EB683}"/>
              </a:ext>
            </a:extLst>
          </p:cNvPr>
          <p:cNvSpPr txBox="1">
            <a:spLocks/>
          </p:cNvSpPr>
          <p:nvPr/>
        </p:nvSpPr>
        <p:spPr>
          <a:xfrm>
            <a:off x="713225" y="4132850"/>
            <a:ext cx="5776785"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2pPr>
            <a:lvl3pPr marL="1371600" marR="0" lvl="2"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3pPr>
            <a:lvl4pPr marL="1828800" marR="0" lvl="3"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4pPr>
            <a:lvl5pPr marL="2286000" marR="0" lvl="4"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5pPr>
            <a:lvl6pPr marL="2743200" marR="0" lvl="5"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6pPr>
            <a:lvl7pPr marL="3200400" marR="0" lvl="6"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7pPr>
            <a:lvl8pPr marL="3657600" marR="0" lvl="7"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8pPr>
            <a:lvl9pPr marL="4114800" marR="0" lvl="8"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9pPr>
          </a:lstStyle>
          <a:p>
            <a:pPr marL="0" indent="0"/>
            <a:r>
              <a:rPr lang="en-US" dirty="0"/>
              <a:t>The Raspberry pie  ensures the collection and processing of the data from each ruuvitag.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3D9ED6A8-D603-D3C0-F862-B234E0E242D0}"/>
              </a:ext>
            </a:extLst>
          </p:cNvPr>
          <p:cNvGraphicFramePr>
            <a:graphicFrameLocks noGrp="1"/>
          </p:cNvGraphicFramePr>
          <p:nvPr>
            <p:extLst>
              <p:ext uri="{D42A27DB-BD31-4B8C-83A1-F6EECF244321}">
                <p14:modId xmlns:p14="http://schemas.microsoft.com/office/powerpoint/2010/main" val="3349375341"/>
              </p:ext>
            </p:extLst>
          </p:nvPr>
        </p:nvGraphicFramePr>
        <p:xfrm>
          <a:off x="419807" y="572770"/>
          <a:ext cx="8304385" cy="3997960"/>
        </p:xfrm>
        <a:graphic>
          <a:graphicData uri="http://schemas.openxmlformats.org/drawingml/2006/table">
            <a:tbl>
              <a:tblPr firstRow="1" bandRow="1">
                <a:tableStyleId>{793D81CF-94F2-401A-BA57-92F5A7B2D0C5}</a:tableStyleId>
              </a:tblPr>
              <a:tblGrid>
                <a:gridCol w="1709551">
                  <a:extLst>
                    <a:ext uri="{9D8B030D-6E8A-4147-A177-3AD203B41FA5}">
                      <a16:colId xmlns:a16="http://schemas.microsoft.com/office/drawing/2014/main" val="2584482666"/>
                    </a:ext>
                  </a:extLst>
                </a:gridCol>
                <a:gridCol w="4044478">
                  <a:extLst>
                    <a:ext uri="{9D8B030D-6E8A-4147-A177-3AD203B41FA5}">
                      <a16:colId xmlns:a16="http://schemas.microsoft.com/office/drawing/2014/main" val="174320979"/>
                    </a:ext>
                  </a:extLst>
                </a:gridCol>
                <a:gridCol w="2550356">
                  <a:extLst>
                    <a:ext uri="{9D8B030D-6E8A-4147-A177-3AD203B41FA5}">
                      <a16:colId xmlns:a16="http://schemas.microsoft.com/office/drawing/2014/main" val="3034887070"/>
                    </a:ext>
                  </a:extLst>
                </a:gridCol>
              </a:tblGrid>
              <a:tr h="370840">
                <a:tc>
                  <a:txBody>
                    <a:bodyPr/>
                    <a:lstStyle/>
                    <a:p>
                      <a:pPr algn="ctr"/>
                      <a:r>
                        <a:rPr lang="en-GB" dirty="0"/>
                        <a:t>Model</a:t>
                      </a:r>
                    </a:p>
                  </a:txBody>
                  <a:tcPr/>
                </a:tc>
                <a:tc>
                  <a:txBody>
                    <a:bodyPr/>
                    <a:lstStyle/>
                    <a:p>
                      <a:pPr algn="ctr"/>
                      <a:r>
                        <a:rPr lang="en-GB" dirty="0"/>
                        <a:t>Features and samples engineering methods</a:t>
                      </a:r>
                    </a:p>
                  </a:txBody>
                  <a:tcPr/>
                </a:tc>
                <a:tc>
                  <a:txBody>
                    <a:bodyPr/>
                    <a:lstStyle/>
                    <a:p>
                      <a:pPr algn="ctr"/>
                      <a:r>
                        <a:rPr lang="en-GB" dirty="0"/>
                        <a:t>Performances on test set</a:t>
                      </a:r>
                    </a:p>
                  </a:txBody>
                  <a:tcPr/>
                </a:tc>
                <a:extLst>
                  <a:ext uri="{0D108BD9-81ED-4DB2-BD59-A6C34878D82A}">
                    <a16:rowId xmlns:a16="http://schemas.microsoft.com/office/drawing/2014/main" val="3742927130"/>
                  </a:ext>
                </a:extLst>
              </a:tr>
              <a:tr h="370840">
                <a:tc>
                  <a:txBody>
                    <a:bodyPr/>
                    <a:lstStyle/>
                    <a:p>
                      <a:pPr algn="ctr"/>
                      <a:r>
                        <a:rPr lang="en-GB" dirty="0"/>
                        <a:t>Random Forest</a:t>
                      </a:r>
                    </a:p>
                  </a:txBody>
                  <a:tcPr/>
                </a:tc>
                <a:tc>
                  <a:txBody>
                    <a:bodyPr/>
                    <a:lstStyle/>
                    <a:p>
                      <a:pPr algn="ctr"/>
                      <a:r>
                        <a:rPr lang="en-US" dirty="0"/>
                        <a:t>Mean accelerations with 1s frequency</a:t>
                      </a:r>
                    </a:p>
                    <a:p>
                      <a:pPr algn="ctr"/>
                      <a:endParaRPr lang="en-GB" dirty="0"/>
                    </a:p>
                  </a:txBody>
                  <a:tcPr/>
                </a:tc>
                <a:tc>
                  <a:txBody>
                    <a:bodyPr/>
                    <a:lstStyle/>
                    <a:p>
                      <a:pPr algn="ctr"/>
                      <a:r>
                        <a:rPr lang="en-GB" dirty="0"/>
                        <a:t>53%</a:t>
                      </a:r>
                    </a:p>
                    <a:p>
                      <a:pPr algn="ctr"/>
                      <a:endParaRPr lang="en-GB" dirty="0"/>
                    </a:p>
                  </a:txBody>
                  <a:tcPr/>
                </a:tc>
                <a:extLst>
                  <a:ext uri="{0D108BD9-81ED-4DB2-BD59-A6C34878D82A}">
                    <a16:rowId xmlns:a16="http://schemas.microsoft.com/office/drawing/2014/main" val="1407971186"/>
                  </a:ext>
                </a:extLst>
              </a:tr>
              <a:tr h="370840">
                <a:tc>
                  <a:txBody>
                    <a:bodyPr/>
                    <a:lstStyle/>
                    <a:p>
                      <a:pPr algn="ctr"/>
                      <a:r>
                        <a:rPr lang="en-GB" dirty="0"/>
                        <a:t>Random Forest</a:t>
                      </a:r>
                    </a:p>
                  </a:txBody>
                  <a:tcPr>
                    <a:solidFill>
                      <a:srgbClr val="00B0F0"/>
                    </a:solidFill>
                  </a:tcPr>
                </a:tc>
                <a:tc>
                  <a:txBody>
                    <a:bodyPr/>
                    <a:lstStyle/>
                    <a:p>
                      <a:pPr algn="ctr"/>
                      <a:r>
                        <a:rPr lang="en-US" dirty="0"/>
                        <a:t>All features with 1s frequency</a:t>
                      </a:r>
                    </a:p>
                    <a:p>
                      <a:pPr algn="ctr"/>
                      <a:endParaRPr lang="en-US" dirty="0"/>
                    </a:p>
                  </a:txBody>
                  <a:tcPr>
                    <a:solidFill>
                      <a:srgbClr val="00B0F0"/>
                    </a:solidFill>
                  </a:tcPr>
                </a:tc>
                <a:tc>
                  <a:txBody>
                    <a:bodyPr/>
                    <a:lstStyle/>
                    <a:p>
                      <a:pPr algn="ctr"/>
                      <a:r>
                        <a:rPr lang="en-GB" dirty="0"/>
                        <a:t>64%</a:t>
                      </a:r>
                    </a:p>
                  </a:txBody>
                  <a:tcPr>
                    <a:solidFill>
                      <a:srgbClr val="00B0F0"/>
                    </a:solidFill>
                  </a:tcPr>
                </a:tc>
                <a:extLst>
                  <a:ext uri="{0D108BD9-81ED-4DB2-BD59-A6C34878D82A}">
                    <a16:rowId xmlns:a16="http://schemas.microsoft.com/office/drawing/2014/main" val="417033983"/>
                  </a:ext>
                </a:extLst>
              </a:tr>
              <a:tr h="370840">
                <a:tc>
                  <a:txBody>
                    <a:bodyPr/>
                    <a:lstStyle/>
                    <a:p>
                      <a:pPr algn="ctr"/>
                      <a:r>
                        <a:rPr lang="en-GB" dirty="0"/>
                        <a:t>LSTM</a:t>
                      </a:r>
                    </a:p>
                  </a:txBody>
                  <a:tcPr/>
                </a:tc>
                <a:tc>
                  <a:txBody>
                    <a:bodyPr/>
                    <a:lstStyle/>
                    <a:p>
                      <a:pPr algn="ctr"/>
                      <a:r>
                        <a:rPr lang="en-GB" dirty="0"/>
                        <a:t>Mean accelerations with 5 sec timestep – 1 sec annotations</a:t>
                      </a:r>
                    </a:p>
                  </a:txBody>
                  <a:tcPr/>
                </a:tc>
                <a:tc>
                  <a:txBody>
                    <a:bodyPr/>
                    <a:lstStyle/>
                    <a:p>
                      <a:pPr algn="ctr"/>
                      <a:r>
                        <a:rPr lang="en-GB" dirty="0"/>
                        <a:t>85.96%</a:t>
                      </a:r>
                    </a:p>
                  </a:txBody>
                  <a:tcPr/>
                </a:tc>
                <a:extLst>
                  <a:ext uri="{0D108BD9-81ED-4DB2-BD59-A6C34878D82A}">
                    <a16:rowId xmlns:a16="http://schemas.microsoft.com/office/drawing/2014/main" val="3741507470"/>
                  </a:ext>
                </a:extLst>
              </a:tr>
              <a:tr h="370840">
                <a:tc>
                  <a:txBody>
                    <a:bodyPr/>
                    <a:lstStyle/>
                    <a:p>
                      <a:pPr algn="ctr"/>
                      <a:r>
                        <a:rPr lang="en-GB" dirty="0"/>
                        <a:t>LSTM</a:t>
                      </a:r>
                    </a:p>
                  </a:txBody>
                  <a:tcPr/>
                </a:tc>
                <a:tc>
                  <a:txBody>
                    <a:bodyPr/>
                    <a:lstStyle/>
                    <a:p>
                      <a:pPr algn="ctr"/>
                      <a:r>
                        <a:rPr lang="en-GB" dirty="0"/>
                        <a:t>Weighted all features with </a:t>
                      </a:r>
                      <a:r>
                        <a:rPr lang="en-US" dirty="0"/>
                        <a:t>5 sec timestep – 1 sec annotations</a:t>
                      </a:r>
                      <a:endParaRPr lang="en-GB" dirty="0"/>
                    </a:p>
                  </a:txBody>
                  <a:tcPr/>
                </a:tc>
                <a:tc>
                  <a:txBody>
                    <a:bodyPr/>
                    <a:lstStyle/>
                    <a:p>
                      <a:pPr algn="ctr"/>
                      <a:r>
                        <a:rPr lang="en-GB" dirty="0"/>
                        <a:t>89.86%</a:t>
                      </a:r>
                    </a:p>
                  </a:txBody>
                  <a:tcPr/>
                </a:tc>
                <a:extLst>
                  <a:ext uri="{0D108BD9-81ED-4DB2-BD59-A6C34878D82A}">
                    <a16:rowId xmlns:a16="http://schemas.microsoft.com/office/drawing/2014/main" val="1185917942"/>
                  </a:ext>
                </a:extLst>
              </a:tr>
              <a:tr h="370840">
                <a:tc>
                  <a:txBody>
                    <a:bodyPr/>
                    <a:lstStyle/>
                    <a:p>
                      <a:pPr algn="ctr"/>
                      <a:r>
                        <a:rPr lang="en-GB" dirty="0"/>
                        <a:t>LSTM</a:t>
                      </a:r>
                    </a:p>
                  </a:txBody>
                  <a:tcPr>
                    <a:solidFill>
                      <a:srgbClr val="00B0F0"/>
                    </a:solidFill>
                  </a:tcPr>
                </a:tc>
                <a:tc>
                  <a:txBody>
                    <a:bodyPr/>
                    <a:lstStyle/>
                    <a:p>
                      <a:pPr algn="ctr"/>
                      <a:r>
                        <a:rPr lang="en-GB" dirty="0"/>
                        <a:t>Weighted all features with 20 sec timestep – 1 sec annotations</a:t>
                      </a:r>
                    </a:p>
                  </a:txBody>
                  <a:tcPr>
                    <a:solidFill>
                      <a:srgbClr val="00B0F0"/>
                    </a:solidFill>
                  </a:tcPr>
                </a:tc>
                <a:tc>
                  <a:txBody>
                    <a:bodyPr/>
                    <a:lstStyle/>
                    <a:p>
                      <a:pPr algn="ctr"/>
                      <a:r>
                        <a:rPr lang="en-GB" dirty="0"/>
                        <a:t>91.55%</a:t>
                      </a:r>
                    </a:p>
                  </a:txBody>
                  <a:tcPr>
                    <a:solidFill>
                      <a:srgbClr val="00B0F0"/>
                    </a:solidFill>
                  </a:tcPr>
                </a:tc>
                <a:extLst>
                  <a:ext uri="{0D108BD9-81ED-4DB2-BD59-A6C34878D82A}">
                    <a16:rowId xmlns:a16="http://schemas.microsoft.com/office/drawing/2014/main" val="2140782312"/>
                  </a:ext>
                </a:extLst>
              </a:tr>
              <a:tr h="370840">
                <a:tc>
                  <a:txBody>
                    <a:bodyPr/>
                    <a:lstStyle/>
                    <a:p>
                      <a:pPr algn="ctr"/>
                      <a:r>
                        <a:rPr lang="en-GB" dirty="0"/>
                        <a:t>LSTM</a:t>
                      </a:r>
                    </a:p>
                  </a:txBody>
                  <a:tcPr/>
                </a:tc>
                <a:tc>
                  <a:txBody>
                    <a:bodyPr/>
                    <a:lstStyle/>
                    <a:p>
                      <a:pPr algn="ctr"/>
                      <a:r>
                        <a:rPr lang="en-GB" dirty="0"/>
                        <a:t>Weighted all features with 50 sec timestep – 1 sec annotations</a:t>
                      </a:r>
                    </a:p>
                  </a:txBody>
                  <a:tcPr/>
                </a:tc>
                <a:tc>
                  <a:txBody>
                    <a:bodyPr/>
                    <a:lstStyle/>
                    <a:p>
                      <a:pPr algn="ctr"/>
                      <a:r>
                        <a:rPr lang="en-GB" dirty="0"/>
                        <a:t>95.92%</a:t>
                      </a:r>
                    </a:p>
                  </a:txBody>
                  <a:tcPr/>
                </a:tc>
                <a:extLst>
                  <a:ext uri="{0D108BD9-81ED-4DB2-BD59-A6C34878D82A}">
                    <a16:rowId xmlns:a16="http://schemas.microsoft.com/office/drawing/2014/main" val="887020587"/>
                  </a:ext>
                </a:extLst>
              </a:tr>
              <a:tr h="370840">
                <a:tc>
                  <a:txBody>
                    <a:bodyPr/>
                    <a:lstStyle/>
                    <a:p>
                      <a:pPr algn="ctr"/>
                      <a:r>
                        <a:rPr lang="en-GB" dirty="0"/>
                        <a:t>LSTM</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Weighted all features  with 50 sec timestep – 05 sec annotations</a:t>
                      </a:r>
                    </a:p>
                  </a:txBody>
                  <a:tcPr>
                    <a:solidFill>
                      <a:srgbClr val="00B0F0"/>
                    </a:solidFill>
                  </a:tcPr>
                </a:tc>
                <a:tc>
                  <a:txBody>
                    <a:bodyPr/>
                    <a:lstStyle/>
                    <a:p>
                      <a:pPr algn="ctr"/>
                      <a:r>
                        <a:rPr lang="en-GB" dirty="0"/>
                        <a:t>99.38%</a:t>
                      </a:r>
                    </a:p>
                  </a:txBody>
                  <a:tcPr>
                    <a:solidFill>
                      <a:srgbClr val="00B0F0"/>
                    </a:solidFill>
                  </a:tcPr>
                </a:tc>
                <a:extLst>
                  <a:ext uri="{0D108BD9-81ED-4DB2-BD59-A6C34878D82A}">
                    <a16:rowId xmlns:a16="http://schemas.microsoft.com/office/drawing/2014/main" val="297298509"/>
                  </a:ext>
                </a:extLst>
              </a:tr>
            </a:tbl>
          </a:graphicData>
        </a:graphic>
      </p:graphicFrame>
    </p:spTree>
    <p:extLst>
      <p:ext uri="{BB962C8B-B14F-4D97-AF65-F5344CB8AC3E}">
        <p14:creationId xmlns:p14="http://schemas.microsoft.com/office/powerpoint/2010/main" val="2010197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039166" y="1888950"/>
            <a:ext cx="5422218" cy="841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sz="3200" dirty="0"/>
              <a:t>Conclusions</a:t>
            </a: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054889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DDEC-6A61-0866-B9BB-CCB57947BD77}"/>
              </a:ext>
            </a:extLst>
          </p:cNvPr>
          <p:cNvSpPr>
            <a:spLocks noGrp="1"/>
          </p:cNvSpPr>
          <p:nvPr>
            <p:ph type="title"/>
          </p:nvPr>
        </p:nvSpPr>
        <p:spPr/>
        <p:txBody>
          <a:bodyPr/>
          <a:lstStyle/>
          <a:p>
            <a:pPr algn="ctr"/>
            <a:r>
              <a:rPr lang="en-GB" dirty="0"/>
              <a:t>Conclusions</a:t>
            </a:r>
          </a:p>
        </p:txBody>
      </p:sp>
      <p:sp>
        <p:nvSpPr>
          <p:cNvPr id="3" name="Text Placeholder 2">
            <a:extLst>
              <a:ext uri="{FF2B5EF4-FFF2-40B4-BE49-F238E27FC236}">
                <a16:creationId xmlns:a16="http://schemas.microsoft.com/office/drawing/2014/main" id="{118F9948-25F0-12BE-67E6-6B3C76D94DA3}"/>
              </a:ext>
            </a:extLst>
          </p:cNvPr>
          <p:cNvSpPr>
            <a:spLocks noGrp="1"/>
          </p:cNvSpPr>
          <p:nvPr>
            <p:ph type="body" idx="1"/>
          </p:nvPr>
        </p:nvSpPr>
        <p:spPr/>
        <p:txBody>
          <a:bodyPr/>
          <a:lstStyle/>
          <a:p>
            <a:r>
              <a:rPr lang="en-US" b="1" dirty="0"/>
              <a:t>Ruuvi Sensors for Accurate Activity Monitoring</a:t>
            </a:r>
          </a:p>
          <a:p>
            <a:pPr marL="177800" indent="0">
              <a:buNone/>
            </a:pPr>
            <a:r>
              <a:rPr lang="en-US" dirty="0"/>
              <a:t>Ruuvi sensors offer an effective and scalable solution for real-time calf activity tracking, providing accurate results at a low cost.</a:t>
            </a:r>
          </a:p>
          <a:p>
            <a:r>
              <a:rPr lang="en-US" b="1" dirty="0"/>
              <a:t>LSTM Models Outperform Random Forest  </a:t>
            </a:r>
          </a:p>
          <a:p>
            <a:pPr marL="177800" indent="0">
              <a:buNone/>
            </a:pPr>
            <a:r>
              <a:rPr lang="en-US" dirty="0"/>
              <a:t>LSTM networks excel in handling complex time-series data, outperforming Random Forest models by better capturing long-term dependencies.</a:t>
            </a:r>
          </a:p>
          <a:p>
            <a:r>
              <a:rPr lang="en-US" b="1" dirty="0"/>
              <a:t>Minority Class Detection via weighted classification</a:t>
            </a:r>
          </a:p>
          <a:p>
            <a:pPr marL="177800" indent="0">
              <a:buNone/>
            </a:pPr>
            <a:r>
              <a:rPr lang="en-US" dirty="0"/>
              <a:t>Effective weight calculation techniques improved the detection of minority classes, ensuring rare but important behaviors are captured in the dataset.</a:t>
            </a:r>
          </a:p>
          <a:p>
            <a:r>
              <a:rPr lang="en-US" b="1" dirty="0"/>
              <a:t>Longer Time Windows for Better Estimation </a:t>
            </a:r>
          </a:p>
          <a:p>
            <a:pPr marL="177800" indent="0">
              <a:buNone/>
            </a:pPr>
            <a:r>
              <a:rPr lang="en-US" dirty="0"/>
              <a:t>Calf movement is better detected over longer time windows, revealing that some activities, though seemingly static, are better understood with aggregated data.</a:t>
            </a:r>
          </a:p>
          <a:p>
            <a:pPr marL="177800" indent="0">
              <a:buNone/>
            </a:pPr>
            <a:endParaRPr lang="en-US" dirty="0"/>
          </a:p>
        </p:txBody>
      </p:sp>
    </p:spTree>
    <p:extLst>
      <p:ext uri="{BB962C8B-B14F-4D97-AF65-F5344CB8AC3E}">
        <p14:creationId xmlns:p14="http://schemas.microsoft.com/office/powerpoint/2010/main" val="3288059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14182D-2923-635C-C96C-252654C90F2C}"/>
              </a:ext>
            </a:extLst>
          </p:cNvPr>
          <p:cNvSpPr txBox="1"/>
          <p:nvPr/>
        </p:nvSpPr>
        <p:spPr>
          <a:xfrm>
            <a:off x="1655027" y="1740753"/>
            <a:ext cx="5833945" cy="830997"/>
          </a:xfrm>
          <a:prstGeom prst="rect">
            <a:avLst/>
          </a:prstGeom>
          <a:noFill/>
        </p:spPr>
        <p:txBody>
          <a:bodyPr wrap="square" rtlCol="0">
            <a:spAutoFit/>
          </a:bodyPr>
          <a:lstStyle/>
          <a:p>
            <a:pPr algn="ctr"/>
            <a:r>
              <a:rPr lang="en-GB" sz="4800" dirty="0">
                <a:solidFill>
                  <a:schemeClr val="bg1"/>
                </a:solidFill>
                <a:latin typeface="Amasis MT Pro Medium" panose="020F0502020204030204" pitchFamily="18" charset="0"/>
              </a:rPr>
              <a:t>Acknowledgements</a:t>
            </a:r>
          </a:p>
        </p:txBody>
      </p:sp>
    </p:spTree>
    <p:extLst>
      <p:ext uri="{BB962C8B-B14F-4D97-AF65-F5344CB8AC3E}">
        <p14:creationId xmlns:p14="http://schemas.microsoft.com/office/powerpoint/2010/main" val="1709142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72"/>
        <p:cNvGrpSpPr/>
        <p:nvPr/>
      </p:nvGrpSpPr>
      <p:grpSpPr>
        <a:xfrm>
          <a:off x="0" y="0"/>
          <a:ext cx="0" cy="0"/>
          <a:chOff x="0" y="0"/>
          <a:chExt cx="0" cy="0"/>
        </a:xfrm>
      </p:grpSpPr>
      <p:sp>
        <p:nvSpPr>
          <p:cNvPr id="2" name="TextBox 1">
            <a:extLst>
              <a:ext uri="{FF2B5EF4-FFF2-40B4-BE49-F238E27FC236}">
                <a16:creationId xmlns:a16="http://schemas.microsoft.com/office/drawing/2014/main" id="{D61EFEF6-FCF4-E246-4B4B-46A53FD839F5}"/>
              </a:ext>
            </a:extLst>
          </p:cNvPr>
          <p:cNvSpPr txBox="1"/>
          <p:nvPr/>
        </p:nvSpPr>
        <p:spPr>
          <a:xfrm>
            <a:off x="2261839" y="1786920"/>
            <a:ext cx="4620321" cy="1569660"/>
          </a:xfrm>
          <a:prstGeom prst="rect">
            <a:avLst/>
          </a:prstGeom>
          <a:noFill/>
        </p:spPr>
        <p:txBody>
          <a:bodyPr wrap="square" rtlCol="0">
            <a:spAutoFit/>
          </a:bodyPr>
          <a:lstStyle/>
          <a:p>
            <a:pPr algn="ctr"/>
            <a:r>
              <a:rPr lang="en-GB" sz="4800" dirty="0">
                <a:solidFill>
                  <a:schemeClr val="bg1"/>
                </a:solidFill>
                <a:latin typeface="Amasis MT Pro Medium" panose="020F0502020204030204" pitchFamily="18" charset="0"/>
              </a:rPr>
              <a:t>Thanks  for your attention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2A874A-1F67-7447-7BBB-E899A425C22B}"/>
              </a:ext>
            </a:extLst>
          </p:cNvPr>
          <p:cNvSpPr>
            <a:spLocks noGrp="1"/>
          </p:cNvSpPr>
          <p:nvPr>
            <p:ph type="title"/>
          </p:nvPr>
        </p:nvSpPr>
        <p:spPr/>
        <p:txBody>
          <a:bodyPr/>
          <a:lstStyle/>
          <a:p>
            <a:r>
              <a:rPr lang="en-CA" dirty="0"/>
              <a:t>AX3 and DAL</a:t>
            </a:r>
            <a:endParaRPr lang="en-GB" dirty="0"/>
          </a:p>
        </p:txBody>
      </p:sp>
      <p:sp>
        <p:nvSpPr>
          <p:cNvPr id="10" name="Text Placeholder 9">
            <a:extLst>
              <a:ext uri="{FF2B5EF4-FFF2-40B4-BE49-F238E27FC236}">
                <a16:creationId xmlns:a16="http://schemas.microsoft.com/office/drawing/2014/main" id="{04B3A681-A127-7FAA-0BD1-CE9F853D6285}"/>
              </a:ext>
            </a:extLst>
          </p:cNvPr>
          <p:cNvSpPr>
            <a:spLocks noGrp="1"/>
          </p:cNvSpPr>
          <p:nvPr>
            <p:ph type="body" idx="1"/>
          </p:nvPr>
        </p:nvSpPr>
        <p:spPr/>
        <p:txBody>
          <a:bodyPr/>
          <a:lstStyle/>
          <a:p>
            <a:pPr>
              <a:lnSpc>
                <a:spcPct val="150000"/>
              </a:lnSpc>
            </a:pPr>
            <a:r>
              <a:rPr lang="en-CA" sz="1600" dirty="0"/>
              <a:t>The AX3 sensor is an accelerometer </a:t>
            </a:r>
            <a:r>
              <a:rPr lang="en-GB" sz="1600" b="0" i="0" dirty="0">
                <a:solidFill>
                  <a:srgbClr val="333333"/>
                </a:solidFill>
                <a:effectLst/>
                <a:latin typeface="Hanken Grotesk" panose="020B0604020202020204" charset="0"/>
                <a:ea typeface="Hanken Grotesk" panose="020B0604020202020204" charset="0"/>
                <a:cs typeface="Hanken Grotesk" panose="020B0604020202020204" charset="0"/>
              </a:rPr>
              <a:t>attached to the leg of a calf and saves data of each movement of the calf</a:t>
            </a:r>
          </a:p>
          <a:p>
            <a:pPr>
              <a:lnSpc>
                <a:spcPct val="150000"/>
              </a:lnSpc>
            </a:pPr>
            <a:r>
              <a:rPr lang="en-GB" sz="1600" dirty="0">
                <a:solidFill>
                  <a:srgbClr val="333333"/>
                </a:solidFill>
                <a:latin typeface="Hanken Grotesk" panose="020B0604020202020204" charset="0"/>
                <a:ea typeface="Hanken Grotesk" panose="020B0604020202020204" charset="0"/>
                <a:cs typeface="Hanken Grotesk" panose="020B0604020202020204" charset="0"/>
              </a:rPr>
              <a:t>Its purpose is to</a:t>
            </a:r>
            <a:r>
              <a:rPr lang="en-GB" sz="1600" b="0" i="0" dirty="0">
                <a:solidFill>
                  <a:srgbClr val="333333"/>
                </a:solidFill>
                <a:effectLst/>
                <a:latin typeface="Hanken Grotesk" panose="020B0604020202020204" charset="0"/>
                <a:ea typeface="Hanken Grotesk" panose="020B0604020202020204" charset="0"/>
                <a:cs typeface="Hanken Grotesk" panose="020B0604020202020204" charset="0"/>
              </a:rPr>
              <a:t> identify when the animal is sitting or standing.</a:t>
            </a:r>
          </a:p>
          <a:p>
            <a:pPr>
              <a:lnSpc>
                <a:spcPct val="150000"/>
              </a:lnSpc>
            </a:pPr>
            <a:r>
              <a:rPr lang="en-GB" sz="1600" b="0" i="0" dirty="0">
                <a:solidFill>
                  <a:srgbClr val="333333"/>
                </a:solidFill>
                <a:effectLst/>
                <a:latin typeface="Hanken Grotesk" panose="020B0604020202020204" charset="0"/>
                <a:ea typeface="Hanken Grotesk" panose="020B0604020202020204" charset="0"/>
                <a:cs typeface="Hanken Grotesk" panose="020B0604020202020204" charset="0"/>
              </a:rPr>
              <a:t>The </a:t>
            </a:r>
            <a:r>
              <a:rPr lang="en-GB" sz="1600" dirty="0">
                <a:solidFill>
                  <a:srgbClr val="333333"/>
                </a:solidFill>
                <a:latin typeface="Hanken Grotesk" panose="020B0604020202020204" charset="0"/>
                <a:ea typeface="Hanken Grotesk" panose="020B0604020202020204" charset="0"/>
                <a:cs typeface="Hanken Grotesk" panose="020B0604020202020204" charset="0"/>
              </a:rPr>
              <a:t>DAL is a sensor attached to the feeder and saves the moment and duration of each calf’s</a:t>
            </a:r>
            <a:br>
              <a:rPr lang="en-GB" sz="1600" dirty="0">
                <a:solidFill>
                  <a:srgbClr val="333333"/>
                </a:solidFill>
                <a:latin typeface="Hanken Grotesk" panose="020B0604020202020204" charset="0"/>
                <a:ea typeface="Hanken Grotesk" panose="020B0604020202020204" charset="0"/>
                <a:cs typeface="Hanken Grotesk" panose="020B0604020202020204" charset="0"/>
              </a:rPr>
            </a:br>
            <a:r>
              <a:rPr lang="en-GB" sz="1600" dirty="0">
                <a:solidFill>
                  <a:srgbClr val="333333"/>
                </a:solidFill>
                <a:latin typeface="Hanken Grotesk" panose="020B0604020202020204" charset="0"/>
                <a:ea typeface="Hanken Grotesk" panose="020B0604020202020204" charset="0"/>
                <a:cs typeface="Hanken Grotesk" panose="020B0604020202020204" charset="0"/>
              </a:rPr>
              <a:t>visit to drink separately.</a:t>
            </a:r>
          </a:p>
          <a:p>
            <a:pPr>
              <a:lnSpc>
                <a:spcPct val="150000"/>
              </a:lnSpc>
            </a:pPr>
            <a:r>
              <a:rPr lang="en-GB" sz="1600" b="0" i="0" dirty="0">
                <a:solidFill>
                  <a:srgbClr val="333333"/>
                </a:solidFill>
                <a:effectLst/>
                <a:latin typeface="Hanken Grotesk" panose="020B0604020202020204" charset="0"/>
                <a:ea typeface="Hanken Grotesk" panose="020B0604020202020204" charset="0"/>
                <a:cs typeface="Hanken Grotesk" panose="020B0604020202020204" charset="0"/>
              </a:rPr>
              <a:t>Combining both sensors’ data, we were able to extract the real annotations of the calves' states and created a pandas data frame from it.</a:t>
            </a:r>
          </a:p>
          <a:p>
            <a:endParaRPr lang="en-CA" sz="1100" dirty="0">
              <a:effectLst/>
            </a:endParaRPr>
          </a:p>
          <a:p>
            <a:endParaRPr lang="en-GB" dirty="0"/>
          </a:p>
        </p:txBody>
      </p:sp>
    </p:spTree>
    <p:extLst>
      <p:ext uri="{BB962C8B-B14F-4D97-AF65-F5344CB8AC3E}">
        <p14:creationId xmlns:p14="http://schemas.microsoft.com/office/powerpoint/2010/main" val="196653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039166" y="1991850"/>
            <a:ext cx="5422218" cy="841800"/>
          </a:xfrm>
          <a:prstGeom prst="rect">
            <a:avLst/>
          </a:prstGeom>
        </p:spPr>
        <p:txBody>
          <a:bodyPr spcFirstLastPara="1" wrap="square" lIns="91425" tIns="91425" rIns="91425" bIns="91425" anchor="b" anchorCtr="0">
            <a:noAutofit/>
          </a:bodyPr>
          <a:lstStyle/>
          <a:p>
            <a:pPr marL="0" indent="0"/>
            <a:r>
              <a:rPr lang="fr-FR" sz="3200" dirty="0"/>
              <a:t>Data collection, </a:t>
            </a:r>
            <a:r>
              <a:rPr lang="en-US" sz="3200" dirty="0"/>
              <a:t>dataset</a:t>
            </a:r>
            <a:r>
              <a:rPr lang="fr-FR" sz="3200" dirty="0"/>
              <a:t> and  </a:t>
            </a:r>
            <a:r>
              <a:rPr lang="en-US" sz="3200" noProof="1"/>
              <a:t>features</a:t>
            </a:r>
            <a:r>
              <a:rPr lang="fr-FR" sz="3200" dirty="0"/>
              <a:t>.</a:t>
            </a:r>
          </a:p>
        </p:txBody>
      </p:sp>
      <p:sp>
        <p:nvSpPr>
          <p:cNvPr id="330" name="Google Shape;330;p36"/>
          <p:cNvSpPr txBox="1">
            <a:spLocks noGrp="1"/>
          </p:cNvSpPr>
          <p:nvPr>
            <p:ph type="subTitle" idx="1"/>
          </p:nvPr>
        </p:nvSpPr>
        <p:spPr>
          <a:xfrm>
            <a:off x="1039166" y="28336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engineering</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23609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0C175-D7BB-0246-EF4E-DEA37AB7B519}"/>
              </a:ext>
            </a:extLst>
          </p:cNvPr>
          <p:cNvSpPr>
            <a:spLocks noGrp="1"/>
          </p:cNvSpPr>
          <p:nvPr>
            <p:ph type="title"/>
          </p:nvPr>
        </p:nvSpPr>
        <p:spPr/>
        <p:txBody>
          <a:bodyPr/>
          <a:lstStyle/>
          <a:p>
            <a:r>
              <a:rPr lang="en-GB" dirty="0"/>
              <a:t>Dataset size:</a:t>
            </a:r>
          </a:p>
        </p:txBody>
      </p:sp>
      <p:sp>
        <p:nvSpPr>
          <p:cNvPr id="6" name="Text Placeholder 5">
            <a:extLst>
              <a:ext uri="{FF2B5EF4-FFF2-40B4-BE49-F238E27FC236}">
                <a16:creationId xmlns:a16="http://schemas.microsoft.com/office/drawing/2014/main" id="{35292F80-C3CA-7FFE-E10D-59A6007CBB5F}"/>
              </a:ext>
            </a:extLst>
          </p:cNvPr>
          <p:cNvSpPr>
            <a:spLocks noGrp="1"/>
          </p:cNvSpPr>
          <p:nvPr>
            <p:ph type="body" idx="1"/>
          </p:nvPr>
        </p:nvSpPr>
        <p:spPr/>
        <p:txBody>
          <a:bodyPr/>
          <a:lstStyle/>
          <a:p>
            <a:pPr>
              <a:lnSpc>
                <a:spcPct val="200000"/>
              </a:lnSpc>
            </a:pPr>
            <a:r>
              <a:rPr lang="en-GB" sz="1600" dirty="0"/>
              <a:t>For this study, we chose a set of 5 calves to study for 7 days straight:</a:t>
            </a:r>
          </a:p>
          <a:p>
            <a:pPr marL="177800" indent="0">
              <a:lnSpc>
                <a:spcPct val="200000"/>
              </a:lnSpc>
              <a:buNone/>
            </a:pPr>
            <a:r>
              <a:rPr lang="en-GB" sz="1600" dirty="0"/>
              <a:t>From 4</a:t>
            </a:r>
            <a:r>
              <a:rPr lang="en-GB" sz="1600" baseline="30000" dirty="0"/>
              <a:t>th</a:t>
            </a:r>
            <a:r>
              <a:rPr lang="en-GB" sz="1600" dirty="0"/>
              <a:t> of May till the 10</a:t>
            </a:r>
            <a:r>
              <a:rPr lang="en-GB" sz="1600" baseline="30000" dirty="0"/>
              <a:t>th</a:t>
            </a:r>
            <a:r>
              <a:rPr lang="en-GB" sz="1600" dirty="0"/>
              <a:t> of May included.</a:t>
            </a:r>
          </a:p>
          <a:p>
            <a:pPr>
              <a:lnSpc>
                <a:spcPct val="200000"/>
              </a:lnSpc>
            </a:pPr>
            <a:r>
              <a:rPr lang="en-GB" sz="1600" dirty="0"/>
              <a:t>The Ruuvitag is on a 10Hz frequency, which means we have 10 values per second.</a:t>
            </a:r>
          </a:p>
          <a:p>
            <a:pPr>
              <a:lnSpc>
                <a:spcPct val="200000"/>
              </a:lnSpc>
            </a:pPr>
            <a:r>
              <a:rPr lang="en-GB" sz="1600" dirty="0"/>
              <a:t>To control the size of the dataset and its accuracy, we regroup values per second.</a:t>
            </a:r>
          </a:p>
          <a:p>
            <a:pPr>
              <a:lnSpc>
                <a:spcPct val="200000"/>
              </a:lnSpc>
            </a:pPr>
            <a:r>
              <a:rPr lang="en-GB" sz="1600" dirty="0"/>
              <a:t>We obtain finally a dataset of </a:t>
            </a:r>
            <a:r>
              <a:rPr lang="en-CA" sz="1600" b="0" i="0" dirty="0">
                <a:solidFill>
                  <a:srgbClr val="202124"/>
                </a:solidFill>
                <a:effectLst/>
                <a:highlight>
                  <a:srgbClr val="FFFFFF"/>
                </a:highlight>
                <a:latin typeface="arial" panose="020B0604020202020204" pitchFamily="34" charset="0"/>
              </a:rPr>
              <a:t>3 024 005.</a:t>
            </a:r>
            <a:endParaRPr lang="en-GB" sz="1600" dirty="0"/>
          </a:p>
          <a:p>
            <a:pPr marL="177800" indent="0">
              <a:buNone/>
            </a:pPr>
            <a:endParaRPr lang="en-GB" dirty="0"/>
          </a:p>
        </p:txBody>
      </p:sp>
    </p:spTree>
    <p:extLst>
      <p:ext uri="{BB962C8B-B14F-4D97-AF65-F5344CB8AC3E}">
        <p14:creationId xmlns:p14="http://schemas.microsoft.com/office/powerpoint/2010/main" val="129427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6ED5-9FE9-CAB7-DF9C-E6F26C2CE8EB}"/>
              </a:ext>
            </a:extLst>
          </p:cNvPr>
          <p:cNvSpPr>
            <a:spLocks noGrp="1"/>
          </p:cNvSpPr>
          <p:nvPr>
            <p:ph type="title"/>
          </p:nvPr>
        </p:nvSpPr>
        <p:spPr/>
        <p:txBody>
          <a:bodyPr/>
          <a:lstStyle/>
          <a:p>
            <a:r>
              <a:rPr lang="en-GB" dirty="0"/>
              <a:t>Labelling</a:t>
            </a:r>
          </a:p>
        </p:txBody>
      </p:sp>
      <p:sp>
        <p:nvSpPr>
          <p:cNvPr id="3" name="Text Placeholder 2">
            <a:extLst>
              <a:ext uri="{FF2B5EF4-FFF2-40B4-BE49-F238E27FC236}">
                <a16:creationId xmlns:a16="http://schemas.microsoft.com/office/drawing/2014/main" id="{E9ACCCFC-2475-1121-4068-A5F1025D94A1}"/>
              </a:ext>
            </a:extLst>
          </p:cNvPr>
          <p:cNvSpPr>
            <a:spLocks noGrp="1"/>
          </p:cNvSpPr>
          <p:nvPr>
            <p:ph type="body" idx="1"/>
          </p:nvPr>
        </p:nvSpPr>
        <p:spPr>
          <a:xfrm>
            <a:off x="720000" y="1275224"/>
            <a:ext cx="7704000" cy="3233100"/>
          </a:xfrm>
        </p:spPr>
        <p:txBody>
          <a:bodyPr/>
          <a:lstStyle/>
          <a:p>
            <a:r>
              <a:rPr lang="en-GB" sz="1600" dirty="0"/>
              <a:t>In this research, we focused only on three main states for calf activity: </a:t>
            </a:r>
          </a:p>
          <a:p>
            <a:pPr lvl="1"/>
            <a:r>
              <a:rPr lang="en-GB" sz="1600" dirty="0"/>
              <a:t>Standing: represented by the class label “up”.</a:t>
            </a:r>
          </a:p>
          <a:p>
            <a:pPr lvl="1"/>
            <a:r>
              <a:rPr lang="en-GB" sz="1600" dirty="0"/>
              <a:t>Sitting: represented by the class label “down”.</a:t>
            </a:r>
          </a:p>
          <a:p>
            <a:pPr lvl="1"/>
            <a:r>
              <a:rPr lang="en-GB" sz="1600" dirty="0"/>
              <a:t>Drinking : represented by the label “drink”.</a:t>
            </a:r>
          </a:p>
          <a:p>
            <a:r>
              <a:rPr lang="en-GB" sz="1600" dirty="0"/>
              <a:t>We associated the Ruuvi generated data frame, and the ones generated from </a:t>
            </a:r>
            <a:br>
              <a:rPr lang="en-GB" sz="1600" dirty="0"/>
            </a:br>
            <a:r>
              <a:rPr lang="en-GB" sz="1600" dirty="0"/>
              <a:t>DAL and AX3, forming together the features and labels.</a:t>
            </a:r>
          </a:p>
          <a:p>
            <a:r>
              <a:rPr lang="en-GB" sz="1600" dirty="0"/>
              <a:t>We kept in mind the superposition on up and drink, where we favoured drink as a label.</a:t>
            </a:r>
          </a:p>
          <a:p>
            <a:r>
              <a:rPr lang="en-GB" sz="1600" dirty="0"/>
              <a:t>The down state dominates the whole dataset.</a:t>
            </a:r>
          </a:p>
        </p:txBody>
      </p:sp>
    </p:spTree>
    <p:extLst>
      <p:ext uri="{BB962C8B-B14F-4D97-AF65-F5344CB8AC3E}">
        <p14:creationId xmlns:p14="http://schemas.microsoft.com/office/powerpoint/2010/main" val="78927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1D1A-78DA-70EE-6029-3D659A76AA54}"/>
              </a:ext>
            </a:extLst>
          </p:cNvPr>
          <p:cNvSpPr>
            <a:spLocks noGrp="1"/>
          </p:cNvSpPr>
          <p:nvPr>
            <p:ph type="title"/>
          </p:nvPr>
        </p:nvSpPr>
        <p:spPr/>
        <p:txBody>
          <a:bodyPr/>
          <a:lstStyle/>
          <a:p>
            <a:r>
              <a:rPr lang="en-GB" dirty="0"/>
              <a:t>Representing the dataset</a:t>
            </a:r>
          </a:p>
        </p:txBody>
      </p:sp>
      <p:sp>
        <p:nvSpPr>
          <p:cNvPr id="3" name="Text Placeholder 2">
            <a:extLst>
              <a:ext uri="{FF2B5EF4-FFF2-40B4-BE49-F238E27FC236}">
                <a16:creationId xmlns:a16="http://schemas.microsoft.com/office/drawing/2014/main" id="{F513D05F-A95A-E4FE-57AC-E423447F05F5}"/>
              </a:ext>
            </a:extLst>
          </p:cNvPr>
          <p:cNvSpPr>
            <a:spLocks noGrp="1"/>
          </p:cNvSpPr>
          <p:nvPr>
            <p:ph type="body" idx="1"/>
          </p:nvPr>
        </p:nvSpPr>
        <p:spPr>
          <a:xfrm>
            <a:off x="720000" y="1215750"/>
            <a:ext cx="3569502" cy="3233100"/>
          </a:xfrm>
        </p:spPr>
        <p:txBody>
          <a:bodyPr/>
          <a:lstStyle/>
          <a:p>
            <a:pPr marL="177800" indent="0">
              <a:buNone/>
            </a:pPr>
            <a:r>
              <a:rPr lang="en-US" dirty="0"/>
              <a:t>Based on the globally calm activity of the calves, it's evident that the dataset is largely dominated by the 'down' position. </a:t>
            </a:r>
          </a:p>
          <a:p>
            <a:pPr marL="177800" indent="0">
              <a:buNone/>
            </a:pPr>
            <a:r>
              <a:rPr lang="en-US" dirty="0"/>
              <a:t>The 'up' state also represents a significant portion, while approximately 6% of the data is attributed to the 'drink' state. </a:t>
            </a:r>
          </a:p>
          <a:p>
            <a:pPr marL="177800" indent="0">
              <a:buNone/>
            </a:pPr>
            <a:r>
              <a:rPr lang="en-US" dirty="0"/>
              <a:t>Identifying the moments of the 'drink' state is expected to be the most challenging aspect of this project.</a:t>
            </a:r>
            <a:endParaRPr lang="en-GB" dirty="0"/>
          </a:p>
        </p:txBody>
      </p:sp>
      <p:pic>
        <p:nvPicPr>
          <p:cNvPr id="8" name="Picture 7">
            <a:extLst>
              <a:ext uri="{FF2B5EF4-FFF2-40B4-BE49-F238E27FC236}">
                <a16:creationId xmlns:a16="http://schemas.microsoft.com/office/drawing/2014/main" id="{EC0D678D-9C35-09F5-FFDE-3BF7E9B0CAD7}"/>
              </a:ext>
            </a:extLst>
          </p:cNvPr>
          <p:cNvPicPr>
            <a:picLocks noChangeAspect="1"/>
          </p:cNvPicPr>
          <p:nvPr/>
        </p:nvPicPr>
        <p:blipFill>
          <a:blip r:embed="rId2"/>
          <a:stretch>
            <a:fillRect/>
          </a:stretch>
        </p:blipFill>
        <p:spPr>
          <a:xfrm>
            <a:off x="4626858" y="1143331"/>
            <a:ext cx="3797142" cy="3377938"/>
          </a:xfrm>
          <a:prstGeom prst="rect">
            <a:avLst/>
          </a:prstGeom>
        </p:spPr>
      </p:pic>
    </p:spTree>
    <p:extLst>
      <p:ext uri="{BB962C8B-B14F-4D97-AF65-F5344CB8AC3E}">
        <p14:creationId xmlns:p14="http://schemas.microsoft.com/office/powerpoint/2010/main" val="3131449288"/>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10008</TotalTime>
  <Words>2209</Words>
  <Application>Microsoft Office PowerPoint</Application>
  <PresentationFormat>On-screen Show (16:9)</PresentationFormat>
  <Paragraphs>270</Paragraphs>
  <Slides>44</Slides>
  <Notes>12</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Hanken Grotesk</vt:lpstr>
      <vt:lpstr>Arial</vt:lpstr>
      <vt:lpstr>Proxima Nova</vt:lpstr>
      <vt:lpstr>Figtree Black</vt:lpstr>
      <vt:lpstr>Amasis MT Pro Medium</vt:lpstr>
      <vt:lpstr>Arial</vt:lpstr>
      <vt:lpstr>Elegant Black &amp; White Thesis Defense by Slidesgo</vt:lpstr>
      <vt:lpstr>Slidesgo Final Pages</vt:lpstr>
      <vt:lpstr>Deep learning models for movement detection for calves</vt:lpstr>
      <vt:lpstr>Table of contents</vt:lpstr>
      <vt:lpstr>Conception and instruments</vt:lpstr>
      <vt:lpstr>Ruuvitag </vt:lpstr>
      <vt:lpstr>AX3 and DAL</vt:lpstr>
      <vt:lpstr>Data collection, dataset and  features.</vt:lpstr>
      <vt:lpstr>Dataset size:</vt:lpstr>
      <vt:lpstr>Labelling</vt:lpstr>
      <vt:lpstr>Representing the dataset</vt:lpstr>
      <vt:lpstr>Dataset repartition and  contributions</vt:lpstr>
      <vt:lpstr>Dataset overall visualisation</vt:lpstr>
      <vt:lpstr>Observations</vt:lpstr>
      <vt:lpstr>Features selection</vt:lpstr>
      <vt:lpstr>Classification model: Random Forest. </vt:lpstr>
      <vt:lpstr>Dataset optimization</vt:lpstr>
      <vt:lpstr>Pertinent models performances</vt:lpstr>
      <vt:lpstr>Confusion matrix for the best model</vt:lpstr>
      <vt:lpstr>Features importance</vt:lpstr>
      <vt:lpstr>Deep Learning : dataset , models structure</vt:lpstr>
      <vt:lpstr>Dataset modifications:</vt:lpstr>
      <vt:lpstr>Dataset optimization</vt:lpstr>
      <vt:lpstr>Model structure</vt:lpstr>
      <vt:lpstr>Best model structure</vt:lpstr>
      <vt:lpstr>Primary features combination</vt:lpstr>
      <vt:lpstr>Investigating features selection results</vt:lpstr>
      <vt:lpstr>All features model </vt:lpstr>
      <vt:lpstr>Evaluation on a specific day</vt:lpstr>
      <vt:lpstr>Under sampling vs weighted classification</vt:lpstr>
      <vt:lpstr>Under sampling vs weighted classification</vt:lpstr>
      <vt:lpstr>Improvements </vt:lpstr>
      <vt:lpstr>List of improvements</vt:lpstr>
      <vt:lpstr>List of improvements</vt:lpstr>
      <vt:lpstr>Performances’ evolution</vt:lpstr>
      <vt:lpstr>Performances’ evolution</vt:lpstr>
      <vt:lpstr>Best model improvement</vt:lpstr>
      <vt:lpstr>Evaluation on a specific day</vt:lpstr>
      <vt:lpstr>Evaluation on a specific day </vt:lpstr>
      <vt:lpstr>Leave one calf out</vt:lpstr>
      <vt:lpstr>List of models and performances </vt:lpstr>
      <vt:lpstr>PowerPoint Presentation</vt:lpstr>
      <vt:lpstr>Conclusions</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Amen Ouannes</dc:creator>
  <cp:lastModifiedBy>Amenallah Massarra Ouannes</cp:lastModifiedBy>
  <cp:revision>2</cp:revision>
  <dcterms:modified xsi:type="dcterms:W3CDTF">2024-08-30T16:25:15Z</dcterms:modified>
</cp:coreProperties>
</file>