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732" r:id="rId2"/>
    <p:sldId id="768" r:id="rId3"/>
    <p:sldId id="755" r:id="rId4"/>
    <p:sldId id="762" r:id="rId5"/>
    <p:sldId id="756" r:id="rId6"/>
    <p:sldId id="754" r:id="rId7"/>
    <p:sldId id="735" r:id="rId8"/>
    <p:sldId id="736" r:id="rId9"/>
    <p:sldId id="737" r:id="rId10"/>
    <p:sldId id="763" r:id="rId11"/>
    <p:sldId id="758" r:id="rId12"/>
    <p:sldId id="759" r:id="rId13"/>
    <p:sldId id="760" r:id="rId14"/>
    <p:sldId id="757" r:id="rId15"/>
    <p:sldId id="764" r:id="rId16"/>
    <p:sldId id="766" r:id="rId17"/>
    <p:sldId id="765" r:id="rId18"/>
    <p:sldId id="767" r:id="rId19"/>
  </p:sldIdLst>
  <p:sldSz cx="9144000" cy="6858000" type="screen4x3"/>
  <p:notesSz cx="6780213" cy="99107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ECFF"/>
    <a:srgbClr val="000099"/>
    <a:srgbClr val="FFCC99"/>
    <a:srgbClr val="FFCC00"/>
    <a:srgbClr val="C0C0C0"/>
    <a:srgbClr val="B2B2B2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7" autoAdjust="0"/>
    <p:restoredTop sz="98413" autoAdjust="0"/>
  </p:normalViewPr>
  <p:slideViewPr>
    <p:cSldViewPr>
      <p:cViewPr varScale="1">
        <p:scale>
          <a:sx n="83" d="100"/>
          <a:sy n="83" d="100"/>
        </p:scale>
        <p:origin x="1498" y="48"/>
      </p:cViewPr>
      <p:guideLst>
        <p:guide orient="horz" pos="1008"/>
        <p:guide pos="3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172" y="-102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7.xml"/><Relationship Id="rId5" Type="http://schemas.openxmlformats.org/officeDocument/2006/relationships/slide" Target="slides/slide15.xml"/><Relationship Id="rId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030746B2-6096-641E-397F-361597809F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687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06" tIns="45752" rIns="91506" bIns="45752" numCol="1" anchor="t" anchorCtr="0" compatLnSpc="1">
            <a:prstTxWarp prst="textNoShape">
              <a:avLst/>
            </a:prstTxWarp>
          </a:bodyPr>
          <a:lstStyle>
            <a:lvl1pPr algn="l" defTabSz="915988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9F82CF3F-49FC-FD84-CD4E-39585968B3F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687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06" tIns="45752" rIns="91506" bIns="4575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64" name="Rectangle 4">
            <a:extLst>
              <a:ext uri="{FF2B5EF4-FFF2-40B4-BE49-F238E27FC236}">
                <a16:creationId xmlns:a16="http://schemas.microsoft.com/office/drawing/2014/main" id="{094F8822-3ED3-814B-26C9-6FC6F8765C4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5463"/>
            <a:ext cx="293687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06" tIns="45752" rIns="91506" bIns="45752" numCol="1" anchor="b" anchorCtr="0" compatLnSpc="1">
            <a:prstTxWarp prst="textNoShape">
              <a:avLst/>
            </a:prstTxWarp>
          </a:bodyPr>
          <a:lstStyle>
            <a:lvl1pPr algn="l" defTabSz="915988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65" name="Rectangle 5">
            <a:extLst>
              <a:ext uri="{FF2B5EF4-FFF2-40B4-BE49-F238E27FC236}">
                <a16:creationId xmlns:a16="http://schemas.microsoft.com/office/drawing/2014/main" id="{1D1B4119-19AF-588D-A946-8C1DDDD82F8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15463"/>
            <a:ext cx="293687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06" tIns="45752" rIns="91506" bIns="4575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100"/>
            </a:lvl1pPr>
          </a:lstStyle>
          <a:p>
            <a:pPr>
              <a:defRPr/>
            </a:pPr>
            <a:fld id="{A86C3A4F-D33A-4CB3-90FC-EDA88D87D9D2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961C157-1A3C-3EE6-4A95-8643871A54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687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06" tIns="45752" rIns="91506" bIns="45752" numCol="1" anchor="t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A6549F4-26B3-1562-2312-DDB9F2C23CD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687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06" tIns="45752" rIns="91506" bIns="45752" numCol="1" anchor="t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393382B-3D10-CE1D-7905-E8FC12CB22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A91F12A3-3D58-C740-56A9-B36EA779BC2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08525"/>
            <a:ext cx="4970463" cy="4457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06" tIns="45752" rIns="91506" bIns="457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71C4A5C9-3799-3894-2793-27DCE25766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5463"/>
            <a:ext cx="293687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06" tIns="45752" rIns="91506" bIns="45752" numCol="1" anchor="b" anchorCtr="0" compatLnSpc="1">
            <a:prstTxWarp prst="textNoShape">
              <a:avLst/>
            </a:prstTxWarp>
          </a:bodyPr>
          <a:lstStyle>
            <a:lvl1pPr algn="l" defTabSz="915988" eaLnBrk="1" hangingPunct="1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D9CEB2D8-5F18-FB35-6839-F76D70D8BD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15463"/>
            <a:ext cx="2936875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06" tIns="45752" rIns="91506" bIns="45752" numCol="1" anchor="b" anchorCtr="0" compatLnSpc="1">
            <a:prstTxWarp prst="textNoShape">
              <a:avLst/>
            </a:prstTxWarp>
          </a:bodyPr>
          <a:lstStyle>
            <a:lvl1pPr algn="r" defTabSz="915988" eaLnBrk="1" hangingPunct="1">
              <a:defRPr sz="11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04963C-39ED-40F3-94B7-F90CAEC70E2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1C72EF05-3663-1A64-B800-D12E8AB07A53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101600" y="139700"/>
          <a:ext cx="8921750" cy="655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2469841" imgH="9168254" progId="Photoshop.Image.6">
                  <p:embed/>
                </p:oleObj>
              </mc:Choice>
              <mc:Fallback>
                <p:oleObj name="Image" r:id="rId2" imgW="12469841" imgH="9168254" progId="Photoshop.Image.6">
                  <p:embed/>
                  <p:pic>
                    <p:nvPicPr>
                      <p:cNvPr id="2050" name="Object 10">
                        <a:extLst>
                          <a:ext uri="{FF2B5EF4-FFF2-40B4-BE49-F238E27FC236}">
                            <a16:creationId xmlns:a16="http://schemas.microsoft.com/office/drawing/2014/main" id="{5740EC21-9D41-8CAC-DA67-20F9B17BF3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139700"/>
                        <a:ext cx="8921750" cy="655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5562600" cy="1676400"/>
          </a:xfr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rgbClr val="0C4593"/>
                </a:solidFill>
              </a:defRPr>
            </a:lvl1pPr>
          </a:lstStyle>
          <a:p>
            <a:pPr lvl="0"/>
            <a:r>
              <a:rPr lang="de-DE" noProof="0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876800"/>
            <a:ext cx="5410200" cy="13716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de-DE" noProof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400349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6226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27850" y="304800"/>
            <a:ext cx="2079625" cy="64341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89650" cy="64341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365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4180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9912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4084638" cy="5062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22838" y="1676400"/>
            <a:ext cx="4084637" cy="5062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2114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941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4094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98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1004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9050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2">
            <a:extLst>
              <a:ext uri="{FF2B5EF4-FFF2-40B4-BE49-F238E27FC236}">
                <a16:creationId xmlns:a16="http://schemas.microsoft.com/office/drawing/2014/main" id="{FB7DDCDF-44C9-FEB4-C480-BAAA0D162C9F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88900" y="152400"/>
          <a:ext cx="8975725" cy="659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3" imgW="12469841" imgH="9168254" progId="Photoshop.Image.6">
                  <p:embed/>
                </p:oleObj>
              </mc:Choice>
              <mc:Fallback>
                <p:oleObj name="Image" r:id="rId13" imgW="12469841" imgH="9168254" progId="Photoshop.Image.6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" y="152400"/>
                        <a:ext cx="8975725" cy="659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>
            <a:extLst>
              <a:ext uri="{FF2B5EF4-FFF2-40B4-BE49-F238E27FC236}">
                <a16:creationId xmlns:a16="http://schemas.microsoft.com/office/drawing/2014/main" id="{676DBFDA-3052-FB92-E93E-963646D18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48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das Titelformat zu bearbeiten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F0F694FB-74EF-F8AE-97EE-3C0864F86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8321675" cy="506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</p:sldLayoutIdLst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9pPr>
    </p:titleStyle>
    <p:bodyStyle>
      <a:lvl1pPr marL="379413" indent="-379413" algn="l" rtl="0" eaLnBrk="0" fontAlgn="base" hangingPunct="0">
        <a:spcBef>
          <a:spcPct val="20000"/>
        </a:spcBef>
        <a:spcAft>
          <a:spcPct val="50000"/>
        </a:spcAft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041400" indent="-381000" algn="l" rtl="0" eaLnBrk="0" fontAlgn="base" hangingPunct="0">
        <a:spcBef>
          <a:spcPct val="20000"/>
        </a:spcBef>
        <a:spcAft>
          <a:spcPct val="40000"/>
        </a:spcAft>
        <a:buFont typeface="Wingdings 2" panose="05020102010507070707" pitchFamily="18" charset="2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657350" indent="-323850" algn="l" rtl="0" eaLnBrk="0" fontAlgn="base" hangingPunct="0">
        <a:spcBef>
          <a:spcPct val="20000"/>
        </a:spcBef>
        <a:spcAft>
          <a:spcPct val="30000"/>
        </a:spcAft>
        <a:buBlip>
          <a:blip r:embed="rId15"/>
        </a:buBlip>
        <a:defRPr>
          <a:solidFill>
            <a:schemeClr val="tx1"/>
          </a:solidFill>
          <a:latin typeface="+mn-lt"/>
        </a:defRPr>
      </a:lvl3pPr>
      <a:lvl4pPr marL="2133600" indent="-285750" algn="l" rtl="0" eaLnBrk="0" fontAlgn="base" hangingPunct="0">
        <a:spcBef>
          <a:spcPct val="20000"/>
        </a:spcBef>
        <a:spcAft>
          <a:spcPct val="20000"/>
        </a:spcAft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571750" indent="-247650" algn="l" rtl="0" eaLnBrk="0" fontAlgn="base" hangingPunct="0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3028950" indent="-247650" algn="l" rtl="0" fontAlgn="base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3486150" indent="-247650" algn="l" rtl="0" fontAlgn="base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943350" indent="-247650" algn="l" rtl="0" fontAlgn="base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4400550" indent="-247650" algn="l" rtl="0" fontAlgn="base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17D2791-BCAD-FA39-5A3E-026EF4ABBB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2636838"/>
            <a:ext cx="8001000" cy="1584325"/>
          </a:xfrm>
        </p:spPr>
        <p:txBody>
          <a:bodyPr/>
          <a:lstStyle/>
          <a:p>
            <a:pPr algn="ctr" eaLnBrk="1" hangingPunct="1"/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Projekanforderung</a:t>
            </a:r>
            <a:b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</a:br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File-Renamer</a:t>
            </a:r>
          </a:p>
        </p:txBody>
      </p:sp>
      <p:sp>
        <p:nvSpPr>
          <p:cNvPr id="5123" name="AutoShape 4" descr="Z">
            <a:extLst>
              <a:ext uri="{FF2B5EF4-FFF2-40B4-BE49-F238E27FC236}">
                <a16:creationId xmlns:a16="http://schemas.microsoft.com/office/drawing/2014/main" id="{B4DCFDA9-FB0B-20AA-910C-91DD5B1345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5124" name="AutoShape 5" descr="Z">
            <a:extLst>
              <a:ext uri="{FF2B5EF4-FFF2-40B4-BE49-F238E27FC236}">
                <a16:creationId xmlns:a16="http://schemas.microsoft.com/office/drawing/2014/main" id="{8D49C9EB-17AA-5F50-1180-CE45F64E77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5125" name="AutoShape 6" descr="Z">
            <a:extLst>
              <a:ext uri="{FF2B5EF4-FFF2-40B4-BE49-F238E27FC236}">
                <a16:creationId xmlns:a16="http://schemas.microsoft.com/office/drawing/2014/main" id="{514A935C-32E8-86D8-4CEE-3FDB60CB91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pic>
        <p:nvPicPr>
          <p:cNvPr id="5126" name="Picture 11" descr="C Sharp (C#) Logo PNG Vector">
            <a:extLst>
              <a:ext uri="{FF2B5EF4-FFF2-40B4-BE49-F238E27FC236}">
                <a16:creationId xmlns:a16="http://schemas.microsoft.com/office/drawing/2014/main" id="{1DB95F8D-EA3D-01AD-1ABB-A468D82F6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260350"/>
            <a:ext cx="18478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feld 1">
            <a:extLst>
              <a:ext uri="{FF2B5EF4-FFF2-40B4-BE49-F238E27FC236}">
                <a16:creationId xmlns:a16="http://schemas.microsoft.com/office/drawing/2014/main" id="{FE04F466-3223-7A74-36C0-EDA6126AD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813" y="6581775"/>
            <a:ext cx="173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de-DE" altLang="de-DE" sz="1200"/>
              <a:t>Version 2023-05-23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439C786-9A3C-82C1-2E2B-A1621EF8F8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2636838"/>
            <a:ext cx="8001000" cy="1584325"/>
          </a:xfrm>
        </p:spPr>
        <p:txBody>
          <a:bodyPr/>
          <a:lstStyle/>
          <a:p>
            <a:pPr algn="ctr" eaLnBrk="1" hangingPunct="1"/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Architektur-Vorgaben</a:t>
            </a:r>
          </a:p>
        </p:txBody>
      </p:sp>
      <p:sp>
        <p:nvSpPr>
          <p:cNvPr id="14339" name="AutoShape 4" descr="Z">
            <a:extLst>
              <a:ext uri="{FF2B5EF4-FFF2-40B4-BE49-F238E27FC236}">
                <a16:creationId xmlns:a16="http://schemas.microsoft.com/office/drawing/2014/main" id="{2267DD05-2D17-880B-E3B8-1DFE60FB11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14340" name="AutoShape 5" descr="Z">
            <a:extLst>
              <a:ext uri="{FF2B5EF4-FFF2-40B4-BE49-F238E27FC236}">
                <a16:creationId xmlns:a16="http://schemas.microsoft.com/office/drawing/2014/main" id="{E369C17F-4743-FCA0-1956-94312F64A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14341" name="AutoShape 6" descr="Z">
            <a:extLst>
              <a:ext uri="{FF2B5EF4-FFF2-40B4-BE49-F238E27FC236}">
                <a16:creationId xmlns:a16="http://schemas.microsoft.com/office/drawing/2014/main" id="{02E86CFF-5547-CF2F-38E8-4608086C5A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pic>
        <p:nvPicPr>
          <p:cNvPr id="14342" name="Picture 11" descr="C Sharp (C#) Logo PNG Vector">
            <a:extLst>
              <a:ext uri="{FF2B5EF4-FFF2-40B4-BE49-F238E27FC236}">
                <a16:creationId xmlns:a16="http://schemas.microsoft.com/office/drawing/2014/main" id="{747D2181-A558-A4D8-94BD-A1950F73B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260350"/>
            <a:ext cx="18478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>
            <a:extLst>
              <a:ext uri="{FF2B5EF4-FFF2-40B4-BE49-F238E27FC236}">
                <a16:creationId xmlns:a16="http://schemas.microsoft.com/office/drawing/2014/main" id="{38345086-358C-1F98-E37D-E43C7E7ED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3650" y="304800"/>
            <a:ext cx="7772400" cy="914400"/>
          </a:xfrm>
        </p:spPr>
        <p:txBody>
          <a:bodyPr/>
          <a:lstStyle/>
          <a:p>
            <a:r>
              <a:rPr lang="de-DE" altLang="de-DE"/>
              <a:t>Architektur-Vorgaben</a:t>
            </a:r>
          </a:p>
        </p:txBody>
      </p:sp>
      <p:sp>
        <p:nvSpPr>
          <p:cNvPr id="15363" name="Inhaltsplatzhalter 2">
            <a:extLst>
              <a:ext uri="{FF2B5EF4-FFF2-40B4-BE49-F238E27FC236}">
                <a16:creationId xmlns:a16="http://schemas.microsoft.com/office/drawing/2014/main" id="{CDDDB433-1C11-C7A9-CFFE-33D4731AAA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/>
              <a:t>Klasse </a:t>
            </a:r>
            <a:r>
              <a:rPr lang="de-DE" altLang="de-DE">
                <a:latin typeface="Calibri Light" panose="020F0302020204030204" pitchFamily="34" charset="0"/>
                <a:cs typeface="Calibri Light" panose="020F0302020204030204" pitchFamily="34" charset="0"/>
              </a:rPr>
              <a:t>Matcher</a:t>
            </a:r>
            <a:r>
              <a:rPr lang="de-DE" altLang="de-DE"/>
              <a:t> mit Methode </a:t>
            </a:r>
            <a:r>
              <a:rPr lang="de-DE" altLang="de-DE">
                <a:latin typeface="Calibri Light" panose="020F0302020204030204" pitchFamily="34" charset="0"/>
                <a:cs typeface="Calibri Light" panose="020F0302020204030204" pitchFamily="34" charset="0"/>
              </a:rPr>
              <a:t>matcher</a:t>
            </a:r>
            <a:r>
              <a:rPr lang="de-DE" altLang="de-DE"/>
              <a:t> </a:t>
            </a:r>
          </a:p>
          <a:p>
            <a:pPr marL="660400" lvl="1" indent="0">
              <a:buFont typeface="Wingdings 2" panose="05020102010507070707" pitchFamily="18" charset="2"/>
              <a:buNone/>
            </a:pPr>
            <a:endParaRPr lang="de-DE" altLang="de-DE"/>
          </a:p>
          <a:p>
            <a:endParaRPr lang="de-DE" altLang="de-DE"/>
          </a:p>
        </p:txBody>
      </p:sp>
      <p:pic>
        <p:nvPicPr>
          <p:cNvPr id="15364" name="Grafik 6">
            <a:extLst>
              <a:ext uri="{FF2B5EF4-FFF2-40B4-BE49-F238E27FC236}">
                <a16:creationId xmlns:a16="http://schemas.microsoft.com/office/drawing/2014/main" id="{86403756-00B5-8E05-7B0B-FCE7BF8F7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2305050"/>
            <a:ext cx="8193087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>
            <a:extLst>
              <a:ext uri="{FF2B5EF4-FFF2-40B4-BE49-F238E27FC236}">
                <a16:creationId xmlns:a16="http://schemas.microsoft.com/office/drawing/2014/main" id="{C4C606B0-CB66-B200-7E5E-089F392E6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3650" y="304800"/>
            <a:ext cx="7772400" cy="914400"/>
          </a:xfrm>
        </p:spPr>
        <p:txBody>
          <a:bodyPr/>
          <a:lstStyle/>
          <a:p>
            <a:r>
              <a:rPr lang="de-DE" altLang="de-DE"/>
              <a:t>Architektur-Vorgaben</a:t>
            </a:r>
          </a:p>
        </p:txBody>
      </p:sp>
      <p:sp>
        <p:nvSpPr>
          <p:cNvPr id="16387" name="Inhaltsplatzhalter 2">
            <a:extLst>
              <a:ext uri="{FF2B5EF4-FFF2-40B4-BE49-F238E27FC236}">
                <a16:creationId xmlns:a16="http://schemas.microsoft.com/office/drawing/2014/main" id="{3BE49E2B-AAC4-B5FC-7BC4-9D9D7D43F5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/>
              <a:t>Methode </a:t>
            </a:r>
            <a:r>
              <a:rPr lang="de-DE" altLang="de-DE">
                <a:latin typeface="Calibri Light" panose="020F0302020204030204" pitchFamily="34" charset="0"/>
                <a:cs typeface="Calibri Light" panose="020F0302020204030204" pitchFamily="34" charset="0"/>
              </a:rPr>
              <a:t>runTests()</a:t>
            </a:r>
          </a:p>
          <a:p>
            <a:pPr marL="660400" lvl="1" indent="0">
              <a:buFont typeface="Wingdings 2" panose="05020102010507070707" pitchFamily="18" charset="2"/>
              <a:buNone/>
            </a:pPr>
            <a:endParaRPr lang="de-DE" altLang="de-DE"/>
          </a:p>
          <a:p>
            <a:endParaRPr lang="de-DE" altLang="de-DE"/>
          </a:p>
        </p:txBody>
      </p:sp>
      <p:pic>
        <p:nvPicPr>
          <p:cNvPr id="16388" name="Grafik 4">
            <a:extLst>
              <a:ext uri="{FF2B5EF4-FFF2-40B4-BE49-F238E27FC236}">
                <a16:creationId xmlns:a16="http://schemas.microsoft.com/office/drawing/2014/main" id="{5725EB72-A9FC-B839-CF2D-FED545E17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860742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>
            <a:extLst>
              <a:ext uri="{FF2B5EF4-FFF2-40B4-BE49-F238E27FC236}">
                <a16:creationId xmlns:a16="http://schemas.microsoft.com/office/drawing/2014/main" id="{DAB8AD18-A6FB-95FA-105B-4054B1ECF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3650" y="304800"/>
            <a:ext cx="7772400" cy="914400"/>
          </a:xfrm>
        </p:spPr>
        <p:txBody>
          <a:bodyPr/>
          <a:lstStyle/>
          <a:p>
            <a:r>
              <a:rPr lang="de-DE" altLang="de-DE"/>
              <a:t>Architektur-Vorgaben</a:t>
            </a:r>
          </a:p>
        </p:txBody>
      </p:sp>
      <p:sp>
        <p:nvSpPr>
          <p:cNvPr id="17411" name="Inhaltsplatzhalter 2">
            <a:extLst>
              <a:ext uri="{FF2B5EF4-FFF2-40B4-BE49-F238E27FC236}">
                <a16:creationId xmlns:a16="http://schemas.microsoft.com/office/drawing/2014/main" id="{9EDEEF60-1E55-118D-2EAC-024CFDED2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/>
              <a:t>Test / Entwicklung umschalten</a:t>
            </a:r>
          </a:p>
          <a:p>
            <a:pPr marL="660400" lvl="1" indent="0">
              <a:buFont typeface="Wingdings 2" panose="05020102010507070707" pitchFamily="18" charset="2"/>
              <a:buNone/>
            </a:pPr>
            <a:endParaRPr lang="de-DE" altLang="de-DE"/>
          </a:p>
          <a:p>
            <a:endParaRPr lang="de-DE" altLang="de-DE"/>
          </a:p>
        </p:txBody>
      </p:sp>
      <p:pic>
        <p:nvPicPr>
          <p:cNvPr id="17412" name="Grafik 3">
            <a:extLst>
              <a:ext uri="{FF2B5EF4-FFF2-40B4-BE49-F238E27FC236}">
                <a16:creationId xmlns:a16="http://schemas.microsoft.com/office/drawing/2014/main" id="{282A8BEF-6E0C-AE32-D10F-AE866E50C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49500"/>
            <a:ext cx="6811963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9ED43682-228E-EA3F-C476-CA6465C36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3650" y="304800"/>
            <a:ext cx="7772400" cy="914400"/>
          </a:xfrm>
        </p:spPr>
        <p:txBody>
          <a:bodyPr/>
          <a:lstStyle/>
          <a:p>
            <a:r>
              <a:rPr lang="de-DE" altLang="de-DE"/>
              <a:t>Was ist zu beachten?</a:t>
            </a:r>
          </a:p>
        </p:txBody>
      </p:sp>
      <p:sp>
        <p:nvSpPr>
          <p:cNvPr id="11267" name="Inhaltsplatzhalter 2">
            <a:extLst>
              <a:ext uri="{FF2B5EF4-FFF2-40B4-BE49-F238E27FC236}">
                <a16:creationId xmlns:a16="http://schemas.microsoft.com/office/drawing/2014/main" id="{AA9784B6-BCD2-8ACF-9D29-77057930AC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Quellen bei Hilfen / Dokumentationen angeben</a:t>
            </a:r>
          </a:p>
          <a:p>
            <a:pPr>
              <a:defRPr/>
            </a:pPr>
            <a:r>
              <a:rPr lang="de-DE" altLang="de-DE" dirty="0"/>
              <a:t>Insbesondere wenn Code durch KI-Services erstellt wurden, dies unbedingt angeben!</a:t>
            </a:r>
          </a:p>
          <a:p>
            <a:pPr marL="0" indent="0">
              <a:buFontTx/>
              <a:buNone/>
              <a:defRPr/>
            </a:pPr>
            <a:endParaRPr lang="de-DE" alt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439C786-9A3C-82C1-2E2B-A1621EF8F8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2636838"/>
            <a:ext cx="8001000" cy="1584325"/>
          </a:xfrm>
        </p:spPr>
        <p:txBody>
          <a:bodyPr/>
          <a:lstStyle/>
          <a:p>
            <a:pPr algn="ctr" eaLnBrk="1" hangingPunct="1"/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Bewertung</a:t>
            </a:r>
          </a:p>
        </p:txBody>
      </p:sp>
      <p:sp>
        <p:nvSpPr>
          <p:cNvPr id="14339" name="AutoShape 4" descr="Z">
            <a:extLst>
              <a:ext uri="{FF2B5EF4-FFF2-40B4-BE49-F238E27FC236}">
                <a16:creationId xmlns:a16="http://schemas.microsoft.com/office/drawing/2014/main" id="{2267DD05-2D17-880B-E3B8-1DFE60FB11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14340" name="AutoShape 5" descr="Z">
            <a:extLst>
              <a:ext uri="{FF2B5EF4-FFF2-40B4-BE49-F238E27FC236}">
                <a16:creationId xmlns:a16="http://schemas.microsoft.com/office/drawing/2014/main" id="{E369C17F-4743-FCA0-1956-94312F64A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14341" name="AutoShape 6" descr="Z">
            <a:extLst>
              <a:ext uri="{FF2B5EF4-FFF2-40B4-BE49-F238E27FC236}">
                <a16:creationId xmlns:a16="http://schemas.microsoft.com/office/drawing/2014/main" id="{02E86CFF-5547-CF2F-38E8-4608086C5A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pic>
        <p:nvPicPr>
          <p:cNvPr id="14342" name="Picture 11" descr="C Sharp (C#) Logo PNG Vector">
            <a:extLst>
              <a:ext uri="{FF2B5EF4-FFF2-40B4-BE49-F238E27FC236}">
                <a16:creationId xmlns:a16="http://schemas.microsoft.com/office/drawing/2014/main" id="{747D2181-A558-A4D8-94BD-A1950F73B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260350"/>
            <a:ext cx="18478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30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D1C2C-A58D-C2CC-E47B-786AED83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Bewertungskriterien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93E69C-9ECE-5955-38AB-C5218AB5EC77}"/>
              </a:ext>
            </a:extLst>
          </p:cNvPr>
          <p:cNvSpPr/>
          <p:nvPr/>
        </p:nvSpPr>
        <p:spPr bwMode="auto">
          <a:xfrm>
            <a:off x="3419872" y="3455074"/>
            <a:ext cx="2808312" cy="914400"/>
          </a:xfrm>
          <a:prstGeom prst="rect">
            <a:avLst/>
          </a:prstGeom>
          <a:solidFill>
            <a:srgbClr val="FFFF66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Kommt noch…</a:t>
            </a:r>
          </a:p>
        </p:txBody>
      </p:sp>
    </p:spTree>
    <p:extLst>
      <p:ext uri="{BB962C8B-B14F-4D97-AF65-F5344CB8AC3E}">
        <p14:creationId xmlns:p14="http://schemas.microsoft.com/office/powerpoint/2010/main" val="218035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439C786-9A3C-82C1-2E2B-A1621EF8F8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2636838"/>
            <a:ext cx="8001000" cy="1584325"/>
          </a:xfrm>
        </p:spPr>
        <p:txBody>
          <a:bodyPr/>
          <a:lstStyle/>
          <a:p>
            <a:pPr algn="ctr" eaLnBrk="1" hangingPunct="1"/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Checkliste</a:t>
            </a:r>
            <a:b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</a:br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Abgabe</a:t>
            </a:r>
          </a:p>
        </p:txBody>
      </p:sp>
      <p:sp>
        <p:nvSpPr>
          <p:cNvPr id="14339" name="AutoShape 4" descr="Z">
            <a:extLst>
              <a:ext uri="{FF2B5EF4-FFF2-40B4-BE49-F238E27FC236}">
                <a16:creationId xmlns:a16="http://schemas.microsoft.com/office/drawing/2014/main" id="{2267DD05-2D17-880B-E3B8-1DFE60FB11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14340" name="AutoShape 5" descr="Z">
            <a:extLst>
              <a:ext uri="{FF2B5EF4-FFF2-40B4-BE49-F238E27FC236}">
                <a16:creationId xmlns:a16="http://schemas.microsoft.com/office/drawing/2014/main" id="{E369C17F-4743-FCA0-1956-94312F64A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14341" name="AutoShape 6" descr="Z">
            <a:extLst>
              <a:ext uri="{FF2B5EF4-FFF2-40B4-BE49-F238E27FC236}">
                <a16:creationId xmlns:a16="http://schemas.microsoft.com/office/drawing/2014/main" id="{02E86CFF-5547-CF2F-38E8-4608086C5A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pic>
        <p:nvPicPr>
          <p:cNvPr id="14342" name="Picture 11" descr="C Sharp (C#) Logo PNG Vector">
            <a:extLst>
              <a:ext uri="{FF2B5EF4-FFF2-40B4-BE49-F238E27FC236}">
                <a16:creationId xmlns:a16="http://schemas.microsoft.com/office/drawing/2014/main" id="{747D2181-A558-A4D8-94BD-A1950F73B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260350"/>
            <a:ext cx="18478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27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14AAA-941D-D2E0-15A4-7EC02F6D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Checkliste Abgabe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B8939-EEF4-295E-BC22-F9D7A6E81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4784"/>
            <a:ext cx="8321675" cy="5254154"/>
          </a:xfrm>
        </p:spPr>
        <p:txBody>
          <a:bodyPr>
            <a:normAutofit fontScale="92500" lnSpcReduction="10000"/>
          </a:bodyPr>
          <a:lstStyle/>
          <a:p>
            <a:pPr algn="l">
              <a:buSzPct val="120000"/>
              <a:buBlip>
                <a:blip r:embed="rId2"/>
              </a:buBlip>
            </a:pPr>
            <a:r>
              <a:rPr lang="de-DE" b="0" i="0">
                <a:solidFill>
                  <a:srgbClr val="323130"/>
                </a:solidFill>
                <a:effectLst/>
                <a:latin typeface="var(--fontFamilyCustomFont900, var(--fontFamilyBase))"/>
              </a:rPr>
              <a:t>Quellcode im Hauptbranch aktuell?</a:t>
            </a:r>
          </a:p>
          <a:p>
            <a:pPr algn="l">
              <a:buSzPct val="120000"/>
              <a:buBlip>
                <a:blip r:embed="rId2"/>
              </a:buBlip>
            </a:pPr>
            <a:r>
              <a:rPr lang="de-DE" b="0" i="0">
                <a:solidFill>
                  <a:srgbClr val="323130"/>
                </a:solidFill>
                <a:effectLst/>
                <a:latin typeface="var(--fontFamilyCustomFont900, var(--fontFamilyBase))"/>
              </a:rPr>
              <a:t>Lehrer für das Repo und Project eingeladen?</a:t>
            </a:r>
          </a:p>
          <a:p>
            <a:pPr algn="l">
              <a:buSzPct val="120000"/>
              <a:buBlip>
                <a:blip r:embed="rId2"/>
              </a:buBlip>
            </a:pPr>
            <a:r>
              <a:rPr lang="de-DE" b="0" i="0">
                <a:solidFill>
                  <a:srgbClr val="323130"/>
                </a:solidFill>
                <a:effectLst/>
                <a:latin typeface="var(--fontFamilyCustomFont900, var(--fontFamilyBase))"/>
              </a:rPr>
              <a:t>Taskboard vollständig? </a:t>
            </a:r>
          </a:p>
          <a:p>
            <a:pPr algn="l">
              <a:buSzPct val="120000"/>
              <a:buBlip>
                <a:blip r:embed="rId2"/>
              </a:buBlip>
            </a:pPr>
            <a:r>
              <a:rPr lang="de-DE" b="0" i="0">
                <a:solidFill>
                  <a:srgbClr val="323130"/>
                </a:solidFill>
                <a:effectLst/>
                <a:latin typeface="var(--fontFamilyCustomFont900, var(--fontFamilyBase))"/>
              </a:rPr>
              <a:t>Scrum-Dokumente im Repo: Backlog, Retrospektive, Dokumentation Arbeit mit KI?</a:t>
            </a:r>
          </a:p>
          <a:p>
            <a:pPr algn="l">
              <a:buSzPct val="120000"/>
              <a:buBlip>
                <a:blip r:embed="rId2"/>
              </a:buBlip>
            </a:pPr>
            <a:r>
              <a:rPr lang="de-DE" b="0" i="0">
                <a:solidFill>
                  <a:srgbClr val="323130"/>
                </a:solidFill>
                <a:effectLst/>
                <a:latin typeface="var(--fontFamilyCustomFont900, var(--fontFamilyBase))"/>
              </a:rPr>
              <a:t>Evt. wichtige Bemerkungen oder Installationsanleitung in der readme.md</a:t>
            </a:r>
          </a:p>
          <a:p>
            <a:pPr algn="l">
              <a:buSzPct val="120000"/>
              <a:buBlip>
                <a:blip r:embed="rId2"/>
              </a:buBlip>
            </a:pPr>
            <a:r>
              <a:rPr lang="de-DE" b="0" i="0">
                <a:solidFill>
                  <a:srgbClr val="323130"/>
                </a:solidFill>
                <a:effectLst/>
                <a:latin typeface="var(--fontFamilyCustomFont900, var(--fontFamilyBase))"/>
              </a:rPr>
              <a:t>Aktuelle lauffähige Datei eingecheckt? (z.B. .exe im bin oder eigenes Verzeichnis, diese in der readme.md erwähnen)</a:t>
            </a:r>
          </a:p>
          <a:p>
            <a:pPr algn="l">
              <a:buSzPct val="120000"/>
              <a:buBlip>
                <a:blip r:embed="rId2"/>
              </a:buBlip>
            </a:pPr>
            <a:r>
              <a:rPr lang="de-DE" b="0" i="0">
                <a:solidFill>
                  <a:srgbClr val="323130"/>
                </a:solidFill>
                <a:effectLst/>
                <a:latin typeface="var(--fontFamilyCustomFont900, var(--fontFamilyBase))"/>
              </a:rPr>
              <a:t>Präsentation vorbereitet?: laufendes System, wichtige Code-Stellen, Individueller Beitrag, ...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90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5B72B-A2FD-555F-7DCE-EE78FD625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5482E00-7434-3AC6-40EF-2AE9BDAFFC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2636838"/>
            <a:ext cx="8001000" cy="1584325"/>
          </a:xfrm>
        </p:spPr>
        <p:txBody>
          <a:bodyPr/>
          <a:lstStyle/>
          <a:p>
            <a:pPr algn="ctr" eaLnBrk="1" hangingPunct="1"/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Anforderungen</a:t>
            </a:r>
            <a:b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</a:br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Projekt</a:t>
            </a:r>
          </a:p>
        </p:txBody>
      </p:sp>
      <p:sp>
        <p:nvSpPr>
          <p:cNvPr id="8195" name="AutoShape 4" descr="Z">
            <a:extLst>
              <a:ext uri="{FF2B5EF4-FFF2-40B4-BE49-F238E27FC236}">
                <a16:creationId xmlns:a16="http://schemas.microsoft.com/office/drawing/2014/main" id="{F65FF5D8-65B8-3AFB-8545-359AAF64A5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8196" name="AutoShape 5" descr="Z">
            <a:extLst>
              <a:ext uri="{FF2B5EF4-FFF2-40B4-BE49-F238E27FC236}">
                <a16:creationId xmlns:a16="http://schemas.microsoft.com/office/drawing/2014/main" id="{308906CC-7DE5-1497-3F67-7345AEA166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8197" name="AutoShape 6" descr="Z">
            <a:extLst>
              <a:ext uri="{FF2B5EF4-FFF2-40B4-BE49-F238E27FC236}">
                <a16:creationId xmlns:a16="http://schemas.microsoft.com/office/drawing/2014/main" id="{FA9973A4-DC3B-8B5B-5B62-560480661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pic>
        <p:nvPicPr>
          <p:cNvPr id="8198" name="Picture 11" descr="C Sharp (C#) Logo PNG Vector">
            <a:extLst>
              <a:ext uri="{FF2B5EF4-FFF2-40B4-BE49-F238E27FC236}">
                <a16:creationId xmlns:a16="http://schemas.microsoft.com/office/drawing/2014/main" id="{786C4D1F-C509-1888-7DF4-F4CF842D9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260350"/>
            <a:ext cx="18478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10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A4C41-6E72-B9DB-6909-74CEA579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Rahmenbedingung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BEF233-C6F9-AF89-4699-BD20CB03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452" y="1340768"/>
            <a:ext cx="8581067" cy="5616624"/>
          </a:xfrm>
        </p:spPr>
        <p:txBody>
          <a:bodyPr>
            <a:normAutofit fontScale="92500" lnSpcReduction="20000"/>
          </a:bodyPr>
          <a:lstStyle/>
          <a:p>
            <a:r>
              <a:rPr lang="de-DE"/>
              <a:t>Zeit: bis zu Ende Schuljahr + 2-3 Wochen nächstes Schuljahr, 2 Sprints mit Review</a:t>
            </a:r>
          </a:p>
          <a:p>
            <a:r>
              <a:rPr lang="de-DE"/>
              <a:t>Generative KI: ChatGPT, DeepSeek, Grok, …</a:t>
            </a:r>
          </a:p>
          <a:p>
            <a:pPr lvl="1"/>
            <a:r>
              <a:rPr lang="de-DE"/>
              <a:t>Auch schwierige Anforderungen Aufgabe lösen:</a:t>
            </a:r>
          </a:p>
          <a:p>
            <a:pPr lvl="1"/>
            <a:r>
              <a:rPr lang="de-DE"/>
              <a:t>Entwicklungsprozess dokumentieren: Prompts, Probleme, Sackgassen, …</a:t>
            </a:r>
          </a:p>
          <a:p>
            <a:r>
              <a:rPr lang="de-DE"/>
              <a:t>Scrum-Prozess </a:t>
            </a:r>
          </a:p>
          <a:p>
            <a:pPr lvl="1"/>
            <a:r>
              <a:rPr lang="de-DE"/>
              <a:t>GitHub, Scrum-Board</a:t>
            </a:r>
          </a:p>
          <a:p>
            <a:pPr lvl="1"/>
            <a:r>
              <a:rPr lang="de-DE"/>
              <a:t>Aufteilung der Aufgaben, jeder braucht einen Nachweis für seine Arbeit, z.B Code oder Lerndokumentation</a:t>
            </a:r>
          </a:p>
          <a:p>
            <a:r>
              <a:rPr lang="de-DE"/>
              <a:t>Produkt in C#</a:t>
            </a:r>
          </a:p>
          <a:p>
            <a:pPr lvl="1"/>
            <a:r>
              <a:rPr lang="de-DE"/>
              <a:t>Anforderungen, siehe Folien, mindestens Anfänger und Mittelstufe</a:t>
            </a:r>
          </a:p>
          <a:p>
            <a:pPr lvl="1"/>
            <a:r>
              <a:rPr lang="de-DE"/>
              <a:t>Testabdeckung</a:t>
            </a:r>
          </a:p>
          <a:p>
            <a:pPr lvl="1"/>
            <a:r>
              <a:rPr lang="de-DE"/>
              <a:t>Eigene Ideen umsetzen</a:t>
            </a:r>
          </a:p>
        </p:txBody>
      </p:sp>
    </p:spTree>
    <p:extLst>
      <p:ext uri="{BB962C8B-B14F-4D97-AF65-F5344CB8AC3E}">
        <p14:creationId xmlns:p14="http://schemas.microsoft.com/office/powerpoint/2010/main" val="142948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BB369C0-9EF1-95E6-93D2-FC5378597E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2636838"/>
            <a:ext cx="8001000" cy="1584325"/>
          </a:xfrm>
        </p:spPr>
        <p:txBody>
          <a:bodyPr/>
          <a:lstStyle/>
          <a:p>
            <a:pPr algn="ctr" eaLnBrk="1" hangingPunct="1"/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Anforderungen</a:t>
            </a:r>
            <a:b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</a:br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File-Renamer</a:t>
            </a:r>
          </a:p>
        </p:txBody>
      </p:sp>
      <p:sp>
        <p:nvSpPr>
          <p:cNvPr id="8195" name="AutoShape 4" descr="Z">
            <a:extLst>
              <a:ext uri="{FF2B5EF4-FFF2-40B4-BE49-F238E27FC236}">
                <a16:creationId xmlns:a16="http://schemas.microsoft.com/office/drawing/2014/main" id="{06B219D1-4777-6448-AF02-8151B12EAF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8196" name="AutoShape 5" descr="Z">
            <a:extLst>
              <a:ext uri="{FF2B5EF4-FFF2-40B4-BE49-F238E27FC236}">
                <a16:creationId xmlns:a16="http://schemas.microsoft.com/office/drawing/2014/main" id="{EF199B4F-748B-448C-0C09-C99F619A17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8197" name="AutoShape 6" descr="Z">
            <a:extLst>
              <a:ext uri="{FF2B5EF4-FFF2-40B4-BE49-F238E27FC236}">
                <a16:creationId xmlns:a16="http://schemas.microsoft.com/office/drawing/2014/main" id="{C218121E-2915-9F9B-B918-32956B1480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pic>
        <p:nvPicPr>
          <p:cNvPr id="8198" name="Picture 11" descr="C Sharp (C#) Logo PNG Vector">
            <a:extLst>
              <a:ext uri="{FF2B5EF4-FFF2-40B4-BE49-F238E27FC236}">
                <a16:creationId xmlns:a16="http://schemas.microsoft.com/office/drawing/2014/main" id="{D5217BB1-39B3-C22E-684B-6909005CA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5" y="260350"/>
            <a:ext cx="18478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1">
            <a:extLst>
              <a:ext uri="{FF2B5EF4-FFF2-40B4-BE49-F238E27FC236}">
                <a16:creationId xmlns:a16="http://schemas.microsoft.com/office/drawing/2014/main" id="{C556DE10-693D-DCBE-4ED3-CAAB7E7DE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3650" y="304800"/>
            <a:ext cx="7772400" cy="914400"/>
          </a:xfrm>
        </p:spPr>
        <p:txBody>
          <a:bodyPr/>
          <a:lstStyle/>
          <a:p>
            <a:r>
              <a:rPr lang="de-DE" altLang="de-DE"/>
              <a:t>Was soll das Projekt hervorbringen?</a:t>
            </a:r>
          </a:p>
        </p:txBody>
      </p:sp>
      <p:sp>
        <p:nvSpPr>
          <p:cNvPr id="9219" name="Inhaltsplatzhalter 2">
            <a:extLst>
              <a:ext uri="{FF2B5EF4-FFF2-40B4-BE49-F238E27FC236}">
                <a16:creationId xmlns:a16="http://schemas.microsoft.com/office/drawing/2014/main" id="{A6EBCEE8-4C0C-1B75-5629-74B526253E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sz="1800"/>
              <a:t>In C# geschriebene .exe-Datei, die in den Programmpfad eingefügt werden kann.</a:t>
            </a:r>
          </a:p>
          <a:p>
            <a:r>
              <a:rPr lang="de-DE" altLang="de-DE" sz="1800"/>
              <a:t>Schwierigkeitsgrad: Anfänger, Mittelstufe, Fortgeschrittene</a:t>
            </a:r>
          </a:p>
          <a:p>
            <a:pPr lvl="1"/>
            <a:r>
              <a:rPr lang="de-DE" altLang="de-DE" sz="1600"/>
              <a:t>Stufe Anfänger Mindestanforderung</a:t>
            </a:r>
          </a:p>
          <a:p>
            <a:pPr lvl="1"/>
            <a:r>
              <a:rPr lang="de-DE" altLang="de-DE" sz="1600"/>
              <a:t>Mittelstufe oder Fortgeschrittene gewünscht</a:t>
            </a:r>
          </a:p>
          <a:p>
            <a:pPr lvl="2"/>
            <a:r>
              <a:rPr lang="de-DE" altLang="de-DE" sz="1400"/>
              <a:t>Theoretische Überlegungen zur Problemlösung: Pseudocode, Struktogramm, Beispiele, …</a:t>
            </a:r>
          </a:p>
          <a:p>
            <a:r>
              <a:rPr lang="de-DE" altLang="de-DE" sz="1800"/>
              <a:t>Überprüfen auf korrekte Eingabe, Hilfeseite wie bei Bash-Programmen, </a:t>
            </a:r>
            <a:r>
              <a:rPr lang="de-DE" altLang="de-DE" sz="1800">
                <a:latin typeface="Courier New" panose="02070309020205020404" pitchFamily="49" charset="0"/>
                <a:cs typeface="Courier New" panose="02070309020205020404" pitchFamily="49" charset="0"/>
              </a:rPr>
              <a:t>renamer --help</a:t>
            </a:r>
            <a:r>
              <a:rPr lang="de-DE" altLang="de-DE" sz="1800"/>
              <a:t> </a:t>
            </a:r>
          </a:p>
          <a:p>
            <a:r>
              <a:rPr lang="de-DE" altLang="de-DE" sz="1800"/>
              <a:t>Methoden durch automatisiere Tests gesichert.</a:t>
            </a:r>
          </a:p>
          <a:p>
            <a:r>
              <a:rPr lang="de-DE" altLang="de-DE" sz="1800"/>
              <a:t>Programm muss vorgegebene Tests bestehen.</a:t>
            </a:r>
          </a:p>
          <a:p>
            <a:r>
              <a:rPr lang="de-DE" altLang="de-DE" sz="1800"/>
              <a:t>Zusätzliche Erweiterungen möglich, z.B. GUI, weitere Muster akzeptieren, Sicherheitsabfrage, Vorschau, Rückgängig machen, …</a:t>
            </a:r>
            <a:endParaRPr lang="de-DE" altLang="de-DE"/>
          </a:p>
          <a:p>
            <a:endParaRPr lang="de-DE" altLang="de-DE"/>
          </a:p>
          <a:p>
            <a:endParaRPr lang="de-DE" alt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>
            <a:extLst>
              <a:ext uri="{FF2B5EF4-FFF2-40B4-BE49-F238E27FC236}">
                <a16:creationId xmlns:a16="http://schemas.microsoft.com/office/drawing/2014/main" id="{3D57B0B4-2DA5-68AF-3E88-6CACD71F1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Abstufungen</a:t>
            </a:r>
          </a:p>
        </p:txBody>
      </p:sp>
      <p:sp>
        <p:nvSpPr>
          <p:cNvPr id="10243" name="Inhaltsplatzhalter 2">
            <a:extLst>
              <a:ext uri="{FF2B5EF4-FFF2-40B4-BE49-F238E27FC236}">
                <a16:creationId xmlns:a16="http://schemas.microsoft.com/office/drawing/2014/main" id="{F79B8EB2-E781-6C35-F863-2D4FB05A4D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9925" y="1412875"/>
            <a:ext cx="8321675" cy="5062538"/>
          </a:xfrm>
        </p:spPr>
        <p:txBody>
          <a:bodyPr/>
          <a:lstStyle/>
          <a:p>
            <a:r>
              <a:rPr lang="de-DE" altLang="de-DE" sz="2000"/>
              <a:t>Anfänger</a:t>
            </a:r>
          </a:p>
          <a:p>
            <a:pPr lvl="1"/>
            <a:r>
              <a:rPr lang="de-DE" altLang="de-DE" sz="1800"/>
              <a:t>Suffix/Präfix ändern und löschen</a:t>
            </a:r>
          </a:p>
          <a:p>
            <a:pPr lvl="1"/>
            <a:r>
              <a:rPr lang="de-DE" altLang="de-DE" sz="1800"/>
              <a:t>Teilausdrücke umbenennen</a:t>
            </a:r>
          </a:p>
          <a:p>
            <a:pPr lvl="1"/>
            <a:r>
              <a:rPr lang="de-DE" altLang="de-DE" sz="1800"/>
              <a:t>Zahlenblock verschieben</a:t>
            </a:r>
          </a:p>
          <a:p>
            <a:r>
              <a:rPr lang="de-DE" altLang="de-DE" sz="2000"/>
              <a:t>Mittelstufe</a:t>
            </a:r>
          </a:p>
          <a:p>
            <a:pPr lvl="1"/>
            <a:r>
              <a:rPr lang="de-DE" altLang="de-DE" sz="1800"/>
              <a:t>Führende Nullen einführen / entfernen</a:t>
            </a:r>
          </a:p>
          <a:p>
            <a:pPr lvl="1"/>
            <a:r>
              <a:rPr lang="de-DE" altLang="de-DE" sz="1800"/>
              <a:t>Zahlen neu nummerieren</a:t>
            </a:r>
          </a:p>
          <a:p>
            <a:pPr lvl="1"/>
            <a:r>
              <a:rPr lang="de-DE" altLang="de-DE" sz="1800"/>
              <a:t>Zahlenblock einfügen / entfernen</a:t>
            </a:r>
          </a:p>
          <a:p>
            <a:r>
              <a:rPr lang="de-DE" altLang="de-DE" sz="2000"/>
              <a:t>Fortgeschrittene</a:t>
            </a:r>
          </a:p>
          <a:p>
            <a:pPr lvl="1"/>
            <a:r>
              <a:rPr lang="de-DE" altLang="de-DE" sz="1800"/>
              <a:t>Mehrere Sternchen: renamer 001*img*.jpg  001-img*.jpg</a:t>
            </a:r>
          </a:p>
          <a:p>
            <a:pPr lvl="1"/>
            <a:r>
              <a:rPr lang="de-DE" altLang="de-DE" sz="1800"/>
              <a:t>Zahlenblock aufteilen renamer 31122022*.jpg 31-12-2022*.jpg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>
            <a:extLst>
              <a:ext uri="{FF2B5EF4-FFF2-40B4-BE49-F238E27FC236}">
                <a16:creationId xmlns:a16="http://schemas.microsoft.com/office/drawing/2014/main" id="{83A60C8E-B3E7-2084-A605-4E808CBA2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Anforderungen</a:t>
            </a:r>
          </a:p>
        </p:txBody>
      </p:sp>
      <p:sp>
        <p:nvSpPr>
          <p:cNvPr id="11267" name="Inhaltsplatzhalter 2">
            <a:extLst>
              <a:ext uri="{FF2B5EF4-FFF2-40B4-BE49-F238E27FC236}">
                <a16:creationId xmlns:a16="http://schemas.microsoft.com/office/drawing/2014/main" id="{AE583731-32A7-A82A-E9A7-EA393687D1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/>
              <a:t>Führende Nullen einführen / entfernen:</a:t>
            </a:r>
          </a:p>
          <a:p>
            <a:pPr lvl="1"/>
            <a:r>
              <a:rPr lang="de-DE" altLang="de-DE"/>
              <a:t>Dateien: img-123.jpg img-3333.jpg img-12.jpg img-abc.png</a:t>
            </a:r>
          </a:p>
          <a:p>
            <a:pPr lvl="2"/>
            <a:r>
              <a:rPr lang="de-DE" altLang="de-DE"/>
              <a:t>Befehl: c:\&gt;renamer img-123.jpg img-0123.jpg</a:t>
            </a:r>
          </a:p>
          <a:p>
            <a:pPr lvl="2"/>
            <a:r>
              <a:rPr lang="de-DE" altLang="de-DE"/>
              <a:t>Ergebnis: img-0123.jpg img-3333.jpg img-0012.jpg img-abc.png</a:t>
            </a:r>
            <a:br>
              <a:rPr lang="de-DE" altLang="de-DE"/>
            </a:br>
            <a:endParaRPr lang="de-DE" altLang="de-DE"/>
          </a:p>
          <a:p>
            <a:pPr lvl="1"/>
            <a:r>
              <a:rPr lang="de-DE" altLang="de-DE"/>
              <a:t>Dateien: img-0123.jpg img-3333.jpg img-0012.jpg img-abc.png</a:t>
            </a:r>
          </a:p>
          <a:p>
            <a:pPr lvl="2"/>
            <a:r>
              <a:rPr lang="de-DE" altLang="de-DE"/>
              <a:t>Befehl: c:\&gt;renamer img-0123.jpg img-123.jpg</a:t>
            </a:r>
          </a:p>
          <a:p>
            <a:pPr lvl="2"/>
            <a:r>
              <a:rPr lang="de-DE" altLang="de-DE"/>
              <a:t>Ergebnis: img-123.jipg img-3333.jipg img-012.jpg img-abc.png</a:t>
            </a:r>
          </a:p>
          <a:p>
            <a:pPr lvl="2"/>
            <a:endParaRPr lang="de-DE" altLang="de-DE"/>
          </a:p>
          <a:p>
            <a:pPr lvl="2"/>
            <a:r>
              <a:rPr lang="de-DE" altLang="de-DE"/>
              <a:t>Befehl: c:\&gt;renamer img-0012.jpg img-12.jpg</a:t>
            </a:r>
          </a:p>
          <a:p>
            <a:pPr lvl="2"/>
            <a:r>
              <a:rPr lang="de-DE" altLang="de-DE"/>
              <a:t>Ergebnis: img-123.jipg img-3333.jipg img-12.jpg img-abc.png</a:t>
            </a:r>
          </a:p>
          <a:p>
            <a:pPr lvl="2"/>
            <a:endParaRPr lang="de-DE" altLang="de-DE"/>
          </a:p>
          <a:p>
            <a:pPr lvl="2"/>
            <a:endParaRPr lang="de-DE" altLang="de-DE"/>
          </a:p>
          <a:p>
            <a:pPr lvl="1"/>
            <a:endParaRPr lang="de-DE" altLang="de-DE"/>
          </a:p>
          <a:p>
            <a:pPr lvl="1"/>
            <a:endParaRPr lang="de-DE" altLang="de-DE"/>
          </a:p>
          <a:p>
            <a:pPr lvl="1"/>
            <a:endParaRPr lang="de-DE" altLang="de-DE"/>
          </a:p>
          <a:p>
            <a:pPr lvl="1"/>
            <a:endParaRPr lang="de-DE" alt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>
            <a:extLst>
              <a:ext uri="{FF2B5EF4-FFF2-40B4-BE49-F238E27FC236}">
                <a16:creationId xmlns:a16="http://schemas.microsoft.com/office/drawing/2014/main" id="{4D00D014-8CA0-31BE-499C-BFEB22789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Anforderungen</a:t>
            </a:r>
          </a:p>
        </p:txBody>
      </p:sp>
      <p:sp>
        <p:nvSpPr>
          <p:cNvPr id="12291" name="Inhaltsplatzhalter 2">
            <a:extLst>
              <a:ext uri="{FF2B5EF4-FFF2-40B4-BE49-F238E27FC236}">
                <a16:creationId xmlns:a16="http://schemas.microsoft.com/office/drawing/2014/main" id="{7C82C499-CDAF-40EC-5F08-5A240766B4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8321675" cy="5326063"/>
          </a:xfrm>
        </p:spPr>
        <p:txBody>
          <a:bodyPr/>
          <a:lstStyle/>
          <a:p>
            <a:r>
              <a:rPr lang="de-DE" altLang="de-DE" sz="1600"/>
              <a:t>Zahlen verschieben</a:t>
            </a:r>
          </a:p>
          <a:p>
            <a:pPr lvl="1"/>
            <a:r>
              <a:rPr lang="de-DE" altLang="de-DE" sz="1400"/>
              <a:t>Dateien: img-123.jpg img-3333.jpg img-12.gif img-abc.png</a:t>
            </a:r>
          </a:p>
          <a:p>
            <a:pPr lvl="2"/>
            <a:r>
              <a:rPr lang="de-DE" altLang="de-DE" sz="1200"/>
              <a:t>Befehl: c:\&gt;renamer img-123.jpg 123-img.jpg</a:t>
            </a:r>
          </a:p>
          <a:p>
            <a:pPr lvl="2"/>
            <a:r>
              <a:rPr lang="de-DE" altLang="de-DE" sz="1200"/>
              <a:t>Ergebnis: 123-img.jpg 3333-img.jpg img-12.gif img-abc.png</a:t>
            </a:r>
            <a:endParaRPr lang="de-DE" altLang="de-DE" sz="1600"/>
          </a:p>
          <a:p>
            <a:r>
              <a:rPr lang="de-DE" altLang="de-DE" sz="1600"/>
              <a:t>Zahlen neu nummerieren</a:t>
            </a:r>
          </a:p>
          <a:p>
            <a:pPr lvl="1"/>
            <a:r>
              <a:rPr lang="de-DE" altLang="de-DE" sz="1400"/>
              <a:t>Dateien: img-123.jpg img-3333.jpg img-12.gif img-abc.png</a:t>
            </a:r>
          </a:p>
          <a:p>
            <a:pPr lvl="2"/>
            <a:r>
              <a:rPr lang="de-DE" altLang="de-DE" sz="1200"/>
              <a:t>Befehl: c:\&gt;renamer img-123.jpg img-001.jpg</a:t>
            </a:r>
          </a:p>
          <a:p>
            <a:pPr lvl="2"/>
            <a:r>
              <a:rPr lang="de-DE" altLang="de-DE" sz="1200"/>
              <a:t>Ergebnis: img-001.jpg img-002.gif img-003.jpg img-abc.png</a:t>
            </a:r>
          </a:p>
          <a:p>
            <a:r>
              <a:rPr lang="de-DE" altLang="de-DE" sz="1600"/>
              <a:t>Zahlen einführen</a:t>
            </a:r>
          </a:p>
          <a:p>
            <a:pPr lvl="1"/>
            <a:r>
              <a:rPr lang="de-DE" altLang="de-DE" sz="1400"/>
              <a:t>Dateien: img-ab.jpg img-cd.jpg img-12.gif img-abc.png</a:t>
            </a:r>
          </a:p>
          <a:p>
            <a:pPr lvl="2"/>
            <a:r>
              <a:rPr lang="de-DE" altLang="de-DE" sz="1200"/>
              <a:t>Befehl: c:\&gt;renamer img-blah.jpg img-1-blah.jpg</a:t>
            </a:r>
          </a:p>
          <a:p>
            <a:pPr lvl="2"/>
            <a:r>
              <a:rPr lang="de-DE" altLang="de-DE" sz="1200"/>
              <a:t>Ergebnis: img-1-ab.jpg img-2-cd.jpg img-12.gif img-abc.png</a:t>
            </a:r>
          </a:p>
          <a:p>
            <a:r>
              <a:rPr lang="de-DE" altLang="de-DE" sz="1600"/>
              <a:t>Zahlen löschen</a:t>
            </a:r>
          </a:p>
          <a:p>
            <a:pPr lvl="1"/>
            <a:r>
              <a:rPr lang="de-DE" altLang="de-DE" sz="1400"/>
              <a:t>Dateien: img1-ab.jpg img2-abc.png img3-cd.jpg img4-12.gif</a:t>
            </a:r>
          </a:p>
          <a:p>
            <a:pPr lvl="2"/>
            <a:r>
              <a:rPr lang="de-DE" altLang="de-DE" sz="1200"/>
              <a:t>Befehl: c:\&gt;renamer img1-ab.jpg img-ab.jpg</a:t>
            </a:r>
          </a:p>
          <a:p>
            <a:pPr lvl="2"/>
            <a:r>
              <a:rPr lang="de-DE" altLang="de-DE" sz="1200"/>
              <a:t>Ergebnis: img-ab.jpg img-abc.png img-cd.jpg img-12.gif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>
            <a:extLst>
              <a:ext uri="{FF2B5EF4-FFF2-40B4-BE49-F238E27FC236}">
                <a16:creationId xmlns:a16="http://schemas.microsoft.com/office/drawing/2014/main" id="{AF6E4245-8C50-BB4F-6DD7-0A61D7158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Anforderungen</a:t>
            </a:r>
          </a:p>
        </p:txBody>
      </p:sp>
      <p:sp>
        <p:nvSpPr>
          <p:cNvPr id="13315" name="Inhaltsplatzhalter 2">
            <a:extLst>
              <a:ext uri="{FF2B5EF4-FFF2-40B4-BE49-F238E27FC236}">
                <a16:creationId xmlns:a16="http://schemas.microsoft.com/office/drawing/2014/main" id="{4E5612D2-C781-BA6B-5C0C-48CE87643F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/>
              <a:t>Ersetzen von Teilausdrücken</a:t>
            </a:r>
          </a:p>
          <a:p>
            <a:pPr lvl="1"/>
            <a:r>
              <a:rPr lang="de-DE" altLang="de-DE"/>
              <a:t>Dateien: a-img-123.jpg b-img-3333.jpg c-img-abc-img.png</a:t>
            </a:r>
          </a:p>
          <a:p>
            <a:pPr lvl="2"/>
            <a:r>
              <a:rPr lang="de-DE" altLang="de-DE"/>
              <a:t>Befehl: c:\&gt;renamer img bild</a:t>
            </a:r>
          </a:p>
          <a:p>
            <a:pPr lvl="2"/>
            <a:r>
              <a:rPr lang="de-DE" altLang="de-DE"/>
              <a:t>Ergebnis: a-bild-123.jpg b-bild-3333.jpg c-bild-abc-bild.png</a:t>
            </a:r>
          </a:p>
          <a:p>
            <a:r>
              <a:rPr lang="de-DE" altLang="de-DE"/>
              <a:t>Ersetzen des i-ten Teilausdrucks</a:t>
            </a:r>
          </a:p>
          <a:p>
            <a:pPr lvl="1"/>
            <a:r>
              <a:rPr lang="de-DE" altLang="de-DE"/>
              <a:t>Dateien: a-img-123.jpg b-img-3333.jpg c-img-abc-img.png</a:t>
            </a:r>
          </a:p>
          <a:p>
            <a:pPr lvl="2"/>
            <a:r>
              <a:rPr lang="de-DE" altLang="de-DE"/>
              <a:t>Befehl: c:\&gt;renamer img bild 1</a:t>
            </a:r>
          </a:p>
          <a:p>
            <a:pPr lvl="2"/>
            <a:r>
              <a:rPr lang="de-DE" altLang="de-DE"/>
              <a:t>Ergebnis: a-bild-123.jpg b-bild-3333.jpg c-bild-abc-img.png</a:t>
            </a:r>
          </a:p>
          <a:p>
            <a:pPr lvl="2"/>
            <a:r>
              <a:rPr lang="de-DE" altLang="de-DE"/>
              <a:t>Befehl: c:\&gt;renamer img bild 2</a:t>
            </a:r>
          </a:p>
          <a:p>
            <a:pPr lvl="2"/>
            <a:r>
              <a:rPr lang="de-DE" altLang="de-DE"/>
              <a:t>a-img-123.jpg b-img-3333.jpg c-img-abc-bild.png</a:t>
            </a:r>
          </a:p>
          <a:p>
            <a:pPr lvl="2"/>
            <a:endParaRPr lang="de-DE" altLang="de-DE"/>
          </a:p>
          <a:p>
            <a:pPr lvl="2"/>
            <a:endParaRPr lang="de-DE" altLang="de-DE"/>
          </a:p>
          <a:p>
            <a:pPr lvl="1"/>
            <a:endParaRPr lang="de-DE" altLang="de-DE"/>
          </a:p>
          <a:p>
            <a:endParaRPr lang="de-DE" altLang="de-DE"/>
          </a:p>
          <a:p>
            <a:pPr lvl="2"/>
            <a:endParaRPr lang="de-DE" altLang="de-DE"/>
          </a:p>
          <a:p>
            <a:pPr lvl="2"/>
            <a:endParaRPr lang="de-DE" altLang="de-DE"/>
          </a:p>
          <a:p>
            <a:pPr lvl="1"/>
            <a:endParaRPr lang="de-DE" altLang="de-DE"/>
          </a:p>
          <a:p>
            <a:pPr lvl="1"/>
            <a:endParaRPr lang="de-DE" altLang="de-DE"/>
          </a:p>
          <a:p>
            <a:pPr lvl="1"/>
            <a:endParaRPr lang="de-DE" altLang="de-DE"/>
          </a:p>
          <a:p>
            <a:pPr lvl="1"/>
            <a:endParaRPr lang="de-DE" alt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Microsoft Office PowerPoint</Application>
  <PresentationFormat>Bildschirmpräsentation (4:3)</PresentationFormat>
  <Paragraphs>111</Paragraphs>
  <Slides>18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Arial</vt:lpstr>
      <vt:lpstr>Calibri Light</vt:lpstr>
      <vt:lpstr>Courier New</vt:lpstr>
      <vt:lpstr>Times New Roman</vt:lpstr>
      <vt:lpstr>var(--fontFamilyCustomFont900, var(--fontFamilyBase))</vt:lpstr>
      <vt:lpstr>Verdana</vt:lpstr>
      <vt:lpstr>Wingdings 2</vt:lpstr>
      <vt:lpstr>Standarddesign</vt:lpstr>
      <vt:lpstr>Image</vt:lpstr>
      <vt:lpstr>Projekanforderung File-Renamer</vt:lpstr>
      <vt:lpstr>Anforderungen Projekt</vt:lpstr>
      <vt:lpstr>Rahmenbedingung Projekt</vt:lpstr>
      <vt:lpstr>Anforderungen File-Renamer</vt:lpstr>
      <vt:lpstr>Was soll das Projekt hervorbringen?</vt:lpstr>
      <vt:lpstr>Abstufungen</vt:lpstr>
      <vt:lpstr>Anforderungen</vt:lpstr>
      <vt:lpstr>Anforderungen</vt:lpstr>
      <vt:lpstr>Anforderungen</vt:lpstr>
      <vt:lpstr>Architektur-Vorgaben</vt:lpstr>
      <vt:lpstr>Architektur-Vorgaben</vt:lpstr>
      <vt:lpstr>Architektur-Vorgaben</vt:lpstr>
      <vt:lpstr>Architektur-Vorgaben</vt:lpstr>
      <vt:lpstr>Was ist zu beachten?</vt:lpstr>
      <vt:lpstr>Bewertung</vt:lpstr>
      <vt:lpstr>Bewertungskriterien</vt:lpstr>
      <vt:lpstr>Checkliste Abgabe</vt:lpstr>
      <vt:lpstr>Checkliste Abgabe</vt:lpstr>
    </vt:vector>
  </TitlesOfParts>
  <Company>DFKI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Patrick Gebhard</dc:creator>
  <cp:lastModifiedBy>Stephan Baldes</cp:lastModifiedBy>
  <cp:revision>1106</cp:revision>
  <cp:lastPrinted>2001-11-26T11:30:42Z</cp:lastPrinted>
  <dcterms:created xsi:type="dcterms:W3CDTF">2001-11-13T10:48:01Z</dcterms:created>
  <dcterms:modified xsi:type="dcterms:W3CDTF">2025-07-10T09:05:00Z</dcterms:modified>
</cp:coreProperties>
</file>