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7" r:id="rId2"/>
    <p:sldId id="259" r:id="rId3"/>
    <p:sldId id="260" r:id="rId4"/>
    <p:sldId id="261" r:id="rId5"/>
    <p:sldId id="264" r:id="rId6"/>
    <p:sldId id="262" r:id="rId7"/>
    <p:sldId id="263" r:id="rId8"/>
    <p:sldId id="258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18F1A-ABB3-4DB5-A083-96636E45FE9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C0CF3-2423-48A0-A5CC-1016967A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16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EC0CF3-2423-48A0-A5CC-1016967A88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0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898C-391B-41D8-9FC0-2C384E00CA07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5CD1-F764-4F8F-9D9A-6D8358A0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0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898C-391B-41D8-9FC0-2C384E00CA07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5CD1-F764-4F8F-9D9A-6D8358A0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5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898C-391B-41D8-9FC0-2C384E00CA07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5CD1-F764-4F8F-9D9A-6D8358A0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8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898C-391B-41D8-9FC0-2C384E00CA07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5CD1-F764-4F8F-9D9A-6D8358A0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6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898C-391B-41D8-9FC0-2C384E00CA07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5CD1-F764-4F8F-9D9A-6D8358A0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4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898C-391B-41D8-9FC0-2C384E00CA07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5CD1-F764-4F8F-9D9A-6D8358A0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2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898C-391B-41D8-9FC0-2C384E00CA07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5CD1-F764-4F8F-9D9A-6D8358A0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9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898C-391B-41D8-9FC0-2C384E00CA07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5CD1-F764-4F8F-9D9A-6D8358A0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67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898C-391B-41D8-9FC0-2C384E00CA07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5CD1-F764-4F8F-9D9A-6D8358A0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1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898C-391B-41D8-9FC0-2C384E00CA07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5CD1-F764-4F8F-9D9A-6D8358A0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0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898C-391B-41D8-9FC0-2C384E00CA07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05CD1-F764-4F8F-9D9A-6D8358A0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3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965898C-391B-41D8-9FC0-2C384E00CA07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3905CD1-F764-4F8F-9D9A-6D8358A0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4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person's hand holding a tube with a plant&#10;&#10;AI-generated content may be incorrect.">
            <a:extLst>
              <a:ext uri="{FF2B5EF4-FFF2-40B4-BE49-F238E27FC236}">
                <a16:creationId xmlns:a16="http://schemas.microsoft.com/office/drawing/2014/main" id="{EB541C64-206B-0C63-0F07-0D2556E1D49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933" b="22067"/>
          <a:stretch>
            <a:fillRect/>
          </a:stretch>
        </p:blipFill>
        <p:spPr>
          <a:xfrm>
            <a:off x="8488" y="59277"/>
            <a:ext cx="12191979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7021FC-5CB8-5418-E28A-93469BAEC597}"/>
              </a:ext>
            </a:extLst>
          </p:cNvPr>
          <p:cNvSpPr txBox="1"/>
          <p:nvPr/>
        </p:nvSpPr>
        <p:spPr>
          <a:xfrm>
            <a:off x="841249" y="1964588"/>
            <a:ext cx="10506456" cy="1034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Farmer – Crop Management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84528-8108-9BDF-B13A-343054503C66}"/>
              </a:ext>
            </a:extLst>
          </p:cNvPr>
          <p:cNvSpPr txBox="1"/>
          <p:nvPr/>
        </p:nvSpPr>
        <p:spPr>
          <a:xfrm>
            <a:off x="841248" y="2999232"/>
            <a:ext cx="7862485" cy="3172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tx2"/>
                </a:solidFill>
              </a:rPr>
              <a:t>Mobile Application</a:t>
            </a:r>
          </a:p>
        </p:txBody>
      </p:sp>
    </p:spTree>
    <p:extLst>
      <p:ext uri="{BB962C8B-B14F-4D97-AF65-F5344CB8AC3E}">
        <p14:creationId xmlns:p14="http://schemas.microsoft.com/office/powerpoint/2010/main" val="210536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FDE650-3C5C-4BC0-2D95-ECEBB88AE294}"/>
              </a:ext>
            </a:extLst>
          </p:cNvPr>
          <p:cNvSpPr txBox="1"/>
          <p:nvPr/>
        </p:nvSpPr>
        <p:spPr>
          <a:xfrm>
            <a:off x="829734" y="560907"/>
            <a:ext cx="10955866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accent3"/>
                </a:solidFill>
                <a:latin typeface="Bahnschrift Condensed" panose="020B0502040204020203" pitchFamily="34" charset="0"/>
              </a:rPr>
              <a:t>Problem &amp; Opportunity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Challenge in Modern Agriculture: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Fragmented Data: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Farmers lack a unified tool to track diverse crop health, schedules, and historical yield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 Gap: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Difficulty getting immediate, reliable advice on pests, diseases, or best practices.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Logistics Bottleneck: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Inefficient manual communication for scheduling and coordinating harvest pickup, leading to delays and waste.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Opportunity: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create a seamless, real-time digital ecosystem that empowers farmers and streamlines administrative oversight.</a:t>
            </a:r>
          </a:p>
        </p:txBody>
      </p:sp>
    </p:spTree>
    <p:extLst>
      <p:ext uri="{BB962C8B-B14F-4D97-AF65-F5344CB8AC3E}">
        <p14:creationId xmlns:p14="http://schemas.microsoft.com/office/powerpoint/2010/main" val="291717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E1326A-D9EF-8B74-2425-A859162291A4}"/>
              </a:ext>
            </a:extLst>
          </p:cNvPr>
          <p:cNvSpPr txBox="1"/>
          <p:nvPr/>
        </p:nvSpPr>
        <p:spPr>
          <a:xfrm>
            <a:off x="656166" y="330199"/>
            <a:ext cx="48387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Key Features &amp; Technology Stack</a:t>
            </a:r>
          </a:p>
          <a:p>
            <a:r>
              <a:rPr lang="en-US" sz="3600" b="1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6011A6B-47D8-34FE-B6F0-76897463D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51857"/>
              </p:ext>
            </p:extLst>
          </p:nvPr>
        </p:nvGraphicFramePr>
        <p:xfrm>
          <a:off x="783167" y="1024467"/>
          <a:ext cx="9423399" cy="309226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46754">
                  <a:extLst>
                    <a:ext uri="{9D8B030D-6E8A-4147-A177-3AD203B41FA5}">
                      <a16:colId xmlns:a16="http://schemas.microsoft.com/office/drawing/2014/main" val="2407855313"/>
                    </a:ext>
                  </a:extLst>
                </a:gridCol>
                <a:gridCol w="3351213">
                  <a:extLst>
                    <a:ext uri="{9D8B030D-6E8A-4147-A177-3AD203B41FA5}">
                      <a16:colId xmlns:a16="http://schemas.microsoft.com/office/drawing/2014/main" val="2409180445"/>
                    </a:ext>
                  </a:extLst>
                </a:gridCol>
                <a:gridCol w="4525432">
                  <a:extLst>
                    <a:ext uri="{9D8B030D-6E8A-4147-A177-3AD203B41FA5}">
                      <a16:colId xmlns:a16="http://schemas.microsoft.com/office/drawing/2014/main" val="3280702151"/>
                    </a:ext>
                  </a:extLst>
                </a:gridCol>
              </a:tblGrid>
              <a:tr h="365323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US" sz="2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Functionality</a:t>
                      </a:r>
                    </a:p>
                  </a:txBody>
                  <a:tcPr marL="11176" marR="11176" marT="7451" marB="7451" anchor="b"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Key Technologies Used</a:t>
                      </a:r>
                    </a:p>
                  </a:txBody>
                  <a:tcPr marL="11176" marR="11176" marT="7451" marB="7451" anchor="b"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endParaRPr lang="en-US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1176" marR="11176" marT="7451" marB="7451" anchor="b"/>
                </a:tc>
                <a:extLst>
                  <a:ext uri="{0D108BD9-81ED-4DB2-BD59-A6C34878D82A}">
                    <a16:rowId xmlns:a16="http://schemas.microsoft.com/office/drawing/2014/main" val="1412100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Farmer App</a:t>
                      </a:r>
                    </a:p>
                  </a:txBody>
                  <a:tcPr marL="11176" marR="11176" marT="7451" marB="7451" anchor="b"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Central hub for crop upload, real-time order tracking, and instant farmer-buyer chat.</a:t>
                      </a:r>
                    </a:p>
                  </a:txBody>
                  <a:tcPr marL="0" marR="0" marT="7451" marB="7451" anchor="b"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US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React Native (cross-platform mobile) , Expo (camera/image tools) , Axios (API integration).</a:t>
                      </a:r>
                    </a:p>
                  </a:txBody>
                  <a:tcPr marL="0" marR="0" marT="7451" marB="7451" anchor="b"/>
                </a:tc>
                <a:extLst>
                  <a:ext uri="{0D108BD9-81ED-4DB2-BD59-A6C34878D82A}">
                    <a16:rowId xmlns:a16="http://schemas.microsoft.com/office/drawing/2014/main" val="2393539525"/>
                  </a:ext>
                </a:extLst>
              </a:tr>
              <a:tr h="425803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Admin Dashboard</a:t>
                      </a:r>
                    </a:p>
                  </a:txBody>
                  <a:tcPr marL="11176" marR="11176" marT="7451" marB="7451" anchor="b"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Web-based central control panel for managing users, products, categories, and order statuses (Pending/Completed).</a:t>
                      </a:r>
                    </a:p>
                  </a:txBody>
                  <a:tcPr marL="0" marR="0" marT="7451" marB="7451" anchor="b"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React, CSS (Frontend).</a:t>
                      </a:r>
                    </a:p>
                  </a:txBody>
                  <a:tcPr marL="0" marR="0" marT="7451" marB="7451" anchor="b"/>
                </a:tc>
                <a:extLst>
                  <a:ext uri="{0D108BD9-81ED-4DB2-BD59-A6C34878D82A}">
                    <a16:rowId xmlns:a16="http://schemas.microsoft.com/office/drawing/2014/main" val="238070185"/>
                  </a:ext>
                </a:extLst>
              </a:tr>
              <a:tr h="660399">
                <a:tc>
                  <a:txBody>
                    <a:bodyPr/>
                    <a:lstStyle/>
                    <a:p>
                      <a:pPr algn="l" rtl="0" fontAlgn="b">
                        <a:buNone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Backend/API</a:t>
                      </a:r>
                    </a:p>
                  </a:txBody>
                  <a:tcPr marL="11176" marR="11176" marT="7451" marB="7451" anchor="b"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Bridges the mobile app and admin dashboard , handling core functionalities like crop and order processing.</a:t>
                      </a:r>
                    </a:p>
                  </a:txBody>
                  <a:tcPr marL="0" marR="0" marT="7451" marB="7451" anchor="b"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Node.js, Express.js, MySQL (Database) , 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Sequelize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ORM.</a:t>
                      </a:r>
                    </a:p>
                  </a:txBody>
                  <a:tcPr marL="0" marR="0" marT="7451" marB="7451" anchor="b"/>
                </a:tc>
                <a:extLst>
                  <a:ext uri="{0D108BD9-81ED-4DB2-BD59-A6C34878D82A}">
                    <a16:rowId xmlns:a16="http://schemas.microsoft.com/office/drawing/2014/main" val="254794473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3E41F8D-812E-71F7-9968-72535C62D93A}"/>
              </a:ext>
            </a:extLst>
          </p:cNvPr>
          <p:cNvSpPr txBox="1"/>
          <p:nvPr/>
        </p:nvSpPr>
        <p:spPr>
          <a:xfrm>
            <a:off x="656166" y="4556036"/>
            <a:ext cx="11010901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 &amp; Architecture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system is built on an MVC Architecture with RESTful APIs and secured via JWT-Based Authentication, Role-Based Access Control (RBAC), and Data Sanitization.</a:t>
            </a:r>
          </a:p>
        </p:txBody>
      </p:sp>
    </p:spTree>
    <p:extLst>
      <p:ext uri="{BB962C8B-B14F-4D97-AF65-F5344CB8AC3E}">
        <p14:creationId xmlns:p14="http://schemas.microsoft.com/office/powerpoint/2010/main" val="355644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016ACA-B4A5-16D8-1589-4A2968E501EF}"/>
              </a:ext>
            </a:extLst>
          </p:cNvPr>
          <p:cNvSpPr txBox="1"/>
          <p:nvPr/>
        </p:nvSpPr>
        <p:spPr>
          <a:xfrm>
            <a:off x="110069" y="33865"/>
            <a:ext cx="5503331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3"/>
                </a:solidFill>
                <a:latin typeface="Bahnschrift SemiBold" panose="020B0502040204020203" pitchFamily="34" charset="0"/>
              </a:rPr>
              <a:t>Farmer App – Frontend Overview</a:t>
            </a:r>
          </a:p>
          <a:p>
            <a:endParaRPr lang="en-US" sz="2800" b="1" dirty="0">
              <a:solidFill>
                <a:schemeClr val="accent3"/>
              </a:solidFill>
              <a:latin typeface="Bahnschrift SemiBold" panose="020B0502040204020203" pitchFamily="34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 Interface Highlights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Farmer Dashboard: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Central hub to upload crops, track orders &amp; chat with buyers.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Crop Upload: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Simple form to add crop name, quantity, price &amp; image using camera or gallery.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Orders Screen: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Displays incoming buyer requests &amp; order statuses in real time.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 Screen: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Instant messaging feature for smooth farmer–buyer communication.</a:t>
            </a:r>
          </a:p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Technologies</a:t>
            </a:r>
          </a:p>
          <a:p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 Native: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Builds cross-platform mobile apps with native performance.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Expo: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Simplifies testing &amp; includes camera/image picker modules.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Axios: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Handles API integration for secure data exchange with the backend.</a:t>
            </a:r>
          </a:p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Effortless crop uploads with image.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order viewing.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Integrated chat for quick communication.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Clean, responsive &amp; user-friendly design.</a:t>
            </a:r>
          </a:p>
        </p:txBody>
      </p:sp>
      <p:pic>
        <p:nvPicPr>
          <p:cNvPr id="4" name="Picture 3" descr="A screenshot of a phone&#10;&#10;AI-generated content may be incorrect.">
            <a:extLst>
              <a:ext uri="{FF2B5EF4-FFF2-40B4-BE49-F238E27FC236}">
                <a16:creationId xmlns:a16="http://schemas.microsoft.com/office/drawing/2014/main" id="{AB849522-2FDC-395F-6DA1-A7B1C7F6B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609" y="79585"/>
            <a:ext cx="1392844" cy="3191935"/>
          </a:xfrm>
          <a:prstGeom prst="rect">
            <a:avLst/>
          </a:prstGeom>
        </p:spPr>
      </p:pic>
      <p:pic>
        <p:nvPicPr>
          <p:cNvPr id="8" name="Picture 7" descr="A screenshot of a phone&#10;&#10;AI-generated content may be incorrect.">
            <a:extLst>
              <a:ext uri="{FF2B5EF4-FFF2-40B4-BE49-F238E27FC236}">
                <a16:creationId xmlns:a16="http://schemas.microsoft.com/office/drawing/2014/main" id="{4B6B16B8-148E-3A72-ABAA-88F8ADF31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496" y="79585"/>
            <a:ext cx="1392844" cy="3191935"/>
          </a:xfrm>
          <a:prstGeom prst="rect">
            <a:avLst/>
          </a:prstGeom>
        </p:spPr>
      </p:pic>
      <p:pic>
        <p:nvPicPr>
          <p:cNvPr id="12" name="Picture 11" descr="A screenshot of a product&#10;&#10;AI-generated content may be incorrect.">
            <a:extLst>
              <a:ext uri="{FF2B5EF4-FFF2-40B4-BE49-F238E27FC236}">
                <a16:creationId xmlns:a16="http://schemas.microsoft.com/office/drawing/2014/main" id="{14167DDD-1298-52D1-F37F-0317563A90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695" y="79585"/>
            <a:ext cx="1392844" cy="3191935"/>
          </a:xfrm>
          <a:prstGeom prst="rect">
            <a:avLst/>
          </a:prstGeom>
        </p:spPr>
      </p:pic>
      <p:pic>
        <p:nvPicPr>
          <p:cNvPr id="16" name="Picture 15" descr="A screenshot of a phone&#10;&#10;AI-generated content may be incorrect.">
            <a:extLst>
              <a:ext uri="{FF2B5EF4-FFF2-40B4-BE49-F238E27FC236}">
                <a16:creationId xmlns:a16="http://schemas.microsoft.com/office/drawing/2014/main" id="{4A492ABC-3384-0EFD-8756-AB27E7F085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756" y="3449317"/>
            <a:ext cx="1452697" cy="3329098"/>
          </a:xfrm>
          <a:prstGeom prst="rect">
            <a:avLst/>
          </a:prstGeom>
        </p:spPr>
      </p:pic>
      <p:pic>
        <p:nvPicPr>
          <p:cNvPr id="18" name="Picture 17" descr="A screenshot of a phone&#10;&#10;AI-generated content may be incorrect.">
            <a:extLst>
              <a:ext uri="{FF2B5EF4-FFF2-40B4-BE49-F238E27FC236}">
                <a16:creationId xmlns:a16="http://schemas.microsoft.com/office/drawing/2014/main" id="{B54FC7C4-F90E-C68E-FF7F-D35E027B6C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496" y="3449318"/>
            <a:ext cx="1452698" cy="3329098"/>
          </a:xfrm>
          <a:prstGeom prst="rect">
            <a:avLst/>
          </a:prstGeom>
        </p:spPr>
      </p:pic>
      <p:pic>
        <p:nvPicPr>
          <p:cNvPr id="20" name="Picture 19" descr="A screenshot of a phone&#10;&#10;AI-generated content may be incorrect.">
            <a:extLst>
              <a:ext uri="{FF2B5EF4-FFF2-40B4-BE49-F238E27FC236}">
                <a16:creationId xmlns:a16="http://schemas.microsoft.com/office/drawing/2014/main" id="{0FBD9D79-3AE2-1EF4-F831-B18DD6735B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1193" y="3429000"/>
            <a:ext cx="1452698" cy="332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6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400B496-FA1C-E99C-0896-A06AF0BE60BB}"/>
              </a:ext>
            </a:extLst>
          </p:cNvPr>
          <p:cNvSpPr txBox="1"/>
          <p:nvPr/>
        </p:nvSpPr>
        <p:spPr>
          <a:xfrm>
            <a:off x="403314" y="246718"/>
            <a:ext cx="5842000" cy="5729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400" b="1" kern="100" dirty="0">
                <a:solidFill>
                  <a:schemeClr val="accent3"/>
                </a:solidFill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Admin Dashboard – Frontend </a:t>
            </a:r>
          </a:p>
          <a:p>
            <a:pPr marR="0"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A web-based system for managing farmers, users, products, and orders. Centralized admin dashboard for monitoring and control. Streamlines agricultural e-commerce and user interactions.</a:t>
            </a:r>
          </a:p>
          <a:p>
            <a:pPr marR="0">
              <a:lnSpc>
                <a:spcPct val="115000"/>
              </a:lnSpc>
              <a:spcAft>
                <a:spcPts val="800"/>
              </a:spcAf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            Technologies Used</a:t>
            </a:r>
            <a:r>
              <a:rPr lang="en-US" sz="1600" b="1" kern="100" dirty="0"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   </a:t>
            </a:r>
            <a:r>
              <a:rPr lang="en-US" sz="1600" b="1" kern="100" dirty="0"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  <a:sym typeface="Wingdings" panose="05000000000000000000" pitchFamily="2" charset="2"/>
              </a:rPr>
              <a:t>  </a:t>
            </a:r>
            <a:r>
              <a:rPr lang="en-US" sz="1600" b="1" kern="100" dirty="0" err="1"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  <a:sym typeface="Wingdings" panose="05000000000000000000" pitchFamily="2" charset="2"/>
              </a:rPr>
              <a:t>React,CSS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b="1" kern="10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Main Functionalities:</a:t>
            </a:r>
            <a:endParaRPr lang="en-US" sz="1400" kern="100" dirty="0">
              <a:solidFill>
                <a:schemeClr val="tx2">
                  <a:lumMod val="90000"/>
                  <a:lumOff val="1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R="0"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  Admin Dashboard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Displays total users, products, orders, and categories</a:t>
            </a:r>
          </a:p>
          <a:p>
            <a:pPr marL="742950" marR="0" lvl="1" indent="-285750"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Shows order statuses (Pending, Completed, Cancelled)</a:t>
            </a:r>
          </a:p>
          <a:p>
            <a:pPr marL="742950" marR="0" lvl="1" indent="-285750"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Recent Orders and Recent Users section for quick insights</a:t>
            </a:r>
          </a:p>
          <a:p>
            <a:pPr marR="0"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 User Management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all registered users with details (Name, Email, Address, Role)</a:t>
            </a:r>
          </a:p>
          <a:p>
            <a:pPr marL="742950" marR="0" lvl="1" indent="-285750"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 user roles (Admin/User)</a:t>
            </a:r>
          </a:p>
          <a:p>
            <a:pPr marL="742950" marR="0" lvl="1" indent="-285750"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Add, Edit, or Delete users</a:t>
            </a:r>
          </a:p>
          <a:p>
            <a:pPr marR="0"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  Category Management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and maintain product categories and items</a:t>
            </a:r>
          </a:p>
        </p:txBody>
      </p:sp>
      <p:pic>
        <p:nvPicPr>
          <p:cNvPr id="15" name="Picture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836BFFE-3F96-C187-E05C-5C79C4A9F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976" y="0"/>
            <a:ext cx="4406424" cy="214468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pic>
        <p:nvPicPr>
          <p:cNvPr id="17" name="Picture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B3C579F-5185-CD1D-AA92-4A639CA9FC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640" y="2265518"/>
            <a:ext cx="4487096" cy="218044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  <p:pic>
        <p:nvPicPr>
          <p:cNvPr id="19" name="Picture 1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A759C38-FDE7-C90D-6E19-AFDA33201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975" y="4579282"/>
            <a:ext cx="4494319" cy="218044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0181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EE6DC3-F135-CA4C-4CF7-0F89754686A9}"/>
              </a:ext>
            </a:extLst>
          </p:cNvPr>
          <p:cNvSpPr txBox="1"/>
          <p:nvPr/>
        </p:nvSpPr>
        <p:spPr>
          <a:xfrm>
            <a:off x="330201" y="166109"/>
            <a:ext cx="6096000" cy="491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400" b="1" kern="100" dirty="0">
                <a:solidFill>
                  <a:schemeClr val="accent3"/>
                </a:solidFill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Admin Dashboard – Frontend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D5FD2C-C4A9-B496-7FB7-46D1D117F32F}"/>
              </a:ext>
            </a:extLst>
          </p:cNvPr>
          <p:cNvSpPr txBox="1"/>
          <p:nvPr/>
        </p:nvSpPr>
        <p:spPr>
          <a:xfrm>
            <a:off x="465667" y="986641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Centralize the management of farmers, users, products, and orders  streamlining agricultural e-commerce operations.</a:t>
            </a:r>
          </a:p>
          <a:p>
            <a:pPr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Functionalities</a:t>
            </a:r>
          </a:p>
          <a:p>
            <a:pPr>
              <a:buNone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Management: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Add, edit, and delete items such as Tomato, Carrot, Tea, and Coffee. View product price, stock quantity, and availability.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 Management: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Track all orders with statuses like Pending, Completed, and Cancelled. Each order displays total price, date, farmer ID, and admin timestamps.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 Dashboard: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Central control panel showing total users, products, orders, and categories with real-time system insights.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&amp; Category Management: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Manage user details, roles, and product categories efficiently for better organization.</a:t>
            </a: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1456D93-82D6-CD58-1532-FB0008C0D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887" y="411625"/>
            <a:ext cx="4606446" cy="2209655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42510CE-7CD5-1F87-231B-B8990848C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887" y="3216402"/>
            <a:ext cx="4606446" cy="223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99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63F972-12A4-3126-04F5-B3F200BCDAE3}"/>
              </a:ext>
            </a:extLst>
          </p:cNvPr>
          <p:cNvSpPr txBox="1"/>
          <p:nvPr/>
        </p:nvSpPr>
        <p:spPr>
          <a:xfrm>
            <a:off x="161305" y="206652"/>
            <a:ext cx="6096000" cy="491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400" b="1" kern="100" dirty="0">
                <a:solidFill>
                  <a:schemeClr val="accent3"/>
                </a:solidFill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Admin Dashboard – </a:t>
            </a:r>
            <a:r>
              <a:rPr lang="en-US" sz="2400" b="1" kern="100" dirty="0">
                <a:solidFill>
                  <a:schemeClr val="accent3"/>
                </a:solidFill>
                <a:latin typeface="Bahnschrift SemiBold" panose="020B0502040204020203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Backend </a:t>
            </a:r>
            <a:endParaRPr lang="en-US" sz="2400" b="1" kern="100" dirty="0">
              <a:solidFill>
                <a:schemeClr val="accent3"/>
              </a:solidFill>
              <a:effectLst/>
              <a:latin typeface="Bahnschrift SemiBold" panose="020B0502040204020203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8A02E8-6BDD-535C-7CE3-1DF49F250E3D}"/>
              </a:ext>
            </a:extLst>
          </p:cNvPr>
          <p:cNvSpPr txBox="1"/>
          <p:nvPr/>
        </p:nvSpPr>
        <p:spPr>
          <a:xfrm>
            <a:off x="161305" y="804299"/>
            <a:ext cx="5443628" cy="5601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Technology Stack </a:t>
            </a:r>
            <a:r>
              <a:rPr lang="en-US" sz="1600" b="1" dirty="0">
                <a:sym typeface="Wingdings" panose="05000000000000000000" pitchFamily="2" charset="2"/>
              </a:rPr>
              <a:t> </a:t>
            </a:r>
            <a:r>
              <a:rPr lang="en-US" sz="1400" b="1" dirty="0"/>
              <a:t>Optimized with async/await patterns and middleware layering</a:t>
            </a:r>
            <a:endParaRPr lang="en-US" b="1" dirty="0"/>
          </a:p>
          <a:p>
            <a:pPr>
              <a:buNone/>
            </a:pPr>
            <a:endParaRPr lang="en-US" sz="1400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Node.js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Express.js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MySQL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 err="1"/>
              <a:t>Sequelize</a:t>
            </a:r>
            <a:r>
              <a:rPr lang="en-US" sz="1400" dirty="0"/>
              <a:t> ORM</a:t>
            </a:r>
          </a:p>
          <a:p>
            <a:pPr>
              <a:buNone/>
            </a:pPr>
            <a:endParaRPr lang="en-US" sz="1400" dirty="0"/>
          </a:p>
          <a:p>
            <a:r>
              <a:rPr lang="en-US" sz="1600" b="1" dirty="0"/>
              <a:t>Architecture</a:t>
            </a:r>
            <a:r>
              <a:rPr lang="en-US" sz="1600" b="1" dirty="0">
                <a:sym typeface="Wingdings" panose="05000000000000000000" pitchFamily="2" charset="2"/>
              </a:rPr>
              <a:t> </a:t>
            </a:r>
            <a:r>
              <a:rPr lang="en-US" sz="1400" b="1" dirty="0"/>
              <a:t>Ensures maintainability, scalability &amp; clean separation of concerns</a:t>
            </a:r>
          </a:p>
          <a:p>
            <a:pPr>
              <a:buNone/>
            </a:pPr>
            <a:endParaRPr lang="en-US" sz="1400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MVC (Model–View–Controller) + Modular Routing</a:t>
            </a:r>
          </a:p>
          <a:p>
            <a:pPr>
              <a:buNone/>
            </a:pPr>
            <a:endParaRPr lang="en-US" sz="1400" dirty="0"/>
          </a:p>
          <a:p>
            <a:r>
              <a:rPr lang="en-US" sz="1600" b="1" dirty="0"/>
              <a:t>API Design</a:t>
            </a:r>
            <a:r>
              <a:rPr lang="en-US" sz="1400" b="1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 </a:t>
            </a:r>
            <a:r>
              <a:rPr lang="en-US" sz="1400" b="1" dirty="0"/>
              <a:t>Implements pagination, filtering &amp; error-handling middleware</a:t>
            </a:r>
          </a:p>
          <a:p>
            <a:pPr>
              <a:buNone/>
            </a:pPr>
            <a:endParaRPr lang="en-US" sz="1400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RESTful APIs with standardized response structure (status, message, data)</a:t>
            </a:r>
          </a:p>
          <a:p>
            <a:endParaRPr lang="en-US" sz="1400" dirty="0"/>
          </a:p>
          <a:p>
            <a:r>
              <a:rPr lang="en-US" sz="1600" b="1" dirty="0"/>
              <a:t>Core Functionalities</a:t>
            </a:r>
            <a:endParaRPr lang="en-US" sz="1400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User &amp; Farmer Management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Crop &amp; Order Processing</a:t>
            </a:r>
            <a:endParaRPr lang="en-US" sz="1400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Bridges mobile app and admin dashboard seamlessly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Integrated middleware for logging, validation &amp; performance monitoring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EEF9551-F90A-17B7-7268-EEBA2952C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058" y="1348258"/>
            <a:ext cx="6514554" cy="343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3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906BE5-A66D-E9A1-6473-CC260F76545C}"/>
              </a:ext>
            </a:extLst>
          </p:cNvPr>
          <p:cNvSpPr txBox="1"/>
          <p:nvPr/>
        </p:nvSpPr>
        <p:spPr>
          <a:xfrm>
            <a:off x="296333" y="83737"/>
            <a:ext cx="6096000" cy="491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400" b="1" kern="100" dirty="0">
                <a:solidFill>
                  <a:schemeClr val="accent3"/>
                </a:solidFill>
                <a:effectLst/>
                <a:latin typeface="Bahnschrift SemiBold" panose="020B0502040204020203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Admin Dashboard – </a:t>
            </a:r>
            <a:r>
              <a:rPr lang="en-US" sz="2400" b="1" kern="100" dirty="0">
                <a:solidFill>
                  <a:schemeClr val="accent3"/>
                </a:solidFill>
                <a:latin typeface="Bahnschrift SemiBold" panose="020B0502040204020203" pitchFamily="34" charset="0"/>
                <a:ea typeface="Calibri" panose="020F0502020204030204" pitchFamily="34" charset="0"/>
                <a:cs typeface="Iskoola Pota" panose="020B0502040204020203" pitchFamily="34" charset="0"/>
              </a:rPr>
              <a:t>Backend </a:t>
            </a:r>
            <a:endParaRPr lang="en-US" sz="2400" b="1" kern="100" dirty="0">
              <a:solidFill>
                <a:schemeClr val="accent3"/>
              </a:solidFill>
              <a:effectLst/>
              <a:latin typeface="Bahnschrift SemiBold" panose="020B0502040204020203" pitchFamily="34" charset="0"/>
              <a:ea typeface="Calibri" panose="020F0502020204030204" pitchFamily="34" charset="0"/>
              <a:cs typeface="Iskoola Pota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325FE2-C7C4-012B-5BEA-6CE361F63B7B}"/>
              </a:ext>
            </a:extLst>
          </p:cNvPr>
          <p:cNvSpPr txBox="1"/>
          <p:nvPr/>
        </p:nvSpPr>
        <p:spPr>
          <a:xfrm>
            <a:off x="296333" y="701910"/>
            <a:ext cx="4944245" cy="6309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 Workflow, Security &amp; Testing</a:t>
            </a:r>
          </a:p>
          <a:p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 Workflow</a:t>
            </a:r>
          </a:p>
          <a:p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action → API request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 validates → Updates database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Sends JSON response to frontend</a:t>
            </a:r>
          </a:p>
          <a:p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JWT-Based Authentication: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Token verification middleware for secure sessions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Role-Based Access Control (RBAC):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Restricted endpoints for Admin &amp; Farmer roles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Sanitization: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Prevents SQL injection &amp; XSS attacks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 &amp; CORS Policies: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Ensures secure and controlled communication</a:t>
            </a:r>
          </a:p>
          <a:p>
            <a:b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 Testing</a:t>
            </a:r>
          </a:p>
          <a:p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 Used: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Postman (Collection-based testing)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Endpoints Verified: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Login, Register, Crop, and Orders APIs</a:t>
            </a:r>
          </a:p>
          <a:p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Focus: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Status code validation (200, 400, 401, 500)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Schema &amp; data integrity checks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 handling &amp; response time tracking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9C2BCC1-FBFC-F941-246B-813449E65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578" y="1456265"/>
            <a:ext cx="6655089" cy="339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87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person working in a garden&#10;&#10;AI-generated content may be incorrect.">
            <a:extLst>
              <a:ext uri="{FF2B5EF4-FFF2-40B4-BE49-F238E27FC236}">
                <a16:creationId xmlns:a16="http://schemas.microsoft.com/office/drawing/2014/main" id="{5061E4FF-AA49-3E11-F829-B3B7EDF76E1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15" r="-1" b="8232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3F8115-96EE-63E5-A444-960BD4C242E9}"/>
              </a:ext>
            </a:extLst>
          </p:cNvPr>
          <p:cNvSpPr txBox="1"/>
          <p:nvPr/>
        </p:nvSpPr>
        <p:spPr>
          <a:xfrm>
            <a:off x="838200" y="1122362"/>
            <a:ext cx="105156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i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05057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4327</TotalTime>
  <Words>828</Words>
  <Application>Microsoft Office PowerPoint</Application>
  <PresentationFormat>Widescreen</PresentationFormat>
  <Paragraphs>122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Aptos Display</vt:lpstr>
      <vt:lpstr>Arial</vt:lpstr>
      <vt:lpstr>Bahnschrift Condensed</vt:lpstr>
      <vt:lpstr>Bahnschrift SemiBold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EMDK Ekanayake</dc:creator>
  <cp:lastModifiedBy>EMDK Ekanayake</cp:lastModifiedBy>
  <cp:revision>6</cp:revision>
  <dcterms:created xsi:type="dcterms:W3CDTF">2025-10-11T03:46:22Z</dcterms:created>
  <dcterms:modified xsi:type="dcterms:W3CDTF">2025-10-15T06:14:55Z</dcterms:modified>
</cp:coreProperties>
</file>