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7" r:id="rId9"/>
    <p:sldId id="274" r:id="rId10"/>
    <p:sldId id="271" r:id="rId11"/>
    <p:sldId id="272" r:id="rId12"/>
    <p:sldId id="273" r:id="rId13"/>
    <p:sldId id="261" r:id="rId14"/>
    <p:sldId id="268" r:id="rId15"/>
    <p:sldId id="269" r:id="rId16"/>
    <p:sldId id="270" r:id="rId17"/>
    <p:sldId id="265" r:id="rId18"/>
    <p:sldId id="276" r:id="rId19"/>
    <p:sldId id="263" r:id="rId20"/>
    <p:sldId id="277" r:id="rId21"/>
    <p:sldId id="27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8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4A0A-7D76-4E66-AC44-C2BFA811C2A5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63E4A0A-7D76-4E66-AC44-C2BFA811C2A5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9FDF5A2A-15A6-445F-995E-66FC69DBE7D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-powershell.net/" TargetMode="External"/><Relationship Id="rId2" Type="http://schemas.openxmlformats.org/officeDocument/2006/relationships/hyperlink" Target="http://twitter.com/prox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oshpsasyncjob.codeplex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997305(v=vs.110).aspx" TargetMode="External"/><Relationship Id="rId7" Type="http://schemas.openxmlformats.org/officeDocument/2006/relationships/hyperlink" Target="http://msdn.microsoft.com/en-us/library/ms741870(v=vs.110).aspx" TargetMode="External"/><Relationship Id="rId2" Type="http://schemas.openxmlformats.org/officeDocument/2006/relationships/hyperlink" Target="http://msdn.microsoft.com/en-us/library/system.management.automation.runspaces.runspace(v=vs.85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vstudio/system.windows.threading.dispatcher" TargetMode="External"/><Relationship Id="rId5" Type="http://schemas.openxmlformats.org/officeDocument/2006/relationships/hyperlink" Target="http://learn-powershell.net/tag/runspace/" TargetMode="External"/><Relationship Id="rId4" Type="http://schemas.openxmlformats.org/officeDocument/2006/relationships/hyperlink" Target="http://gallery.technet.microsoft.com/scriptcenter/Lock-Object-Synchronize-725ef5e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HSGBoe" TargetMode="External"/><Relationship Id="rId2" Type="http://schemas.openxmlformats.org/officeDocument/2006/relationships/hyperlink" Target="http://learn-powershell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inyurl.com/PoshOrgBP" TargetMode="External"/><Relationship Id="rId4" Type="http://schemas.openxmlformats.org/officeDocument/2006/relationships/hyperlink" Target="http://tinyurl.com/PoshMagB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allery.technet.microsoft.com/scriptcenter/Foreach-Parallel-Parallel-a8f3d22b" TargetMode="External"/><Relationship Id="rId2" Type="http://schemas.openxmlformats.org/officeDocument/2006/relationships/hyperlink" Target="http://gallery.technet.microsoft.com/scriptcenter/Background-Runspaces-042f235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allery.technet.microsoft.com/scriptcenter/Invoke-Async-Allows-you-to-83b0c9f0" TargetMode="External"/><Relationship Id="rId4" Type="http://schemas.openxmlformats.org/officeDocument/2006/relationships/hyperlink" Target="http://gallery.technet.microsoft.com/scriptcenter/Run-Parallel-Parallel-377fd430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twitter.com/proxb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learn-powershell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drv.ms/TCkO1N" TargetMode="External"/><Relationship Id="rId5" Type="http://schemas.openxmlformats.org/officeDocument/2006/relationships/hyperlink" Target="mailto:boeprox@gmail.com" TargetMode="External"/><Relationship Id="rId10" Type="http://schemas.openxmlformats.org/officeDocument/2006/relationships/image" Target="../media/image6.jpg"/><Relationship Id="rId4" Type="http://schemas.openxmlformats.org/officeDocument/2006/relationships/hyperlink" Target="http://gplus.to/boeprox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Unleashing the power of PowerShell runspaces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2934160"/>
            <a:ext cx="3657600" cy="16001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Boe Prox</a:t>
            </a:r>
          </a:p>
          <a:p>
            <a:r>
              <a:rPr lang="en-US" dirty="0" smtClean="0">
                <a:hlinkClick r:id="rId2"/>
              </a:rPr>
              <a:t>@proxb</a:t>
            </a:r>
            <a:endParaRPr lang="en-US" dirty="0"/>
          </a:p>
          <a:p>
            <a:r>
              <a:rPr lang="en-US" dirty="0" smtClean="0">
                <a:hlinkClick r:id="rId3"/>
              </a:rPr>
              <a:t>http://learn-powershell.net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C:\Users\Administrator\OneDrive\PowerShell\MVP\MVP Logo Kit\MVP_FullColor_ForSc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67559"/>
            <a:ext cx="68008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safe collection </a:t>
            </a:r>
            <a:endParaRPr lang="en-US" dirty="0" smtClean="0"/>
          </a:p>
          <a:p>
            <a:r>
              <a:rPr lang="en-US" dirty="0" smtClean="0"/>
              <a:t>Types of Synchronized Collections</a:t>
            </a:r>
          </a:p>
          <a:p>
            <a:pPr lvl="1"/>
            <a:r>
              <a:rPr lang="en-US" dirty="0" smtClean="0"/>
              <a:t>Hash Tables</a:t>
            </a:r>
          </a:p>
          <a:p>
            <a:pPr lvl="1"/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Stack</a:t>
            </a:r>
          </a:p>
          <a:p>
            <a:r>
              <a:rPr lang="en-US" dirty="0" smtClean="0"/>
              <a:t>Pass into each </a:t>
            </a:r>
            <a:r>
              <a:rPr lang="en-US" dirty="0" err="1" smtClean="0"/>
              <a:t>runspace</a:t>
            </a:r>
            <a:r>
              <a:rPr lang="en-US" dirty="0" smtClean="0"/>
              <a:t> to share values and make updates between threads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2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Synchronized collections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to a sync’d collection from a different </a:t>
            </a:r>
            <a:r>
              <a:rPr lang="en-US" dirty="0" err="1" smtClean="0"/>
              <a:t>runspace</a:t>
            </a:r>
            <a:r>
              <a:rPr lang="en-US" dirty="0" smtClean="0"/>
              <a:t> and impact a different </a:t>
            </a:r>
            <a:r>
              <a:rPr lang="en-US" dirty="0" err="1" smtClean="0"/>
              <a:t>runspace</a:t>
            </a:r>
            <a:endParaRPr lang="en-US" dirty="0" smtClean="0"/>
          </a:p>
          <a:p>
            <a:r>
              <a:rPr lang="en-US" dirty="0" smtClean="0"/>
              <a:t>Ensure that you lock the collection prior to making updates to it using [</a:t>
            </a:r>
            <a:r>
              <a:rPr lang="en-US" dirty="0" err="1" smtClean="0"/>
              <a:t>System.Threading.Monitor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Lock the collection</a:t>
            </a:r>
          </a:p>
          <a:p>
            <a:pPr lvl="2"/>
            <a:r>
              <a:rPr lang="en-US" dirty="0"/>
              <a:t>[</a:t>
            </a:r>
            <a:r>
              <a:rPr lang="en-US" dirty="0" err="1"/>
              <a:t>system.threading.monitor</a:t>
            </a:r>
            <a:r>
              <a:rPr lang="en-US" dirty="0"/>
              <a:t>]::Enter($</a:t>
            </a:r>
            <a:r>
              <a:rPr lang="en-US" dirty="0" err="1"/>
              <a:t>SyncedCollection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Unlock the collection</a:t>
            </a:r>
          </a:p>
          <a:p>
            <a:pPr lvl="2"/>
            <a:r>
              <a:rPr lang="en-US" dirty="0"/>
              <a:t>[</a:t>
            </a:r>
            <a:r>
              <a:rPr lang="en-US" dirty="0" err="1"/>
              <a:t>system.threading.monitor</a:t>
            </a:r>
            <a:r>
              <a:rPr lang="en-US" dirty="0"/>
              <a:t>]::</a:t>
            </a:r>
            <a:r>
              <a:rPr lang="en-US" dirty="0" smtClean="0"/>
              <a:t>Exit($</a:t>
            </a:r>
            <a:r>
              <a:rPr lang="en-US" dirty="0" err="1"/>
              <a:t>SyncedCollection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3: Synchronized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and view variables across </a:t>
            </a:r>
            <a:r>
              <a:rPr lang="en-US" dirty="0" err="1" smtClean="0"/>
              <a:t>runspaces</a:t>
            </a:r>
            <a:endParaRPr lang="en-US" dirty="0" smtClean="0"/>
          </a:p>
          <a:p>
            <a:pPr lvl="1"/>
            <a:r>
              <a:rPr lang="en-US" dirty="0" smtClean="0"/>
              <a:t>Hash tables and Queues</a:t>
            </a:r>
          </a:p>
          <a:p>
            <a:r>
              <a:rPr lang="en-US" dirty="0" smtClean="0"/>
              <a:t>Different approaches based on </a:t>
            </a:r>
            <a:r>
              <a:rPr lang="en-US" dirty="0" err="1" smtClean="0"/>
              <a:t>Runspace</a:t>
            </a:r>
            <a:r>
              <a:rPr lang="en-US" dirty="0" smtClean="0"/>
              <a:t> or </a:t>
            </a:r>
            <a:r>
              <a:rPr lang="en-US" dirty="0" err="1" smtClean="0"/>
              <a:t>Runspace</a:t>
            </a:r>
            <a:r>
              <a:rPr lang="en-US" dirty="0" smtClean="0"/>
              <a:t> Pool</a:t>
            </a:r>
          </a:p>
          <a:p>
            <a:r>
              <a:rPr lang="en-US" dirty="0"/>
              <a:t>Ensuring that collections are locked before being modified</a:t>
            </a:r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than </a:t>
            </a:r>
            <a:r>
              <a:rPr lang="en-US" dirty="0" err="1" smtClean="0"/>
              <a:t>PSJobs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depends on personal preference</a:t>
            </a:r>
          </a:p>
          <a:p>
            <a:r>
              <a:rPr lang="en-US" dirty="0" smtClean="0"/>
              <a:t>Speed </a:t>
            </a:r>
            <a:r>
              <a:rPr lang="en-US" dirty="0"/>
              <a:t>(Runspaces) vs. Ease of use (</a:t>
            </a:r>
            <a:r>
              <a:rPr lang="en-US" dirty="0" err="1"/>
              <a:t>PSJobs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Memory constraints (</a:t>
            </a:r>
            <a:r>
              <a:rPr lang="en-US" dirty="0" err="1" smtClean="0"/>
              <a:t>Runspaces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 you need a live object (</a:t>
            </a:r>
            <a:r>
              <a:rPr lang="en-US" dirty="0" err="1" smtClean="0"/>
              <a:t>Runspaces</a:t>
            </a:r>
            <a:r>
              <a:rPr lang="en-US" dirty="0" smtClean="0"/>
              <a:t>) or a not (</a:t>
            </a:r>
            <a:r>
              <a:rPr lang="en-US" dirty="0" err="1" smtClean="0"/>
              <a:t>PSJobs</a:t>
            </a:r>
            <a:r>
              <a:rPr lang="en-US" dirty="0" smtClean="0"/>
              <a:t>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4:  </a:t>
            </a:r>
            <a:r>
              <a:rPr lang="en-US" dirty="0" err="1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PSJob</a:t>
            </a:r>
            <a:r>
              <a:rPr lang="en-US" dirty="0" smtClean="0"/>
              <a:t> vs. </a:t>
            </a:r>
            <a:r>
              <a:rPr lang="en-US" dirty="0" err="1" smtClean="0"/>
              <a:t>Runspaces</a:t>
            </a:r>
            <a:endParaRPr lang="en-US" dirty="0" smtClean="0"/>
          </a:p>
          <a:p>
            <a:pPr lvl="1"/>
            <a:r>
              <a:rPr lang="en-US" dirty="0" smtClean="0"/>
              <a:t>Memory utilization</a:t>
            </a:r>
          </a:p>
          <a:p>
            <a:pPr lvl="1"/>
            <a:r>
              <a:rPr lang="en-US" dirty="0" smtClean="0"/>
              <a:t>Time to complete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powershell</a:t>
            </a:r>
            <a:r>
              <a:rPr lang="en-US" dirty="0" smtClean="0"/>
              <a:t>] vs. </a:t>
            </a:r>
            <a:r>
              <a:rPr lang="en-US" dirty="0" err="1" smtClean="0"/>
              <a:t>Runspace</a:t>
            </a:r>
            <a:r>
              <a:rPr lang="en-US" dirty="0" smtClean="0"/>
              <a:t> vs. </a:t>
            </a:r>
            <a:r>
              <a:rPr lang="en-US" dirty="0" err="1" smtClean="0"/>
              <a:t>Runspace</a:t>
            </a:r>
            <a:r>
              <a:rPr lang="en-US" dirty="0" smtClean="0"/>
              <a:t>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gui</a:t>
            </a:r>
            <a:r>
              <a:rPr lang="en-US" dirty="0" smtClean="0"/>
              <a:t> with </a:t>
            </a:r>
            <a:r>
              <a:rPr lang="en-US" dirty="0" err="1" smtClean="0"/>
              <a:t>runspace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Synchronized collections are important</a:t>
            </a:r>
          </a:p>
          <a:p>
            <a:r>
              <a:rPr lang="en-US" dirty="0" smtClean="0"/>
              <a:t>Main </a:t>
            </a:r>
            <a:r>
              <a:rPr lang="en-US" dirty="0" err="1" smtClean="0"/>
              <a:t>runspace</a:t>
            </a:r>
            <a:r>
              <a:rPr lang="en-US" dirty="0" smtClean="0"/>
              <a:t> to run the UI thread</a:t>
            </a:r>
          </a:p>
          <a:p>
            <a:r>
              <a:rPr lang="en-US" dirty="0" smtClean="0"/>
              <a:t>Other runspaces to handle other long running tasks</a:t>
            </a:r>
          </a:p>
          <a:p>
            <a:r>
              <a:rPr lang="en-US" dirty="0" smtClean="0"/>
              <a:t>Use UI Dispatcher to send UI updates to main thread</a:t>
            </a:r>
          </a:p>
          <a:p>
            <a:pPr lvl="1"/>
            <a:r>
              <a:rPr lang="en-US" dirty="0" smtClean="0"/>
              <a:t>Keep code blocks small and use more rather than few and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5: UI with runspaces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runspaces</a:t>
            </a:r>
          </a:p>
          <a:p>
            <a:r>
              <a:rPr lang="en-US" dirty="0" smtClean="0"/>
              <a:t>With runspaces</a:t>
            </a:r>
          </a:p>
          <a:p>
            <a:pPr lvl="1"/>
            <a:r>
              <a:rPr lang="en-US" dirty="0" smtClean="0"/>
              <a:t>Separate from console</a:t>
            </a:r>
          </a:p>
          <a:p>
            <a:pPr lvl="1"/>
            <a:r>
              <a:rPr lang="en-US" dirty="0" smtClean="0"/>
              <a:t>Write to UI from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Runspaces are great for multithreading and are much faster than using </a:t>
            </a:r>
            <a:r>
              <a:rPr lang="en-US" dirty="0" err="1" smtClean="0"/>
              <a:t>PSJobs</a:t>
            </a:r>
            <a:endParaRPr lang="en-US" dirty="0" smtClean="0"/>
          </a:p>
          <a:p>
            <a:r>
              <a:rPr lang="en-US" dirty="0" smtClean="0"/>
              <a:t>They are more complex to write and maintain as there are moving parts which must be handled</a:t>
            </a:r>
          </a:p>
          <a:p>
            <a:r>
              <a:rPr lang="en-US" dirty="0" smtClean="0"/>
              <a:t>Use synchronized collections if you need to share data between runspaces</a:t>
            </a:r>
          </a:p>
          <a:p>
            <a:pPr lvl="1"/>
            <a:r>
              <a:rPr lang="en-US" dirty="0" smtClean="0"/>
              <a:t>Be sure to lock the collection before updating and then remember to unlock!</a:t>
            </a:r>
          </a:p>
          <a:p>
            <a:r>
              <a:rPr lang="en-US" dirty="0" smtClean="0"/>
              <a:t>Recommended for use when writing UIs</a:t>
            </a:r>
          </a:p>
          <a:p>
            <a:pPr lvl="1"/>
            <a:r>
              <a:rPr lang="en-US" dirty="0" smtClean="0"/>
              <a:t>Remember to use the Dispatcher on each control to make UI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Latest project using runspaces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PoshPSAsyncJob</a:t>
            </a:r>
            <a:endParaRPr lang="en-US" dirty="0" smtClean="0"/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PSJobs</a:t>
            </a:r>
            <a:r>
              <a:rPr lang="en-US" dirty="0" smtClean="0"/>
              <a:t>, but with </a:t>
            </a:r>
            <a:r>
              <a:rPr lang="en-US" dirty="0" err="1" smtClean="0"/>
              <a:t>runspacepools</a:t>
            </a:r>
            <a:endParaRPr lang="en-US" dirty="0" smtClean="0"/>
          </a:p>
          <a:p>
            <a:pPr lvl="1"/>
            <a:r>
              <a:rPr lang="en-US" dirty="0" smtClean="0"/>
              <a:t>Very much </a:t>
            </a:r>
            <a:r>
              <a:rPr lang="en-US" smtClean="0"/>
              <a:t>in </a:t>
            </a:r>
            <a:r>
              <a:rPr lang="en-US" smtClean="0"/>
              <a:t>Alpha; </a:t>
            </a:r>
            <a:r>
              <a:rPr lang="en-US" dirty="0" smtClean="0"/>
              <a:t>expect bugs</a:t>
            </a:r>
          </a:p>
          <a:p>
            <a:pPr lvl="1"/>
            <a:r>
              <a:rPr lang="en-US" dirty="0" smtClean="0"/>
              <a:t>More features in pipeline based on bug reports and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Should be ready by end of month for public beta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http://PoshPSAsyncJob.codeplex.com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886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Runspace</a:t>
            </a:r>
            <a:r>
              <a:rPr lang="en-US" dirty="0" smtClean="0"/>
              <a:t> Class</a:t>
            </a:r>
          </a:p>
          <a:p>
            <a:pPr lvl="1"/>
            <a:r>
              <a:rPr lang="en-US" dirty="0">
                <a:hlinkClick r:id="rId2"/>
              </a:rPr>
              <a:t>http://msdn.microsoft.com/en-us/library/system.management.automation.runspaces.runspace(v=vs.85).</a:t>
            </a:r>
            <a:r>
              <a:rPr lang="en-US" dirty="0" smtClean="0">
                <a:hlinkClick r:id="rId2"/>
              </a:rPr>
              <a:t>aspx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Synchronized Collections</a:t>
            </a:r>
          </a:p>
          <a:p>
            <a:pPr lvl="1"/>
            <a:r>
              <a:rPr lang="en-US" dirty="0">
                <a:hlinkClick r:id="rId3"/>
              </a:rPr>
              <a:t>http://msdn.microsoft.com/en-us/library/dd997305(v=vs.110).</a:t>
            </a:r>
            <a:r>
              <a:rPr lang="en-US" dirty="0" smtClean="0">
                <a:hlinkClick r:id="rId3"/>
              </a:rPr>
              <a:t>aspx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gallery.technet.microsoft.com/scriptcenter/Lock-Object-Synchronize-725ef5e7</a:t>
            </a:r>
            <a:endParaRPr lang="en-US" dirty="0" smtClean="0"/>
          </a:p>
          <a:p>
            <a:r>
              <a:rPr lang="en-US" dirty="0" smtClean="0"/>
              <a:t>Various Examples of Runspaces </a:t>
            </a:r>
            <a:r>
              <a:rPr lang="en-US" dirty="0"/>
              <a:t>B</a:t>
            </a:r>
            <a:r>
              <a:rPr lang="en-US" dirty="0" smtClean="0"/>
              <a:t>eing </a:t>
            </a:r>
            <a:r>
              <a:rPr lang="en-US" dirty="0"/>
              <a:t>U</a:t>
            </a:r>
            <a:r>
              <a:rPr lang="en-US" dirty="0" smtClean="0"/>
              <a:t>sed</a:t>
            </a:r>
          </a:p>
          <a:p>
            <a:pPr lvl="1"/>
            <a:r>
              <a:rPr lang="en-US" dirty="0">
                <a:hlinkClick r:id="rId5"/>
              </a:rPr>
              <a:t>http://learn-powershell.net/tag/runspace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WPF Dispatcher Class for UIs</a:t>
            </a:r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msdn.microsoft.com/en-us/library/vstudio/system.windows.threading.dispatcher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http://msdn.microsoft.com/en-us/library/ms741870(v=vs.110).</a:t>
            </a:r>
            <a:r>
              <a:rPr lang="en-US" dirty="0" smtClean="0">
                <a:hlinkClick r:id="rId7"/>
              </a:rPr>
              <a:t>aspx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Microsoft MVP: </a:t>
            </a:r>
            <a:r>
              <a:rPr lang="en-US" dirty="0" smtClean="0"/>
              <a:t> Windows </a:t>
            </a:r>
            <a:r>
              <a:rPr lang="en-US" dirty="0"/>
              <a:t>PowerShell</a:t>
            </a:r>
          </a:p>
          <a:p>
            <a:r>
              <a:rPr lang="en-US" dirty="0"/>
              <a:t>10 years in IT</a:t>
            </a:r>
          </a:p>
          <a:p>
            <a:r>
              <a:rPr lang="en-US" dirty="0"/>
              <a:t>PowerShell Articles</a:t>
            </a:r>
          </a:p>
          <a:p>
            <a:pPr lvl="1"/>
            <a:r>
              <a:rPr lang="en-US" dirty="0"/>
              <a:t>Personal Blog </a:t>
            </a:r>
          </a:p>
          <a:p>
            <a:pPr lvl="2"/>
            <a:r>
              <a:rPr lang="en-US" dirty="0">
                <a:hlinkClick r:id="rId2"/>
              </a:rPr>
              <a:t>http://learn-powershell.net</a:t>
            </a:r>
            <a:endParaRPr lang="en-US" dirty="0"/>
          </a:p>
          <a:p>
            <a:pPr lvl="1"/>
            <a:r>
              <a:rPr lang="en-US" dirty="0"/>
              <a:t>Hey, Scripting Guy! </a:t>
            </a:r>
          </a:p>
          <a:p>
            <a:pPr lvl="2"/>
            <a:r>
              <a:rPr lang="en-US" dirty="0">
                <a:hlinkClick r:id="rId3"/>
              </a:rPr>
              <a:t>http://tinyurl.com/HSGBoe</a:t>
            </a:r>
            <a:endParaRPr lang="en-US" dirty="0"/>
          </a:p>
          <a:p>
            <a:pPr lvl="1"/>
            <a:r>
              <a:rPr lang="en-US" dirty="0"/>
              <a:t>PowerShell Magazine </a:t>
            </a:r>
          </a:p>
          <a:p>
            <a:pPr lvl="2"/>
            <a:r>
              <a:rPr lang="en-US" dirty="0">
                <a:hlinkClick r:id="rId4"/>
              </a:rPr>
              <a:t>http://tinyurl.com/PoshMagBP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Powershell.org </a:t>
            </a:r>
          </a:p>
          <a:p>
            <a:pPr lvl="2"/>
            <a:r>
              <a:rPr lang="en-US" dirty="0">
                <a:hlinkClick r:id="rId5"/>
              </a:rPr>
              <a:t>http://tinyurl.com/PoshOrgBP</a:t>
            </a:r>
            <a:endParaRPr lang="en-US" dirty="0"/>
          </a:p>
          <a:p>
            <a:pPr lvl="1"/>
            <a:r>
              <a:rPr lang="en-US" dirty="0"/>
              <a:t>Contributing author for PowerShell Deep Dives</a:t>
            </a:r>
          </a:p>
          <a:p>
            <a:pPr lvl="2"/>
            <a:r>
              <a:rPr lang="en-US" dirty="0"/>
              <a:t>Ch.4: TCP port communications with PowerShell</a:t>
            </a:r>
          </a:p>
          <a:p>
            <a:pPr lvl="2"/>
            <a:r>
              <a:rPr lang="en-US" dirty="0"/>
              <a:t>Ch.26: WSUS and PowerShell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smtClean="0"/>
              <a:t>links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Runspace</a:t>
            </a:r>
            <a:r>
              <a:rPr lang="en-US" dirty="0"/>
              <a:t> related Scripts</a:t>
            </a:r>
          </a:p>
          <a:p>
            <a:pPr lvl="1"/>
            <a:r>
              <a:rPr lang="en-US" dirty="0">
                <a:hlinkClick r:id="rId2"/>
              </a:rPr>
              <a:t>http://gallery.technet.microsoft.com/scriptcenter/Background-Runspaces-042f235d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gallery.technet.microsoft.com/scriptcenter/Foreach-Parallel-Parallel-a8f3d22b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gallery.technet.microsoft.com/scriptcenter/Run-Parallel-Parallel-377fd430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gallery.technet.microsoft.com/scriptcenter/Invoke-Async-Allows-you-to-83b0c9f0</a:t>
            </a:r>
            <a:endParaRPr lang="en-US" dirty="0" smtClean="0"/>
          </a:p>
          <a:p>
            <a:pPr lvl="1"/>
            <a:r>
              <a:rPr lang="en-US" dirty="0" smtClean="0"/>
              <a:t>Doing a search on the </a:t>
            </a:r>
            <a:r>
              <a:rPr lang="en-US" dirty="0" err="1" smtClean="0"/>
              <a:t>Technet</a:t>
            </a:r>
            <a:r>
              <a:rPr lang="en-US" dirty="0" smtClean="0"/>
              <a:t> Script Repository will net you a lot of scripts which utilize </a:t>
            </a:r>
            <a:r>
              <a:rPr lang="en-US" dirty="0" err="1" smtClean="0"/>
              <a:t>runspaces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?????????? Questions </a:t>
            </a:r>
            <a:r>
              <a:rPr lang="en-US" dirty="0"/>
              <a:t>??????????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2"/>
              </a:rPr>
              <a:t>http://learn-powershell.net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3"/>
              </a:rPr>
              <a:t>http://twitter.com/proxb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hlinkClick r:id="rId4"/>
              </a:rPr>
              <a:t>http://gplus.to/boeprox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smtClean="0">
                <a:hlinkClick r:id="rId5"/>
              </a:rPr>
              <a:t>boeprox@gmail.com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Slide deck and example code can be found at:</a:t>
            </a:r>
          </a:p>
          <a:p>
            <a:pPr marL="137160" indent="0">
              <a:buNone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1drv.ms/TCkO1N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83689"/>
            <a:ext cx="323850" cy="27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9" y="2454479"/>
            <a:ext cx="288721" cy="288721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3" y="2860478"/>
            <a:ext cx="318457" cy="26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9" y="3282808"/>
            <a:ext cx="288721" cy="2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runspace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Runspace is </a:t>
            </a:r>
            <a:r>
              <a:rPr lang="en-US" dirty="0" smtClean="0"/>
              <a:t>an instance </a:t>
            </a:r>
            <a:r>
              <a:rPr lang="en-US" dirty="0"/>
              <a:t>of PowerShell which contains </a:t>
            </a:r>
            <a:r>
              <a:rPr lang="en-US" dirty="0" smtClean="0"/>
              <a:t>collections </a:t>
            </a:r>
            <a:r>
              <a:rPr lang="en-US" dirty="0"/>
              <a:t>of </a:t>
            </a:r>
            <a:r>
              <a:rPr lang="en-US" dirty="0" smtClean="0"/>
              <a:t>commands</a:t>
            </a:r>
            <a:r>
              <a:rPr lang="en-US" dirty="0"/>
              <a:t>, providers, variables, functions, and language elements that </a:t>
            </a:r>
            <a:r>
              <a:rPr lang="en-US" dirty="0" smtClean="0"/>
              <a:t>can be </a:t>
            </a:r>
            <a:r>
              <a:rPr lang="en-US" smtClean="0"/>
              <a:t>modified and are </a:t>
            </a:r>
            <a:r>
              <a:rPr lang="en-US" dirty="0"/>
              <a:t>available to the </a:t>
            </a:r>
            <a:r>
              <a:rPr lang="en-US" dirty="0" smtClean="0"/>
              <a:t>user.</a:t>
            </a:r>
          </a:p>
          <a:p>
            <a:r>
              <a:rPr lang="en-US" dirty="0" smtClean="0"/>
              <a:t>When using Runspaces, you are creating a new thread on the existing PowerShell.exe host.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runspaces?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</a:t>
            </a:r>
          </a:p>
          <a:p>
            <a:pPr lvl="1"/>
            <a:r>
              <a:rPr lang="en-US" dirty="0"/>
              <a:t>Less </a:t>
            </a:r>
            <a:r>
              <a:rPr lang="en-US" dirty="0" smtClean="0"/>
              <a:t>overhead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Process vs. Out of </a:t>
            </a:r>
            <a:r>
              <a:rPr lang="en-US" dirty="0" smtClean="0"/>
              <a:t>Process</a:t>
            </a:r>
          </a:p>
          <a:p>
            <a:pPr lvl="1"/>
            <a:r>
              <a:rPr lang="en-US" dirty="0"/>
              <a:t>Doesn't spin up new process to run </a:t>
            </a:r>
            <a:r>
              <a:rPr lang="en-US" dirty="0" smtClean="0"/>
              <a:t>commands</a:t>
            </a:r>
            <a:endParaRPr lang="en-US" dirty="0"/>
          </a:p>
          <a:p>
            <a:r>
              <a:rPr lang="en-US" dirty="0" smtClean="0"/>
              <a:t>No </a:t>
            </a:r>
            <a:r>
              <a:rPr lang="en-US" dirty="0"/>
              <a:t>serialization of data</a:t>
            </a:r>
          </a:p>
          <a:p>
            <a:r>
              <a:rPr lang="en-US" dirty="0" smtClean="0"/>
              <a:t>Variable </a:t>
            </a:r>
            <a:r>
              <a:rPr lang="en-US" dirty="0"/>
              <a:t>sharing through synchronized collections</a:t>
            </a:r>
          </a:p>
          <a:p>
            <a:r>
              <a:rPr lang="en-US" dirty="0" smtClean="0"/>
              <a:t>Throttling </a:t>
            </a:r>
            <a:r>
              <a:rPr lang="en-US" dirty="0"/>
              <a:t>of commands (Runspace Pool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Runspace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for Beginners!!</a:t>
            </a:r>
          </a:p>
          <a:p>
            <a:pPr lvl="1"/>
            <a:r>
              <a:rPr lang="en-US" dirty="0"/>
              <a:t>More </a:t>
            </a:r>
            <a:r>
              <a:rPr lang="en-US" dirty="0" smtClean="0"/>
              <a:t>complex (developer-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Little to no documentation</a:t>
            </a:r>
          </a:p>
          <a:p>
            <a:pPr lvl="1"/>
            <a:r>
              <a:rPr lang="en-US" dirty="0" smtClean="0"/>
              <a:t>MSDN best source for looking at types</a:t>
            </a:r>
          </a:p>
          <a:p>
            <a:r>
              <a:rPr lang="en-US" dirty="0" smtClean="0"/>
              <a:t>Manual maintenance</a:t>
            </a:r>
          </a:p>
          <a:p>
            <a:pPr lvl="1"/>
            <a:r>
              <a:rPr lang="en-US" dirty="0" smtClean="0"/>
              <a:t>Creating and disassembly of </a:t>
            </a:r>
            <a:r>
              <a:rPr lang="en-US" dirty="0" err="1" smtClean="0"/>
              <a:t>runspace</a:t>
            </a:r>
            <a:endParaRPr lang="en-US" dirty="0" smtClean="0"/>
          </a:p>
          <a:p>
            <a:pPr lvl="1"/>
            <a:r>
              <a:rPr lang="en-US" dirty="0" smtClean="0"/>
              <a:t>Monitoring </a:t>
            </a:r>
            <a:r>
              <a:rPr lang="en-US" dirty="0" err="1" smtClean="0"/>
              <a:t>runspace</a:t>
            </a:r>
            <a:endParaRPr lang="en-US" dirty="0"/>
          </a:p>
          <a:p>
            <a:r>
              <a:rPr lang="en-US" dirty="0" smtClean="0"/>
              <a:t>Potential </a:t>
            </a:r>
            <a:r>
              <a:rPr lang="en-US" dirty="0"/>
              <a:t>for memory </a:t>
            </a:r>
            <a:r>
              <a:rPr lang="en-US" dirty="0" smtClean="0"/>
              <a:t>leaks</a:t>
            </a:r>
          </a:p>
          <a:p>
            <a:pPr lvl="1"/>
            <a:r>
              <a:rPr lang="en-US" dirty="0" smtClean="0"/>
              <a:t>Clean up runspaces and </a:t>
            </a:r>
            <a:r>
              <a:rPr lang="en-US" dirty="0" err="1" smtClean="0"/>
              <a:t>powershell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Tracking variables and cleaning those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 to create runspaces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[PowerShell]</a:t>
            </a:r>
          </a:p>
          <a:p>
            <a:pPr lvl="1"/>
            <a:r>
              <a:rPr lang="en-US" b="1" dirty="0" smtClean="0"/>
              <a:t>Create()</a:t>
            </a:r>
          </a:p>
          <a:p>
            <a:pPr lvl="2"/>
            <a:r>
              <a:rPr lang="en-US" dirty="0" smtClean="0"/>
              <a:t>Built-in </a:t>
            </a:r>
            <a:r>
              <a:rPr lang="en-US" dirty="0" err="1" smtClean="0"/>
              <a:t>runspace</a:t>
            </a:r>
            <a:r>
              <a:rPr lang="en-US" dirty="0" smtClean="0"/>
              <a:t> already created and ready to go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runspacefactory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 </a:t>
            </a:r>
            <a:r>
              <a:rPr lang="en-US" b="1" dirty="0" err="1" smtClean="0"/>
              <a:t>CreateRunspace</a:t>
            </a:r>
            <a:r>
              <a:rPr lang="en-US" b="1" dirty="0" smtClean="0"/>
              <a:t>()</a:t>
            </a:r>
          </a:p>
          <a:p>
            <a:pPr lvl="2"/>
            <a:r>
              <a:rPr lang="en-US" dirty="0" smtClean="0"/>
              <a:t>Single </a:t>
            </a:r>
            <a:r>
              <a:rPr lang="en-US" dirty="0" err="1" smtClean="0"/>
              <a:t>runspace</a:t>
            </a:r>
            <a:endParaRPr lang="en-US" dirty="0"/>
          </a:p>
          <a:p>
            <a:pPr lvl="1"/>
            <a:r>
              <a:rPr lang="en-US" b="1" dirty="0" err="1" smtClean="0"/>
              <a:t>CreateRunspacePool</a:t>
            </a:r>
            <a:r>
              <a:rPr lang="en-US" b="1" dirty="0" smtClean="0"/>
              <a:t>()</a:t>
            </a:r>
          </a:p>
          <a:p>
            <a:pPr lvl="2"/>
            <a:r>
              <a:rPr lang="en-US" dirty="0" smtClean="0"/>
              <a:t>Multiple runspaces under a single managed </a:t>
            </a:r>
            <a:r>
              <a:rPr lang="en-US" dirty="0" err="1" smtClean="0"/>
              <a:t>runspace</a:t>
            </a:r>
            <a:r>
              <a:rPr lang="en-US" dirty="0" smtClean="0"/>
              <a:t> pool</a:t>
            </a:r>
            <a:endParaRPr lang="en-US" dirty="0"/>
          </a:p>
          <a:p>
            <a:pPr lvl="1"/>
            <a:r>
              <a:rPr lang="en-US" dirty="0" err="1" smtClean="0"/>
              <a:t>CreateOutOfProcessRunspace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Creates a </a:t>
            </a:r>
            <a:r>
              <a:rPr lang="en-US" dirty="0" err="1" smtClean="0"/>
              <a:t>runspace</a:t>
            </a:r>
            <a:r>
              <a:rPr lang="en-US" dirty="0" smtClean="0"/>
              <a:t> outside of the current powershell.exe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Runspace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runspace</a:t>
            </a:r>
            <a:endParaRPr lang="en-US" dirty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powershell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runspacefactory</a:t>
            </a:r>
            <a:r>
              <a:rPr lang="en-US" dirty="0" smtClean="0"/>
              <a:t>]</a:t>
            </a:r>
          </a:p>
          <a:p>
            <a:r>
              <a:rPr lang="en-US" dirty="0" smtClean="0"/>
              <a:t>Passing Arguments</a:t>
            </a:r>
          </a:p>
          <a:p>
            <a:r>
              <a:rPr lang="en-US" dirty="0" smtClean="0"/>
              <a:t>Passing Parameters</a:t>
            </a:r>
          </a:p>
          <a:p>
            <a:r>
              <a:rPr lang="en-US" dirty="0" smtClean="0"/>
              <a:t>Viewing Threads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13063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Runspace</a:t>
            </a:r>
            <a:r>
              <a:rPr lang="en-US" dirty="0" smtClean="0"/>
              <a:t>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Throttling the </a:t>
            </a:r>
            <a:r>
              <a:rPr lang="en-US" dirty="0" err="1"/>
              <a:t>runspaces</a:t>
            </a:r>
            <a:endParaRPr lang="en-US" dirty="0"/>
          </a:p>
          <a:p>
            <a:pPr lvl="1"/>
            <a:r>
              <a:rPr lang="en-US" dirty="0"/>
              <a:t>Allowing only a set number of </a:t>
            </a:r>
            <a:r>
              <a:rPr lang="en-US" dirty="0" err="1"/>
              <a:t>runspaces</a:t>
            </a:r>
            <a:r>
              <a:rPr lang="en-US" dirty="0"/>
              <a:t> to run concurrently at a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runspacefactory</a:t>
            </a:r>
            <a:r>
              <a:rPr lang="en-US" dirty="0" smtClean="0"/>
              <a:t>]::</a:t>
            </a:r>
            <a:r>
              <a:rPr lang="en-US" dirty="0"/>
              <a:t> </a:t>
            </a:r>
            <a:r>
              <a:rPr lang="en-US" dirty="0" err="1"/>
              <a:t>CreateRunspacePool</a:t>
            </a:r>
            <a:r>
              <a:rPr lang="en-US" dirty="0"/>
              <a:t> </a:t>
            </a:r>
            <a:r>
              <a:rPr lang="en-US" dirty="0" smtClean="0"/>
              <a:t>(</a:t>
            </a:r>
          </a:p>
          <a:p>
            <a:pPr marL="468630" lvl="1" indent="0">
              <a:buNone/>
            </a:pPr>
            <a:r>
              <a:rPr lang="en-US" dirty="0" smtClean="0"/>
              <a:t>Minimum </a:t>
            </a:r>
            <a:r>
              <a:rPr lang="en-US" dirty="0" err="1" smtClean="0"/>
              <a:t>Runspaces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#</a:t>
            </a:r>
            <a:r>
              <a:rPr lang="en-US" dirty="0" smtClean="0">
                <a:solidFill>
                  <a:srgbClr val="92D050"/>
                </a:solidFill>
              </a:rPr>
              <a:t>Minimum </a:t>
            </a:r>
            <a:r>
              <a:rPr lang="en-US" dirty="0" err="1">
                <a:solidFill>
                  <a:srgbClr val="92D050"/>
                </a:solidFill>
              </a:rPr>
              <a:t>Runspaces</a:t>
            </a:r>
            <a:r>
              <a:rPr lang="en-US" dirty="0">
                <a:solidFill>
                  <a:srgbClr val="92D050"/>
                </a:solidFill>
              </a:rPr>
              <a:t> </a:t>
            </a:r>
            <a:endParaRPr lang="en-US" dirty="0" smtClean="0">
              <a:solidFill>
                <a:srgbClr val="92D050"/>
              </a:solidFill>
            </a:endParaRPr>
          </a:p>
          <a:p>
            <a:pPr marL="468630" lvl="1" indent="0">
              <a:buNone/>
            </a:pPr>
            <a:r>
              <a:rPr lang="en-US" dirty="0" smtClean="0"/>
              <a:t>Maximum </a:t>
            </a:r>
            <a:r>
              <a:rPr lang="en-US" dirty="0" err="1" smtClean="0"/>
              <a:t>Runspaces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#Maximum </a:t>
            </a:r>
            <a:r>
              <a:rPr lang="en-US" dirty="0" err="1" smtClean="0">
                <a:solidFill>
                  <a:srgbClr val="92D050"/>
                </a:solidFill>
              </a:rPr>
              <a:t>Runspaces</a:t>
            </a:r>
            <a:endParaRPr lang="en-US" dirty="0" smtClean="0">
              <a:solidFill>
                <a:srgbClr val="92D050"/>
              </a:solidFill>
            </a:endParaRPr>
          </a:p>
          <a:p>
            <a:pPr marL="468630" lvl="1" indent="0">
              <a:buNone/>
            </a:pPr>
            <a:r>
              <a:rPr lang="en-US" dirty="0" smtClean="0"/>
              <a:t>Initial </a:t>
            </a:r>
            <a:r>
              <a:rPr lang="en-US" dirty="0" err="1" smtClean="0"/>
              <a:t>SessionState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#Initial Session State; defines available commands and </a:t>
            </a:r>
            <a:r>
              <a:rPr lang="en-US" dirty="0" smtClean="0">
                <a:solidFill>
                  <a:srgbClr val="92D050"/>
                </a:solidFill>
              </a:rPr>
              <a:t>Language </a:t>
            </a:r>
            <a:r>
              <a:rPr lang="en-US" dirty="0">
                <a:solidFill>
                  <a:srgbClr val="92D050"/>
                </a:solidFill>
              </a:rPr>
              <a:t>availability </a:t>
            </a:r>
            <a:endParaRPr lang="en-US" dirty="0" smtClean="0">
              <a:solidFill>
                <a:srgbClr val="92D050"/>
              </a:solidFill>
            </a:endParaRPr>
          </a:p>
          <a:p>
            <a:pPr marL="468630" lvl="1" indent="0">
              <a:buNone/>
            </a:pPr>
            <a:r>
              <a:rPr lang="en-US" dirty="0" smtClean="0"/>
              <a:t>Host </a:t>
            </a:r>
            <a:r>
              <a:rPr lang="en-US" dirty="0" smtClean="0">
                <a:solidFill>
                  <a:srgbClr val="92D050"/>
                </a:solidFill>
              </a:rPr>
              <a:t>#($Host) PowerShell Host</a:t>
            </a:r>
          </a:p>
          <a:p>
            <a:pPr marL="68580" indent="0">
              <a:buNone/>
            </a:pP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66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: </a:t>
            </a:r>
            <a:r>
              <a:rPr lang="en-US" dirty="0" err="1" smtClean="0"/>
              <a:t>runspace</a:t>
            </a:r>
            <a:r>
              <a:rPr lang="en-US" dirty="0" smtClean="0"/>
              <a:t>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Runspace</a:t>
            </a:r>
            <a:r>
              <a:rPr lang="en-US" dirty="0" smtClean="0"/>
              <a:t> Pool</a:t>
            </a:r>
          </a:p>
          <a:p>
            <a:r>
              <a:rPr lang="en-US" dirty="0" smtClean="0"/>
              <a:t>Applying </a:t>
            </a:r>
            <a:r>
              <a:rPr lang="en-US" dirty="0" err="1" smtClean="0"/>
              <a:t>runspace</a:t>
            </a:r>
            <a:r>
              <a:rPr lang="en-US" dirty="0" smtClean="0"/>
              <a:t> pool to PowerShell instance</a:t>
            </a:r>
          </a:p>
          <a:p>
            <a:r>
              <a:rPr lang="en-US" dirty="0" smtClean="0"/>
              <a:t>Tracking available </a:t>
            </a:r>
            <a:r>
              <a:rPr lang="en-US" dirty="0" err="1" smtClean="0"/>
              <a:t>runspace</a:t>
            </a:r>
            <a:r>
              <a:rPr lang="en-US" dirty="0" smtClean="0"/>
              <a:t> pools and jobs</a:t>
            </a:r>
          </a:p>
          <a:p>
            <a:r>
              <a:rPr lang="en-US" dirty="0" smtClean="0"/>
              <a:t>Reusing Threads</a:t>
            </a:r>
          </a:p>
          <a:p>
            <a:r>
              <a:rPr lang="en-US" dirty="0" smtClean="0"/>
              <a:t>Injected Variable through </a:t>
            </a:r>
            <a:r>
              <a:rPr lang="en-US" dirty="0" err="1" smtClean="0"/>
              <a:t>SessionState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43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5252</TotalTime>
  <Words>824</Words>
  <Application>Microsoft Office PowerPoint</Application>
  <PresentationFormat>On-screen Show (4:3)</PresentationFormat>
  <Paragraphs>161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Urban Pop</vt:lpstr>
      <vt:lpstr>Unleashing the power of PowerShell runspaces</vt:lpstr>
      <vt:lpstr>About me</vt:lpstr>
      <vt:lpstr>What is a runspace?</vt:lpstr>
      <vt:lpstr>Why runspaces?</vt:lpstr>
      <vt:lpstr>Runspace concerns</vt:lpstr>
      <vt:lpstr>Methods  to create runspaces</vt:lpstr>
      <vt:lpstr>DEMO 1: Runspace creation</vt:lpstr>
      <vt:lpstr>Runspace pools</vt:lpstr>
      <vt:lpstr>Demo 2 : runspace pools</vt:lpstr>
      <vt:lpstr>Synchronized collections</vt:lpstr>
      <vt:lpstr>Synchronized collections (cont)</vt:lpstr>
      <vt:lpstr>Demo 3: Synchronized collections</vt:lpstr>
      <vt:lpstr>Better than PSJobs?</vt:lpstr>
      <vt:lpstr>Demo 4:  PErformance</vt:lpstr>
      <vt:lpstr>Building a gui with runspace</vt:lpstr>
      <vt:lpstr>Demo 5: UI with runspaces</vt:lpstr>
      <vt:lpstr>recap</vt:lpstr>
      <vt:lpstr>Latest project using runspaces  </vt:lpstr>
      <vt:lpstr>Useful links</vt:lpstr>
      <vt:lpstr>Useful links (Cont)</vt:lpstr>
      <vt:lpstr>?????????? Questions ??????????</vt:lpstr>
      <vt:lpstr>Thanks!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runspaces</dc:title>
  <dc:creator>Boe Prox</dc:creator>
  <cp:lastModifiedBy>Boe Prox</cp:lastModifiedBy>
  <cp:revision>69</cp:revision>
  <dcterms:created xsi:type="dcterms:W3CDTF">2014-05-17T03:53:41Z</dcterms:created>
  <dcterms:modified xsi:type="dcterms:W3CDTF">2014-06-10T23:43:19Z</dcterms:modified>
</cp:coreProperties>
</file>