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4" r:id="rId3"/>
    <p:sldId id="275" r:id="rId4"/>
    <p:sldId id="276" r:id="rId5"/>
    <p:sldId id="257" r:id="rId6"/>
    <p:sldId id="272" r:id="rId7"/>
    <p:sldId id="277" r:id="rId8"/>
    <p:sldId id="281" r:id="rId9"/>
    <p:sldId id="282" r:id="rId10"/>
    <p:sldId id="278" r:id="rId11"/>
    <p:sldId id="286" r:id="rId12"/>
    <p:sldId id="288" r:id="rId13"/>
    <p:sldId id="28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9" r:id="rId22"/>
    <p:sldId id="266" r:id="rId23"/>
    <p:sldId id="268" r:id="rId24"/>
    <p:sldId id="270" r:id="rId25"/>
    <p:sldId id="271" r:id="rId26"/>
    <p:sldId id="273" r:id="rId27"/>
    <p:sldId id="297" r:id="rId28"/>
    <p:sldId id="290" r:id="rId29"/>
    <p:sldId id="298" r:id="rId30"/>
    <p:sldId id="289" r:id="rId31"/>
    <p:sldId id="292" r:id="rId32"/>
    <p:sldId id="291" r:id="rId33"/>
    <p:sldId id="294" r:id="rId34"/>
    <p:sldId id="295" r:id="rId35"/>
    <p:sldId id="293" r:id="rId36"/>
    <p:sldId id="296" r:id="rId37"/>
    <p:sldId id="26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F4BCA-84FA-4A24-81B6-59ADBAECB5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40C2-EA38-4C3B-9A10-21C58B6425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1BBFF-356B-497B-986D-D95084085F9C}" type="datetimeFigureOut">
              <a:rPr lang="pl-PL" smtClean="0"/>
              <a:t>05.04.2019</a:t>
            </a:fld>
            <a:endParaRPr lang="pl-P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6A2B2B-E70B-4490-B9F1-5A3A620DD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BF120B-0D84-41F5-A2CA-422C3F188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D102-430C-4E13-9B21-2D03DD4284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EC58-F083-4C62-8693-8B8C24607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BC3E-B2AC-4750-95C0-43FB0C0446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remote-control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qu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selectors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selectors-4/#match-a-selector-against-a-tree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yandin/chromedriver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cs/06_test_design_considerations.jsp#location-strategi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69043/official-locator-strategies-for-the-webdriver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3c/webdriver/issues/1042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https://www.seleniumhq.org/projects/remote-control/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4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https://caniuse.com/#search=qu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1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https://dom.spec.whatwg.org/#selectors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https://drafts.csswg.org/selectors-4/#match-a-selector-against-a-tree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59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426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Wrzucic</a:t>
            </a:r>
            <a:r>
              <a:rPr lang="pl-PL" dirty="0"/>
              <a:t> jakiegoś znudzonego gościa w tło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312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https://github.com/bayandin/chromedriver</a:t>
            </a:r>
            <a:endParaRPr lang="pl-PL" dirty="0"/>
          </a:p>
          <a:p>
            <a:endParaRPr lang="pl-PL" dirty="0"/>
          </a:p>
          <a:p>
            <a:r>
              <a:rPr lang="pl-PL" dirty="0"/>
              <a:t>Element_utill.cc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14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https://www.seleniumhq.org/docs/06_test_design_considerations.jsp#location-strategies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604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6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3"/>
              </a:rPr>
              <a:t>https://stackoverflow.com/questions/48369043/official-locator-strategies-for-the-webdriver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hlinkClick r:id="rId4"/>
              </a:rPr>
              <a:t>https://github.com/w3c/webdriver/issues/1042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6BC3E-B2AC-4750-95C0-43FB0C04464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40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63DC-3FD0-459B-B9A9-BAF67374EA2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6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23F29E-5D8A-4A81-BDA8-109DAB215F35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3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F4AE-D1F3-4243-BBD9-D5D1C0DDCA86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A24671-F602-4BD8-836F-6291F63126A7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08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E1153E-4F1B-4689-88A5-2CE4BBCEA3CA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64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46DAC3-D68C-4605-A826-0C19289612D5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78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9E8C-AC20-42BD-8363-893637C52EAA}" type="datetime1">
              <a:rPr lang="pl-PL" smtClean="0"/>
              <a:t>05.04.2019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77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F198-7012-4716-B31C-8CEF1BA89045}" type="datetime1">
              <a:rPr lang="pl-PL" smtClean="0"/>
              <a:t>05.04.2019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270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4CCA-FCBF-494A-AF56-58DC9060DFB5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66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46EABE-AF18-400C-B2F8-897E2D124A35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8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2D7-CCB6-41EB-8C82-E3BEE3042DF4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825D4F-4C98-45A4-B93D-38761E988FC9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74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AA97-1FC0-40CE-A8B4-E29D7D86CCCF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2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CF80-A2CB-42DF-AEB3-B458D29CB087}" type="datetime1">
              <a:rPr lang="pl-PL" smtClean="0"/>
              <a:t>05.04.2019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4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3FFA-4F17-402C-9EA8-26AE84BE9FC5}" type="datetime1">
              <a:rPr lang="pl-PL" smtClean="0"/>
              <a:t>05.04.2019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4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09AC-1BF7-4ED5-AF14-3419C15FCA0F}" type="datetime1">
              <a:rPr lang="pl-PL" smtClean="0"/>
              <a:t>05.04.2019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7040-75CB-45B4-8156-BB54164C7987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8949-0D1E-42F0-940B-C19332FFF5A0}" type="datetime1">
              <a:rPr lang="pl-PL" smtClean="0"/>
              <a:t>05.04.2019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CDA2-31C4-40B2-A83D-1CC05FB6C38D}" type="datetime1">
              <a:rPr lang="pl-PL" smtClean="0"/>
              <a:t>05.04.2019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@maciejwyrodek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AC7-94D0-459E-BDFB-1F5B54606B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701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TableElement" TargetMode="External"/><Relationship Id="rId2" Type="http://schemas.openxmlformats.org/officeDocument/2006/relationships/hyperlink" Target="https://thebrokente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omeDevTools/awesome-chrome-devtools" TargetMode="External"/><Relationship Id="rId3" Type="http://schemas.openxmlformats.org/officeDocument/2006/relationships/hyperlink" Target="https://w3c.github.io/webdriver/" TargetMode="External"/><Relationship Id="rId7" Type="http://schemas.openxmlformats.org/officeDocument/2006/relationships/hyperlink" Target="https://firefox-source-docs.mozilla.org/testing/marionette/Intro.html" TargetMode="External"/><Relationship Id="rId2" Type="http://schemas.openxmlformats.org/officeDocument/2006/relationships/hyperlink" Target="https://dom.spec.whatwg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aniuse.com/" TargetMode="External"/><Relationship Id="rId5" Type="http://schemas.openxmlformats.org/officeDocument/2006/relationships/hyperlink" Target="https://www.w3.org/TR/selectors-api/" TargetMode="External"/><Relationship Id="rId10" Type="http://schemas.openxmlformats.org/officeDocument/2006/relationships/hyperlink" Target="https://stackoverflow.com/questions/48369043/official-locator-strategies-for-the-webdriver" TargetMode="External"/><Relationship Id="rId4" Type="http://schemas.openxmlformats.org/officeDocument/2006/relationships/hyperlink" Target="https://www.w3.org/TR/DOM-Level-3-XPath/" TargetMode="External"/><Relationship Id="rId9" Type="http://schemas.openxmlformats.org/officeDocument/2006/relationships/hyperlink" Target="https://chromedevtools.github.io/devtools-protoco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1593&amp;picture=laptop-model-vector&amp;jazyk=J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elolira.deviantart.com/art/Megaman-Blueprint-165436889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elolira.deviantart.com/art/Megaman-Blueprint-16543688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publicdomainpictures.net/view-image.php?image=11593&amp;picture=laptop-model-vector&amp;jazyk=JP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6F69E-9233-4878-93C4-AE87773D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880" y="4323845"/>
            <a:ext cx="6400800" cy="365125"/>
          </a:xfrm>
        </p:spPr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  <p:pic>
        <p:nvPicPr>
          <p:cNvPr id="5124" name="Picture 4" descr="Twitter | San Diego Writers/Editors Guild">
            <a:extLst>
              <a:ext uri="{FF2B5EF4-FFF2-40B4-BE49-F238E27FC236}">
                <a16:creationId xmlns:a16="http://schemas.microsoft.com/office/drawing/2014/main" id="{2112083C-C284-49D8-9F88-A6211E81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57" y="4318001"/>
            <a:ext cx="368423" cy="36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24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8DE3-4EAD-45FE-ADB9-F4A523F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Postman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7F3-72A6-4FB6-A7AE-B10CA395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F311-B587-47AA-A182-1D834DF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3074" name="Picture 2" descr="POSTMAN à¸ªà¸¸à¸à¸¢à¸­à¸à¹à¸à¸£à¸·à¹à¸­à¸à¸¡à¸·à¸­à¸à¸à¸ªà¸­à¸ API | Programmer Training">
            <a:extLst>
              <a:ext uri="{FF2B5EF4-FFF2-40B4-BE49-F238E27FC236}">
                <a16:creationId xmlns:a16="http://schemas.microsoft.com/office/drawing/2014/main" id="{5FAA4003-0C58-4744-A8E0-A4C37F92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5" y="147904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start Firefox browser on MAC using Selenium webdriver">
            <a:extLst>
              <a:ext uri="{FF2B5EF4-FFF2-40B4-BE49-F238E27FC236}">
                <a16:creationId xmlns:a16="http://schemas.microsoft.com/office/drawing/2014/main" id="{BA056C3C-F610-4C4F-8E89-72B7F18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605" y="2413145"/>
            <a:ext cx="35337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626DC-1920-421E-A751-B78638DD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Go To code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E8222-DF0D-4B75-8EBA-5CA2BDCF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18"/>
            <a:ext cx="12192000" cy="131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A773D-387A-47EF-B03F-B93EBE8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0899"/>
            <a:ext cx="517207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3A59-7C30-450F-81DF-4C7C99E1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07" y="4270893"/>
            <a:ext cx="7134225" cy="16192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175BE-2751-4835-ADB2-F7A783A4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2FE3-3747-48A8-A12A-562F44A31791}"/>
              </a:ext>
            </a:extLst>
          </p:cNvPr>
          <p:cNvSpPr txBox="1"/>
          <p:nvPr/>
        </p:nvSpPr>
        <p:spPr>
          <a:xfrm>
            <a:off x="2895600" y="5336558"/>
            <a:ext cx="201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2011-2015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0705A-BDE0-4465-8B3E-3CFD9F572A47}"/>
              </a:ext>
            </a:extLst>
          </p:cNvPr>
          <p:cNvSpPr txBox="1"/>
          <p:nvPr/>
        </p:nvSpPr>
        <p:spPr>
          <a:xfrm>
            <a:off x="8423634" y="5463288"/>
            <a:ext cx="293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2015-NOW</a:t>
            </a:r>
          </a:p>
        </p:txBody>
      </p:sp>
    </p:spTree>
    <p:extLst>
      <p:ext uri="{BB962C8B-B14F-4D97-AF65-F5344CB8AC3E}">
        <p14:creationId xmlns:p14="http://schemas.microsoft.com/office/powerpoint/2010/main" val="368555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2464068" y="1825624"/>
            <a:ext cx="8307396" cy="364152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 I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right</a:t>
            </a:r>
            <a:r>
              <a:rPr lang="pl-PL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194A-1EA5-439F-A51B-4AC9B173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829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B305-B15E-41A2-BAC5-CE96E060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ChromeDriver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904D0-038F-4585-AE66-F347B991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5122" name="Picture 2" descr="Microsoft Visual Studio Code vs Sublime Text. Â¿QuÃ© editor es mejor?">
            <a:extLst>
              <a:ext uri="{FF2B5EF4-FFF2-40B4-BE49-F238E27FC236}">
                <a16:creationId xmlns:a16="http://schemas.microsoft.com/office/drawing/2014/main" id="{32E38C09-511D-4E86-BEE2-A759AAA9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72" y="1293027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2FF4-35B8-44B8-87E9-3E19131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For </a:t>
            </a:r>
            <a:r>
              <a:rPr lang="pl-PL" dirty="0" err="1"/>
              <a:t>Theory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C1CF-15EF-44BA-90DE-65540F94C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B4439-F993-4C90-8C43-4DEBCC3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Graphic 8" descr="Blackboard">
            <a:extLst>
              <a:ext uri="{FF2B5EF4-FFF2-40B4-BE49-F238E27FC236}">
                <a16:creationId xmlns:a16="http://schemas.microsoft.com/office/drawing/2014/main" id="{49DDB842-F7D8-4EF2-8673-B034DC28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295" y="1156636"/>
            <a:ext cx="4544727" cy="45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8FDEB-43F5-4441-B989-CB3F8F2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Old</a:t>
            </a:r>
            <a:r>
              <a:rPr lang="pl-PL" dirty="0"/>
              <a:t> Times  </a:t>
            </a:r>
            <a:r>
              <a:rPr lang="pl-PL" dirty="0" err="1"/>
              <a:t>Selenium</a:t>
            </a:r>
            <a:r>
              <a:rPr lang="pl-PL" dirty="0"/>
              <a:t> RC</a:t>
            </a:r>
          </a:p>
        </p:txBody>
      </p:sp>
      <p:pic>
        <p:nvPicPr>
          <p:cNvPr id="5" name="Picture 4" descr="rc arch diagram">
            <a:extLst>
              <a:ext uri="{FF2B5EF4-FFF2-40B4-BE49-F238E27FC236}">
                <a16:creationId xmlns:a16="http://schemas.microsoft.com/office/drawing/2014/main" id="{4E914648-AFA8-4CC6-971D-0C3226A331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10" y="1927063"/>
            <a:ext cx="6972496" cy="387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EF7B6B-195A-4CF6-A45C-09D41AE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13152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25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ED5B-23CF-48E6-BE87-597F7AE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b="1" dirty="0"/>
              <a:t>doesn't</a:t>
            </a:r>
            <a:r>
              <a:rPr lang="en-US" dirty="0"/>
              <a:t> find elements 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0770-317E-4503-B9F4-7DCEC83A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the browser to fetch element with the given locator.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A5FDC-3FCC-4A7E-AF20-5F713E3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22076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But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81900-A4C9-42A3-9D13-4FCF90B6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D89D0E4-CD0F-45C9-A232-BAEBD5EA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88" y="4369640"/>
            <a:ext cx="1871147" cy="18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BE39-B19D-4C00-B191-A312C0E2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6FA2-0604-4148-9A8A-28D7569C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38DE-0E04-4C41-A3C3-9AA8C3D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EF86C028-28AD-40A3-92F3-F612959F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3429000"/>
            <a:ext cx="2995864" cy="29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C45-F1AA-48C0-983B-6D1C65E7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C19-6109-4BCA-9D51-F8BA24DC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Community</a:t>
            </a:r>
            <a:r>
              <a:rPr lang="pl-PL" dirty="0"/>
              <a:t> leader and test automation </a:t>
            </a:r>
            <a:r>
              <a:rPr lang="pl-PL" dirty="0" err="1"/>
              <a:t>expert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Objectivity</a:t>
            </a:r>
          </a:p>
          <a:p>
            <a:r>
              <a:rPr lang="pl-PL" dirty="0"/>
              <a:t>Blog: </a:t>
            </a:r>
            <a:r>
              <a:rPr lang="pl-PL" dirty="0">
                <a:hlinkClick r:id="rId2"/>
              </a:rPr>
              <a:t>https://thebrokentest.com</a:t>
            </a:r>
            <a:endParaRPr lang="pl-PL" dirty="0"/>
          </a:p>
          <a:p>
            <a:r>
              <a:rPr lang="pl-PL" dirty="0" err="1"/>
              <a:t>TableElemnet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https://www.nuget.org/packages/TableElement</a:t>
            </a:r>
            <a:endParaRPr lang="pl-PL" dirty="0"/>
          </a:p>
        </p:txBody>
      </p:sp>
      <p:pic>
        <p:nvPicPr>
          <p:cNvPr id="4" name="Picture 2" descr="About Us | Digital Transformation Specialists ...">
            <a:extLst>
              <a:ext uri="{FF2B5EF4-FFF2-40B4-BE49-F238E27FC236}">
                <a16:creationId xmlns:a16="http://schemas.microsoft.com/office/drawing/2014/main" id="{C90BD7FE-BE4C-4B80-8D81-41997DFD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8" y="4135969"/>
            <a:ext cx="4020297" cy="21106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4A6114-D2F0-45EE-AAD2-65F58CC0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74" y="4135969"/>
            <a:ext cx="2335772" cy="147987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9295-01B8-4FB5-A59A-268FD543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EEBCC2A-62E6-45B4-947E-64E84B0E4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5" y="4206622"/>
            <a:ext cx="2843575" cy="16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9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C16C6-B03E-45F8-A98E-8C6366B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97"/>
            <a:ext cx="12192000" cy="39283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97F82C-77AE-4692-BEE5-3AB9F88D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maciejwyrodek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75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Srtategies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2EF60-A3C9-4AA9-99A5-9D2EA49B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4" y="2057401"/>
            <a:ext cx="7105650" cy="34956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0E320-0EB6-4B49-871C-135B4CB0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57771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B27-488A-4A8D-ABB2-C9CAF455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CSS </a:t>
            </a:r>
            <a:r>
              <a:rPr lang="pl-PL" dirty="0" err="1"/>
              <a:t>Selector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36DEB-3F38-4A36-A725-E8524E41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58" y="2057401"/>
            <a:ext cx="9134475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7859-1A94-4642-9DCA-1E4D6EBA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73373"/>
            <a:ext cx="9906000" cy="1304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F1913-4898-4EEE-B4F0-1805382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06972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F0D4-B293-4D21-AFAA-653329E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 </a:t>
            </a:r>
            <a:r>
              <a:rPr lang="pl-PL" dirty="0" err="1"/>
              <a:t>Text</a:t>
            </a:r>
            <a:r>
              <a:rPr lang="pl-PL" dirty="0"/>
              <a:t> &amp; </a:t>
            </a:r>
            <a:r>
              <a:rPr lang="pl-PL" dirty="0" err="1"/>
              <a:t>Partial</a:t>
            </a:r>
            <a:r>
              <a:rPr lang="pl-PL" dirty="0"/>
              <a:t> link </a:t>
            </a:r>
            <a:r>
              <a:rPr lang="pl-PL" dirty="0" err="1"/>
              <a:t>tex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CBB81-C680-4F51-A158-3E0C4D4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9CE5A-C6B7-4BA7-BDA3-B881293D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8" y="2690084"/>
            <a:ext cx="11996784" cy="196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6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6AC-3C92-4559-B1C6-5BB235E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Locator</a:t>
            </a:r>
            <a:r>
              <a:rPr lang="pl-PL" dirty="0"/>
              <a:t> </a:t>
            </a:r>
            <a:r>
              <a:rPr lang="pl-PL" dirty="0" err="1"/>
              <a:t>Srtategies</a:t>
            </a:r>
            <a:endParaRPr lang="pl-P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46A902-FEFB-4C49-8615-D3479C0C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52947"/>
              </p:ext>
            </p:extLst>
          </p:nvPr>
        </p:nvGraphicFramePr>
        <p:xfrm>
          <a:off x="1137820" y="1633490"/>
          <a:ext cx="9916360" cy="46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0">
                  <a:extLst>
                    <a:ext uri="{9D8B030D-6E8A-4147-A177-3AD203B41FA5}">
                      <a16:colId xmlns:a16="http://schemas.microsoft.com/office/drawing/2014/main" val="616440251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19359974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068072936"/>
                    </a:ext>
                  </a:extLst>
                </a:gridCol>
                <a:gridCol w="2479090">
                  <a:extLst>
                    <a:ext uri="{9D8B030D-6E8A-4147-A177-3AD203B41FA5}">
                      <a16:colId xmlns:a16="http://schemas.microsoft.com/office/drawing/2014/main" val="2259700630"/>
                    </a:ext>
                  </a:extLst>
                </a:gridCol>
              </a:tblGrid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STATE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KEYWORD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call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DOM LEVEL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20307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CSS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css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selector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321123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effectLst/>
                        </a:rPr>
                        <a:t>querySelectorAll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3614908008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Partial link text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partial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link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text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querySelectorAll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289609912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Tag 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tag</a:t>
                      </a:r>
                      <a:r>
                        <a:rPr lang="pl-PL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name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getElementByTagName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2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1155788017"/>
                  </a:ext>
                </a:extLst>
              </a:tr>
              <a:tr h="739806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>
                          <a:effectLst/>
                        </a:rPr>
                        <a:t>XPath selector</a:t>
                      </a:r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xpath</a:t>
                      </a:r>
                      <a:endParaRPr lang="pl-PL" sz="20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Evaluate</a:t>
                      </a:r>
                      <a:br>
                        <a:rPr lang="nb-NO" sz="2000" u="none" strike="noStrike">
                          <a:effectLst/>
                        </a:rPr>
                      </a:br>
                      <a:r>
                        <a:rPr lang="nb-NO" sz="2000" u="none" strike="noStrike">
                          <a:effectLst/>
                        </a:rPr>
                        <a:t>ORDERED_NODE_SNAPSHOT_TYPE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3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28575" marB="28575" anchor="ctr"/>
                </a:tc>
                <a:extLst>
                  <a:ext uri="{0D108BD9-81ED-4DB2-BD59-A6C34878D82A}">
                    <a16:rowId xmlns:a16="http://schemas.microsoft.com/office/drawing/2014/main" val="43958974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57-2721-4E84-AAE7-45B56D94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022158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B3-596F-4936-A291-4BEADC0B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5166440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15C6-4BB8-4263-8454-1FB99623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242"/>
            <a:ext cx="12192000" cy="34795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4632-FE3F-44CB-883B-36F8E829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208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FD1CF-7A5A-4EC8-9772-A6D2498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093002"/>
            <a:ext cx="6191250" cy="50006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6A66-A152-4C9B-80AE-E53E1923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1953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stack.imgur.com/ftg7I.png">
            <a:extLst>
              <a:ext uri="{FF2B5EF4-FFF2-40B4-BE49-F238E27FC236}">
                <a16:creationId xmlns:a16="http://schemas.microsoft.com/office/drawing/2014/main" id="{4BE3A209-182A-4CBE-86F0-4711860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885825"/>
            <a:ext cx="106775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CF6F-8392-418A-8F02-1AC11C8F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12777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020A-D6AD-415A-A1A3-A69B078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Selenium</a:t>
            </a:r>
            <a:r>
              <a:rPr lang="pl-PL" dirty="0"/>
              <a:t> 2.0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0719-A3E7-443D-8497-B2EEAD43D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758F-2A60-44FE-B4D2-980C42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6" name="Picture 5" descr="https://i2.wp.com/www.softwaretestingmaterial.com/wp-content/uploads/2017/12/Selenium-WebDriver-Architecture.png?ssl=1">
            <a:extLst>
              <a:ext uri="{FF2B5EF4-FFF2-40B4-BE49-F238E27FC236}">
                <a16:creationId xmlns:a16="http://schemas.microsoft.com/office/drawing/2014/main" id="{426E4E23-B53F-4817-AB68-97172D626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2" y="981777"/>
            <a:ext cx="10414535" cy="52553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74CF1-0BDA-4C0A-BAA9-76E5A2CD0829}"/>
              </a:ext>
            </a:extLst>
          </p:cNvPr>
          <p:cNvSpPr txBox="1"/>
          <p:nvPr/>
        </p:nvSpPr>
        <p:spPr>
          <a:xfrm>
            <a:off x="3781740" y="2240605"/>
            <a:ext cx="263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WEBDRVIVER</a:t>
            </a:r>
          </a:p>
          <a:p>
            <a:r>
              <a:rPr lang="pl-PL" dirty="0">
                <a:solidFill>
                  <a:srgbClr val="FF0000"/>
                </a:solidFill>
              </a:rPr>
              <a:t>WIRE</a:t>
            </a:r>
          </a:p>
          <a:p>
            <a:r>
              <a:rPr lang="pl-PL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C4A0ED97-8726-43F7-A200-66F697DD20CA}"/>
              </a:ext>
            </a:extLst>
          </p:cNvPr>
          <p:cNvSpPr/>
          <p:nvPr/>
        </p:nvSpPr>
        <p:spPr>
          <a:xfrm>
            <a:off x="4061254" y="3609474"/>
            <a:ext cx="856735" cy="69891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0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03AF-12A2-48AE-B293-8C9EAD38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8D0C0-302F-4F10-ADF2-3E539071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Maciej Wyrodek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B5E2-0642-4A3F-B47D-49736F2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507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5D7-3066-421B-9701-91CA3A4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Okay 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3997-2ECC-4A1D-A6CF-D75A2846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00600"/>
            <a:ext cx="5181600" cy="1376362"/>
          </a:xfrm>
        </p:spPr>
        <p:txBody>
          <a:bodyPr/>
          <a:lstStyle/>
          <a:p>
            <a:r>
              <a:rPr lang="pl-PL" dirty="0"/>
              <a:t>  Chrome </a:t>
            </a:r>
            <a:r>
              <a:rPr lang="pl-PL" dirty="0" err="1"/>
              <a:t>DevTools</a:t>
            </a:r>
            <a:r>
              <a:rPr lang="pl-PL" dirty="0"/>
              <a:t> </a:t>
            </a:r>
            <a:r>
              <a:rPr lang="pl-PL" dirty="0" err="1"/>
              <a:t>Protocol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A0B73-4659-4776-A41F-DF77AAEB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83933"/>
            <a:ext cx="5181600" cy="1293029"/>
          </a:xfrm>
        </p:spPr>
        <p:txBody>
          <a:bodyPr/>
          <a:lstStyle/>
          <a:p>
            <a:r>
              <a:rPr lang="pl-PL" dirty="0" err="1"/>
              <a:t>Marionette</a:t>
            </a:r>
            <a:endParaRPr lang="pl-PL" dirty="0"/>
          </a:p>
        </p:txBody>
      </p:sp>
      <p:pic>
        <p:nvPicPr>
          <p:cNvPr id="2052" name="Picture 4" descr="Firefox - Wikipedia">
            <a:extLst>
              <a:ext uri="{FF2B5EF4-FFF2-40B4-BE49-F238E27FC236}">
                <a16:creationId xmlns:a16="http://schemas.microsoft.com/office/drawing/2014/main" id="{F97AF4EE-6D02-4705-8764-EE67026C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21" y="1868891"/>
            <a:ext cx="2929813" cy="261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0D6A-E659-447C-AF6F-CE18242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1026" name="Picture 2" descr="Google Chrome to include protection from man-in-the-middle ...">
            <a:extLst>
              <a:ext uri="{FF2B5EF4-FFF2-40B4-BE49-F238E27FC236}">
                <a16:creationId xmlns:a16="http://schemas.microsoft.com/office/drawing/2014/main" id="{314E500A-C2B7-4CB2-BF2E-991C3D77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8" y="1868891"/>
            <a:ext cx="2752826" cy="27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84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460CE-9324-432D-B636-3C8E1D52C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CE8E-514F-41EE-9C32-16BDFCD8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B58C-ECD8-4ADB-AD24-6CEA6B5F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22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92FB27-9845-4760-87FA-140F36AF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QuerySelectorAll</a:t>
            </a: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1ECA5-E3CE-4CD4-8249-E136AAEC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99" y="1690688"/>
            <a:ext cx="9648825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FC226-3CCE-4698-B78A-4D4D33D2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022"/>
            <a:ext cx="12192000" cy="315801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5FDF2-4535-40E8-AD69-8A42856F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957478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D93C-47E8-4001-9A01-6F0209A0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3F746-860B-46F3-B5A4-5BDD9F10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763044"/>
            <a:ext cx="9153525" cy="2886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1B56-37A1-4110-90D7-B88E6A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969425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6BA-C182-45BD-88C7-A817B8D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br>
              <a:rPr lang="pl-PL" dirty="0"/>
            </a:b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088E1-F43C-4753-B6B1-B5495A56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7"/>
            <a:ext cx="12192000" cy="537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40FE-D6B1-4716-ABBF-A3C06F4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3320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908E-751F-4B08-9C1F-001568E3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 Sum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up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E88-5494-415E-8F52-F668F1B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He Was </a:t>
            </a:r>
            <a:r>
              <a:rPr lang="pl-PL" dirty="0" err="1"/>
              <a:t>wrong</a:t>
            </a:r>
            <a:r>
              <a:rPr lang="pl-PL" dirty="0"/>
              <a:t> but </a:t>
            </a:r>
            <a:r>
              <a:rPr lang="pl-PL" dirty="0" err="1"/>
              <a:t>know</a:t>
            </a:r>
            <a:r>
              <a:rPr lang="pl-PL" dirty="0"/>
              <a:t> he </a:t>
            </a:r>
            <a:r>
              <a:rPr lang="pl-PL" dirty="0" err="1"/>
              <a:t>is</a:t>
            </a:r>
            <a:r>
              <a:rPr lang="pl-PL" dirty="0"/>
              <a:t> Right (sort of)</a:t>
            </a:r>
          </a:p>
          <a:p>
            <a:r>
              <a:rPr lang="en-US" dirty="0"/>
              <a:t>Selenium doesn't find elements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asks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!</a:t>
            </a:r>
          </a:p>
          <a:p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men in the </a:t>
            </a:r>
            <a:r>
              <a:rPr lang="pl-PL" dirty="0" err="1"/>
              <a:t>middle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basicly</a:t>
            </a:r>
            <a:r>
              <a:rPr lang="pl-PL" dirty="0"/>
              <a:t> </a:t>
            </a:r>
            <a:r>
              <a:rPr lang="pl-PL" dirty="0" err="1"/>
              <a:t>served</a:t>
            </a:r>
            <a:r>
              <a:rPr lang="pl-PL" dirty="0"/>
              <a:t> by 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6D2EE-5C28-41D1-9399-407009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3913519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0C169-D59F-4358-8EBC-912BE5EB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D01F-4DF6-443C-B0F7-C44E7CA3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445" y="4133681"/>
            <a:ext cx="3148460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000" dirty="0"/>
              <a:t>We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Hiring</a:t>
            </a:r>
            <a:r>
              <a:rPr lang="pl-PL" sz="2000" dirty="0"/>
              <a:t>!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bout Us | Digital Transformation Specialists ...">
            <a:extLst>
              <a:ext uri="{FF2B5EF4-FFF2-40B4-BE49-F238E27FC236}">
                <a16:creationId xmlns:a16="http://schemas.microsoft.com/office/drawing/2014/main" id="{7F0E28A4-749D-461C-9C95-FCC1184EA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64" y="1357537"/>
            <a:ext cx="3404405" cy="1787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D22A-7BF5-41C8-BB54-AA7A6459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133" y="6321321"/>
            <a:ext cx="640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@maciejwyrodek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18FBEE-15B9-4F6A-94A2-9FDFEDE8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7316" y="3303816"/>
            <a:ext cx="2704909" cy="270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6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2B4-F66D-458B-B3C1-CD182E4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289B-87C9-4151-966F-BD90991CE5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https://dom.spec.whatwg.org/</a:t>
            </a:r>
            <a:endParaRPr lang="pl-PL" dirty="0"/>
          </a:p>
          <a:p>
            <a:r>
              <a:rPr lang="pl-PL" dirty="0">
                <a:hlinkClick r:id="rId3"/>
              </a:rPr>
              <a:t>https://w3c.github.io/webdriver/</a:t>
            </a:r>
            <a:endParaRPr lang="pl-PL" dirty="0"/>
          </a:p>
          <a:p>
            <a:r>
              <a:rPr lang="pl-PL" dirty="0">
                <a:hlinkClick r:id="rId4"/>
              </a:rPr>
              <a:t>https://www.w3.org/TR/DOM-Level-3-XPath/</a:t>
            </a:r>
            <a:endParaRPr lang="pl-PL" dirty="0"/>
          </a:p>
          <a:p>
            <a:r>
              <a:rPr lang="pl-PL" dirty="0">
                <a:hlinkClick r:id="rId5"/>
              </a:rPr>
              <a:t>https://www.w3.org/TR/selectors-api/</a:t>
            </a:r>
            <a:endParaRPr lang="pl-PL" dirty="0"/>
          </a:p>
          <a:p>
            <a:r>
              <a:rPr lang="pl-PL" dirty="0">
                <a:hlinkClick r:id="rId6"/>
              </a:rPr>
              <a:t>https://caniuse.com</a:t>
            </a:r>
            <a:endParaRPr lang="pl-PL" dirty="0"/>
          </a:p>
          <a:p>
            <a:r>
              <a:rPr lang="pl-PL" dirty="0">
                <a:hlinkClick r:id="rId7"/>
              </a:rPr>
              <a:t>https://firefox-source-docs.mozilla.org/testing/marionette/Intro.html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A790-0B17-4DF7-B495-8F5B55CC5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>
                <a:hlinkClick r:id="rId8"/>
              </a:rPr>
              <a:t>https://github.com/ChromeDevTools/awesome-chrome-devtools</a:t>
            </a:r>
            <a:endParaRPr lang="pl-PL" dirty="0"/>
          </a:p>
          <a:p>
            <a:r>
              <a:rPr lang="pl-PL" dirty="0">
                <a:hlinkClick r:id="rId9"/>
              </a:rPr>
              <a:t>https://chromedevtools.github.io/devtools-protocol/</a:t>
            </a:r>
            <a:endParaRPr lang="pl-PL" dirty="0"/>
          </a:p>
          <a:p>
            <a:r>
              <a:rPr lang="pl-PL" dirty="0">
                <a:hlinkClick r:id="rId10"/>
              </a:rPr>
              <a:t>https://stackoverflow.com/questions/48369043/official-locator-strategies-for-the-webdriver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E15-2969-49F8-AC22-045AA759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3443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276-AA37-49BB-A5D7-70DA8F1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811824" cy="2462767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/>
              <a:t>You don’t have to be an engineer to be a racing driver, but you do have to have Mechanical Sympathy.</a:t>
            </a:r>
            <a:endParaRPr lang="pl-PL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5F76-0DB3-448E-B0A5-85EB62A2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986200" cy="1500187"/>
          </a:xfrm>
        </p:spPr>
        <p:txBody>
          <a:bodyPr/>
          <a:lstStyle/>
          <a:p>
            <a:pPr marL="0" indent="0" algn="r">
              <a:buNone/>
            </a:pPr>
            <a:r>
              <a:rPr lang="pl-PL" i="1" dirty="0"/>
              <a:t>	- Jackie Stewart</a:t>
            </a:r>
          </a:p>
        </p:txBody>
      </p:sp>
      <p:pic>
        <p:nvPicPr>
          <p:cNvPr id="1026" name="Picture 2" descr="Jackie Stewart at the 2014 WEC Silverstone round.jpg">
            <a:extLst>
              <a:ext uri="{FF2B5EF4-FFF2-40B4-BE49-F238E27FC236}">
                <a16:creationId xmlns:a16="http://schemas.microsoft.com/office/drawing/2014/main" id="{1CA2D903-CC51-4B4E-AE48-831EED01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-62144"/>
            <a:ext cx="4556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934DB-FA20-4CA3-A284-EB35E64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9679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/>
              <a:t> Time Ago…</a:t>
            </a:r>
            <a:endParaRPr lang="pl-PL" dirty="0"/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7868872" y="1825624"/>
            <a:ext cx="2902591" cy="1664195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keep locators as </a:t>
            </a:r>
            <a:r>
              <a:rPr lang="en-US" dirty="0" err="1"/>
              <a:t>Xpath</a:t>
            </a:r>
            <a:r>
              <a:rPr lang="en-US" dirty="0"/>
              <a:t>!</a:t>
            </a:r>
            <a:endParaRPr lang="pl-PL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5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812E725-4D0A-4257-B346-D1127EDC8E95}"/>
              </a:ext>
            </a:extLst>
          </p:cNvPr>
          <p:cNvSpPr/>
          <p:nvPr/>
        </p:nvSpPr>
        <p:spPr>
          <a:xfrm>
            <a:off x="838200" y="2785145"/>
            <a:ext cx="2358006" cy="1702965"/>
          </a:xfrm>
          <a:prstGeom prst="wedgeRoundRectCallout">
            <a:avLst>
              <a:gd name="adj1" fmla="val -85391"/>
              <a:gd name="adj2" fmla="val -41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 </a:t>
            </a:r>
            <a:r>
              <a:rPr lang="pl-PL" dirty="0" err="1"/>
              <a:t>see</a:t>
            </a:r>
            <a:r>
              <a:rPr lang="pl-PL" dirty="0"/>
              <a:t> a lot of </a:t>
            </a:r>
            <a:r>
              <a:rPr lang="pl-PL" dirty="0" err="1"/>
              <a:t>issues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r>
              <a:rPr lang="pl-PL" dirty="0"/>
              <a:t>: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11CF55-B34C-48CA-8EBE-5BA8082989DD}"/>
              </a:ext>
            </a:extLst>
          </p:cNvPr>
          <p:cNvSpPr/>
          <p:nvPr/>
        </p:nvSpPr>
        <p:spPr>
          <a:xfrm>
            <a:off x="7868872" y="3806824"/>
            <a:ext cx="2902591" cy="1664195"/>
          </a:xfrm>
          <a:prstGeom prst="wedgeRectCallout">
            <a:avLst>
              <a:gd name="adj1" fmla="val 101812"/>
              <a:gd name="adj2" fmla="val -2373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Xpath</a:t>
            </a:r>
            <a:r>
              <a:rPr lang="en-US" dirty="0"/>
              <a:t> is the simplest and allows for most of the things.</a:t>
            </a:r>
            <a:r>
              <a:rPr lang="pl-PL" dirty="0"/>
              <a:t> B</a:t>
            </a:r>
            <a:r>
              <a:rPr lang="en-US" dirty="0" err="1"/>
              <a:t>esides</a:t>
            </a:r>
            <a:r>
              <a:rPr lang="en-US" dirty="0"/>
              <a:t>, it all treated the same by the browser!</a:t>
            </a:r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73281-03D9-4D9E-B31E-B5A34462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15711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FBFD-01F3-4CA4-9EA6-362DB564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I was </a:t>
            </a:r>
            <a:r>
              <a:rPr lang="pl-PL" dirty="0" err="1"/>
              <a:t>taught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208C-CB59-4E08-840C-0440515F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ID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Name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Css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Xpath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Link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ACA6-99B6-4887-88E9-78C1CA6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7726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72F-F88E-4145-9EF3-F103A617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code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79FB-240D-4BD3-846B-58A13C3D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BB47-F63F-4F0A-8C0D-E2ED88CE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  <p:pic>
        <p:nvPicPr>
          <p:cNvPr id="2050" name="Picture 2" descr="Launching Multiple Projects in JetBrains Rider - CodeOpinion">
            <a:extLst>
              <a:ext uri="{FF2B5EF4-FFF2-40B4-BE49-F238E27FC236}">
                <a16:creationId xmlns:a16="http://schemas.microsoft.com/office/drawing/2014/main" id="{FD80B8B4-3F6F-4C3B-9277-259ACE19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58" y="1329924"/>
            <a:ext cx="4763703" cy="476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4EA009-9E6D-41F1-A81C-CF0B057C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83782" y="1690688"/>
            <a:ext cx="4585091" cy="46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9C13E-044E-4A18-B5E7-DDCCE00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75" y="465128"/>
            <a:ext cx="8610600" cy="1293028"/>
          </a:xfrm>
        </p:spPr>
        <p:txBody>
          <a:bodyPr/>
          <a:lstStyle/>
          <a:p>
            <a:r>
              <a:rPr lang="pl-PL" dirty="0"/>
              <a:t>A </a:t>
            </a:r>
            <a:r>
              <a:rPr lang="pl-PL" dirty="0" err="1"/>
              <a:t>Long</a:t>
            </a:r>
            <a:r>
              <a:rPr lang="pl-PL" dirty="0"/>
              <a:t> Time Ago… But not as </a:t>
            </a:r>
            <a:r>
              <a:rPr lang="pl-PL" dirty="0" err="1"/>
              <a:t>long</a:t>
            </a:r>
            <a:r>
              <a:rPr lang="pl-PL" dirty="0"/>
              <a:t> as </a:t>
            </a:r>
            <a:r>
              <a:rPr lang="pl-PL" dirty="0" err="1"/>
              <a:t>previously</a:t>
            </a:r>
            <a:r>
              <a:rPr lang="pl-PL" dirty="0"/>
              <a:t>. 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B6881AE-5F74-4A7A-BDBB-1D57C29F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13120" y="4076541"/>
            <a:ext cx="365760" cy="259080"/>
          </a:xfr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9856765-2D1B-411C-BAFF-0DA3F6B110C5}"/>
              </a:ext>
            </a:extLst>
          </p:cNvPr>
          <p:cNvSpPr/>
          <p:nvPr/>
        </p:nvSpPr>
        <p:spPr>
          <a:xfrm>
            <a:off x="1039528" y="1825624"/>
            <a:ext cx="9731935" cy="3699277"/>
          </a:xfrm>
          <a:prstGeom prst="wedgeRectCallout">
            <a:avLst>
              <a:gd name="adj1" fmla="val 99789"/>
              <a:gd name="adj2" fmla="val 9623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experiment is not valid, it doesn’t reflect real-world scenario, and there is to many variables that could affect result!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5EBB0-9DD9-4769-A028-0597C1AD0819}"/>
              </a:ext>
            </a:extLst>
          </p:cNvPr>
          <p:cNvSpPr txBox="1"/>
          <p:nvPr/>
        </p:nvSpPr>
        <p:spPr>
          <a:xfrm>
            <a:off x="3283782" y="6294726"/>
            <a:ext cx="4585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felolira.deviantart.com/art/Megaman-Blueprint-165436889"/>
              </a:rPr>
              <a:t>This Photo</a:t>
            </a:r>
            <a:r>
              <a:rPr lang="pl-PL" sz="900"/>
              <a:t> by Unknown Author is licensed under </a:t>
            </a:r>
            <a:r>
              <a:rPr lang="pl-PL" sz="900">
                <a:hlinkClick r:id="rId6" tooltip="https://creativecommons.org/licenses/by-nc-nd/3.0/"/>
              </a:rPr>
              <a:t>CC BY-NC-ND</a:t>
            </a:r>
            <a:endParaRPr lang="pl-PL" sz="9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3437-857A-44A8-AE2A-FB4B5A4C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8132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made some Dark Souls 2 cards : hearthstone">
            <a:extLst>
              <a:ext uri="{FF2B5EF4-FFF2-40B4-BE49-F238E27FC236}">
                <a16:creationId xmlns:a16="http://schemas.microsoft.com/office/drawing/2014/main" id="{7ED57A6D-BAF7-45E8-B30D-81B08D764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9612-A2C3-4171-9456-E6B96205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@maciejwyrodek</a:t>
            </a:r>
          </a:p>
        </p:txBody>
      </p:sp>
    </p:spTree>
    <p:extLst>
      <p:ext uri="{BB962C8B-B14F-4D97-AF65-F5344CB8AC3E}">
        <p14:creationId xmlns:p14="http://schemas.microsoft.com/office/powerpoint/2010/main" val="2709999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665</Words>
  <Application>Microsoft Office PowerPoint</Application>
  <PresentationFormat>Widescreen</PresentationFormat>
  <Paragraphs>160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Century Gothic</vt:lpstr>
      <vt:lpstr>Vapor Trail</vt:lpstr>
      <vt:lpstr>How does Selenium Find Elements?</vt:lpstr>
      <vt:lpstr>About Me</vt:lpstr>
      <vt:lpstr>How does Selenium Find Elements?</vt:lpstr>
      <vt:lpstr>You don’t have to be an engineer to be a racing driver, but you do have to have Mechanical Sympathy.</vt:lpstr>
      <vt:lpstr>A Long Time Ago…</vt:lpstr>
      <vt:lpstr>How I was taught</vt:lpstr>
      <vt:lpstr>Let’s code </vt:lpstr>
      <vt:lpstr>A Long Time Ago… But not as long as previously. </vt:lpstr>
      <vt:lpstr>PowerPoint Presentation</vt:lpstr>
      <vt:lpstr>Postman</vt:lpstr>
      <vt:lpstr>Let’s Go To code</vt:lpstr>
      <vt:lpstr>A Long Time Ago…</vt:lpstr>
      <vt:lpstr>Lets look how ChromeDriver Does It</vt:lpstr>
      <vt:lpstr>Time For Theory  </vt:lpstr>
      <vt:lpstr>Old Times  Selenium RC</vt:lpstr>
      <vt:lpstr>Selenium 2.0</vt:lpstr>
      <vt:lpstr>Selenium doesn't find elements </vt:lpstr>
      <vt:lpstr>But how does it happens?</vt:lpstr>
      <vt:lpstr>Let’s look at some documentation</vt:lpstr>
      <vt:lpstr>PowerPoint Presentation</vt:lpstr>
      <vt:lpstr>Locator Srtategies</vt:lpstr>
      <vt:lpstr>CSS Selector</vt:lpstr>
      <vt:lpstr>Link Text &amp; Partial link tex</vt:lpstr>
      <vt:lpstr>Locator Srtategies</vt:lpstr>
      <vt:lpstr>PowerPoint Presentation</vt:lpstr>
      <vt:lpstr>How I was taught</vt:lpstr>
      <vt:lpstr>Selenium 2.0</vt:lpstr>
      <vt:lpstr>PowerPoint Presentation</vt:lpstr>
      <vt:lpstr>Selenium 2.0</vt:lpstr>
      <vt:lpstr>Okay How does it work?</vt:lpstr>
      <vt:lpstr>PowerPoint Presentation</vt:lpstr>
      <vt:lpstr>QuerySelectorAll</vt:lpstr>
      <vt:lpstr>PowerPoint Presentation</vt:lpstr>
      <vt:lpstr>Xpath </vt:lpstr>
      <vt:lpstr>To Sum it up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Selenium Find Elements?</dc:title>
  <dc:creator>Maciej Wyrodek</dc:creator>
  <cp:lastModifiedBy>Maciej Wyrodek</cp:lastModifiedBy>
  <cp:revision>7</cp:revision>
  <dcterms:created xsi:type="dcterms:W3CDTF">2019-04-04T08:30:47Z</dcterms:created>
  <dcterms:modified xsi:type="dcterms:W3CDTF">2019-04-05T10:18:14Z</dcterms:modified>
</cp:coreProperties>
</file>