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74" r:id="rId3"/>
    <p:sldId id="275" r:id="rId4"/>
    <p:sldId id="276" r:id="rId5"/>
    <p:sldId id="257" r:id="rId6"/>
    <p:sldId id="272" r:id="rId7"/>
    <p:sldId id="277" r:id="rId8"/>
    <p:sldId id="281" r:id="rId9"/>
    <p:sldId id="282" r:id="rId10"/>
    <p:sldId id="278" r:id="rId11"/>
    <p:sldId id="286" r:id="rId12"/>
    <p:sldId id="288" r:id="rId13"/>
    <p:sldId id="287" r:id="rId14"/>
    <p:sldId id="258" r:id="rId15"/>
    <p:sldId id="301" r:id="rId16"/>
    <p:sldId id="306" r:id="rId17"/>
    <p:sldId id="304" r:id="rId18"/>
    <p:sldId id="305" r:id="rId19"/>
    <p:sldId id="259" r:id="rId20"/>
    <p:sldId id="303" r:id="rId21"/>
    <p:sldId id="302" r:id="rId22"/>
    <p:sldId id="260" r:id="rId23"/>
    <p:sldId id="261" r:id="rId24"/>
    <p:sldId id="262" r:id="rId25"/>
    <p:sldId id="263" r:id="rId26"/>
    <p:sldId id="264" r:id="rId27"/>
    <p:sldId id="269" r:id="rId28"/>
    <p:sldId id="266" r:id="rId29"/>
    <p:sldId id="268" r:id="rId30"/>
    <p:sldId id="270" r:id="rId31"/>
    <p:sldId id="271" r:id="rId32"/>
    <p:sldId id="273" r:id="rId33"/>
    <p:sldId id="297" r:id="rId34"/>
    <p:sldId id="290" r:id="rId35"/>
    <p:sldId id="298" r:id="rId36"/>
    <p:sldId id="289" r:id="rId37"/>
    <p:sldId id="310" r:id="rId38"/>
    <p:sldId id="311" r:id="rId39"/>
    <p:sldId id="292" r:id="rId40"/>
    <p:sldId id="291" r:id="rId41"/>
    <p:sldId id="294" r:id="rId42"/>
    <p:sldId id="295" r:id="rId43"/>
    <p:sldId id="299" r:id="rId44"/>
    <p:sldId id="308" r:id="rId45"/>
    <p:sldId id="293" r:id="rId46"/>
    <p:sldId id="267" r:id="rId47"/>
    <p:sldId id="300" r:id="rId48"/>
    <p:sldId id="307" r:id="rId49"/>
    <p:sldId id="309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7F4BCA-84FA-4A24-81B6-59ADBAECB5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940C2-EA38-4C3B-9A10-21C58B6425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1BBFF-356B-497B-986D-D95084085F9C}" type="datetimeFigureOut">
              <a:rPr lang="pl-PL" smtClean="0"/>
              <a:t>2020-02-17</a:t>
            </a:fld>
            <a:endParaRPr lang="pl-P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46A2B2B-E70B-4490-B9F1-5A3A620DD0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DBF120B-0D84-41F5-A2CA-422C3F188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DD102-430C-4E13-9B21-2D03DD4284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2EC58-F083-4C62-8693-8B8C246078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6BC3E-B2AC-4750-95C0-43FB0C04464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projects/remote-control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search=qu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#selectors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s.csswg.org/selectors-4/#match-a-selector-against-a-tree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yandin/chromedriver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docs/06_test_design_considerations.jsp#location-strategie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369043/official-locator-strategies-for-the-webdriver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w3c/webdriver/issues/1042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https://www.seleniumhq.org/projects/remote-control/</a:t>
            </a: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945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https://caniuse.com/#search=qu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8127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https://dom.spec.whatwg.org/#selectors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904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https://drafts.csswg.org/selectors-4/#match-a-selector-against-a-tree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359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4266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Wrzucic</a:t>
            </a:r>
            <a:r>
              <a:rPr lang="pl-PL" dirty="0"/>
              <a:t> jakiegoś znudzonego gościa w tło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9312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227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https://github.com/bayandin/chromedriver</a:t>
            </a:r>
            <a:endParaRPr lang="pl-PL" dirty="0"/>
          </a:p>
          <a:p>
            <a:endParaRPr lang="pl-PL" dirty="0"/>
          </a:p>
          <a:p>
            <a:r>
              <a:rPr lang="pl-PL" dirty="0"/>
              <a:t>Element_utill.cc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1140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https://www.seleniumhq.org/docs/06_test_design_considerations.jsp#location-strategies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6046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67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hlinkClick r:id="rId3"/>
              </a:rPr>
              <a:t>https://stackoverflow.com/questions/48369043/official-locator-strategies-for-the-webdriver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hlinkClick r:id="rId4"/>
              </a:rPr>
              <a:t>https://github.com/w3c/webdriver/issues/1042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1408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622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F23F29E-5D8A-4A81-BDA8-109DAB215F35}" type="datetime1">
              <a:rPr lang="pl-PL" smtClean="0"/>
              <a:t>2020-02-17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937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F4AE-D1F3-4243-BBD9-D5D1C0DDCA86}" type="datetime1">
              <a:rPr lang="pl-PL" smtClean="0"/>
              <a:t>2020-02-17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653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A24671-F602-4BD8-836F-6291F63126A7}" type="datetime1">
              <a:rPr lang="pl-PL" smtClean="0"/>
              <a:t>2020-02-17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508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E1153E-4F1B-4689-88A5-2CE4BBCEA3CA}" type="datetime1">
              <a:rPr lang="pl-PL" smtClean="0"/>
              <a:t>2020-02-17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564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46DAC3-D68C-4605-A826-0C19289612D5}" type="datetime1">
              <a:rPr lang="pl-PL" smtClean="0"/>
              <a:t>2020-02-17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6784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9E8C-AC20-42BD-8363-893637C52EAA}" type="datetime1">
              <a:rPr lang="pl-PL" smtClean="0"/>
              <a:t>2020-02-17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377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F198-7012-4716-B31C-8CEF1BA89045}" type="datetime1">
              <a:rPr lang="pl-PL" smtClean="0"/>
              <a:t>2020-02-17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1270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4CCA-FCBF-494A-AF56-58DC9060DFB5}" type="datetime1">
              <a:rPr lang="pl-PL" smtClean="0"/>
              <a:t>2020-02-17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3664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46EABE-AF18-400C-B2F8-897E2D124A35}" type="datetime1">
              <a:rPr lang="pl-PL" smtClean="0"/>
              <a:t>2020-02-17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80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B2D7-CCB6-41EB-8C82-E3BEE3042DF4}" type="datetime1">
              <a:rPr lang="pl-PL" smtClean="0"/>
              <a:t>2020-02-17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167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825D4F-4C98-45A4-B93D-38761E988FC9}" type="datetime1">
              <a:rPr lang="pl-PL" smtClean="0"/>
              <a:t>2020-02-17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74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AA97-1FC0-40CE-A8B4-E29D7D86CCCF}" type="datetime1">
              <a:rPr lang="pl-PL" smtClean="0"/>
              <a:t>2020-02-17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325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CF80-A2CB-42DF-AEB3-B458D29CB087}" type="datetime1">
              <a:rPr lang="pl-PL" smtClean="0"/>
              <a:t>2020-02-17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94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3FFA-4F17-402C-9EA8-26AE84BE9FC5}" type="datetime1">
              <a:rPr lang="pl-PL" smtClean="0"/>
              <a:t>2020-02-17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543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09AC-1BF7-4ED5-AF14-3419C15FCA0F}" type="datetime1">
              <a:rPr lang="pl-PL" smtClean="0"/>
              <a:t>2020-02-17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118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7040-75CB-45B4-8156-BB54164C7987}" type="datetime1">
              <a:rPr lang="pl-PL" smtClean="0"/>
              <a:t>2020-02-17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56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8949-0D1E-42F0-940B-C19332FFF5A0}" type="datetime1">
              <a:rPr lang="pl-PL" smtClean="0"/>
              <a:t>2020-02-17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50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CDA2-31C4-40B2-A83D-1CC05FB6C38D}" type="datetime1">
              <a:rPr lang="pl-PL" smtClean="0"/>
              <a:t>2020-02-17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5701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elolira.deviantart.com/art/Megaman-Blueprint-165436889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www.publicdomainpictures.net/view-image.php?image=11593&amp;picture=laptop-model-vector&amp;jazyk=JP" TargetMode="Externa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ChainAnalyzer" TargetMode="External"/><Relationship Id="rId2" Type="http://schemas.openxmlformats.org/officeDocument/2006/relationships/hyperlink" Target="https://thebrokentes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fferencebetween.info/difference-between-stub-and-driver" TargetMode="External"/><Relationship Id="rId7" Type="http://schemas.openxmlformats.org/officeDocument/2006/relationships/hyperlink" Target="https://www.w3.org/TR/webdriver1/" TargetMode="External"/><Relationship Id="rId2" Type="http://schemas.openxmlformats.org/officeDocument/2006/relationships/hyperlink" Target="https://www.martinfowler.com/bliki/TestDouble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.org/TR/selectors-api/" TargetMode="External"/><Relationship Id="rId5" Type="http://schemas.openxmlformats.org/officeDocument/2006/relationships/hyperlink" Target="https://www.w3.org/TR/DOM-Level-3-XPath/" TargetMode="External"/><Relationship Id="rId4" Type="http://schemas.openxmlformats.org/officeDocument/2006/relationships/hyperlink" Target="https://dom.spec.whatwg.org/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caniuse.com/" TargetMode="External"/><Relationship Id="rId3" Type="http://schemas.openxmlformats.org/officeDocument/2006/relationships/hyperlink" Target="https://chromium.googlesource.com/chromium/src/+/master/chrome/test/chromedriver/" TargetMode="External"/><Relationship Id="rId7" Type="http://schemas.openxmlformats.org/officeDocument/2006/relationships/hyperlink" Target="https://github.com/SeleniumHQ/selenium/wiki/Automation-Atoms" TargetMode="External"/><Relationship Id="rId2" Type="http://schemas.openxmlformats.org/officeDocument/2006/relationships/hyperlink" Target="https://github.com/SeleniumHQ/seleniu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craping.pro/what-is-selenium-webdriver/" TargetMode="External"/><Relationship Id="rId5" Type="http://schemas.openxmlformats.org/officeDocument/2006/relationships/hyperlink" Target="https://github.com/ChromeDevTools/awesome-chrome-devtools" TargetMode="External"/><Relationship Id="rId10" Type="http://schemas.openxmlformats.org/officeDocument/2006/relationships/hyperlink" Target="https://chromedevtools.github.io/devtools-protocol/" TargetMode="External"/><Relationship Id="rId4" Type="http://schemas.openxmlformats.org/officeDocument/2006/relationships/hyperlink" Target="https://github.com/bayandin/chromedriver" TargetMode="External"/><Relationship Id="rId9" Type="http://schemas.openxmlformats.org/officeDocument/2006/relationships/hyperlink" Target="https://firefox-source-docs.mozilla.org/testing/marionette/Intro.html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cCnzXTxFt0" TargetMode="External"/><Relationship Id="rId3" Type="http://schemas.openxmlformats.org/officeDocument/2006/relationships/hyperlink" Target="https://www.angryweasel.com/ABTesting/ab-testing-episode-103-the-croissants-are-selenium-with-jason-huggins/" TargetMode="External"/><Relationship Id="rId7" Type="http://schemas.openxmlformats.org/officeDocument/2006/relationships/hyperlink" Target="https://seleniumhq.github.io/docs/site/en/" TargetMode="External"/><Relationship Id="rId2" Type="http://schemas.openxmlformats.org/officeDocument/2006/relationships/hyperlink" Target="https://www.youtube.com/watch?v=Vlz-WmcrBL8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tackoverflow.com/questions/48369043/official-locator-strategies-for-the-webdriver" TargetMode="External"/><Relationship Id="rId5" Type="http://schemas.openxmlformats.org/officeDocument/2006/relationships/hyperlink" Target="https://www.youtube.com/watch?v=NtEZ2aBszrc" TargetMode="External"/><Relationship Id="rId4" Type="http://schemas.openxmlformats.org/officeDocument/2006/relationships/hyperlink" Target="https://www.ministryoftesting.com/dojo/lessons/the-use-and-abuse-of-selenium-simon-stewart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5rocks.com/en/tutorials/internals/howbrowserswork/" TargetMode="External"/><Relationship Id="rId7" Type="http://schemas.openxmlformats.org/officeDocument/2006/relationships/hyperlink" Target="https://jsperf.com/queryselectorall-vs-getelementsbytagname/179" TargetMode="External"/><Relationship Id="rId2" Type="http://schemas.openxmlformats.org/officeDocument/2006/relationships/hyperlink" Target="https://cs.chromium.org/chromium/src/chrome/test/chromedriver/README.tx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google.com/spreadsheets/d/1r0hCQ_PGyS0upupU5cOqTnRpHSGKq-I_zHdjCrN446Y/edit?usp=sharing" TargetMode="External"/><Relationship Id="rId5" Type="http://schemas.openxmlformats.org/officeDocument/2006/relationships/hyperlink" Target="https://html.spec.whatwg.org/multipage/parsing.html" TargetMode="External"/><Relationship Id="rId4" Type="http://schemas.openxmlformats.org/officeDocument/2006/relationships/hyperlink" Target="https://wiki.mozilla.org/Gecko:Overvi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11593&amp;picture=laptop-model-vector&amp;jazyk=JP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felolira.deviantart.com/art/Megaman-Blueprint-165436889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elolira.deviantart.com/art/Megaman-Blueprint-165436889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www.publicdomainpictures.net/view-image.php?image=11593&amp;picture=laptop-model-vector&amp;jazyk=JP" TargetMode="Externa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03AF-12A2-48AE-B293-8C9EAD38F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How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8D0C0-302F-4F10-ADF2-3E539071C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Maciej Wyrodek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6F69E-9233-4878-93C4-AE87773D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8880" y="4323845"/>
            <a:ext cx="6400800" cy="365125"/>
          </a:xfrm>
        </p:spPr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maciejwyrodek</a:t>
            </a:r>
            <a:endParaRPr lang="pl-PL" dirty="0"/>
          </a:p>
        </p:txBody>
      </p:sp>
      <p:pic>
        <p:nvPicPr>
          <p:cNvPr id="5124" name="Picture 4" descr="Twitter | San Diego Writers/Editors Guild">
            <a:extLst>
              <a:ext uri="{FF2B5EF4-FFF2-40B4-BE49-F238E27FC236}">
                <a16:creationId xmlns:a16="http://schemas.microsoft.com/office/drawing/2014/main" id="{2112083C-C284-49D8-9F88-A6211E819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457" y="4318001"/>
            <a:ext cx="368423" cy="36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24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8DE3-4EAD-45FE-ADB9-F4A523FE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Postman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07F3-72A6-4FB6-A7AE-B10CA3957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3F311-B587-47AA-A182-1D834DF8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3074" name="Picture 2" descr="POSTMAN à¸ªà¸¸à¸à¸¢à¸­à¸à¹à¸à¸£à¸·à¹à¸­à¸à¸¡à¸·à¸­à¸à¸à¸ªà¸­à¸ API | Programmer Training">
            <a:extLst>
              <a:ext uri="{FF2B5EF4-FFF2-40B4-BE49-F238E27FC236}">
                <a16:creationId xmlns:a16="http://schemas.microsoft.com/office/drawing/2014/main" id="{5FAA4003-0C58-4744-A8E0-A4C37F92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35" y="147904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09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start Firefox browser on MAC using Selenium webdriver">
            <a:extLst>
              <a:ext uri="{FF2B5EF4-FFF2-40B4-BE49-F238E27FC236}">
                <a16:creationId xmlns:a16="http://schemas.microsoft.com/office/drawing/2014/main" id="{BA056C3C-F610-4C4F-8E89-72B7F18C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605" y="2413145"/>
            <a:ext cx="35337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626DC-1920-421E-A751-B78638DD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Let’s Go To code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E8222-DF0D-4B75-8EBA-5CA2BDCF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3918"/>
            <a:ext cx="12192000" cy="1318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7A773D-387A-47EF-B03F-B93EBE8F2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30899"/>
            <a:ext cx="5172075" cy="108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EA3A59-7C30-450F-81DF-4C7C99E1A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507" y="4270893"/>
            <a:ext cx="7134225" cy="161925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B175BE-2751-4835-ADB2-F7A783A4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32FE3-3747-48A8-A12A-562F44A31791}"/>
              </a:ext>
            </a:extLst>
          </p:cNvPr>
          <p:cNvSpPr txBox="1"/>
          <p:nvPr/>
        </p:nvSpPr>
        <p:spPr>
          <a:xfrm>
            <a:off x="2895600" y="5336558"/>
            <a:ext cx="201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2011-2015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0705A-BDE0-4465-8B3E-3CFD9F572A47}"/>
              </a:ext>
            </a:extLst>
          </p:cNvPr>
          <p:cNvSpPr txBox="1"/>
          <p:nvPr/>
        </p:nvSpPr>
        <p:spPr>
          <a:xfrm>
            <a:off x="8423634" y="5463288"/>
            <a:ext cx="293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2015-NOW</a:t>
            </a:r>
          </a:p>
        </p:txBody>
      </p:sp>
    </p:spTree>
    <p:extLst>
      <p:ext uri="{BB962C8B-B14F-4D97-AF65-F5344CB8AC3E}">
        <p14:creationId xmlns:p14="http://schemas.microsoft.com/office/powerpoint/2010/main" val="368555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4EA009-9E6D-41F1-A81C-CF0B057CD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83782" y="1690688"/>
            <a:ext cx="4585091" cy="4664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9C13E-044E-4A18-B5E7-DDCCE00A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Long</a:t>
            </a:r>
            <a:r>
              <a:rPr lang="pl-PL"/>
              <a:t> Time Ago…</a:t>
            </a:r>
            <a:endParaRPr lang="pl-PL" dirty="0"/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AB6881AE-5F74-4A7A-BDBB-1D57C29F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13120" y="4076541"/>
            <a:ext cx="365760" cy="259080"/>
          </a:xfr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9856765-2D1B-411C-BAFF-0DA3F6B110C5}"/>
              </a:ext>
            </a:extLst>
          </p:cNvPr>
          <p:cNvSpPr/>
          <p:nvPr/>
        </p:nvSpPr>
        <p:spPr>
          <a:xfrm>
            <a:off x="2464068" y="1825624"/>
            <a:ext cx="8307396" cy="3641525"/>
          </a:xfrm>
          <a:prstGeom prst="wedgeRectCallout">
            <a:avLst>
              <a:gd name="adj1" fmla="val 99789"/>
              <a:gd name="adj2" fmla="val 9623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Ok! I </a:t>
            </a:r>
            <a:r>
              <a:rPr lang="pl-PL" dirty="0" err="1"/>
              <a:t>give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right</a:t>
            </a:r>
            <a:r>
              <a:rPr lang="pl-PL" dirty="0"/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5EBB0-9DD9-4769-A028-0597C1AD0819}"/>
              </a:ext>
            </a:extLst>
          </p:cNvPr>
          <p:cNvSpPr txBox="1"/>
          <p:nvPr/>
        </p:nvSpPr>
        <p:spPr>
          <a:xfrm>
            <a:off x="3283782" y="6294726"/>
            <a:ext cx="4585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3" tooltip="http://felolira.deviantart.com/art/Megaman-Blueprint-165436889"/>
              </a:rPr>
              <a:t>This Photo</a:t>
            </a:r>
            <a:r>
              <a:rPr lang="pl-PL" sz="900"/>
              <a:t> by Unknown Author is licensed under </a:t>
            </a:r>
            <a:r>
              <a:rPr lang="pl-PL" sz="900">
                <a:hlinkClick r:id="rId6" tooltip="https://creativecommons.org/licenses/by-nc-nd/3.0/"/>
              </a:rPr>
              <a:t>CC BY-NC-ND</a:t>
            </a:r>
            <a:endParaRPr lang="pl-PL" sz="9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1194A-1EA5-439F-A51B-4AC9B173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18292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B305-B15E-41A2-BAC5-CE96E060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INTO </a:t>
            </a:r>
            <a:r>
              <a:rPr lang="pl-PL" dirty="0" err="1"/>
              <a:t>ChromeDriver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904D0-038F-4585-AE66-F347B991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5122" name="Picture 2" descr="Microsoft Visual Studio Code vs Sublime Text. Â¿QuÃ© editor es mejor?">
            <a:extLst>
              <a:ext uri="{FF2B5EF4-FFF2-40B4-BE49-F238E27FC236}">
                <a16:creationId xmlns:a16="http://schemas.microsoft.com/office/drawing/2014/main" id="{32E38C09-511D-4E86-BEE2-A759AAA98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72" y="1293027"/>
            <a:ext cx="4800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2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2FF4-35B8-44B8-87E9-3E19131F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Time For </a:t>
            </a:r>
            <a:r>
              <a:rPr lang="pl-PL" dirty="0" err="1"/>
              <a:t>Theory</a:t>
            </a:r>
            <a:br>
              <a:rPr lang="pl-PL" dirty="0"/>
            </a:br>
            <a:r>
              <a:rPr lang="pl-PL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5C1CF-15EF-44BA-90DE-65540F94C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B4439-F993-4C90-8C43-4DEBCC3F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9" name="Graphic 8" descr="Blackboard">
            <a:extLst>
              <a:ext uri="{FF2B5EF4-FFF2-40B4-BE49-F238E27FC236}">
                <a16:creationId xmlns:a16="http://schemas.microsoft.com/office/drawing/2014/main" id="{49DDB842-F7D8-4EF2-8673-B034DC28D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295" y="1156636"/>
            <a:ext cx="4544727" cy="45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8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7CF8-78F0-4871-98B6-6F9B53B4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2004 – Jason Huggins </a:t>
            </a:r>
            <a:r>
              <a:rPr lang="pl-PL" dirty="0" err="1"/>
              <a:t>Creates</a:t>
            </a:r>
            <a:r>
              <a:rPr lang="pl-PL" dirty="0"/>
              <a:t> </a:t>
            </a:r>
            <a:r>
              <a:rPr lang="pl-PL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Selenium</a:t>
            </a:r>
            <a:endParaRPr lang="pl-P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89180-56F7-41A6-AB05-75B7653DC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Later</a:t>
            </a:r>
            <a:r>
              <a:rPr lang="pl-PL" dirty="0"/>
              <a:t> </a:t>
            </a:r>
            <a:r>
              <a:rPr lang="pl-PL" dirty="0" err="1"/>
              <a:t>known</a:t>
            </a:r>
            <a:r>
              <a:rPr lang="pl-PL" dirty="0"/>
              <a:t> as </a:t>
            </a:r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Core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582-7B92-40C4-ACD4-9A42CB29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90920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9BCE-E484-498B-B483-CAC021C4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/>
              <a:t>„</a:t>
            </a:r>
            <a:r>
              <a:rPr lang="en-US" i="1" dirty="0"/>
              <a:t>Selenium tool started as a developers tool, for developers by developers.</a:t>
            </a:r>
            <a:r>
              <a:rPr lang="pl-PL" i="1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171FB-859A-417E-8CB8-82B57868B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Jason Huggins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ACCC1-82E3-4C28-A9A6-998661E0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876559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F8332-F7BC-41BF-98D0-2FADDF64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Selenium is used To Cure Mer</a:t>
            </a:r>
            <a:r>
              <a:rPr lang="pl-PL" sz="4200" dirty="0"/>
              <a:t>c</a:t>
            </a:r>
            <a:r>
              <a:rPr lang="en-US" sz="4200" dirty="0" err="1"/>
              <a:t>ury</a:t>
            </a:r>
            <a:r>
              <a:rPr lang="en-US" sz="4200" dirty="0"/>
              <a:t>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FAF8B-8C92-4874-B4D0-DAA419980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7410" y="3632201"/>
            <a:ext cx="613299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028" name="Picture 4" descr="MERCURY 1, download MERCURY 1 :: Vector Logos, Brand logo ...">
            <a:extLst>
              <a:ext uri="{FF2B5EF4-FFF2-40B4-BE49-F238E27FC236}">
                <a16:creationId xmlns:a16="http://schemas.microsoft.com/office/drawing/2014/main" id="{AE86967F-2F10-46B8-8FA1-E2D05A64F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4752" y="1801368"/>
            <a:ext cx="2660904" cy="266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10BD5-C393-4DCD-AD94-88BD0DE9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7410" y="4452251"/>
            <a:ext cx="421805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81009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F8332-F7BC-41BF-98D0-2FADDF64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Selenium is used To Cure Mer</a:t>
            </a:r>
            <a:r>
              <a:rPr lang="pl-PL" sz="4200" dirty="0"/>
              <a:t>c</a:t>
            </a:r>
            <a:r>
              <a:rPr lang="en-US" sz="4200" dirty="0" err="1"/>
              <a:t>ury</a:t>
            </a:r>
            <a:r>
              <a:rPr lang="en-US" sz="4200" dirty="0"/>
              <a:t>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FAF8B-8C92-4874-B4D0-DAA419980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7410" y="3632201"/>
            <a:ext cx="613299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Varshney Infotech - QTP Training Institute in Mumbai, Best ...">
            <a:extLst>
              <a:ext uri="{FF2B5EF4-FFF2-40B4-BE49-F238E27FC236}">
                <a16:creationId xmlns:a16="http://schemas.microsoft.com/office/drawing/2014/main" id="{69F335F3-6B29-4D65-9A17-67101B89A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" r="17726" b="-6"/>
          <a:stretch/>
        </p:blipFill>
        <p:spPr bwMode="auto">
          <a:xfrm>
            <a:off x="1441659" y="1543049"/>
            <a:ext cx="2662321" cy="266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10BD5-C393-4DCD-AD94-88BD0DE9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557042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8FDEB-43F5-4441-B989-CB3F8F23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Old</a:t>
            </a:r>
            <a:r>
              <a:rPr lang="pl-PL" dirty="0"/>
              <a:t> Times  </a:t>
            </a:r>
            <a:r>
              <a:rPr lang="pl-PL" dirty="0" err="1"/>
              <a:t>Selenium</a:t>
            </a:r>
            <a:r>
              <a:rPr lang="pl-PL" dirty="0"/>
              <a:t> RC</a:t>
            </a:r>
          </a:p>
        </p:txBody>
      </p:sp>
      <p:pic>
        <p:nvPicPr>
          <p:cNvPr id="5" name="Picture 4" descr="rc arch diagram">
            <a:extLst>
              <a:ext uri="{FF2B5EF4-FFF2-40B4-BE49-F238E27FC236}">
                <a16:creationId xmlns:a16="http://schemas.microsoft.com/office/drawing/2014/main" id="{4E914648-AFA8-4CC6-971D-0C3226A331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110" y="1927063"/>
            <a:ext cx="6972496" cy="387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EF7B6B-195A-4CF6-A45C-09D41AE3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13152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BC45-F1AA-48C0-983B-6D1C65E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EC19-6109-4BCA-9D51-F8BA24DC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Community</a:t>
            </a:r>
            <a:r>
              <a:rPr lang="pl-PL" dirty="0"/>
              <a:t> leader and test automation </a:t>
            </a:r>
            <a:r>
              <a:rPr lang="pl-PL" dirty="0" err="1"/>
              <a:t>expert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Objectivity</a:t>
            </a:r>
          </a:p>
          <a:p>
            <a:r>
              <a:rPr lang="pl-PL" dirty="0"/>
              <a:t>Blog: </a:t>
            </a:r>
            <a:r>
              <a:rPr lang="pl-PL" dirty="0">
                <a:hlinkClick r:id="rId2"/>
              </a:rPr>
              <a:t>https://thebrokentest.com</a:t>
            </a:r>
            <a:endParaRPr lang="pl-PL" dirty="0"/>
          </a:p>
          <a:p>
            <a:r>
              <a:rPr lang="pl-PL" dirty="0" err="1"/>
              <a:t>ChainAnallyzer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https://www.nuget.org/packages/ChainAnalyzer</a:t>
            </a:r>
            <a:endParaRPr lang="pl-PL" dirty="0"/>
          </a:p>
        </p:txBody>
      </p:sp>
      <p:pic>
        <p:nvPicPr>
          <p:cNvPr id="4" name="Picture 2" descr="About Us | Digital Transformation Specialists ...">
            <a:extLst>
              <a:ext uri="{FF2B5EF4-FFF2-40B4-BE49-F238E27FC236}">
                <a16:creationId xmlns:a16="http://schemas.microsoft.com/office/drawing/2014/main" id="{C90BD7FE-BE4C-4B80-8D81-41997DFDE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128" y="4135969"/>
            <a:ext cx="4020297" cy="21106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C4A6114-D2F0-45EE-AAD2-65F58CC00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0" y="4206622"/>
            <a:ext cx="2335772" cy="147987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99295-01B8-4FB5-A59A-268FD543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31189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36">
            <a:extLst>
              <a:ext uri="{FF2B5EF4-FFF2-40B4-BE49-F238E27FC236}">
                <a16:creationId xmlns:a16="http://schemas.microsoft.com/office/drawing/2014/main" id="{C413590B-CB36-47BC-B705-69813F7B5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31" name="Picture 138">
            <a:extLst>
              <a:ext uri="{FF2B5EF4-FFF2-40B4-BE49-F238E27FC236}">
                <a16:creationId xmlns:a16="http://schemas.microsoft.com/office/drawing/2014/main" id="{D676F4B9-1E76-49E4-8A47-FBDCE00D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032" name="Rectangle 140">
            <a:extLst>
              <a:ext uri="{FF2B5EF4-FFF2-40B4-BE49-F238E27FC236}">
                <a16:creationId xmlns:a16="http://schemas.microsoft.com/office/drawing/2014/main" id="{B6F903EC-3A73-4035-9A8D-5DC7F07B8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E7CF8-78F0-4871-98B6-6F9B53B4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4676012"/>
            <a:ext cx="10146224" cy="844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/>
              <a:t>2006 – </a:t>
            </a:r>
            <a:r>
              <a:rPr lang="en-US" sz="2800" dirty="0" err="1"/>
              <a:t>Semon</a:t>
            </a:r>
            <a:r>
              <a:rPr lang="en-US" sz="2800" dirty="0"/>
              <a:t> </a:t>
            </a:r>
            <a:r>
              <a:rPr lang="en-US" sz="2800" dirty="0" err="1"/>
              <a:t>StewaRT</a:t>
            </a:r>
            <a:r>
              <a:rPr lang="en-US" sz="2800" dirty="0"/>
              <a:t> Start Work on Web Driver</a:t>
            </a:r>
          </a:p>
        </p:txBody>
      </p:sp>
      <p:sp>
        <p:nvSpPr>
          <p:cNvPr id="1033" name="Rounded Rectangle 6">
            <a:extLst>
              <a:ext uri="{FF2B5EF4-FFF2-40B4-BE49-F238E27FC236}">
                <a16:creationId xmlns:a16="http://schemas.microsoft.com/office/drawing/2014/main" id="{A0337EB5-4225-437C-BEB8-193DA894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2888" y="712832"/>
            <a:ext cx="8402466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www.differencebetween.info/sites/default/files/images/6/stub-vs-driver.jpg">
            <a:extLst>
              <a:ext uri="{FF2B5EF4-FFF2-40B4-BE49-F238E27FC236}">
                <a16:creationId xmlns:a16="http://schemas.microsoft.com/office/drawing/2014/main" id="{58662246-E8BC-45F7-8439-7DEE4C444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6551" y="1197851"/>
            <a:ext cx="2797162" cy="250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differencebetween.info/sites/default/files/images/6/stub-driver.jpg">
            <a:extLst>
              <a:ext uri="{FF2B5EF4-FFF2-40B4-BE49-F238E27FC236}">
                <a16:creationId xmlns:a16="http://schemas.microsoft.com/office/drawing/2014/main" id="{B49F1968-4A99-4020-A537-F2D950996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7927" y="1610583"/>
            <a:ext cx="3555736" cy="150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582-7B92-40C4-ACD4-9A42CB29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2888" y="6355845"/>
            <a:ext cx="60607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61890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3FC4D-0D09-44B5-8942-54FF551C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277" y="673240"/>
            <a:ext cx="303152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/>
              <a:t>Automation Atoms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AC431-AE83-44C0-914C-9BEAC9B615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" r="-2" b="-2"/>
          <a:stretch/>
        </p:blipFill>
        <p:spPr>
          <a:xfrm>
            <a:off x="2405" y="10"/>
            <a:ext cx="7794245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D49D5-61EB-44BD-A89C-E7CAD946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0133" y="6129241"/>
            <a:ext cx="6400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@maciejwyrodek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54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020A-D6AD-415A-A1A3-A69B078B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Selenium</a:t>
            </a:r>
            <a:r>
              <a:rPr lang="pl-PL" dirty="0"/>
              <a:t> 2.0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20719-A3E7-443D-8497-B2EEAD43D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758F-2A60-44FE-B4D2-980C42F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 descr="https://i2.wp.com/www.softwaretestingmaterial.com/wp-content/uploads/2017/12/Selenium-WebDriver-Architecture.png?ssl=1">
            <a:extLst>
              <a:ext uri="{FF2B5EF4-FFF2-40B4-BE49-F238E27FC236}">
                <a16:creationId xmlns:a16="http://schemas.microsoft.com/office/drawing/2014/main" id="{426E4E23-B53F-4817-AB68-97172D626A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2" y="981777"/>
            <a:ext cx="10414535" cy="5255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254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ED5B-23CF-48E6-BE87-597F7AEF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</a:t>
            </a:r>
            <a:r>
              <a:rPr lang="en-US" b="1" dirty="0"/>
              <a:t>doesn't</a:t>
            </a:r>
            <a:r>
              <a:rPr lang="en-US" dirty="0"/>
              <a:t> find elements 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F0770-317E-4503-B9F4-7DCEC83A8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asks the browser to fetch element with the given locator.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A5FDC-3FCC-4A7E-AF20-5F713E31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220763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BE39-B19D-4C00-B191-A312C0E2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But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happens</a:t>
            </a:r>
            <a:r>
              <a:rPr lang="pl-PL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6FA2-0604-4148-9A8A-28D7569C2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81900-A4C9-42A3-9D13-4FCF90B6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DD89D0E4-CD0F-45C9-A232-BAEBD5EA9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588" y="4369640"/>
            <a:ext cx="1871147" cy="18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63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BE39-B19D-4C00-B191-A312C0E22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documentation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6FA2-0604-4148-9A8A-28D7569C2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438DE-0E04-4C41-A3C3-9AA8C3DD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EF86C028-28AD-40A3-92F3-F612959F1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3429000"/>
            <a:ext cx="2995864" cy="299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0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4C16C6-B03E-45F8-A98E-8C6366B8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997"/>
            <a:ext cx="12192000" cy="392836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97F82C-77AE-4692-BEE5-3AB9F88D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maciejwyrodek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5751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26AC-3C92-4559-B1C6-5BB235EE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Locator</a:t>
            </a:r>
            <a:r>
              <a:rPr lang="pl-PL" dirty="0"/>
              <a:t> </a:t>
            </a:r>
            <a:r>
              <a:rPr lang="pl-PL" dirty="0" err="1"/>
              <a:t>StRategies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2EF60-A3C9-4AA9-99A5-9D2EA49B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44" y="2057401"/>
            <a:ext cx="7105650" cy="34956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0E320-0EB6-4B49-871C-135B4CB0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577719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0B27-488A-4A8D-ABB2-C9CAF455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CSS </a:t>
            </a:r>
            <a:r>
              <a:rPr lang="pl-PL" dirty="0" err="1"/>
              <a:t>Selector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36DEB-3F38-4A36-A725-E8524E414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58" y="2057401"/>
            <a:ext cx="9134475" cy="263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77859-1A94-4642-9DCA-1E4D6EBA9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873373"/>
            <a:ext cx="9906000" cy="13049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F1913-4898-4EEE-B4F0-18053824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069728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F0D4-B293-4D21-AFAA-653329EE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Link </a:t>
            </a:r>
            <a:r>
              <a:rPr lang="pl-PL" dirty="0" err="1"/>
              <a:t>Text</a:t>
            </a:r>
            <a:r>
              <a:rPr lang="pl-PL" dirty="0"/>
              <a:t> &amp; </a:t>
            </a:r>
            <a:r>
              <a:rPr lang="pl-PL" dirty="0" err="1"/>
              <a:t>Partial</a:t>
            </a:r>
            <a:r>
              <a:rPr lang="pl-PL" dirty="0"/>
              <a:t> link </a:t>
            </a:r>
            <a:r>
              <a:rPr lang="pl-PL" dirty="0" err="1"/>
              <a:t>tex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CBB81-C680-4F51-A158-3E0C4D40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9CE5A-C6B7-4BA7-BDA3-B881293D6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8" y="2690084"/>
            <a:ext cx="11996784" cy="196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0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03AF-12A2-48AE-B293-8C9EAD38F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How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8D0C0-302F-4F10-ADF2-3E539071C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Maciej Wyrodek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6B5E2-0642-4A3F-B47D-49736F29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5071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26AC-3C92-4559-B1C6-5BB235EE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Locator</a:t>
            </a:r>
            <a:r>
              <a:rPr lang="pl-PL" dirty="0"/>
              <a:t> </a:t>
            </a:r>
            <a:r>
              <a:rPr lang="pl-PL" dirty="0" err="1"/>
              <a:t>Strategies</a:t>
            </a:r>
            <a:endParaRPr lang="pl-PL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046A902-FEFB-4C49-8615-D3479C0C5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52526"/>
              </p:ext>
            </p:extLst>
          </p:nvPr>
        </p:nvGraphicFramePr>
        <p:xfrm>
          <a:off x="1137820" y="1633490"/>
          <a:ext cx="9916360" cy="462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090">
                  <a:extLst>
                    <a:ext uri="{9D8B030D-6E8A-4147-A177-3AD203B41FA5}">
                      <a16:colId xmlns:a16="http://schemas.microsoft.com/office/drawing/2014/main" val="616440251"/>
                    </a:ext>
                  </a:extLst>
                </a:gridCol>
                <a:gridCol w="2373343">
                  <a:extLst>
                    <a:ext uri="{9D8B030D-6E8A-4147-A177-3AD203B41FA5}">
                      <a16:colId xmlns:a16="http://schemas.microsoft.com/office/drawing/2014/main" val="219359974"/>
                    </a:ext>
                  </a:extLst>
                </a:gridCol>
                <a:gridCol w="3035559">
                  <a:extLst>
                    <a:ext uri="{9D8B030D-6E8A-4147-A177-3AD203B41FA5}">
                      <a16:colId xmlns:a16="http://schemas.microsoft.com/office/drawing/2014/main" val="2068072936"/>
                    </a:ext>
                  </a:extLst>
                </a:gridCol>
                <a:gridCol w="2028368">
                  <a:extLst>
                    <a:ext uri="{9D8B030D-6E8A-4147-A177-3AD203B41FA5}">
                      <a16:colId xmlns:a16="http://schemas.microsoft.com/office/drawing/2014/main" val="2259700630"/>
                    </a:ext>
                  </a:extLst>
                </a:gridCol>
              </a:tblGrid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STATE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KEYWORD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DOM </a:t>
                      </a:r>
                      <a:r>
                        <a:rPr lang="pl-PL" sz="1100" u="none" strike="noStrike" dirty="0" err="1">
                          <a:effectLst/>
                        </a:rPr>
                        <a:t>call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DOM LEVEL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203072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CSS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css</a:t>
                      </a:r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selector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effectLst/>
                        </a:rPr>
                        <a:t>querySelectorAll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4321123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Link text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link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text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effectLst/>
                        </a:rPr>
                        <a:t>querySelectorAll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3614908008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Partial link text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partial</a:t>
                      </a:r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 link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text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querySelectorAll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289609912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Tag name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tag</a:t>
                      </a:r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name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getElementByTagName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1155788017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XPath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xpath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Evaluate</a:t>
                      </a:r>
                      <a:br>
                        <a:rPr lang="nb-NO" sz="2000" u="none" strike="noStrike">
                          <a:effectLst/>
                        </a:rPr>
                      </a:br>
                      <a:r>
                        <a:rPr lang="nb-NO" sz="2000" u="none" strike="noStrike">
                          <a:effectLst/>
                        </a:rPr>
                        <a:t>ORDERED_NODE_SNAPSHOT_TYPE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effectLst/>
                        </a:rPr>
                        <a:t>3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439589744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34057-2721-4E84-AAE7-45B56D94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022158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FFB3-596F-4936-A291-4BEADC0B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3" y="5166440"/>
            <a:ext cx="10515600" cy="1325563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715C6-4BB8-4263-8454-1FB99623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9242"/>
            <a:ext cx="12192000" cy="34795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84632-FE3F-44CB-883B-36F8E829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72080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FBFD-01F3-4CA4-9EA6-362DB564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I was </a:t>
            </a:r>
            <a:r>
              <a:rPr lang="pl-PL" dirty="0" err="1"/>
              <a:t>taught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208C-CB59-4E08-840C-0440515F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ID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Name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Css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Xpath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Link </a:t>
            </a:r>
            <a:r>
              <a:rPr lang="pl-PL" dirty="0" err="1"/>
              <a:t>text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FD1CF-7A5A-4EC8-9772-A6D24987B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1093002"/>
            <a:ext cx="6191250" cy="50006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86A66-A152-4C9B-80AE-E53E1923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19532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020A-D6AD-415A-A1A3-A69B078B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Selenium</a:t>
            </a:r>
            <a:r>
              <a:rPr lang="pl-PL" dirty="0"/>
              <a:t> 2.0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20719-A3E7-443D-8497-B2EEAD43D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758F-2A60-44FE-B4D2-980C42F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 descr="https://i2.wp.com/www.softwaretestingmaterial.com/wp-content/uploads/2017/12/Selenium-WebDriver-Architecture.png?ssl=1">
            <a:extLst>
              <a:ext uri="{FF2B5EF4-FFF2-40B4-BE49-F238E27FC236}">
                <a16:creationId xmlns:a16="http://schemas.microsoft.com/office/drawing/2014/main" id="{426E4E23-B53F-4817-AB68-97172D626A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2" y="981777"/>
            <a:ext cx="10414535" cy="5255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67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.stack.imgur.com/ftg7I.png">
            <a:extLst>
              <a:ext uri="{FF2B5EF4-FFF2-40B4-BE49-F238E27FC236}">
                <a16:creationId xmlns:a16="http://schemas.microsoft.com/office/drawing/2014/main" id="{4BE3A209-182A-4CBE-86F0-47118601A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885825"/>
            <a:ext cx="10677525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CF6F-8392-418A-8F02-1AC11C8F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912777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020A-D6AD-415A-A1A3-A69B078B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Selenium</a:t>
            </a:r>
            <a:r>
              <a:rPr lang="pl-PL" dirty="0"/>
              <a:t> 2.0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20719-A3E7-443D-8497-B2EEAD43D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758F-2A60-44FE-B4D2-980C42F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 descr="https://i2.wp.com/www.softwaretestingmaterial.com/wp-content/uploads/2017/12/Selenium-WebDriver-Architecture.png?ssl=1">
            <a:extLst>
              <a:ext uri="{FF2B5EF4-FFF2-40B4-BE49-F238E27FC236}">
                <a16:creationId xmlns:a16="http://schemas.microsoft.com/office/drawing/2014/main" id="{426E4E23-B53F-4817-AB68-97172D626A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2" y="981777"/>
            <a:ext cx="10414535" cy="525539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B74CF1-0BDA-4C0A-BAA9-76E5A2CD0829}"/>
              </a:ext>
            </a:extLst>
          </p:cNvPr>
          <p:cNvSpPr txBox="1"/>
          <p:nvPr/>
        </p:nvSpPr>
        <p:spPr>
          <a:xfrm>
            <a:off x="3781740" y="2240605"/>
            <a:ext cx="263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WEBDRVIVER</a:t>
            </a:r>
          </a:p>
          <a:p>
            <a:r>
              <a:rPr lang="pl-PL" dirty="0">
                <a:solidFill>
                  <a:srgbClr val="FF0000"/>
                </a:solidFill>
              </a:rPr>
              <a:t>WIRE</a:t>
            </a:r>
          </a:p>
          <a:p>
            <a:r>
              <a:rPr lang="pl-PL" dirty="0">
                <a:solidFill>
                  <a:srgbClr val="FF0000"/>
                </a:solidFill>
              </a:rPr>
              <a:t>PROTOCOL</a:t>
            </a:r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C4A0ED97-8726-43F7-A200-66F697DD20CA}"/>
              </a:ext>
            </a:extLst>
          </p:cNvPr>
          <p:cNvSpPr/>
          <p:nvPr/>
        </p:nvSpPr>
        <p:spPr>
          <a:xfrm>
            <a:off x="4061254" y="3609474"/>
            <a:ext cx="856735" cy="69891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204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15D7-3066-421B-9701-91CA3A42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Okay How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E3997-2ECC-4A1D-A6CF-D75A28462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800600"/>
            <a:ext cx="5181600" cy="1376362"/>
          </a:xfrm>
        </p:spPr>
        <p:txBody>
          <a:bodyPr/>
          <a:lstStyle/>
          <a:p>
            <a:r>
              <a:rPr lang="pl-PL" dirty="0"/>
              <a:t>  Chrome </a:t>
            </a:r>
            <a:r>
              <a:rPr lang="pl-PL" dirty="0" err="1"/>
              <a:t>DevTools</a:t>
            </a:r>
            <a:r>
              <a:rPr lang="pl-PL" dirty="0"/>
              <a:t> </a:t>
            </a:r>
            <a:r>
              <a:rPr lang="pl-PL" dirty="0" err="1"/>
              <a:t>Protocol</a:t>
            </a:r>
            <a:endParaRPr lang="pl-P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A0B73-4659-4776-A41F-DF77AAEB5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883933"/>
            <a:ext cx="5181600" cy="1293029"/>
          </a:xfrm>
        </p:spPr>
        <p:txBody>
          <a:bodyPr/>
          <a:lstStyle/>
          <a:p>
            <a:r>
              <a:rPr lang="pl-PL" dirty="0" err="1"/>
              <a:t>Marionette</a:t>
            </a:r>
            <a:endParaRPr lang="pl-PL" dirty="0"/>
          </a:p>
        </p:txBody>
      </p:sp>
      <p:pic>
        <p:nvPicPr>
          <p:cNvPr id="2052" name="Picture 4" descr="Firefox - Wikipedia">
            <a:extLst>
              <a:ext uri="{FF2B5EF4-FFF2-40B4-BE49-F238E27FC236}">
                <a16:creationId xmlns:a16="http://schemas.microsoft.com/office/drawing/2014/main" id="{F97AF4EE-6D02-4705-8764-EE67026C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21" y="1868891"/>
            <a:ext cx="2929813" cy="261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40D6A-E659-447C-AF6F-CE182420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1026" name="Picture 2" descr="Google Chrome to include protection from man-in-the-middle ...">
            <a:extLst>
              <a:ext uri="{FF2B5EF4-FFF2-40B4-BE49-F238E27FC236}">
                <a16:creationId xmlns:a16="http://schemas.microsoft.com/office/drawing/2014/main" id="{314E500A-C2B7-4CB2-BF2E-991C3D77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58" y="1868891"/>
            <a:ext cx="2752826" cy="275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784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A48D0-9F31-4745-B000-DC453E19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0E095F-0A73-4C96-8E1B-8C1EA9BF1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75" y="2851150"/>
            <a:ext cx="10157691" cy="11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424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AFCE-AF95-4875-A4B9-FF7985C4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wEBKIT</a:t>
            </a:r>
            <a:r>
              <a:rPr lang="pl-PL" dirty="0"/>
              <a:t> MAIN FLOW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0D6E-F494-4B4B-B849-7F01D850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A48D0-9F31-4745-B000-DC453E19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6F395E-95BB-44E6-AB1D-E48B97872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85" y="1213436"/>
            <a:ext cx="10338030" cy="478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251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8460CE-9324-432D-B636-3C8E1D52CA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5CE8E-514F-41EE-9C32-16BDFCD8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B58C-ECD8-4ADB-AD24-6CEA6B5F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22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A276-AA37-49BB-A5D7-70DA8F14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811824" cy="2462767"/>
          </a:xfrm>
        </p:spPr>
        <p:txBody>
          <a:bodyPr>
            <a:noAutofit/>
          </a:bodyPr>
          <a:lstStyle/>
          <a:p>
            <a:pPr algn="ctr"/>
            <a:r>
              <a:rPr lang="en-US" sz="4000" i="1" dirty="0"/>
              <a:t>You don’t have to be an engineer to be a racing driver, but you do have to have Mechanical Sympathy.</a:t>
            </a:r>
            <a:endParaRPr lang="pl-PL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5F76-0DB3-448E-B0A5-85EB62A2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986200" cy="1500187"/>
          </a:xfrm>
        </p:spPr>
        <p:txBody>
          <a:bodyPr/>
          <a:lstStyle/>
          <a:p>
            <a:pPr marL="0" indent="0" algn="r">
              <a:buNone/>
            </a:pPr>
            <a:r>
              <a:rPr lang="pl-PL" i="1" dirty="0"/>
              <a:t>	- Jackie Stewart</a:t>
            </a:r>
          </a:p>
        </p:txBody>
      </p:sp>
      <p:pic>
        <p:nvPicPr>
          <p:cNvPr id="1026" name="Picture 2" descr="Jackie Stewart at the 2014 WEC Silverstone round.jpg">
            <a:extLst>
              <a:ext uri="{FF2B5EF4-FFF2-40B4-BE49-F238E27FC236}">
                <a16:creationId xmlns:a16="http://schemas.microsoft.com/office/drawing/2014/main" id="{1CA2D903-CC51-4B4E-AE48-831EED01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-62144"/>
            <a:ext cx="4556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934DB-FA20-4CA3-A284-EB35E64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596792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92FB27-9845-4760-87FA-140F36AF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QuerySelectorAll</a:t>
            </a:r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1ECA5-E3CE-4CD4-8249-E136AAECB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99" y="1690688"/>
            <a:ext cx="9648825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2FC226-3CCE-4698-B78A-4D4D33D2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95022"/>
            <a:ext cx="12192000" cy="315801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015FDF2-4535-40E8-AD69-8A42856F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957478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D93C-47E8-4001-9A01-6F0209A0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83F746-860B-46F3-B5A4-5BDD9F10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237" y="2763044"/>
            <a:ext cx="9153525" cy="28860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1B56-37A1-4110-90D7-B88E6A4A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969425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26BA-C182-45BD-88C7-A817B8DF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Xpath</a:t>
            </a:r>
            <a:br>
              <a:rPr lang="pl-PL" dirty="0"/>
            </a:b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088E1-F43C-4753-B6B1-B5495A56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427"/>
            <a:ext cx="12192000" cy="537083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040FE-D6B1-4716-ABBF-A3C06F42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03320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48B1-0013-4F8F-BB35-EFAC3347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pl-PL"/>
              <a:t>XPATH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6EE7-7BAC-417E-98A2-44C05A95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5D6CA-5B63-4449-A43F-80180992A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68" y="1410887"/>
            <a:ext cx="5385566" cy="4318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7D08AF-42DF-40DF-A9C4-E205F94F4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21" y="764373"/>
            <a:ext cx="6239811" cy="532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28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20D63F-9314-4419-9620-14ADF9760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US" sz="4200"/>
              <a:t>Let's measure performance </a:t>
            </a:r>
            <a:br>
              <a:rPr lang="pl-PL" sz="4200"/>
            </a:br>
            <a:r>
              <a:rPr lang="en-US" sz="4200"/>
              <a:t>one more time!</a:t>
            </a:r>
            <a:endParaRPr lang="pl-PL" sz="42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460871-C92A-4F79-A61E-19C0753AE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en-US" dirty="0"/>
              <a:t>(but in a less awkward way)</a:t>
            </a:r>
            <a:endParaRPr lang="pl-PL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954D862-85D5-423B-A978-1895ED27C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1441659" y="1543049"/>
            <a:ext cx="2662321" cy="266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5CC0C-2230-4F29-B0B2-556ED926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64886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C6EBE12-9B3E-43CB-B552-2C7A13853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37465C4-4FD6-41C0-9B8F-23FDEF424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7B908E-751F-4B08-9C1F-001568E3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To Sum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BE88-5494-415E-8F52-F668F1BC7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4753466" cy="4024125"/>
          </a:xfrm>
        </p:spPr>
        <p:txBody>
          <a:bodyPr>
            <a:normAutofit/>
          </a:bodyPr>
          <a:lstStyle/>
          <a:p>
            <a:r>
              <a:rPr lang="pl-PL" sz="1800">
                <a:solidFill>
                  <a:schemeClr val="bg1"/>
                </a:solidFill>
              </a:rPr>
              <a:t>He Was wrong but know he is Right (sort of)</a:t>
            </a:r>
          </a:p>
          <a:p>
            <a:r>
              <a:rPr lang="en-US" sz="1800">
                <a:solidFill>
                  <a:schemeClr val="bg1"/>
                </a:solidFill>
              </a:rPr>
              <a:t>Selenium doesn't find elements </a:t>
            </a:r>
            <a:r>
              <a:rPr lang="pl-PL" sz="1800">
                <a:solidFill>
                  <a:schemeClr val="bg1"/>
                </a:solidFill>
              </a:rPr>
              <a:t>it asks for it!</a:t>
            </a:r>
          </a:p>
          <a:p>
            <a:r>
              <a:rPr lang="pl-PL" sz="1800">
                <a:solidFill>
                  <a:schemeClr val="bg1"/>
                </a:solidFill>
              </a:rPr>
              <a:t>After all the men in the middle it is basicly served by Dom</a:t>
            </a:r>
          </a:p>
        </p:txBody>
      </p:sp>
      <p:sp useBgFill="1">
        <p:nvSpPr>
          <p:cNvPr id="75" name="Rounded Rectangle 14">
            <a:extLst>
              <a:ext uri="{FF2B5EF4-FFF2-40B4-BE49-F238E27FC236}">
                <a16:creationId xmlns:a16="http://schemas.microsoft.com/office/drawing/2014/main" id="{AF2529C0-FA6B-474D-B1E5-73BA7011F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FF558B-EA63-466A-83CA-34DD52E30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194" y="1336566"/>
            <a:ext cx="4607567" cy="46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6D2EE-5C28-41D1-9399-407009DF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>
                <a:solidFill>
                  <a:schemeClr val="bg1"/>
                </a:solidFill>
              </a:rPr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913519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92B4-F66D-458B-B3C1-CD182E4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Sources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289B-87C9-4151-966F-BD90991CE5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Test </a:t>
            </a:r>
            <a:r>
              <a:rPr lang="pl-PL" dirty="0" err="1"/>
              <a:t>Doubles</a:t>
            </a:r>
            <a:r>
              <a:rPr lang="pl-PL" dirty="0"/>
              <a:t>:</a:t>
            </a:r>
          </a:p>
          <a:p>
            <a:r>
              <a:rPr lang="pl-PL" dirty="0">
                <a:hlinkClick r:id="rId2"/>
              </a:rPr>
              <a:t>https://www.martinfowler.com/bliki/TestDouble.html</a:t>
            </a:r>
            <a:endParaRPr lang="pl-PL" dirty="0"/>
          </a:p>
          <a:p>
            <a:r>
              <a:rPr lang="pl-PL" dirty="0">
                <a:hlinkClick r:id="rId3"/>
              </a:rPr>
              <a:t>http://www.differencebetween.info/difference-between-stub-and-driver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1A790-0B17-4DF7-B495-8F5B55CC5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Documentations</a:t>
            </a:r>
            <a:r>
              <a:rPr lang="pl-PL" dirty="0"/>
              <a:t> &amp; </a:t>
            </a:r>
            <a:r>
              <a:rPr lang="pl-PL" dirty="0" err="1"/>
              <a:t>Standards</a:t>
            </a:r>
            <a:endParaRPr lang="pl-PL" dirty="0"/>
          </a:p>
          <a:p>
            <a:r>
              <a:rPr lang="pl-PL" dirty="0">
                <a:hlinkClick r:id="rId4"/>
              </a:rPr>
              <a:t>https://dom.spec.whatwg.org/</a:t>
            </a:r>
            <a:endParaRPr lang="pl-PL" dirty="0"/>
          </a:p>
          <a:p>
            <a:r>
              <a:rPr lang="pl-PL" dirty="0">
                <a:hlinkClick r:id="rId5"/>
              </a:rPr>
              <a:t>https://www.w3.org/TR/DOM-Level-3-XPath/</a:t>
            </a:r>
            <a:endParaRPr lang="pl-PL" dirty="0"/>
          </a:p>
          <a:p>
            <a:r>
              <a:rPr lang="pl-PL" dirty="0">
                <a:hlinkClick r:id="rId6"/>
              </a:rPr>
              <a:t>https://www.w3.org/TR/selectors-api/</a:t>
            </a:r>
            <a:endParaRPr lang="pl-PL" dirty="0"/>
          </a:p>
          <a:p>
            <a:r>
              <a:rPr lang="pl-PL" dirty="0">
                <a:hlinkClick r:id="rId7"/>
              </a:rPr>
              <a:t>https://www.w3.org/TR/webdriver1/</a:t>
            </a:r>
            <a:endParaRPr lang="pl-PL" dirty="0"/>
          </a:p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5E15-2969-49F8-AC22-045AA759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34435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92B4-F66D-458B-B3C1-CD182E4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Sources</a:t>
            </a:r>
            <a:r>
              <a:rPr lang="pl-PL" dirty="0"/>
              <a:t> </a:t>
            </a:r>
            <a:r>
              <a:rPr lang="pl-PL" dirty="0" err="1"/>
              <a:t>pt</a:t>
            </a:r>
            <a:r>
              <a:rPr lang="pl-PL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289B-87C9-4151-966F-BD90991CE5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Repositories</a:t>
            </a:r>
            <a:endParaRPr lang="pl-PL" dirty="0"/>
          </a:p>
          <a:p>
            <a:r>
              <a:rPr lang="pl-PL" dirty="0">
                <a:hlinkClick r:id="rId2"/>
              </a:rPr>
              <a:t>https://github.com/SeleniumHQ/selenium</a:t>
            </a:r>
            <a:endParaRPr lang="pl-PL" dirty="0"/>
          </a:p>
          <a:p>
            <a:r>
              <a:rPr lang="pl-PL" dirty="0">
                <a:hlinkClick r:id="rId3"/>
              </a:rPr>
              <a:t>https://chromium.googlesource.com/chromium/src/+/master/chrome/test/chromedriver/</a:t>
            </a:r>
            <a:endParaRPr lang="pl-PL" dirty="0"/>
          </a:p>
          <a:p>
            <a:r>
              <a:rPr lang="pl-PL" dirty="0">
                <a:hlinkClick r:id="rId4"/>
              </a:rPr>
              <a:t>https://github.com/bayandin/chromedriver</a:t>
            </a:r>
            <a:endParaRPr lang="pl-PL" dirty="0"/>
          </a:p>
          <a:p>
            <a:r>
              <a:rPr lang="pl-PL" dirty="0">
                <a:hlinkClick r:id="rId5"/>
              </a:rPr>
              <a:t>https://github.com/ChromeDevTools/awesome-chrome-devtools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1A790-0B17-4DF7-B495-8F5B55CC5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Other</a:t>
            </a:r>
            <a:endParaRPr lang="pl-PL" dirty="0"/>
          </a:p>
          <a:p>
            <a:r>
              <a:rPr lang="pl-PL" dirty="0">
                <a:hlinkClick r:id="rId6"/>
              </a:rPr>
              <a:t>http://scraping.pro/what-is-selenium-webdriver/</a:t>
            </a:r>
            <a:endParaRPr lang="pl-PL" dirty="0"/>
          </a:p>
          <a:p>
            <a:r>
              <a:rPr lang="pl-PL" dirty="0">
                <a:hlinkClick r:id="rId7"/>
              </a:rPr>
              <a:t>https://github.com/SeleniumHQ/selenium/wiki/Automation-Atoms</a:t>
            </a:r>
            <a:endParaRPr lang="pl-PL" dirty="0"/>
          </a:p>
          <a:p>
            <a:r>
              <a:rPr lang="pl-PL" dirty="0">
                <a:hlinkClick r:id="rId8"/>
              </a:rPr>
              <a:t>https://caniuse.com</a:t>
            </a:r>
            <a:endParaRPr lang="pl-PL" dirty="0"/>
          </a:p>
          <a:p>
            <a:r>
              <a:rPr lang="pl-PL" dirty="0">
                <a:hlinkClick r:id="rId9"/>
              </a:rPr>
              <a:t>https://firefox-source-docs.mozilla.org/testing/marionette/Intro.html</a:t>
            </a:r>
            <a:endParaRPr lang="pl-PL" dirty="0"/>
          </a:p>
          <a:p>
            <a:r>
              <a:rPr lang="pl-PL" dirty="0">
                <a:hlinkClick r:id="rId10"/>
              </a:rPr>
              <a:t>https://chromedevtools.github.io/devtools-protocol/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5E15-2969-49F8-AC22-045AA759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3636876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92B4-F66D-458B-B3C1-CD182E4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Sources</a:t>
            </a:r>
            <a:r>
              <a:rPr lang="pl-PL" dirty="0"/>
              <a:t> </a:t>
            </a:r>
            <a:r>
              <a:rPr lang="pl-PL" dirty="0" err="1"/>
              <a:t>pt</a:t>
            </a:r>
            <a:r>
              <a:rPr lang="pl-PL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289B-87C9-4151-966F-BD90991CE5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Podcasts</a:t>
            </a:r>
            <a:r>
              <a:rPr lang="pl-PL" dirty="0"/>
              <a:t> &amp; </a:t>
            </a:r>
            <a:r>
              <a:rPr lang="pl-PL" dirty="0" err="1"/>
              <a:t>Videos</a:t>
            </a:r>
            <a:r>
              <a:rPr lang="pl-PL" dirty="0"/>
              <a:t>:</a:t>
            </a:r>
          </a:p>
          <a:p>
            <a:r>
              <a:rPr lang="pl-PL" dirty="0">
                <a:hlinkClick r:id="rId2"/>
              </a:rPr>
              <a:t>https://www.youtube.com/watch?v=Vlz-WmcrBL8</a:t>
            </a:r>
            <a:endParaRPr lang="pl-PL" dirty="0"/>
          </a:p>
          <a:p>
            <a:r>
              <a:rPr lang="pl-PL" dirty="0">
                <a:hlinkClick r:id="rId3"/>
              </a:rPr>
              <a:t>https://www.angryweasel.com/ABTesting/ab-testing-episode-103-the-croissants-are-selenium-with-jason-huggins/</a:t>
            </a:r>
            <a:endParaRPr lang="pl-PL" dirty="0"/>
          </a:p>
          <a:p>
            <a:r>
              <a:rPr lang="pl-PL" dirty="0">
                <a:hlinkClick r:id="rId4"/>
              </a:rPr>
              <a:t>https://www.ministryoftesting.com/dojo/lessons/the-use-and-abuse-of-selenium-simon-stewart</a:t>
            </a:r>
            <a:endParaRPr lang="pl-PL" dirty="0"/>
          </a:p>
          <a:p>
            <a:r>
              <a:rPr lang="pl-PL" dirty="0">
                <a:hlinkClick r:id="rId5"/>
              </a:rPr>
              <a:t>https://www.youtube.com/watch?v=NtEZ2aBszrc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1A790-0B17-4DF7-B495-8F5B55CC5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Other</a:t>
            </a:r>
            <a:r>
              <a:rPr lang="pl-PL" dirty="0"/>
              <a:t> &amp; </a:t>
            </a:r>
            <a:r>
              <a:rPr lang="pl-PL" dirty="0" err="1"/>
              <a:t>Videos</a:t>
            </a:r>
            <a:endParaRPr lang="pl-PL" dirty="0"/>
          </a:p>
          <a:p>
            <a:r>
              <a:rPr lang="pl-PL" dirty="0">
                <a:hlinkClick r:id="rId6"/>
              </a:rPr>
              <a:t>https://stackoverflow.com/questions/48369043/official-locator-strategies-for-the-webdriver</a:t>
            </a:r>
            <a:endParaRPr lang="pl-PL" dirty="0"/>
          </a:p>
          <a:p>
            <a:r>
              <a:rPr lang="pl-PL" dirty="0">
                <a:hlinkClick r:id="rId5"/>
              </a:rPr>
              <a:t>https://www.youtube.com/watch?v=NtEZ2aBszrc</a:t>
            </a:r>
            <a:endParaRPr lang="pl-PL" dirty="0"/>
          </a:p>
          <a:p>
            <a:r>
              <a:rPr lang="pl-PL" dirty="0">
                <a:hlinkClick r:id="rId7"/>
              </a:rPr>
              <a:t>https://seleniumhq.github.io/docs/site/en/</a:t>
            </a:r>
            <a:endParaRPr lang="pl-PL" dirty="0"/>
          </a:p>
          <a:p>
            <a:r>
              <a:rPr lang="pl-PL" dirty="0">
                <a:hlinkClick r:id="rId8"/>
              </a:rPr>
              <a:t>https://www.youtube.com/watch?v=IcCnzXTxFt0</a:t>
            </a:r>
            <a:endParaRPr lang="pl-PL" dirty="0"/>
          </a:p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5E15-2969-49F8-AC22-045AA759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205740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92B4-F66D-458B-B3C1-CD182E4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Sources</a:t>
            </a:r>
            <a:r>
              <a:rPr lang="pl-PL" dirty="0"/>
              <a:t> </a:t>
            </a:r>
            <a:r>
              <a:rPr lang="pl-PL" dirty="0" err="1"/>
              <a:t>pt</a:t>
            </a:r>
            <a:r>
              <a:rPr lang="pl-PL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289B-87C9-4151-966F-BD90991CE5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Other</a:t>
            </a:r>
            <a:r>
              <a:rPr lang="pl-PL" dirty="0"/>
              <a:t>:</a:t>
            </a:r>
          </a:p>
          <a:p>
            <a:r>
              <a:rPr lang="pl-PL" dirty="0">
                <a:hlinkClick r:id="rId2"/>
              </a:rPr>
              <a:t>https://cs.chromium.org/chromium/src/chrome/test/chromedriver/README.txt</a:t>
            </a:r>
            <a:endParaRPr lang="pl-PL" dirty="0"/>
          </a:p>
          <a:p>
            <a:r>
              <a:rPr lang="pl-PL" dirty="0">
                <a:hlinkClick r:id="rId3"/>
              </a:rPr>
              <a:t>https://www.html5rocks.com/en/tutorials/internals/howbrowserswork/</a:t>
            </a:r>
            <a:endParaRPr lang="pl-PL" dirty="0"/>
          </a:p>
          <a:p>
            <a:r>
              <a:rPr lang="pl-PL" dirty="0">
                <a:hlinkClick r:id="rId4"/>
              </a:rPr>
              <a:t>https://wiki.mozilla.org/Gecko:Overview</a:t>
            </a:r>
            <a:endParaRPr lang="pl-PL" dirty="0"/>
          </a:p>
          <a:p>
            <a:r>
              <a:rPr lang="pl-PL" dirty="0">
                <a:hlinkClick r:id="rId5"/>
              </a:rPr>
              <a:t>https://html.spec.whatwg.org/multipage/parsing.html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5E15-2969-49F8-AC22-045AA759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8A6C4A-2604-4F19-8668-ED41358C3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Other</a:t>
            </a:r>
            <a:r>
              <a:rPr lang="pl-PL" dirty="0"/>
              <a:t>:</a:t>
            </a:r>
          </a:p>
          <a:p>
            <a:r>
              <a:rPr lang="pl-PL" dirty="0">
                <a:hlinkClick r:id="rId6"/>
              </a:rPr>
              <a:t>https://docs.google.com/spreadsheets/d/1r0hCQ_PGyS0upupU5cOqTnRpHSGKq-I_zHdjCrN446Y/edit?usp=sharing</a:t>
            </a:r>
            <a:endParaRPr lang="pl-PL" dirty="0"/>
          </a:p>
          <a:p>
            <a:r>
              <a:rPr lang="pl-PL">
                <a:hlinkClick r:id="rId7"/>
              </a:rPr>
              <a:t>https://jsperf.com/queryselectorall-vs-getelementsbytagname/179</a:t>
            </a:r>
            <a:endParaRPr lang="pl-PL"/>
          </a:p>
          <a:p>
            <a:pPr marL="0" indent="0"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118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C13E-044E-4A18-B5E7-DDCCE00A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Long</a:t>
            </a:r>
            <a:r>
              <a:rPr lang="pl-PL"/>
              <a:t> Time Ago…</a:t>
            </a:r>
            <a:endParaRPr lang="pl-PL" dirty="0"/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AB6881AE-5F74-4A7A-BDBB-1D57C29F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13120" y="4076541"/>
            <a:ext cx="365760" cy="259080"/>
          </a:xfr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9856765-2D1B-411C-BAFF-0DA3F6B110C5}"/>
              </a:ext>
            </a:extLst>
          </p:cNvPr>
          <p:cNvSpPr/>
          <p:nvPr/>
        </p:nvSpPr>
        <p:spPr>
          <a:xfrm>
            <a:off x="7868872" y="1825624"/>
            <a:ext cx="2902591" cy="1664195"/>
          </a:xfrm>
          <a:prstGeom prst="wedgeRectCallout">
            <a:avLst>
              <a:gd name="adj1" fmla="val 99789"/>
              <a:gd name="adj2" fmla="val 9623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Let's keep locators as </a:t>
            </a:r>
            <a:r>
              <a:rPr lang="en-US" dirty="0" err="1"/>
              <a:t>Xpath</a:t>
            </a:r>
            <a:r>
              <a:rPr lang="en-US" dirty="0"/>
              <a:t>!</a:t>
            </a:r>
            <a:endParaRPr lang="pl-PL" dirty="0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4EA009-9E6D-41F1-A81C-CF0B057CD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283782" y="1690688"/>
            <a:ext cx="4585091" cy="4664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D5EBB0-9DD9-4769-A028-0597C1AD0819}"/>
              </a:ext>
            </a:extLst>
          </p:cNvPr>
          <p:cNvSpPr txBox="1"/>
          <p:nvPr/>
        </p:nvSpPr>
        <p:spPr>
          <a:xfrm>
            <a:off x="3283782" y="6294726"/>
            <a:ext cx="4585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5" tooltip="http://felolira.deviantart.com/art/Megaman-Blueprint-165436889"/>
              </a:rPr>
              <a:t>This Photo</a:t>
            </a:r>
            <a:r>
              <a:rPr lang="pl-PL" sz="900"/>
              <a:t> by Unknown Author is licensed under </a:t>
            </a:r>
            <a:r>
              <a:rPr lang="pl-PL" sz="900">
                <a:hlinkClick r:id="rId6" tooltip="https://creativecommons.org/licenses/by-nc-nd/3.0/"/>
              </a:rPr>
              <a:t>CC BY-NC-ND</a:t>
            </a:r>
            <a:endParaRPr lang="pl-PL" sz="90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812E725-4D0A-4257-B346-D1127EDC8E95}"/>
              </a:ext>
            </a:extLst>
          </p:cNvPr>
          <p:cNvSpPr/>
          <p:nvPr/>
        </p:nvSpPr>
        <p:spPr>
          <a:xfrm>
            <a:off x="838200" y="2785145"/>
            <a:ext cx="2358006" cy="1702965"/>
          </a:xfrm>
          <a:prstGeom prst="wedgeRoundRectCallout">
            <a:avLst>
              <a:gd name="adj1" fmla="val -85391"/>
              <a:gd name="adj2" fmla="val -415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 </a:t>
            </a:r>
            <a:r>
              <a:rPr lang="pl-PL" dirty="0" err="1"/>
              <a:t>see</a:t>
            </a:r>
            <a:r>
              <a:rPr lang="pl-PL" dirty="0"/>
              <a:t> a lot of </a:t>
            </a:r>
            <a:r>
              <a:rPr lang="pl-PL" dirty="0" err="1"/>
              <a:t>issues</a:t>
            </a:r>
            <a:r>
              <a:rPr lang="pl-PL" dirty="0"/>
              <a:t> with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approach</a:t>
            </a:r>
            <a:r>
              <a:rPr lang="pl-PL" dirty="0"/>
              <a:t>: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11CF55-B34C-48CA-8EBE-5BA8082989DD}"/>
              </a:ext>
            </a:extLst>
          </p:cNvPr>
          <p:cNvSpPr/>
          <p:nvPr/>
        </p:nvSpPr>
        <p:spPr>
          <a:xfrm>
            <a:off x="7868872" y="3806824"/>
            <a:ext cx="2902591" cy="1664195"/>
          </a:xfrm>
          <a:prstGeom prst="wedgeRectCallout">
            <a:avLst>
              <a:gd name="adj1" fmla="val 101812"/>
              <a:gd name="adj2" fmla="val -2373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Xpath</a:t>
            </a:r>
            <a:r>
              <a:rPr lang="en-US" dirty="0"/>
              <a:t> is the simplest and allows for most of the things.</a:t>
            </a:r>
            <a:r>
              <a:rPr lang="pl-PL" dirty="0"/>
              <a:t> B</a:t>
            </a:r>
            <a:r>
              <a:rPr lang="en-US" dirty="0" err="1"/>
              <a:t>esides</a:t>
            </a:r>
            <a:r>
              <a:rPr lang="en-US" dirty="0"/>
              <a:t>, it all treated the same by the browser!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73281-03D9-4D9E-B31E-B5A34462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5711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FBFD-01F3-4CA4-9EA6-362DB564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I was </a:t>
            </a:r>
            <a:r>
              <a:rPr lang="pl-PL" dirty="0" err="1"/>
              <a:t>taught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208C-CB59-4E08-840C-0440515F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ID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Name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Css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Xpath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Link </a:t>
            </a:r>
            <a:r>
              <a:rPr lang="pl-PL" dirty="0" err="1"/>
              <a:t>text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EACA6-99B6-4887-88E9-78C1CA63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77260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272F-F88E-4145-9EF3-F103A617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code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79FB-240D-4BD3-846B-58A13C3D9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ABB47-F63F-4F0A-8C0D-E2ED88CE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2050" name="Picture 2" descr="Launching Multiple Projects in JetBrains Rider - CodeOpinion">
            <a:extLst>
              <a:ext uri="{FF2B5EF4-FFF2-40B4-BE49-F238E27FC236}">
                <a16:creationId xmlns:a16="http://schemas.microsoft.com/office/drawing/2014/main" id="{FD80B8B4-3F6F-4C3B-9277-259ACE19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158" y="1329924"/>
            <a:ext cx="4763703" cy="476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82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4EA009-9E6D-41F1-A81C-CF0B057CD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83782" y="1690688"/>
            <a:ext cx="4585091" cy="4664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9C13E-044E-4A18-B5E7-DDCCE00A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975" y="465128"/>
            <a:ext cx="8610600" cy="1293028"/>
          </a:xfrm>
        </p:spPr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Long</a:t>
            </a:r>
            <a:r>
              <a:rPr lang="pl-PL" dirty="0"/>
              <a:t> Time Ago… But not as </a:t>
            </a:r>
            <a:r>
              <a:rPr lang="pl-PL" dirty="0" err="1"/>
              <a:t>long</a:t>
            </a:r>
            <a:r>
              <a:rPr lang="pl-PL" dirty="0"/>
              <a:t> as </a:t>
            </a:r>
            <a:r>
              <a:rPr lang="pl-PL" dirty="0" err="1"/>
              <a:t>previously</a:t>
            </a:r>
            <a:r>
              <a:rPr lang="pl-PL" dirty="0"/>
              <a:t>. 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AB6881AE-5F74-4A7A-BDBB-1D57C29F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13120" y="4076541"/>
            <a:ext cx="365760" cy="259080"/>
          </a:xfr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9856765-2D1B-411C-BAFF-0DA3F6B110C5}"/>
              </a:ext>
            </a:extLst>
          </p:cNvPr>
          <p:cNvSpPr/>
          <p:nvPr/>
        </p:nvSpPr>
        <p:spPr>
          <a:xfrm>
            <a:off x="1039528" y="1825624"/>
            <a:ext cx="9731935" cy="3699277"/>
          </a:xfrm>
          <a:prstGeom prst="wedgeRectCallout">
            <a:avLst>
              <a:gd name="adj1" fmla="val 99789"/>
              <a:gd name="adj2" fmla="val 9623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experiment is not valid, it doesn’t reflect real-world scenario, and there </a:t>
            </a:r>
            <a:r>
              <a:rPr lang="pl-PL" dirty="0" err="1"/>
              <a:t>are</a:t>
            </a:r>
            <a:r>
              <a:rPr lang="en-US" dirty="0"/>
              <a:t> to</a:t>
            </a:r>
            <a:r>
              <a:rPr lang="pl-PL" dirty="0"/>
              <a:t>o</a:t>
            </a:r>
            <a:r>
              <a:rPr lang="en-US" dirty="0"/>
              <a:t> many variables that could affect </a:t>
            </a:r>
            <a:r>
              <a:rPr lang="pl-PL" dirty="0"/>
              <a:t>the </a:t>
            </a:r>
            <a:r>
              <a:rPr lang="en-US" dirty="0"/>
              <a:t>result!</a:t>
            </a:r>
            <a:endParaRPr lang="pl-P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5EBB0-9DD9-4769-A028-0597C1AD0819}"/>
              </a:ext>
            </a:extLst>
          </p:cNvPr>
          <p:cNvSpPr txBox="1"/>
          <p:nvPr/>
        </p:nvSpPr>
        <p:spPr>
          <a:xfrm>
            <a:off x="3283782" y="6294726"/>
            <a:ext cx="4585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3" tooltip="http://felolira.deviantart.com/art/Megaman-Blueprint-165436889"/>
              </a:rPr>
              <a:t>This Photo</a:t>
            </a:r>
            <a:r>
              <a:rPr lang="pl-PL" sz="900"/>
              <a:t> by Unknown Author is licensed under </a:t>
            </a:r>
            <a:r>
              <a:rPr lang="pl-PL" sz="900">
                <a:hlinkClick r:id="rId6" tooltip="https://creativecommons.org/licenses/by-nc-nd/3.0/"/>
              </a:rPr>
              <a:t>CC BY-NC-ND</a:t>
            </a:r>
            <a:endParaRPr lang="pl-PL" sz="9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A3437-857A-44A8-AE2A-FB4B5A4C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8132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made some Dark Souls 2 cards : hearthstone">
            <a:extLst>
              <a:ext uri="{FF2B5EF4-FFF2-40B4-BE49-F238E27FC236}">
                <a16:creationId xmlns:a16="http://schemas.microsoft.com/office/drawing/2014/main" id="{7ED57A6D-BAF7-45E8-B30D-81B08D764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49612-A2C3-4171-9456-E6B96205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099991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1055</Words>
  <Application>Microsoft Office PowerPoint</Application>
  <PresentationFormat>Widescreen</PresentationFormat>
  <Paragraphs>215</Paragraphs>
  <Slides>49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Century Gothic</vt:lpstr>
      <vt:lpstr>Vapor Trail</vt:lpstr>
      <vt:lpstr>How does Selenium Find Elements?</vt:lpstr>
      <vt:lpstr>About Me</vt:lpstr>
      <vt:lpstr>How does Selenium Find Elements?</vt:lpstr>
      <vt:lpstr>You don’t have to be an engineer to be a racing driver, but you do have to have Mechanical Sympathy.</vt:lpstr>
      <vt:lpstr>A Long Time Ago…</vt:lpstr>
      <vt:lpstr>How I was taught</vt:lpstr>
      <vt:lpstr>Let’s code </vt:lpstr>
      <vt:lpstr>A Long Time Ago… But not as long as previously. </vt:lpstr>
      <vt:lpstr>PowerPoint Presentation</vt:lpstr>
      <vt:lpstr>Postman</vt:lpstr>
      <vt:lpstr>Let’s Go To code</vt:lpstr>
      <vt:lpstr>A Long Time Ago…</vt:lpstr>
      <vt:lpstr>Let’s look INTO ChromeDriver COde</vt:lpstr>
      <vt:lpstr>Time For Theory  </vt:lpstr>
      <vt:lpstr>2004 – Jason Huggins Creates Selenium</vt:lpstr>
      <vt:lpstr>„Selenium tool started as a developers tool, for developers by developers.”</vt:lpstr>
      <vt:lpstr>Selenium is used To Cure Mercury Poisoning</vt:lpstr>
      <vt:lpstr>Selenium is used To Cure Mercury Poisoning</vt:lpstr>
      <vt:lpstr>Old Times  Selenium RC</vt:lpstr>
      <vt:lpstr>2006 – Semon StewaRT Start Work on Web Driver</vt:lpstr>
      <vt:lpstr>Automation Atoms</vt:lpstr>
      <vt:lpstr>Selenium 2.0</vt:lpstr>
      <vt:lpstr>Selenium doesn't find elements </vt:lpstr>
      <vt:lpstr>But how does it happens?</vt:lpstr>
      <vt:lpstr>Let’s look at some documentation</vt:lpstr>
      <vt:lpstr>PowerPoint Presentation</vt:lpstr>
      <vt:lpstr>Locator StRategies</vt:lpstr>
      <vt:lpstr>CSS Selector</vt:lpstr>
      <vt:lpstr>Link Text &amp; Partial link tex</vt:lpstr>
      <vt:lpstr>Locator Strategies</vt:lpstr>
      <vt:lpstr>PowerPoint Presentation</vt:lpstr>
      <vt:lpstr>How I was taught</vt:lpstr>
      <vt:lpstr>Selenium 2.0</vt:lpstr>
      <vt:lpstr>PowerPoint Presentation</vt:lpstr>
      <vt:lpstr>Selenium 2.0</vt:lpstr>
      <vt:lpstr>Okay How does it work?</vt:lpstr>
      <vt:lpstr>PowerPoint Presentation</vt:lpstr>
      <vt:lpstr>wEBKIT MAIN FLOW </vt:lpstr>
      <vt:lpstr>PowerPoint Presentation</vt:lpstr>
      <vt:lpstr>QuerySelectorAll</vt:lpstr>
      <vt:lpstr>PowerPoint Presentation</vt:lpstr>
      <vt:lpstr>Xpath </vt:lpstr>
      <vt:lpstr>XPATH</vt:lpstr>
      <vt:lpstr>Let's measure performance  one more time!</vt:lpstr>
      <vt:lpstr>To Sum it up</vt:lpstr>
      <vt:lpstr>Sources</vt:lpstr>
      <vt:lpstr>Sources pt 2</vt:lpstr>
      <vt:lpstr>Sources pt 3</vt:lpstr>
      <vt:lpstr>Sources pt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Selenium Find Elements?</dc:title>
  <dc:creator>Maciej Wyrodek</dc:creator>
  <cp:lastModifiedBy>Maciej Wyrodek</cp:lastModifiedBy>
  <cp:revision>8</cp:revision>
  <dcterms:created xsi:type="dcterms:W3CDTF">2020-02-16T17:14:18Z</dcterms:created>
  <dcterms:modified xsi:type="dcterms:W3CDTF">2020-02-17T19:51:40Z</dcterms:modified>
</cp:coreProperties>
</file>